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5" r:id="rId3"/>
    <p:sldId id="259" r:id="rId4"/>
    <p:sldId id="257" r:id="rId5"/>
    <p:sldId id="261" r:id="rId6"/>
    <p:sldId id="258" r:id="rId7"/>
    <p:sldId id="262" r:id="rId8"/>
    <p:sldId id="260" r:id="rId9"/>
    <p:sldId id="264" r:id="rId1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0" d="100"/>
          <a:sy n="110" d="100"/>
        </p:scale>
        <p:origin x="-804" y="27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76B28954-09FE-4EE0-A9C0-7ABEC07574FA}" type="datetimeFigureOut">
              <a:rPr lang="es-MX" smtClean="0"/>
              <a:t>05/02/2014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90526468-0C49-4046-A0A4-458D8E20F33A}" type="slidenum">
              <a:rPr lang="es-MX" smtClean="0"/>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B28954-09FE-4EE0-A9C0-7ABEC07574FA}" type="datetimeFigureOut">
              <a:rPr lang="es-MX" smtClean="0"/>
              <a:t>05/02/2014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526468-0C49-4046-A0A4-458D8E20F33A}"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onacyt.mx/redes_tem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41776" y="0"/>
            <a:ext cx="4102224" cy="938535"/>
          </a:xfrm>
        </p:spPr>
        <p:txBody>
          <a:bodyPr/>
          <a:lstStyle/>
          <a:p>
            <a:r>
              <a:rPr lang="es-MX" dirty="0" smtClean="0"/>
              <a:t>Nanotecnología</a:t>
            </a:r>
            <a:endParaRPr lang="es-MX" dirty="0"/>
          </a:p>
        </p:txBody>
      </p:sp>
      <p:sp>
        <p:nvSpPr>
          <p:cNvPr id="4" name="3 CuadroTexto"/>
          <p:cNvSpPr txBox="1"/>
          <p:nvPr/>
        </p:nvSpPr>
        <p:spPr>
          <a:xfrm>
            <a:off x="0" y="620688"/>
            <a:ext cx="8604448" cy="10064294"/>
          </a:xfrm>
          <a:prstGeom prst="rect">
            <a:avLst/>
          </a:prstGeom>
          <a:noFill/>
        </p:spPr>
        <p:txBody>
          <a:bodyPr wrap="square" rtlCol="0">
            <a:spAutoFit/>
          </a:bodyPr>
          <a:lstStyle/>
          <a:p>
            <a:r>
              <a:rPr lang="es-MX" sz="1200" dirty="0" smtClean="0"/>
              <a:t>2004 Reestructuración del PEMP, se crea el programa Institucional de Nanotecnología en el CIMAV. </a:t>
            </a:r>
            <a:r>
              <a:rPr lang="es-MX" sz="1200" dirty="0"/>
              <a:t>Primera semana de la Nanotecnología en el CIMAV”</a:t>
            </a:r>
            <a:r>
              <a:rPr lang="es-MX" sz="1200" b="1" dirty="0"/>
              <a:t>, </a:t>
            </a:r>
            <a:r>
              <a:rPr lang="es-MX" sz="1200" dirty="0" smtClean="0"/>
              <a:t>Prof</a:t>
            </a:r>
            <a:r>
              <a:rPr lang="es-MX" sz="1200" dirty="0"/>
              <a:t>. David </a:t>
            </a:r>
            <a:r>
              <a:rPr lang="es-MX" sz="1200" dirty="0" err="1"/>
              <a:t>Andrews</a:t>
            </a:r>
            <a:r>
              <a:rPr lang="es-MX" sz="1200" dirty="0"/>
              <a:t> de la Universidad de East </a:t>
            </a:r>
            <a:r>
              <a:rPr lang="es-MX" sz="1200" dirty="0" err="1"/>
              <a:t>Anglia</a:t>
            </a:r>
            <a:r>
              <a:rPr lang="es-MX" sz="1200" dirty="0"/>
              <a:t>, </a:t>
            </a:r>
            <a:r>
              <a:rPr lang="es-MX" sz="1200" dirty="0" smtClean="0"/>
              <a:t>presidente </a:t>
            </a:r>
            <a:r>
              <a:rPr lang="es-MX" sz="1200" dirty="0"/>
              <a:t>del grupo de Nanotecnología de la Internacional </a:t>
            </a:r>
            <a:r>
              <a:rPr lang="es-MX" sz="1200" dirty="0" err="1"/>
              <a:t>Society</a:t>
            </a:r>
            <a:r>
              <a:rPr lang="es-MX" sz="1200" dirty="0"/>
              <a:t> of </a:t>
            </a:r>
            <a:r>
              <a:rPr lang="es-MX" sz="1200" dirty="0" err="1"/>
              <a:t>Optical</a:t>
            </a:r>
            <a:r>
              <a:rPr lang="es-MX" sz="1200" dirty="0"/>
              <a:t> </a:t>
            </a:r>
            <a:r>
              <a:rPr lang="es-MX" sz="1200" dirty="0" err="1"/>
              <a:t>Engineering</a:t>
            </a:r>
            <a:r>
              <a:rPr lang="es-MX" sz="1200" dirty="0"/>
              <a:t> (SPIE</a:t>
            </a:r>
            <a:r>
              <a:rPr lang="es-MX" sz="1200" dirty="0" smtClean="0"/>
              <a:t>).</a:t>
            </a:r>
          </a:p>
          <a:p>
            <a:r>
              <a:rPr lang="es-MX" sz="1200" dirty="0" smtClean="0"/>
              <a:t>2005</a:t>
            </a:r>
          </a:p>
          <a:p>
            <a:r>
              <a:rPr lang="es-MX" sz="1200" dirty="0" smtClean="0"/>
              <a:t>2006 Convocatorias nacionales del Fondo Institucional para el Fomento de la Ciencia del CONACYT: “Apoyos Complementarios para el Establecimiento de Laboratorios Nacionales de Infraestructura Científica o Desarrollo Tecnológico 2006” </a:t>
            </a:r>
            <a:r>
              <a:rPr lang="es-MX" sz="1200" dirty="0" smtClean="0"/>
              <a:t>creación del Laboratorio Nacional de Nanotecnología en el CIMAV. 20 millones </a:t>
            </a:r>
            <a:r>
              <a:rPr lang="es-MX" sz="1200" dirty="0" err="1" smtClean="0"/>
              <a:t>conacyt</a:t>
            </a:r>
            <a:r>
              <a:rPr lang="es-MX" sz="1200" dirty="0" smtClean="0"/>
              <a:t> 10 millones gobierno del estado</a:t>
            </a:r>
            <a:endParaRPr lang="es-MX" sz="1200" dirty="0" smtClean="0"/>
          </a:p>
          <a:p>
            <a:r>
              <a:rPr lang="es-MX" sz="1200" dirty="0" smtClean="0"/>
              <a:t>Convocatoria </a:t>
            </a:r>
            <a:r>
              <a:rPr lang="es-MX" sz="1200" dirty="0"/>
              <a:t>para Presentación de Ideas para la realización de Megaproyectos 2006 de investigación científica o tecnológica </a:t>
            </a:r>
            <a:r>
              <a:rPr lang="es-MX" sz="1200" dirty="0" smtClean="0"/>
              <a:t>2006” Iniciativa </a:t>
            </a:r>
            <a:r>
              <a:rPr lang="es-MX" sz="1200" dirty="0"/>
              <a:t>Nacional de Nanotecnología (</a:t>
            </a:r>
            <a:r>
              <a:rPr lang="es-MX" sz="1200" dirty="0" smtClean="0"/>
              <a:t>NANOMEX) una </a:t>
            </a:r>
            <a:r>
              <a:rPr lang="es-MX" sz="1200" dirty="0"/>
              <a:t>red que incorpora a 38 instituciones y 239 investigadores del ámbito nacional, así como a 11 empresas del sector industrial mexicano y 11 instituciones académicas de Estados Unidos y </a:t>
            </a:r>
            <a:r>
              <a:rPr lang="es-MX" sz="1200" dirty="0" smtClean="0"/>
              <a:t>Europa. </a:t>
            </a:r>
          </a:p>
          <a:p>
            <a:r>
              <a:rPr lang="es-MX" sz="1200" dirty="0" smtClean="0"/>
              <a:t>Proyectos </a:t>
            </a:r>
            <a:r>
              <a:rPr lang="es-MX" sz="1200" dirty="0"/>
              <a:t>de investigación con el Centro para la Integración de Nanotecnologías (CINT) de los Laboratorios Nacionales de Sandia y Los </a:t>
            </a:r>
            <a:r>
              <a:rPr lang="es-MX" sz="1200" dirty="0" err="1" smtClean="0"/>
              <a:t>Alamos</a:t>
            </a:r>
            <a:r>
              <a:rPr lang="es-MX" sz="1200" dirty="0" smtClean="0"/>
              <a:t> </a:t>
            </a:r>
            <a:r>
              <a:rPr lang="es-ES" sz="1200" dirty="0"/>
              <a:t>convenio de colaboración con el "Center </a:t>
            </a:r>
            <a:r>
              <a:rPr lang="es-ES" sz="1200" dirty="0" err="1"/>
              <a:t>for</a:t>
            </a:r>
            <a:r>
              <a:rPr lang="es-ES" sz="1200" dirty="0"/>
              <a:t> </a:t>
            </a:r>
            <a:r>
              <a:rPr lang="es-ES" sz="1200" dirty="0" err="1"/>
              <a:t>Integrated</a:t>
            </a:r>
            <a:r>
              <a:rPr lang="es-ES" sz="1200" dirty="0"/>
              <a:t> Nano Technologies (CINT)" ubicado en Albuquerque NM, creado por Sandia </a:t>
            </a:r>
            <a:r>
              <a:rPr lang="es-ES" sz="1200" dirty="0" err="1"/>
              <a:t>National</a:t>
            </a:r>
            <a:r>
              <a:rPr lang="es-ES" sz="1200" dirty="0"/>
              <a:t> </a:t>
            </a:r>
            <a:r>
              <a:rPr lang="es-ES" sz="1200" dirty="0" err="1"/>
              <a:t>Laboratories</a:t>
            </a:r>
            <a:r>
              <a:rPr lang="es-ES" sz="1200" dirty="0"/>
              <a:t> y </a:t>
            </a:r>
            <a:r>
              <a:rPr lang="es-ES" sz="1200" dirty="0" err="1"/>
              <a:t>Alamos</a:t>
            </a:r>
            <a:r>
              <a:rPr lang="es-ES" sz="1200" dirty="0"/>
              <a:t> </a:t>
            </a:r>
            <a:r>
              <a:rPr lang="es-ES" sz="1200" dirty="0" err="1"/>
              <a:t>National</a:t>
            </a:r>
            <a:r>
              <a:rPr lang="es-ES" sz="1200" dirty="0"/>
              <a:t> </a:t>
            </a:r>
            <a:r>
              <a:rPr lang="es-ES" sz="1200" dirty="0" err="1"/>
              <a:t>Laboratories</a:t>
            </a:r>
            <a:r>
              <a:rPr lang="es-ES" sz="1200" dirty="0"/>
              <a:t>, mediante el cual, dicho Centro facilitará sus instalaciones e infraestructura, así como la colaboración de sus investigadores para realizar proyectos conjuntos con CIMAV.  A la fecha, dos han sido los proyectos aprobados: </a:t>
            </a:r>
            <a:endParaRPr lang="es-MX" sz="1200" dirty="0"/>
          </a:p>
          <a:p>
            <a:r>
              <a:rPr lang="es-ES" sz="1200" dirty="0"/>
              <a:t> </a:t>
            </a:r>
            <a:endParaRPr lang="es-MX" sz="1200" dirty="0"/>
          </a:p>
          <a:p>
            <a:pPr lvl="0"/>
            <a:r>
              <a:rPr lang="en-US" sz="1200" dirty="0" err="1"/>
              <a:t>Nanoscale</a:t>
            </a:r>
            <a:r>
              <a:rPr lang="en-US" sz="1200" dirty="0"/>
              <a:t> texturing in ferromagnetic superconductors. </a:t>
            </a:r>
            <a:r>
              <a:rPr lang="en-US" sz="1200" dirty="0" err="1"/>
              <a:t>Responsable</a:t>
            </a:r>
            <a:r>
              <a:rPr lang="en-US" sz="1200" dirty="0"/>
              <a:t>: Dr. José </a:t>
            </a:r>
            <a:r>
              <a:rPr lang="en-US" sz="1200" dirty="0" err="1"/>
              <a:t>Matutes</a:t>
            </a:r>
            <a:endParaRPr lang="es-MX" sz="1200" dirty="0"/>
          </a:p>
          <a:p>
            <a:r>
              <a:rPr lang="en-US" sz="1200" dirty="0"/>
              <a:t>Electrical conductive and mechanical behavior of MoO3 nanostructures as a function of temperature for gas sensing.  </a:t>
            </a:r>
            <a:r>
              <a:rPr lang="en-US" sz="1200" dirty="0" err="1"/>
              <a:t>Responsable</a:t>
            </a:r>
            <a:r>
              <a:rPr lang="en-US" sz="1200" dirty="0"/>
              <a:t>: Dr. Francisco Paraguay</a:t>
            </a:r>
            <a:r>
              <a:rPr lang="es-MX" sz="1200" dirty="0" smtClean="0"/>
              <a:t> </a:t>
            </a:r>
            <a:r>
              <a:rPr lang="es-MX" sz="1200" dirty="0"/>
              <a:t>en el Estado de Nuevo México </a:t>
            </a:r>
            <a:r>
              <a:rPr lang="es-MX" sz="1200" dirty="0" smtClean="0"/>
              <a:t>con </a:t>
            </a:r>
            <a:r>
              <a:rPr lang="es-MX" sz="1200" dirty="0"/>
              <a:t>la Universidad de Texas en Austin y la Universidad Estatal de Nueva York en Albany, </a:t>
            </a:r>
            <a:r>
              <a:rPr lang="es-MX" sz="1200" dirty="0" smtClean="0"/>
              <a:t>construcción </a:t>
            </a:r>
            <a:r>
              <a:rPr lang="es-MX" sz="1200" dirty="0"/>
              <a:t>de una plataforma que permita el reconocimiento del trabajo y capacidades del CIMAV en materia de </a:t>
            </a:r>
            <a:r>
              <a:rPr lang="es-MX" sz="1200" dirty="0" smtClean="0"/>
              <a:t>Nanotecnología. </a:t>
            </a:r>
            <a:r>
              <a:rPr lang="es-MX" sz="1200" dirty="0"/>
              <a:t>proceso de negociación avanzada, convenios similares con la Universidad del Estado de Arizona, con el Laboratorio Nacional Lawrence Berkeley y con la Universidad de California en Santa </a:t>
            </a:r>
            <a:r>
              <a:rPr lang="es-MX" sz="1200" dirty="0" err="1"/>
              <a:t>Barbara</a:t>
            </a:r>
            <a:r>
              <a:rPr lang="es-MX" sz="1200" dirty="0"/>
              <a:t>, así como con la Universidad de Sheffield en Inglaterra y la Universidad de Limoges en Francia.</a:t>
            </a:r>
          </a:p>
          <a:p>
            <a:endParaRPr lang="es-MX" sz="1200" dirty="0" smtClean="0"/>
          </a:p>
          <a:p>
            <a:r>
              <a:rPr lang="es-MX" sz="1200" dirty="0" smtClean="0"/>
              <a:t>2007 </a:t>
            </a:r>
            <a:r>
              <a:rPr lang="es-ES" sz="1200" dirty="0"/>
              <a:t>En marzo de 2007 se presentó la propuesta “Iniciativa Nacional en Nanotecnología (NANOMEX)” en el marco de la “Convocatoria para Presentación de Ideas para la Realización de Megaproyectos de Investigación Científica o Tecnológica 2006” del CONACYT.  </a:t>
            </a:r>
            <a:r>
              <a:rPr lang="es-MX" sz="1200" dirty="0"/>
              <a:t>El resultado de esta convocatoria cristalizó en la creación de la “Red de </a:t>
            </a:r>
            <a:r>
              <a:rPr lang="es-MX" sz="1200" dirty="0" err="1"/>
              <a:t>Nanociencias</a:t>
            </a:r>
            <a:r>
              <a:rPr lang="es-MX" sz="1200" dirty="0"/>
              <a:t> y Nuevos Materiales”, coordinada por el CONACYT</a:t>
            </a:r>
            <a:r>
              <a:rPr lang="es-MX" sz="1200" dirty="0" smtClean="0"/>
              <a:t> </a:t>
            </a:r>
            <a:r>
              <a:rPr lang="es-MX" sz="1200" dirty="0">
                <a:hlinkClick r:id="rId2"/>
              </a:rPr>
              <a:t>http://www.conacyt.mx/redes%5Ftema</a:t>
            </a:r>
            <a:r>
              <a:rPr lang="es-MX" sz="1200" dirty="0" smtClean="0">
                <a:hlinkClick r:id="rId2"/>
              </a:rPr>
              <a:t>/</a:t>
            </a:r>
            <a:r>
              <a:rPr lang="es-MX" sz="1200" dirty="0" smtClean="0"/>
              <a:t>.</a:t>
            </a:r>
          </a:p>
          <a:p>
            <a:r>
              <a:rPr lang="es-MX" sz="1200" dirty="0"/>
              <a:t>El 29 de septiembre del 2007, durante la </a:t>
            </a:r>
            <a:r>
              <a:rPr lang="es-ES" sz="1200" dirty="0"/>
              <a:t>celebración de la “XXV Conferencia de Gobernadores Fronterizos” en Puerto Peñasco, Sonora, el </a:t>
            </a:r>
            <a:r>
              <a:rPr lang="es-MX" sz="1200" dirty="0"/>
              <a:t>CIMAV signó con la Universidad Estatal de Arizona en EUA un convenio de colaboración que plantea la integración del “</a:t>
            </a:r>
            <a:r>
              <a:rPr lang="es-MX" sz="1200" dirty="0" err="1"/>
              <a:t>Cluster</a:t>
            </a:r>
            <a:r>
              <a:rPr lang="es-MX" sz="1200" dirty="0"/>
              <a:t> de Nanotecnología de Norteamérica”, para el desarrollo de proyectos conjuntos de investigación, desarrollo tecnológico, transferencia de tecnología y educación de posgrado, aprovechando para ello los recursos humanos e infraestructura disponible en ambas </a:t>
            </a:r>
            <a:r>
              <a:rPr lang="es-MX" sz="1200" dirty="0" smtClean="0"/>
              <a:t>instituciones. </a:t>
            </a:r>
            <a:r>
              <a:rPr lang="es-MX" sz="1200" dirty="0"/>
              <a:t>se definieron 3 proyectos a realizar en 2008 de manera </a:t>
            </a:r>
            <a:r>
              <a:rPr lang="es-MX" sz="1200" dirty="0" smtClean="0"/>
              <a:t>conjunta</a:t>
            </a:r>
          </a:p>
          <a:p>
            <a:r>
              <a:rPr lang="es-MX" sz="1200" dirty="0"/>
              <a:t>obras relativas a la adecuación del espacio destinado a albergar de manera provisional el Laboratorio Nacional de Nanotecnología en el CIMAV (NANOTECH). Al amparo de este proyecto, se adquirió un microscopio electrónico de transmisión de última generación marca JEOL modelo 2200FS</a:t>
            </a:r>
          </a:p>
          <a:p>
            <a:endParaRPr lang="es-MX" sz="1200" dirty="0" smtClean="0"/>
          </a:p>
          <a:p>
            <a:r>
              <a:rPr lang="es-MX" sz="1200" dirty="0"/>
              <a:t>taller “Aplicaciones Industriales de la Nanotecnología”, que promueve las implicaciones, ventajas y repercusiones del uso de la Nanotecnología en el sector manufacturero. El taller integra 10 </a:t>
            </a:r>
            <a:r>
              <a:rPr lang="es-MX" sz="1200" dirty="0" smtClean="0"/>
              <a:t>módulos.</a:t>
            </a:r>
          </a:p>
          <a:p>
            <a:r>
              <a:rPr lang="es-MX" sz="1200" dirty="0"/>
              <a:t>El CIMAV  participa asimismo en el comité de normalización creado en el país para la generación de normas mexicanas sobre este nuevo campo de la tecnología. El comité se creó en mayo de este año y es presidido por el CENAM. Con ello, se busca promover la seguridad industrial, la protección al consumidor y al ambiente, vigilando la producción, uso y desecho de los nano-materiales y productos de la nanotecnología.</a:t>
            </a:r>
          </a:p>
          <a:p>
            <a:endParaRPr lang="es-MX" sz="1200" dirty="0" smtClean="0"/>
          </a:p>
          <a:p>
            <a:pPr lvl="0"/>
            <a:r>
              <a:rPr lang="es-MX" sz="1200" dirty="0" smtClean="0"/>
              <a:t>2008 </a:t>
            </a:r>
            <a:r>
              <a:rPr lang="es-MX" sz="1200" dirty="0"/>
              <a:t>creación del “</a:t>
            </a:r>
            <a:r>
              <a:rPr lang="es-MX" sz="1200" dirty="0" err="1"/>
              <a:t>Cluster</a:t>
            </a:r>
            <a:r>
              <a:rPr lang="es-MX" sz="1200" dirty="0"/>
              <a:t> de Nanotecnología en el PIIT, Nuevo León”, en operación a partir del 4 de julio del 2008. Este </a:t>
            </a:r>
            <a:r>
              <a:rPr lang="es-MX" sz="1200" dirty="0" err="1"/>
              <a:t>cluster</a:t>
            </a:r>
            <a:r>
              <a:rPr lang="es-MX" sz="1200" dirty="0"/>
              <a:t>  integra a 14 IES y Centros de Investigación Nacionales y Extranjeros así como a  23 empresas privadas y es coordinado por el Instituto de Innovación y Transferencia de Tecnología (I2T2) del Gobierno del Edo. de Nuevo León.  El Director del CIMAV,  a solicitud del Gobernador del Estado de Nuevo León preside dicho </a:t>
            </a:r>
            <a:r>
              <a:rPr lang="es-MX" sz="1200" dirty="0" err="1"/>
              <a:t>cluster</a:t>
            </a:r>
            <a:r>
              <a:rPr lang="es-MX" sz="1200" dirty="0"/>
              <a:t>.</a:t>
            </a:r>
          </a:p>
          <a:p>
            <a:endParaRPr lang="es-MX" sz="1200" dirty="0" smtClean="0"/>
          </a:p>
          <a:p>
            <a:r>
              <a:rPr lang="es-MX" sz="1200" dirty="0" smtClean="0"/>
              <a:t>2009</a:t>
            </a:r>
          </a:p>
          <a:p>
            <a:r>
              <a:rPr lang="es-MX" sz="1200" dirty="0" smtClean="0"/>
              <a:t>2010</a:t>
            </a:r>
          </a:p>
          <a:p>
            <a:r>
              <a:rPr lang="es-MX" sz="1200" dirty="0" smtClean="0"/>
              <a:t>2011</a:t>
            </a:r>
          </a:p>
          <a:p>
            <a:r>
              <a:rPr lang="es-MX" sz="1200" dirty="0" smtClean="0"/>
              <a:t>2012</a:t>
            </a:r>
          </a:p>
          <a:p>
            <a:r>
              <a:rPr lang="es-MX" sz="1200" dirty="0" smtClean="0"/>
              <a:t>2013</a:t>
            </a:r>
            <a:endParaRPr lang="es-MX"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41776" y="0"/>
            <a:ext cx="4102224" cy="938535"/>
          </a:xfrm>
        </p:spPr>
        <p:txBody>
          <a:bodyPr>
            <a:normAutofit fontScale="90000"/>
          </a:bodyPr>
          <a:lstStyle/>
          <a:p>
            <a:r>
              <a:rPr lang="es-MX" dirty="0" smtClean="0"/>
              <a:t>Energías Renovables</a:t>
            </a:r>
            <a:endParaRPr lang="es-MX" dirty="0"/>
          </a:p>
        </p:txBody>
      </p:sp>
      <p:sp>
        <p:nvSpPr>
          <p:cNvPr id="4" name="3 CuadroTexto"/>
          <p:cNvSpPr txBox="1"/>
          <p:nvPr/>
        </p:nvSpPr>
        <p:spPr>
          <a:xfrm>
            <a:off x="251520" y="1052736"/>
            <a:ext cx="8604448" cy="2585323"/>
          </a:xfrm>
          <a:prstGeom prst="rect">
            <a:avLst/>
          </a:prstGeom>
          <a:noFill/>
        </p:spPr>
        <p:txBody>
          <a:bodyPr wrap="square" rtlCol="0">
            <a:spAutoFit/>
          </a:bodyPr>
          <a:lstStyle/>
          <a:p>
            <a:pPr lvl="0"/>
            <a:r>
              <a:rPr lang="es-MX" dirty="0" smtClean="0"/>
              <a:t>2005</a:t>
            </a:r>
          </a:p>
          <a:p>
            <a:r>
              <a:rPr lang="es-MX" dirty="0" smtClean="0"/>
              <a:t>2006</a:t>
            </a:r>
          </a:p>
          <a:p>
            <a:r>
              <a:rPr lang="es-MX" dirty="0" smtClean="0"/>
              <a:t>2007</a:t>
            </a:r>
          </a:p>
          <a:p>
            <a:r>
              <a:rPr lang="es-MX" dirty="0" smtClean="0"/>
              <a:t>2008</a:t>
            </a:r>
          </a:p>
          <a:p>
            <a:r>
              <a:rPr lang="es-MX" dirty="0" smtClean="0"/>
              <a:t>2009</a:t>
            </a:r>
          </a:p>
          <a:p>
            <a:r>
              <a:rPr lang="es-MX" dirty="0" smtClean="0"/>
              <a:t>2010</a:t>
            </a:r>
          </a:p>
          <a:p>
            <a:r>
              <a:rPr lang="es-MX" dirty="0" smtClean="0"/>
              <a:t>2011</a:t>
            </a:r>
          </a:p>
          <a:p>
            <a:r>
              <a:rPr lang="es-MX" dirty="0" smtClean="0"/>
              <a:t>2012</a:t>
            </a:r>
          </a:p>
          <a:p>
            <a:r>
              <a:rPr lang="es-MX" dirty="0" smtClean="0"/>
              <a:t>2013</a:t>
            </a:r>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41776" y="0"/>
            <a:ext cx="4102224" cy="938535"/>
          </a:xfrm>
        </p:spPr>
        <p:txBody>
          <a:bodyPr/>
          <a:lstStyle/>
          <a:p>
            <a:r>
              <a:rPr lang="es-MX" dirty="0" smtClean="0"/>
              <a:t>Infraestructura</a:t>
            </a:r>
            <a:endParaRPr lang="es-MX" dirty="0"/>
          </a:p>
        </p:txBody>
      </p:sp>
      <p:sp>
        <p:nvSpPr>
          <p:cNvPr id="4" name="3 CuadroTexto"/>
          <p:cNvSpPr txBox="1"/>
          <p:nvPr/>
        </p:nvSpPr>
        <p:spPr>
          <a:xfrm>
            <a:off x="251520" y="1052736"/>
            <a:ext cx="8604448" cy="5632311"/>
          </a:xfrm>
          <a:prstGeom prst="rect">
            <a:avLst/>
          </a:prstGeom>
          <a:noFill/>
        </p:spPr>
        <p:txBody>
          <a:bodyPr wrap="square" rtlCol="0">
            <a:spAutoFit/>
          </a:bodyPr>
          <a:lstStyle/>
          <a:p>
            <a:r>
              <a:rPr lang="es-MX" dirty="0" smtClean="0"/>
              <a:t>2005 </a:t>
            </a:r>
            <a:r>
              <a:rPr lang="es-ES" dirty="0"/>
              <a:t>microscopía de fuerza atómica y </a:t>
            </a:r>
            <a:r>
              <a:rPr lang="es-ES" dirty="0" err="1"/>
              <a:t>tunelamiento</a:t>
            </a:r>
            <a:r>
              <a:rPr lang="es-ES" dirty="0"/>
              <a:t>, un </a:t>
            </a:r>
            <a:r>
              <a:rPr lang="es-ES" dirty="0" err="1"/>
              <a:t>cromatógrafo</a:t>
            </a:r>
            <a:r>
              <a:rPr lang="es-ES" dirty="0"/>
              <a:t> de gases, accesorios para equipo científico,  equipo de cómputo y mobiliario de laboratorio</a:t>
            </a:r>
            <a:r>
              <a:rPr lang="es-MX" dirty="0"/>
              <a:t>, con el fin de solucionar los problemas más urgentes en materia de obsolescencia y deterioro de equipo</a:t>
            </a:r>
            <a:endParaRPr lang="es-MX" dirty="0" smtClean="0"/>
          </a:p>
          <a:p>
            <a:r>
              <a:rPr lang="es-MX" dirty="0" smtClean="0"/>
              <a:t>2006 El </a:t>
            </a:r>
            <a:r>
              <a:rPr lang="es-MX" dirty="0"/>
              <a:t>gobierno estatal otorgó un apoyo por $500 miles para la creación en el CIMAV del laboratorio de residuos (CRETI) de alta demanda por la industria del entorno estatal.</a:t>
            </a:r>
          </a:p>
          <a:p>
            <a:endParaRPr lang="es-MX" dirty="0" smtClean="0"/>
          </a:p>
          <a:p>
            <a:r>
              <a:rPr lang="es-MX" dirty="0" smtClean="0"/>
              <a:t>2007 </a:t>
            </a:r>
            <a:r>
              <a:rPr lang="es-MX" dirty="0"/>
              <a:t>Construcción en segundo piso de dos laboratorios y ampliación de otro. Total de construcción: 550 </a:t>
            </a:r>
            <a:r>
              <a:rPr lang="es-MX" dirty="0" smtClean="0"/>
              <a:t>m</a:t>
            </a:r>
            <a:r>
              <a:rPr lang="es-MX" baseline="30000" dirty="0" smtClean="0"/>
              <a:t>2.</a:t>
            </a:r>
          </a:p>
          <a:p>
            <a:r>
              <a:rPr lang="es-MX" dirty="0" smtClean="0"/>
              <a:t>Adquisición de Microscopio </a:t>
            </a:r>
            <a:r>
              <a:rPr lang="es-MX" dirty="0"/>
              <a:t>Electrónico de Transmisión con cañón de emisión de campo y resolución subatómica</a:t>
            </a:r>
            <a:endParaRPr lang="es-MX" dirty="0" smtClean="0"/>
          </a:p>
          <a:p>
            <a:r>
              <a:rPr lang="es-MX" dirty="0" smtClean="0"/>
              <a:t>2008 </a:t>
            </a:r>
            <a:r>
              <a:rPr lang="es-MX" dirty="0"/>
              <a:t>Adicionalmente se instaló el Microscopio marca JEOL, modelo 2200FS, así como el equipo de Haz de Iones Enfocados (FIB), Marca JEOL</a:t>
            </a:r>
            <a:r>
              <a:rPr lang="es-MX" dirty="0" smtClean="0"/>
              <a:t>. </a:t>
            </a:r>
            <a:r>
              <a:rPr lang="es-MX" dirty="0"/>
              <a:t>se creó el “Laboratorio de Medición de Propiedades Físicas” con la adquisición y puesta en operación del Sistema de Medición de Propiedades Físicas (PPMS) de Quantum </a:t>
            </a:r>
            <a:r>
              <a:rPr lang="es-MX" dirty="0" err="1"/>
              <a:t>Design</a:t>
            </a:r>
            <a:r>
              <a:rPr lang="es-MX" dirty="0"/>
              <a:t> ($1.4 millones).</a:t>
            </a:r>
          </a:p>
          <a:p>
            <a:endParaRPr lang="es-MX" dirty="0" smtClean="0"/>
          </a:p>
          <a:p>
            <a:r>
              <a:rPr lang="es-MX" dirty="0" smtClean="0"/>
              <a:t>2009</a:t>
            </a:r>
          </a:p>
          <a:p>
            <a:r>
              <a:rPr lang="es-MX" dirty="0" smtClean="0"/>
              <a:t>2010</a:t>
            </a:r>
          </a:p>
          <a:p>
            <a:r>
              <a:rPr lang="es-MX" dirty="0" smtClean="0"/>
              <a:t>2011</a:t>
            </a:r>
          </a:p>
          <a:p>
            <a:r>
              <a:rPr lang="es-MX" dirty="0" smtClean="0"/>
              <a:t>2012</a:t>
            </a:r>
          </a:p>
          <a:p>
            <a:r>
              <a:rPr lang="es-MX" dirty="0" smtClean="0"/>
              <a:t>2013</a:t>
            </a:r>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r"/>
            <a:r>
              <a:rPr lang="es-MX" dirty="0" smtClean="0"/>
              <a:t>UNIDAD MONTERREY</a:t>
            </a:r>
            <a:endParaRPr lang="es-MX" dirty="0"/>
          </a:p>
        </p:txBody>
      </p:sp>
      <p:sp>
        <p:nvSpPr>
          <p:cNvPr id="3" name="2 Marcador de contenido"/>
          <p:cNvSpPr>
            <a:spLocks noGrp="1"/>
          </p:cNvSpPr>
          <p:nvPr>
            <p:ph idx="1"/>
          </p:nvPr>
        </p:nvSpPr>
        <p:spPr/>
        <p:txBody>
          <a:bodyPr>
            <a:normAutofit/>
          </a:bodyPr>
          <a:lstStyle/>
          <a:p>
            <a:r>
              <a:rPr lang="es-ES" sz="1200" dirty="0"/>
              <a:t>En 2005 </a:t>
            </a:r>
            <a:r>
              <a:rPr lang="es-ES_tradnl" sz="1200" dirty="0" smtClean="0"/>
              <a:t>propuesta </a:t>
            </a:r>
            <a:r>
              <a:rPr lang="es-ES_tradnl" sz="1200" dirty="0"/>
              <a:t>a la Convocatoria 2005-6 del Fondo Mixto CONACYT-Gobierno del Edo. de Nuevo León, para crear</a:t>
            </a:r>
            <a:r>
              <a:rPr lang="es-ES" sz="1200" dirty="0"/>
              <a:t> una Unidad del CIMAV en </a:t>
            </a:r>
            <a:r>
              <a:rPr lang="es-ES" sz="1200" dirty="0" smtClean="0"/>
              <a:t>Monterrey. (25 millones y 50 millones por CONACYT</a:t>
            </a:r>
          </a:p>
          <a:p>
            <a:r>
              <a:rPr lang="es-MX" sz="1200" dirty="0" smtClean="0"/>
              <a:t>2006</a:t>
            </a:r>
          </a:p>
          <a:p>
            <a:r>
              <a:rPr lang="es-MX" sz="1200" dirty="0" smtClean="0"/>
              <a:t>2007 </a:t>
            </a:r>
            <a:r>
              <a:rPr lang="es-ES" sz="1200" dirty="0"/>
              <a:t>Construcción de la primera etapa de la Unidad Monterrey del CIMAV:  edificio para laboratorios; edificio de subestación, almacén, mantenimiento y  cuarto de máquinas; caseta de vigilancia, pavimentación y obras exteriores. Total de construcción: 1200 </a:t>
            </a:r>
            <a:r>
              <a:rPr lang="es-ES" sz="1200" dirty="0" smtClean="0"/>
              <a:t>m</a:t>
            </a:r>
            <a:r>
              <a:rPr lang="es-ES" sz="1200" baseline="30000" dirty="0" smtClean="0"/>
              <a:t>2. </a:t>
            </a:r>
            <a:r>
              <a:rPr lang="es-ES" sz="1200" dirty="0"/>
              <a:t>Al finalizar el 2007, se concluyó la primera etapa del proyecto, la cual contempló la construcción de </a:t>
            </a:r>
            <a:r>
              <a:rPr lang="es-MX" sz="1200" dirty="0"/>
              <a:t>1,200 m</a:t>
            </a:r>
            <a:r>
              <a:rPr lang="es-MX" sz="1200" baseline="30000" dirty="0"/>
              <a:t>2</a:t>
            </a:r>
            <a:r>
              <a:rPr lang="es-ES" sz="1200" dirty="0"/>
              <a:t>. Así mismo, se adquirió el equipo faltante para la operación inicial de dicha unidad y se contrató personal, de tal forma que al finalizar el 2007 se contaba con 3 investigadores, 3 técnicos académicos, así como un auxiliar administrativo, actualmente en las instalaciones de la Unidad CIMAV en Monterrey. De los investigadores contratados, 2 </a:t>
            </a:r>
            <a:r>
              <a:rPr lang="es-MX" sz="1200" dirty="0"/>
              <a:t>fueron a través del Programa de Repatriación del CONACYT.</a:t>
            </a:r>
          </a:p>
          <a:p>
            <a:pPr lvl="0"/>
            <a:endParaRPr lang="es-MX" sz="1200" dirty="0"/>
          </a:p>
          <a:p>
            <a:endParaRPr lang="es-MX" sz="1200" dirty="0" smtClean="0"/>
          </a:p>
          <a:p>
            <a:r>
              <a:rPr lang="es-MX" sz="1200" dirty="0" smtClean="0"/>
              <a:t>2008</a:t>
            </a:r>
          </a:p>
          <a:p>
            <a:r>
              <a:rPr lang="es-MX" sz="1200" dirty="0" smtClean="0"/>
              <a:t>2009</a:t>
            </a:r>
          </a:p>
          <a:p>
            <a:r>
              <a:rPr lang="es-MX" sz="1200" dirty="0" smtClean="0"/>
              <a:t>2010</a:t>
            </a:r>
          </a:p>
          <a:p>
            <a:r>
              <a:rPr lang="es-MX" sz="1200" dirty="0" smtClean="0"/>
              <a:t>2011</a:t>
            </a:r>
          </a:p>
          <a:p>
            <a:r>
              <a:rPr lang="es-MX" sz="1200" dirty="0" smtClean="0"/>
              <a:t>2012</a:t>
            </a:r>
          </a:p>
          <a:p>
            <a:r>
              <a:rPr lang="es-MX" sz="1200" dirty="0" smtClean="0"/>
              <a:t>2013</a:t>
            </a:r>
          </a:p>
          <a:p>
            <a:endParaRPr lang="es-MX"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907704" y="274638"/>
            <a:ext cx="6779096" cy="1143000"/>
          </a:xfrm>
        </p:spPr>
        <p:txBody>
          <a:bodyPr/>
          <a:lstStyle/>
          <a:p>
            <a:r>
              <a:rPr lang="es-MX" dirty="0" smtClean="0"/>
              <a:t>Proyectos de Impacto Social</a:t>
            </a:r>
            <a:endParaRPr lang="es-MX" dirty="0"/>
          </a:p>
        </p:txBody>
      </p:sp>
      <p:sp>
        <p:nvSpPr>
          <p:cNvPr id="3" name="2 Marcador de contenido"/>
          <p:cNvSpPr>
            <a:spLocks noGrp="1"/>
          </p:cNvSpPr>
          <p:nvPr>
            <p:ph idx="1"/>
          </p:nvPr>
        </p:nvSpPr>
        <p:spPr/>
        <p:txBody>
          <a:bodyPr>
            <a:normAutofit/>
          </a:bodyPr>
          <a:lstStyle/>
          <a:p>
            <a:pPr>
              <a:buNone/>
            </a:pPr>
            <a:r>
              <a:rPr lang="es-MX" sz="1800" dirty="0" smtClean="0"/>
              <a:t>2007 Operación del Sistema </a:t>
            </a:r>
            <a:r>
              <a:rPr lang="es-MX" sz="1800" dirty="0"/>
              <a:t>de Monitoreo de Calidad del Aire (partículas y gases contaminantes)  de la Ciudad de Chihuahua, realizado por la Dirección de Desarrollo Urbano y Ecología del Gobierno Municipal con el apoyo de personal del CIMAV. El sistema permite consultas permanentes de la población en general, a través de las páginas Web del Municipio y del CIMAV</a:t>
            </a:r>
            <a:r>
              <a:rPr lang="es-MX" sz="1800" dirty="0" smtClean="0"/>
              <a:t>.</a:t>
            </a:r>
          </a:p>
          <a:p>
            <a:pPr>
              <a:buNone/>
            </a:pPr>
            <a:r>
              <a:rPr lang="es-MX" sz="1800" dirty="0"/>
              <a:t>monitoreo de la contaminación ambiental; red de manejo ambiental de residuos; diagnóstico para la remediación del suelo de los terrenos de la Fundición Ávalos en el municipio de Chihuahua; detección de arsénico y </a:t>
            </a:r>
            <a:r>
              <a:rPr lang="es-MX" sz="1800" dirty="0" err="1"/>
              <a:t>fluor</a:t>
            </a:r>
            <a:r>
              <a:rPr lang="es-MX" sz="1800" dirty="0"/>
              <a:t> en los mantos acuíferos del municipio de Chihuahua; participación en Desarrollo Económico, A.C. y el Consejo de Desarrollo Económico del Edo. de Chihuahua, entre otros</a:t>
            </a:r>
            <a:r>
              <a:rPr lang="es-MX" sz="1800" dirty="0" smtClean="0"/>
              <a:t>.</a:t>
            </a:r>
          </a:p>
          <a:p>
            <a:pPr>
              <a:buNone/>
            </a:pPr>
            <a:endParaRPr lang="es-MX" sz="1800" dirty="0" smtClean="0"/>
          </a:p>
          <a:p>
            <a:pPr>
              <a:buNone/>
            </a:pPr>
            <a:endParaRPr lang="es-MX"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0"/>
            <a:ext cx="8604448" cy="938535"/>
          </a:xfrm>
        </p:spPr>
        <p:txBody>
          <a:bodyPr>
            <a:normAutofit/>
          </a:bodyPr>
          <a:lstStyle/>
          <a:p>
            <a:r>
              <a:rPr lang="es-MX" dirty="0" smtClean="0"/>
              <a:t>Módulos el Mundo de los Materiales </a:t>
            </a:r>
            <a:endParaRPr lang="es-MX" dirty="0"/>
          </a:p>
        </p:txBody>
      </p:sp>
      <p:sp>
        <p:nvSpPr>
          <p:cNvPr id="4" name="3 CuadroTexto"/>
          <p:cNvSpPr txBox="1"/>
          <p:nvPr/>
        </p:nvSpPr>
        <p:spPr>
          <a:xfrm>
            <a:off x="251520" y="1052736"/>
            <a:ext cx="8604448" cy="5355312"/>
          </a:xfrm>
          <a:prstGeom prst="rect">
            <a:avLst/>
          </a:prstGeom>
          <a:noFill/>
        </p:spPr>
        <p:txBody>
          <a:bodyPr wrap="square" rtlCol="0">
            <a:spAutoFit/>
          </a:bodyPr>
          <a:lstStyle/>
          <a:p>
            <a:r>
              <a:rPr lang="es-MX" dirty="0" smtClean="0"/>
              <a:t>2005 </a:t>
            </a:r>
            <a:r>
              <a:rPr lang="es-ES" dirty="0" smtClean="0"/>
              <a:t>proyectos </a:t>
            </a:r>
            <a:r>
              <a:rPr lang="es-ES" dirty="0"/>
              <a:t>de impacto social </a:t>
            </a:r>
            <a:r>
              <a:rPr lang="es-ES" dirty="0" smtClean="0"/>
              <a:t>para </a:t>
            </a:r>
            <a:r>
              <a:rPr lang="es-ES" dirty="0"/>
              <a:t>impulsar el estudio de la ciencia y la tecnología entre los estudiantes de nivel </a:t>
            </a:r>
            <a:r>
              <a:rPr lang="es-ES" dirty="0" smtClean="0"/>
              <a:t>preuniversitario.</a:t>
            </a:r>
            <a:endParaRPr lang="es-MX" dirty="0" smtClean="0"/>
          </a:p>
          <a:p>
            <a:r>
              <a:rPr lang="es-MX" dirty="0" smtClean="0"/>
              <a:t>2006 </a:t>
            </a:r>
            <a:r>
              <a:rPr lang="es-MX" dirty="0"/>
              <a:t>se amplió en tiempo y alcance el Programa “Módulos del Mundo de los Materiales” que busca promover la vocación científica entre los estudiantes de nivel preuniversitario y que se lleva a cabo de manera conjunta con el Gobierno del Estado y el Grupo Cementos de </a:t>
            </a:r>
            <a:r>
              <a:rPr lang="es-MX" dirty="0" smtClean="0"/>
              <a:t>Chihuahua</a:t>
            </a:r>
          </a:p>
          <a:p>
            <a:r>
              <a:rPr lang="es-MX" dirty="0" smtClean="0"/>
              <a:t>2007 </a:t>
            </a:r>
            <a:r>
              <a:rPr lang="es-MX" dirty="0"/>
              <a:t>Como resultado de la aceptación del programa y de la respuesta de los maestros capacitados, la Secretaría de Educación y Cultura del Gobierno del  Estado de Chihuahua solicitó al Centro la creación de la Maestría en Educación Científica, orientada a docentes del nivel Medio Superior del Estado. La Maestría, se comenzó a impartir en el segundo semestre del año, con una inscripción inicial de 16 maestros y una aportación económica del Gobierno del Estado de Chihuahua por $500 mil en este periodo.  </a:t>
            </a:r>
          </a:p>
          <a:p>
            <a:endParaRPr lang="es-MX" dirty="0" smtClean="0"/>
          </a:p>
          <a:p>
            <a:r>
              <a:rPr lang="es-MX" dirty="0" smtClean="0"/>
              <a:t>2008</a:t>
            </a:r>
          </a:p>
          <a:p>
            <a:r>
              <a:rPr lang="es-MX" dirty="0" smtClean="0"/>
              <a:t>2009</a:t>
            </a:r>
          </a:p>
          <a:p>
            <a:r>
              <a:rPr lang="es-MX" dirty="0" smtClean="0"/>
              <a:t>2010</a:t>
            </a:r>
          </a:p>
          <a:p>
            <a:r>
              <a:rPr lang="es-MX" dirty="0" smtClean="0"/>
              <a:t>2011</a:t>
            </a:r>
          </a:p>
          <a:p>
            <a:r>
              <a:rPr lang="es-MX" dirty="0" smtClean="0"/>
              <a:t>2012</a:t>
            </a:r>
          </a:p>
          <a:p>
            <a:r>
              <a:rPr lang="es-MX" dirty="0" smtClean="0"/>
              <a:t>2013</a:t>
            </a:r>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0"/>
            <a:ext cx="8460432" cy="938535"/>
          </a:xfrm>
        </p:spPr>
        <p:txBody>
          <a:bodyPr>
            <a:normAutofit/>
          </a:bodyPr>
          <a:lstStyle/>
          <a:p>
            <a:r>
              <a:rPr lang="es-MX" dirty="0" smtClean="0"/>
              <a:t>Verano de Investigación Científica </a:t>
            </a:r>
            <a:endParaRPr lang="es-MX" dirty="0"/>
          </a:p>
        </p:txBody>
      </p:sp>
      <p:sp>
        <p:nvSpPr>
          <p:cNvPr id="4" name="3 CuadroTexto"/>
          <p:cNvSpPr txBox="1"/>
          <p:nvPr/>
        </p:nvSpPr>
        <p:spPr>
          <a:xfrm>
            <a:off x="251520" y="1052736"/>
            <a:ext cx="8604448" cy="2585323"/>
          </a:xfrm>
          <a:prstGeom prst="rect">
            <a:avLst/>
          </a:prstGeom>
          <a:noFill/>
        </p:spPr>
        <p:txBody>
          <a:bodyPr wrap="square" rtlCol="0">
            <a:spAutoFit/>
          </a:bodyPr>
          <a:lstStyle/>
          <a:p>
            <a:r>
              <a:rPr lang="es-MX" dirty="0" smtClean="0"/>
              <a:t>2005 </a:t>
            </a:r>
            <a:r>
              <a:rPr lang="es-MX" dirty="0"/>
              <a:t>1ER VERANO DE INVESTIGACIÓN CIENTÍFICA</a:t>
            </a:r>
          </a:p>
          <a:p>
            <a:r>
              <a:rPr lang="es-MX" dirty="0" smtClean="0"/>
              <a:t>2006</a:t>
            </a:r>
          </a:p>
          <a:p>
            <a:r>
              <a:rPr lang="es-MX" dirty="0" smtClean="0"/>
              <a:t>2007</a:t>
            </a:r>
          </a:p>
          <a:p>
            <a:r>
              <a:rPr lang="es-MX" dirty="0" smtClean="0"/>
              <a:t>2008</a:t>
            </a:r>
          </a:p>
          <a:p>
            <a:r>
              <a:rPr lang="es-MX" dirty="0" smtClean="0"/>
              <a:t>2009</a:t>
            </a:r>
          </a:p>
          <a:p>
            <a:r>
              <a:rPr lang="es-MX" dirty="0" smtClean="0"/>
              <a:t>2010</a:t>
            </a:r>
          </a:p>
          <a:p>
            <a:r>
              <a:rPr lang="es-MX" dirty="0" smtClean="0"/>
              <a:t>2011</a:t>
            </a:r>
          </a:p>
          <a:p>
            <a:r>
              <a:rPr lang="es-MX" dirty="0" smtClean="0"/>
              <a:t>2012</a:t>
            </a:r>
          </a:p>
          <a:p>
            <a:r>
              <a:rPr lang="es-MX" dirty="0" smtClean="0"/>
              <a:t>2013</a:t>
            </a:r>
            <a:endParaRPr lang="es-MX"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41776" y="0"/>
            <a:ext cx="4102224" cy="938535"/>
          </a:xfrm>
        </p:spPr>
        <p:txBody>
          <a:bodyPr>
            <a:normAutofit fontScale="90000"/>
          </a:bodyPr>
          <a:lstStyle/>
          <a:p>
            <a:r>
              <a:rPr lang="es-MX" dirty="0" smtClean="0"/>
              <a:t>Cambio Climático</a:t>
            </a:r>
            <a:endParaRPr lang="es-MX" dirty="0"/>
          </a:p>
        </p:txBody>
      </p:sp>
      <p:sp>
        <p:nvSpPr>
          <p:cNvPr id="4" name="3 CuadroTexto"/>
          <p:cNvSpPr txBox="1"/>
          <p:nvPr/>
        </p:nvSpPr>
        <p:spPr>
          <a:xfrm>
            <a:off x="251520" y="1052736"/>
            <a:ext cx="8604448" cy="2585323"/>
          </a:xfrm>
          <a:prstGeom prst="rect">
            <a:avLst/>
          </a:prstGeom>
          <a:noFill/>
        </p:spPr>
        <p:txBody>
          <a:bodyPr wrap="square" rtlCol="0">
            <a:spAutoFit/>
          </a:bodyPr>
          <a:lstStyle/>
          <a:p>
            <a:pPr lvl="0"/>
            <a:r>
              <a:rPr lang="es-MX" dirty="0" smtClean="0"/>
              <a:t>2005 </a:t>
            </a:r>
            <a:r>
              <a:rPr lang="es-ES" dirty="0"/>
              <a:t>Red Mexicana para el Manejo Ambiental de Residuos (REMEXMAR</a:t>
            </a:r>
            <a:r>
              <a:rPr lang="es-ES" dirty="0" smtClean="0"/>
              <a:t>).</a:t>
            </a:r>
            <a:endParaRPr lang="es-MX" dirty="0" smtClean="0"/>
          </a:p>
          <a:p>
            <a:r>
              <a:rPr lang="es-MX" dirty="0" smtClean="0"/>
              <a:t>2006</a:t>
            </a:r>
          </a:p>
          <a:p>
            <a:r>
              <a:rPr lang="es-MX" dirty="0" smtClean="0"/>
              <a:t>2007</a:t>
            </a:r>
          </a:p>
          <a:p>
            <a:r>
              <a:rPr lang="es-MX" dirty="0" smtClean="0"/>
              <a:t>2008</a:t>
            </a:r>
          </a:p>
          <a:p>
            <a:r>
              <a:rPr lang="es-MX" dirty="0" smtClean="0"/>
              <a:t>2009</a:t>
            </a:r>
          </a:p>
          <a:p>
            <a:r>
              <a:rPr lang="es-MX" dirty="0" smtClean="0"/>
              <a:t>2010</a:t>
            </a:r>
          </a:p>
          <a:p>
            <a:r>
              <a:rPr lang="es-MX" dirty="0" smtClean="0"/>
              <a:t>2011</a:t>
            </a:r>
          </a:p>
          <a:p>
            <a:r>
              <a:rPr lang="es-MX" dirty="0" smtClean="0"/>
              <a:t>2012</a:t>
            </a:r>
          </a:p>
          <a:p>
            <a:r>
              <a:rPr lang="es-MX" dirty="0" smtClean="0"/>
              <a:t>2013</a:t>
            </a:r>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smtClean="0"/>
              <a:t>Colaboración Instituciones Académicas</a:t>
            </a:r>
            <a:endParaRPr lang="es-MX" dirty="0"/>
          </a:p>
        </p:txBody>
      </p:sp>
      <p:sp>
        <p:nvSpPr>
          <p:cNvPr id="3" name="2 Marcador de contenido"/>
          <p:cNvSpPr>
            <a:spLocks noGrp="1"/>
          </p:cNvSpPr>
          <p:nvPr>
            <p:ph idx="1"/>
          </p:nvPr>
        </p:nvSpPr>
        <p:spPr/>
        <p:txBody>
          <a:bodyPr>
            <a:normAutofit/>
          </a:bodyPr>
          <a:lstStyle/>
          <a:p>
            <a:pPr>
              <a:buNone/>
            </a:pPr>
            <a:r>
              <a:rPr lang="es-MX" sz="1600" dirty="0" smtClean="0"/>
              <a:t>2007 se </a:t>
            </a:r>
            <a:r>
              <a:rPr lang="es-MX" sz="1600" dirty="0"/>
              <a:t>apoyó a la UACH en la organización y apertura de las carreras de ingeniería aeronáutica e ingeniería en matemáticas, tanto en el diseño del plan de estudios como con investigadores para cubrir las materias de física y </a:t>
            </a:r>
            <a:r>
              <a:rPr lang="es-MX" sz="1600" dirty="0" smtClean="0"/>
              <a:t>matemáticas</a:t>
            </a:r>
          </a:p>
          <a:p>
            <a:pPr>
              <a:buNone/>
            </a:pPr>
            <a:r>
              <a:rPr lang="es-MX" sz="1600" dirty="0"/>
              <a:t>Se apoyó al Comité integrado por la Universidad Autónoma de Chihuahua y el municipio de Cuauhtémoc, para constituir el Consejo Municipal de Ciencia y Tecnología, con sede en ese mismo municipio</a:t>
            </a:r>
            <a:r>
              <a:rPr lang="es-MX" sz="1600" dirty="0" smtClean="0"/>
              <a:t>.</a:t>
            </a:r>
          </a:p>
          <a:p>
            <a:pPr lvl="0">
              <a:buNone/>
            </a:pPr>
            <a:r>
              <a:rPr lang="es-MX" sz="1600" dirty="0"/>
              <a:t>primer Taller en Ciencia de Materiales México-EU, con una participación de 63 Investigadores de los que 41 fueron de 18 instituciones mexicanas (CIDESI, CIMAV, CINVESTAV, CIO, CIQA, CICESE, CONACYT, INAOE, IPICYT, IPN, ITESM, UACH, UACJ, UASLP, UANL, UNAM, Ejército y Fuerza Aérea Mexicana) y 23 de 3 agencias de los EUA (Fuerza Armada, Aérea y Naval</a:t>
            </a:r>
            <a:r>
              <a:rPr lang="es-MX" sz="1600" dirty="0" smtClean="0"/>
              <a:t>).</a:t>
            </a:r>
          </a:p>
          <a:p>
            <a:pPr lvl="0">
              <a:buNone/>
            </a:pPr>
            <a:r>
              <a:rPr lang="es-MX" sz="1600" dirty="0"/>
              <a:t>10o Congreso Internacional de </a:t>
            </a:r>
            <a:r>
              <a:rPr lang="es-MX" sz="1600" dirty="0" err="1"/>
              <a:t>Biogeoquímica</a:t>
            </a:r>
            <a:r>
              <a:rPr lang="es-MX" sz="1600" dirty="0"/>
              <a:t> de Elementos Traza (ICOBTE)</a:t>
            </a:r>
          </a:p>
          <a:p>
            <a:pPr>
              <a:buNone/>
            </a:pPr>
            <a:endParaRPr lang="es-MX" sz="1600" dirty="0"/>
          </a:p>
          <a:p>
            <a:pPr>
              <a:buNone/>
            </a:pPr>
            <a:endParaRPr lang="es-MX" sz="16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126</TotalTime>
  <Words>1070</Words>
  <Application>Microsoft Office PowerPoint</Application>
  <PresentationFormat>Presentación en pantalla (4:3)</PresentationFormat>
  <Paragraphs>98</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Tema de Office</vt:lpstr>
      <vt:lpstr>Nanotecnología</vt:lpstr>
      <vt:lpstr>Energías Renovables</vt:lpstr>
      <vt:lpstr>Infraestructura</vt:lpstr>
      <vt:lpstr>UNIDAD MONTERREY</vt:lpstr>
      <vt:lpstr>Proyectos de Impacto Social</vt:lpstr>
      <vt:lpstr>Módulos el Mundo de los Materiales </vt:lpstr>
      <vt:lpstr>Verano de Investigación Científica </vt:lpstr>
      <vt:lpstr>Cambio Climático</vt:lpstr>
      <vt:lpstr>Colaboración Instituciones Académicas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Nanotecnología</dc:title>
  <dc:creator>monica.miranda</dc:creator>
  <cp:lastModifiedBy>monica.miranda</cp:lastModifiedBy>
  <cp:revision>13</cp:revision>
  <dcterms:created xsi:type="dcterms:W3CDTF">2014-02-05T17:32:51Z</dcterms:created>
  <dcterms:modified xsi:type="dcterms:W3CDTF">2014-02-05T19:39:22Z</dcterms:modified>
</cp:coreProperties>
</file>