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notesSlides/notesSlide38.xml" ContentType="application/vnd.openxmlformats-officedocument.presentationml.notesSlide+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Override PartName="/ppt/notesSlides/notesSlide45.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ppt/notesSlides/notesSlide41.xml" ContentType="application/vnd.openxmlformats-officedocument.presentationml.notesSlide+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notesSlides/notesSlide3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Layouts/slideLayout3.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notesSlides/notesSlide24.xml" ContentType="application/vnd.openxmlformats-officedocument.presentationml.notesSlide+xml"/>
  <Override PartName="/ppt/notesSlides/notesSlide35.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notesSlides/notesSlide13.xml" ContentType="application/vnd.openxmlformats-officedocument.presentationml.notesSlide+xml"/>
  <Override PartName="/ppt/notesSlides/notesSlide42.xml" ContentType="application/vnd.openxmlformats-officedocument.presentationml.notesSlide+xml"/>
  <Default Extension="wdp" ContentType="image/vnd.ms-photo"/>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Override PartName="/ppt/notesSlides/notesSlide20.xml" ContentType="application/vnd.openxmlformats-officedocument.presentationml.notesSlide+xml"/>
  <Override PartName="/ppt/notesSlides/notesSlide31.xml" ContentType="application/vnd.openxmlformats-officedocument.presentationml.notesSlide+xml"/>
  <Default Extension="vml" ContentType="application/vnd.openxmlformats-officedocument.vmlDrawing"/>
  <Override PartName="/ppt/slides/slide89.xml" ContentType="application/vnd.openxmlformats-officedocument.presentationml.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slides/slide79.xml" ContentType="application/vnd.openxmlformats-officedocument.presentationml.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Layouts/slideLayout5.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notesSlides/notesSlide37.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Default Extension="tiff" ContentType="image/tiff"/>
  <Override PartName="/ppt/notesSlides/notesSlide11.xml" ContentType="application/vnd.openxmlformats-officedocument.presentationml.notesSlide+xml"/>
  <Override PartName="/ppt/notesSlides/notesSlide40.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97"/>
  </p:notesMasterIdLst>
  <p:sldIdLst>
    <p:sldId id="256" r:id="rId2"/>
    <p:sldId id="262" r:id="rId3"/>
    <p:sldId id="263" r:id="rId4"/>
    <p:sldId id="333" r:id="rId5"/>
    <p:sldId id="338" r:id="rId6"/>
    <p:sldId id="293" r:id="rId7"/>
    <p:sldId id="294" r:id="rId8"/>
    <p:sldId id="270" r:id="rId9"/>
    <p:sldId id="330" r:id="rId10"/>
    <p:sldId id="267" r:id="rId11"/>
    <p:sldId id="320" r:id="rId12"/>
    <p:sldId id="321" r:id="rId13"/>
    <p:sldId id="268" r:id="rId14"/>
    <p:sldId id="269" r:id="rId15"/>
    <p:sldId id="345" r:id="rId16"/>
    <p:sldId id="277" r:id="rId17"/>
    <p:sldId id="278" r:id="rId18"/>
    <p:sldId id="339" r:id="rId19"/>
    <p:sldId id="276" r:id="rId20"/>
    <p:sldId id="340" r:id="rId21"/>
    <p:sldId id="341" r:id="rId22"/>
    <p:sldId id="342" r:id="rId23"/>
    <p:sldId id="343" r:id="rId24"/>
    <p:sldId id="332" r:id="rId25"/>
    <p:sldId id="329" r:id="rId26"/>
    <p:sldId id="331" r:id="rId27"/>
    <p:sldId id="347" r:id="rId28"/>
    <p:sldId id="328" r:id="rId29"/>
    <p:sldId id="264" r:id="rId30"/>
    <p:sldId id="265" r:id="rId31"/>
    <p:sldId id="266" r:id="rId32"/>
    <p:sldId id="271" r:id="rId33"/>
    <p:sldId id="279" r:id="rId34"/>
    <p:sldId id="280" r:id="rId35"/>
    <p:sldId id="295" r:id="rId36"/>
    <p:sldId id="281" r:id="rId37"/>
    <p:sldId id="282" r:id="rId38"/>
    <p:sldId id="284" r:id="rId39"/>
    <p:sldId id="344" r:id="rId40"/>
    <p:sldId id="285" r:id="rId41"/>
    <p:sldId id="322" r:id="rId42"/>
    <p:sldId id="323" r:id="rId43"/>
    <p:sldId id="348" r:id="rId44"/>
    <p:sldId id="346" r:id="rId45"/>
    <p:sldId id="287" r:id="rId46"/>
    <p:sldId id="288" r:id="rId47"/>
    <p:sldId id="289" r:id="rId48"/>
    <p:sldId id="290" r:id="rId49"/>
    <p:sldId id="291" r:id="rId50"/>
    <p:sldId id="292" r:id="rId51"/>
    <p:sldId id="296" r:id="rId52"/>
    <p:sldId id="297" r:id="rId53"/>
    <p:sldId id="298" r:id="rId54"/>
    <p:sldId id="299" r:id="rId55"/>
    <p:sldId id="300" r:id="rId56"/>
    <p:sldId id="301" r:id="rId57"/>
    <p:sldId id="302" r:id="rId58"/>
    <p:sldId id="303" r:id="rId59"/>
    <p:sldId id="304" r:id="rId60"/>
    <p:sldId id="305" r:id="rId61"/>
    <p:sldId id="306" r:id="rId62"/>
    <p:sldId id="307" r:id="rId63"/>
    <p:sldId id="308" r:id="rId64"/>
    <p:sldId id="309" r:id="rId65"/>
    <p:sldId id="310" r:id="rId66"/>
    <p:sldId id="311" r:id="rId67"/>
    <p:sldId id="312" r:id="rId68"/>
    <p:sldId id="313" r:id="rId69"/>
    <p:sldId id="314" r:id="rId70"/>
    <p:sldId id="315" r:id="rId71"/>
    <p:sldId id="316" r:id="rId72"/>
    <p:sldId id="317" r:id="rId73"/>
    <p:sldId id="318" r:id="rId74"/>
    <p:sldId id="319"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2" r:id="rId89"/>
    <p:sldId id="363" r:id="rId90"/>
    <p:sldId id="364" r:id="rId91"/>
    <p:sldId id="258" r:id="rId92"/>
    <p:sldId id="259" r:id="rId93"/>
    <p:sldId id="260" r:id="rId94"/>
    <p:sldId id="261" r:id="rId95"/>
    <p:sldId id="365" r:id="rId96"/>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E7A62"/>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7837" autoAdjust="0"/>
    <p:restoredTop sz="96364" autoAdjust="0"/>
  </p:normalViewPr>
  <p:slideViewPr>
    <p:cSldViewPr>
      <p:cViewPr varScale="1">
        <p:scale>
          <a:sx n="82" d="100"/>
          <a:sy n="82" d="100"/>
        </p:scale>
        <p:origin x="-1986" y="-96"/>
      </p:cViewPr>
      <p:guideLst>
        <p:guide orient="horz" pos="2160"/>
        <p:guide pos="2880"/>
      </p:guideLst>
    </p:cSldViewPr>
  </p:slideViewPr>
  <p:notesTextViewPr>
    <p:cViewPr>
      <p:scale>
        <a:sx n="100" d="100"/>
        <a:sy n="100" d="100"/>
      </p:scale>
      <p:origin x="0" y="0"/>
    </p:cViewPr>
  </p:notesTextViewPr>
  <p:sorterViewPr>
    <p:cViewPr>
      <p:scale>
        <a:sx n="93" d="100"/>
        <a:sy n="93" d="100"/>
      </p:scale>
      <p:origin x="0" y="0"/>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viewProps" Target="viewProps.xml"/><Relationship Id="rId10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38.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6A3134A-1579-9544-BDFC-9F736D7FB88A}" type="datetimeFigureOut">
              <a:rPr lang="es-ES" smtClean="0"/>
              <a:pPr/>
              <a:t>26/02/2014</a:t>
            </a:fld>
            <a:endParaRPr lang="es-ES"/>
          </a:p>
        </p:txBody>
      </p:sp>
      <p:sp>
        <p:nvSpPr>
          <p:cNvPr id="4" name="Marcador de imagen d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1E78D6F-9AFA-D643-B7A9-6331814409F0}" type="slidenum">
              <a:rPr lang="es-ES" smtClean="0"/>
              <a:pPr/>
              <a:t>‹Nº›</a:t>
            </a:fld>
            <a:endParaRPr lang="es-ES"/>
          </a:p>
        </p:txBody>
      </p:sp>
    </p:spTree>
    <p:extLst>
      <p:ext uri="{BB962C8B-B14F-4D97-AF65-F5344CB8AC3E}">
        <p14:creationId xmlns:p14="http://schemas.microsoft.com/office/powerpoint/2010/main" xmlns="" val="9335744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Arial" charset="0"/>
            </a:endParaRPr>
          </a:p>
        </p:txBody>
      </p:sp>
    </p:spTree>
    <p:extLst>
      <p:ext uri="{BB962C8B-B14F-4D97-AF65-F5344CB8AC3E}">
        <p14:creationId xmlns:p14="http://schemas.microsoft.com/office/powerpoint/2010/main" xmlns="" val="14646096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Marcador de imagen de diapositiva"/>
          <p:cNvSpPr>
            <a:spLocks noGrp="1" noRot="1" noChangeAspect="1"/>
          </p:cNvSpPr>
          <p:nvPr>
            <p:ph type="sldImg"/>
          </p:nvPr>
        </p:nvSpPr>
        <p:spPr bwMode="auto">
          <a:noFill/>
          <a:ln>
            <a:solidFill>
              <a:srgbClr val="000000"/>
            </a:solidFill>
            <a:miter lim="800000"/>
            <a:headEnd/>
            <a:tailEnd/>
          </a:ln>
        </p:spPr>
      </p:sp>
      <p:sp>
        <p:nvSpPr>
          <p:cNvPr id="26626" name="2 Marcador de notas"/>
          <p:cNvSpPr>
            <a:spLocks noGrp="1"/>
          </p:cNvSpPr>
          <p:nvPr>
            <p:ph type="body" idx="1"/>
          </p:nvPr>
        </p:nvSpPr>
        <p:spPr bwMode="auto">
          <a:noFill/>
        </p:spPr>
        <p:txBody>
          <a:bodyPr/>
          <a:lstStyle/>
          <a:p>
            <a:endParaRPr lang="es-MX" smtClean="0"/>
          </a:p>
        </p:txBody>
      </p:sp>
      <p:sp>
        <p:nvSpPr>
          <p:cNvPr id="4" name="3 Marcador de número de diapositiva"/>
          <p:cNvSpPr>
            <a:spLocks noGrp="1"/>
          </p:cNvSpPr>
          <p:nvPr>
            <p:ph type="sldNum" sz="quarter" idx="5"/>
          </p:nvPr>
        </p:nvSpPr>
        <p:spPr/>
        <p:txBody>
          <a:bodyPr/>
          <a:lstStyle/>
          <a:p>
            <a:fld id="{CCE482BA-D51C-4F74-8E57-32C1F42E3956}" type="slidenum">
              <a:rPr lang="es-ES"/>
              <a:pPr/>
              <a:t>23</a:t>
            </a:fld>
            <a:endParaRPr lang="es-ES"/>
          </a:p>
        </p:txBody>
      </p:sp>
    </p:spTree>
    <p:extLst>
      <p:ext uri="{BB962C8B-B14F-4D97-AF65-F5344CB8AC3E}">
        <p14:creationId xmlns:p14="http://schemas.microsoft.com/office/powerpoint/2010/main" xmlns="" val="4110633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759553-395A-7343-A628-19E1C1B1CF31}" type="slidenum">
              <a:rPr lang="en-US" smtClean="0"/>
              <a:pPr/>
              <a:t>26</a:t>
            </a:fld>
            <a:endParaRPr lang="en-US"/>
          </a:p>
        </p:txBody>
      </p:sp>
    </p:spTree>
    <p:extLst>
      <p:ext uri="{BB962C8B-B14F-4D97-AF65-F5344CB8AC3E}">
        <p14:creationId xmlns:p14="http://schemas.microsoft.com/office/powerpoint/2010/main" xmlns="" val="21200785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pPr>
              <a:defRPr/>
            </a:pPr>
            <a:fld id="{7179E7FB-D02D-44C1-9E47-9DA76C0A34AE}" type="slidenum">
              <a:rPr lang="es-ES" smtClean="0"/>
              <a:pPr>
                <a:defRPr/>
              </a:pPr>
              <a:t>27</a:t>
            </a:fld>
            <a:endParaRPr lang="es-ES" dirty="0"/>
          </a:p>
        </p:txBody>
      </p:sp>
    </p:spTree>
    <p:extLst>
      <p:ext uri="{BB962C8B-B14F-4D97-AF65-F5344CB8AC3E}">
        <p14:creationId xmlns:p14="http://schemas.microsoft.com/office/powerpoint/2010/main" xmlns="" val="961215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8FEC8AB-D78B-1347-9FDB-0D5EE29D111A}" type="slidenum">
              <a:rPr lang="es-ES"/>
              <a:pPr/>
              <a:t>30</a:t>
            </a:fld>
            <a:endParaRPr lang="es-ES"/>
          </a:p>
        </p:txBody>
      </p:sp>
      <p:sp>
        <p:nvSpPr>
          <p:cNvPr id="678914"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678915"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275842330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p:cNvSpPr>
            <a:spLocks noGrp="1" noChangeArrowheads="1"/>
          </p:cNvSpPr>
          <p:nvPr>
            <p:ph type="sldNum" sz="quarter" idx="5"/>
          </p:nvPr>
        </p:nvSpPr>
        <p:spPr>
          <a:noFill/>
        </p:spPr>
        <p:txBody>
          <a:bodyPr/>
          <a:lstStyle/>
          <a:p>
            <a:fld id="{476B7F93-22F7-490D-AE6D-0F1A4E712411}" type="slidenum">
              <a:rPr lang="es-ES" smtClean="0">
                <a:latin typeface="Arial" pitchFamily="34" charset="0"/>
                <a:cs typeface="Arial" pitchFamily="34" charset="0"/>
              </a:rPr>
              <a:pPr/>
              <a:t>34</a:t>
            </a:fld>
            <a:endParaRPr lang="es-ES" smtClean="0">
              <a:latin typeface="Arial" pitchFamily="34" charset="0"/>
              <a:cs typeface="Arial" pitchFamily="34" charset="0"/>
            </a:endParaRPr>
          </a:p>
        </p:txBody>
      </p:sp>
      <p:sp>
        <p:nvSpPr>
          <p:cNvPr id="65539" name="Rectangle 2"/>
          <p:cNvSpPr>
            <a:spLocks noGrp="1" noRot="1" noChangeAspect="1" noChangeArrowheads="1" noTextEdit="1"/>
          </p:cNvSpPr>
          <p:nvPr>
            <p:ph type="sldImg"/>
          </p:nvPr>
        </p:nvSpPr>
        <p:spPr>
          <a:ln/>
        </p:spPr>
      </p:sp>
      <p:sp>
        <p:nvSpPr>
          <p:cNvPr id="65540" name="Rectangle 3"/>
          <p:cNvSpPr>
            <a:spLocks noGrp="1" noChangeArrowheads="1"/>
          </p:cNvSpPr>
          <p:nvPr>
            <p:ph type="body" idx="1"/>
          </p:nvPr>
        </p:nvSpPr>
        <p:spPr>
          <a:noFill/>
          <a:ln/>
        </p:spPr>
        <p:txBody>
          <a:bodyPr/>
          <a:lstStyle/>
          <a:p>
            <a:pPr eaLnBrk="1" hangingPunct="1"/>
            <a:endParaRPr lang="es-ES" smtClean="0">
              <a:latin typeface="Arial" pitchFamily="34" charset="0"/>
            </a:endParaRPr>
          </a:p>
        </p:txBody>
      </p:sp>
    </p:spTree>
    <p:extLst>
      <p:ext uri="{BB962C8B-B14F-4D97-AF65-F5344CB8AC3E}">
        <p14:creationId xmlns:p14="http://schemas.microsoft.com/office/powerpoint/2010/main" xmlns="" val="22873524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095AD503-7C7F-D945-9DD8-0E579EB39062}" type="slidenum">
              <a:rPr lang="es-ES" smtClean="0"/>
              <a:pPr/>
              <a:t>36</a:t>
            </a:fld>
            <a:endParaRPr lang="es-ES"/>
          </a:p>
        </p:txBody>
      </p:sp>
    </p:spTree>
    <p:extLst>
      <p:ext uri="{BB962C8B-B14F-4D97-AF65-F5344CB8AC3E}">
        <p14:creationId xmlns:p14="http://schemas.microsoft.com/office/powerpoint/2010/main" xmlns="" val="37863534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2"/>
          <p:cNvSpPr>
            <a:spLocks noGrp="1" noRot="1" noChangeAspect="1" noChangeArrowheads="1" noTextEdit="1"/>
          </p:cNvSpPr>
          <p:nvPr>
            <p:ph type="sldImg"/>
          </p:nvPr>
        </p:nvSpPr>
        <p:spPr>
          <a:ln/>
        </p:spPr>
      </p:sp>
      <p:sp>
        <p:nvSpPr>
          <p:cNvPr id="11469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Arial" charset="0"/>
            </a:endParaRPr>
          </a:p>
        </p:txBody>
      </p:sp>
    </p:spTree>
    <p:extLst>
      <p:ext uri="{BB962C8B-B14F-4D97-AF65-F5344CB8AC3E}">
        <p14:creationId xmlns:p14="http://schemas.microsoft.com/office/powerpoint/2010/main" xmlns="" val="318998110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1 Marcador de imagen de diapositiva"/>
          <p:cNvSpPr>
            <a:spLocks noGrp="1" noRot="1" noChangeAspect="1" noTextEdit="1"/>
          </p:cNvSpPr>
          <p:nvPr>
            <p:ph type="sldImg"/>
          </p:nvPr>
        </p:nvSpPr>
        <p:spPr>
          <a:ln/>
        </p:spPr>
      </p:sp>
      <p:sp>
        <p:nvSpPr>
          <p:cNvPr id="11266"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ea typeface="MS PGothic" charset="0"/>
            </a:endParaRPr>
          </a:p>
        </p:txBody>
      </p:sp>
      <p:sp>
        <p:nvSpPr>
          <p:cNvPr id="11267"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2200" u="sng">
                <a:solidFill>
                  <a:schemeClr val="tx1"/>
                </a:solidFill>
                <a:latin typeface="Arial" charset="0"/>
                <a:ea typeface="MS PGothic" charset="0"/>
                <a:cs typeface="MS PGothic" charset="0"/>
              </a:defRPr>
            </a:lvl1pPr>
            <a:lvl2pPr marL="685817" indent="-263776" defTabSz="914423" eaLnBrk="0" hangingPunct="0">
              <a:defRPr sz="2200" u="sng">
                <a:solidFill>
                  <a:schemeClr val="tx1"/>
                </a:solidFill>
                <a:latin typeface="Arial" charset="0"/>
                <a:ea typeface="MS PGothic" charset="0"/>
                <a:cs typeface="MS PGothic" charset="0"/>
              </a:defRPr>
            </a:lvl2pPr>
            <a:lvl3pPr marL="1055103" indent="-211021" defTabSz="914423" eaLnBrk="0" hangingPunct="0">
              <a:defRPr sz="2200" u="sng">
                <a:solidFill>
                  <a:schemeClr val="tx1"/>
                </a:solidFill>
                <a:latin typeface="Arial" charset="0"/>
                <a:ea typeface="MS PGothic" charset="0"/>
                <a:cs typeface="MS PGothic" charset="0"/>
              </a:defRPr>
            </a:lvl3pPr>
            <a:lvl4pPr marL="1477145" indent="-211021" defTabSz="914423" eaLnBrk="0" hangingPunct="0">
              <a:defRPr sz="2200" u="sng">
                <a:solidFill>
                  <a:schemeClr val="tx1"/>
                </a:solidFill>
                <a:latin typeface="Arial" charset="0"/>
                <a:ea typeface="MS PGothic" charset="0"/>
                <a:cs typeface="MS PGothic" charset="0"/>
              </a:defRPr>
            </a:lvl4pPr>
            <a:lvl5pPr marL="1899186" indent="-211021" defTabSz="914423" eaLnBrk="0" hangingPunct="0">
              <a:defRPr sz="2200" u="sng">
                <a:solidFill>
                  <a:schemeClr val="tx1"/>
                </a:solidFill>
                <a:latin typeface="Arial" charset="0"/>
                <a:ea typeface="MS PGothic" charset="0"/>
                <a:cs typeface="MS PGothic" charset="0"/>
              </a:defRPr>
            </a:lvl5pPr>
            <a:lvl6pPr marL="2321227"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6pPr>
            <a:lvl7pPr marL="2743269"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7pPr>
            <a:lvl8pPr marL="3165310"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8pPr>
            <a:lvl9pPr marL="3587351"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9pPr>
          </a:lstStyle>
          <a:p>
            <a:pPr eaLnBrk="1" hangingPunct="1"/>
            <a:fld id="{2D12EE18-8360-9145-BCCB-B79E085C87D2}" type="slidenum">
              <a:rPr lang="es-ES" sz="1200" u="none"/>
              <a:pPr eaLnBrk="1" hangingPunct="1"/>
              <a:t>39</a:t>
            </a:fld>
            <a:endParaRPr lang="es-ES" sz="1200" u="none"/>
          </a:p>
        </p:txBody>
      </p:sp>
    </p:spTree>
    <p:extLst>
      <p:ext uri="{BB962C8B-B14F-4D97-AF65-F5344CB8AC3E}">
        <p14:creationId xmlns:p14="http://schemas.microsoft.com/office/powerpoint/2010/main" xmlns="" val="48538802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Rot="1" noChangeAspect="1" noChangeArrowheads="1" noTextEdit="1"/>
          </p:cNvSpPr>
          <p:nvPr>
            <p:ph type="sldImg"/>
          </p:nvPr>
        </p:nvSpPr>
        <p:spPr>
          <a:ln/>
        </p:spPr>
      </p:sp>
      <p:sp>
        <p:nvSpPr>
          <p:cNvPr id="11571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ES">
              <a:latin typeface="Arial" charset="0"/>
            </a:endParaRPr>
          </a:p>
        </p:txBody>
      </p:sp>
    </p:spTree>
    <p:extLst>
      <p:ext uri="{BB962C8B-B14F-4D97-AF65-F5344CB8AC3E}">
        <p14:creationId xmlns:p14="http://schemas.microsoft.com/office/powerpoint/2010/main" xmlns="" val="412243894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Marcador de imagen de diapositiva"/>
          <p:cNvSpPr>
            <a:spLocks noGrp="1" noRot="1" noChangeAspect="1" noTextEdit="1"/>
          </p:cNvSpPr>
          <p:nvPr>
            <p:ph type="sldImg"/>
          </p:nvPr>
        </p:nvSpPr>
        <p:spPr>
          <a:ln/>
        </p:spPr>
      </p:sp>
      <p:sp>
        <p:nvSpPr>
          <p:cNvPr id="117763"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MX">
              <a:latin typeface="Arial" charset="0"/>
            </a:endParaRPr>
          </a:p>
        </p:txBody>
      </p:sp>
      <p:sp>
        <p:nvSpPr>
          <p:cNvPr id="117764"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1200" b="1" u="sng">
                <a:solidFill>
                  <a:schemeClr val="tx1"/>
                </a:solidFill>
                <a:latin typeface="Arial" charset="0"/>
                <a:ea typeface="ＭＳ Ｐゴシック" charset="0"/>
              </a:defRPr>
            </a:lvl1pPr>
            <a:lvl2pPr marL="729057" indent="-280406" defTabSz="914437" eaLnBrk="0" hangingPunct="0">
              <a:defRPr sz="1200" b="1" u="sng">
                <a:solidFill>
                  <a:schemeClr val="tx1"/>
                </a:solidFill>
                <a:latin typeface="Arial" charset="0"/>
                <a:ea typeface="ＭＳ Ｐゴシック" charset="0"/>
              </a:defRPr>
            </a:lvl2pPr>
            <a:lvl3pPr marL="1121626" indent="-224325" defTabSz="914437" eaLnBrk="0" hangingPunct="0">
              <a:defRPr sz="1200" b="1" u="sng">
                <a:solidFill>
                  <a:schemeClr val="tx1"/>
                </a:solidFill>
                <a:latin typeface="Arial" charset="0"/>
                <a:ea typeface="ＭＳ Ｐゴシック" charset="0"/>
              </a:defRPr>
            </a:lvl3pPr>
            <a:lvl4pPr marL="1570276" indent="-224325" defTabSz="914437" eaLnBrk="0" hangingPunct="0">
              <a:defRPr sz="1200" b="1" u="sng">
                <a:solidFill>
                  <a:schemeClr val="tx1"/>
                </a:solidFill>
                <a:latin typeface="Arial" charset="0"/>
                <a:ea typeface="ＭＳ Ｐゴシック" charset="0"/>
              </a:defRPr>
            </a:lvl4pPr>
            <a:lvl5pPr marL="2018927" indent="-224325" defTabSz="914437" eaLnBrk="0" hangingPunct="0">
              <a:defRPr sz="1200" b="1" u="sng">
                <a:solidFill>
                  <a:schemeClr val="tx1"/>
                </a:solidFill>
                <a:latin typeface="Arial" charset="0"/>
                <a:ea typeface="ＭＳ Ｐゴシック" charset="0"/>
              </a:defRPr>
            </a:lvl5pPr>
            <a:lvl6pPr marL="2467577" indent="-224325" algn="r" defTabSz="914437" eaLnBrk="0" fontAlgn="base" hangingPunct="0">
              <a:spcBef>
                <a:spcPct val="0"/>
              </a:spcBef>
              <a:spcAft>
                <a:spcPct val="0"/>
              </a:spcAft>
              <a:defRPr sz="1200" b="1" u="sng">
                <a:solidFill>
                  <a:schemeClr val="tx1"/>
                </a:solidFill>
                <a:latin typeface="Arial" charset="0"/>
                <a:ea typeface="ＭＳ Ｐゴシック" charset="0"/>
              </a:defRPr>
            </a:lvl6pPr>
            <a:lvl7pPr marL="2916227" indent="-224325" algn="r" defTabSz="914437" eaLnBrk="0" fontAlgn="base" hangingPunct="0">
              <a:spcBef>
                <a:spcPct val="0"/>
              </a:spcBef>
              <a:spcAft>
                <a:spcPct val="0"/>
              </a:spcAft>
              <a:defRPr sz="1200" b="1" u="sng">
                <a:solidFill>
                  <a:schemeClr val="tx1"/>
                </a:solidFill>
                <a:latin typeface="Arial" charset="0"/>
                <a:ea typeface="ＭＳ Ｐゴシック" charset="0"/>
              </a:defRPr>
            </a:lvl7pPr>
            <a:lvl8pPr marL="3364878" indent="-224325" algn="r" defTabSz="914437" eaLnBrk="0" fontAlgn="base" hangingPunct="0">
              <a:spcBef>
                <a:spcPct val="0"/>
              </a:spcBef>
              <a:spcAft>
                <a:spcPct val="0"/>
              </a:spcAft>
              <a:defRPr sz="1200" b="1" u="sng">
                <a:solidFill>
                  <a:schemeClr val="tx1"/>
                </a:solidFill>
                <a:latin typeface="Arial" charset="0"/>
                <a:ea typeface="ＭＳ Ｐゴシック" charset="0"/>
              </a:defRPr>
            </a:lvl8pPr>
            <a:lvl9pPr marL="3813528" indent="-224325" algn="r" defTabSz="914437"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fld id="{624D1552-54E1-F744-B6DB-AF99CE91865D}" type="slidenum">
              <a:rPr lang="es-ES" b="0" u="none"/>
              <a:pPr eaLnBrk="1" hangingPunct="1"/>
              <a:t>45</a:t>
            </a:fld>
            <a:endParaRPr lang="es-ES" b="0" u="none"/>
          </a:p>
        </p:txBody>
      </p:sp>
    </p:spTree>
    <p:extLst>
      <p:ext uri="{BB962C8B-B14F-4D97-AF65-F5344CB8AC3E}">
        <p14:creationId xmlns:p14="http://schemas.microsoft.com/office/powerpoint/2010/main" xmlns="" val="18750001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a:noFill/>
        </p:spPr>
        <p:txBody>
          <a:bodyPr/>
          <a:lstStyle/>
          <a:p>
            <a:fld id="{B359F437-98DE-4488-8681-FBBB64DD2C0B}" type="slidenum">
              <a:rPr lang="es-ES"/>
              <a:pPr/>
              <a:t>7</a:t>
            </a:fld>
            <a:endParaRPr lang="es-ES"/>
          </a:p>
        </p:txBody>
      </p:sp>
      <p:sp>
        <p:nvSpPr>
          <p:cNvPr id="54275" name="Rectangle 2"/>
          <p:cNvSpPr>
            <a:spLocks noGrp="1" noRot="1" noChangeAspect="1" noChangeArrowheads="1" noTextEdit="1"/>
          </p:cNvSpPr>
          <p:nvPr>
            <p:ph type="sldImg"/>
          </p:nvPr>
        </p:nvSpPr>
        <p:spPr>
          <a:ln/>
        </p:spPr>
      </p:sp>
      <p:sp>
        <p:nvSpPr>
          <p:cNvPr id="54276" name="Rectangle 3"/>
          <p:cNvSpPr>
            <a:spLocks noGrp="1" noChangeArrowheads="1"/>
          </p:cNvSpPr>
          <p:nvPr>
            <p:ph type="body" idx="1"/>
          </p:nvPr>
        </p:nvSpPr>
        <p:spPr>
          <a:noFill/>
          <a:ln/>
        </p:spPr>
        <p:txBody>
          <a:bodyPr/>
          <a:lstStyle/>
          <a:p>
            <a:pPr eaLnBrk="1" hangingPunct="1"/>
            <a:endParaRPr lang="es-ES" smtClean="0"/>
          </a:p>
        </p:txBody>
      </p:sp>
    </p:spTree>
    <p:extLst>
      <p:ext uri="{BB962C8B-B14F-4D97-AF65-F5344CB8AC3E}">
        <p14:creationId xmlns:p14="http://schemas.microsoft.com/office/powerpoint/2010/main" xmlns="" val="37746809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1 Marcador de imagen de diapositiva"/>
          <p:cNvSpPr>
            <a:spLocks noGrp="1" noRot="1" noChangeAspect="1" noTextEdit="1"/>
          </p:cNvSpPr>
          <p:nvPr>
            <p:ph type="sldImg"/>
          </p:nvPr>
        </p:nvSpPr>
        <p:spPr>
          <a:ln/>
        </p:spPr>
      </p:sp>
      <p:sp>
        <p:nvSpPr>
          <p:cNvPr id="118787"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MX">
              <a:latin typeface="Arial" charset="0"/>
            </a:endParaRPr>
          </a:p>
        </p:txBody>
      </p:sp>
      <p:sp>
        <p:nvSpPr>
          <p:cNvPr id="118788"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1200" b="1" u="sng">
                <a:solidFill>
                  <a:schemeClr val="tx1"/>
                </a:solidFill>
                <a:latin typeface="Arial" charset="0"/>
                <a:ea typeface="ＭＳ Ｐゴシック" charset="0"/>
              </a:defRPr>
            </a:lvl1pPr>
            <a:lvl2pPr marL="729057" indent="-280406" defTabSz="914437" eaLnBrk="0" hangingPunct="0">
              <a:defRPr sz="1200" b="1" u="sng">
                <a:solidFill>
                  <a:schemeClr val="tx1"/>
                </a:solidFill>
                <a:latin typeface="Arial" charset="0"/>
                <a:ea typeface="ＭＳ Ｐゴシック" charset="0"/>
              </a:defRPr>
            </a:lvl2pPr>
            <a:lvl3pPr marL="1121626" indent="-224325" defTabSz="914437" eaLnBrk="0" hangingPunct="0">
              <a:defRPr sz="1200" b="1" u="sng">
                <a:solidFill>
                  <a:schemeClr val="tx1"/>
                </a:solidFill>
                <a:latin typeface="Arial" charset="0"/>
                <a:ea typeface="ＭＳ Ｐゴシック" charset="0"/>
              </a:defRPr>
            </a:lvl3pPr>
            <a:lvl4pPr marL="1570276" indent="-224325" defTabSz="914437" eaLnBrk="0" hangingPunct="0">
              <a:defRPr sz="1200" b="1" u="sng">
                <a:solidFill>
                  <a:schemeClr val="tx1"/>
                </a:solidFill>
                <a:latin typeface="Arial" charset="0"/>
                <a:ea typeface="ＭＳ Ｐゴシック" charset="0"/>
              </a:defRPr>
            </a:lvl4pPr>
            <a:lvl5pPr marL="2018927" indent="-224325" defTabSz="914437" eaLnBrk="0" hangingPunct="0">
              <a:defRPr sz="1200" b="1" u="sng">
                <a:solidFill>
                  <a:schemeClr val="tx1"/>
                </a:solidFill>
                <a:latin typeface="Arial" charset="0"/>
                <a:ea typeface="ＭＳ Ｐゴシック" charset="0"/>
              </a:defRPr>
            </a:lvl5pPr>
            <a:lvl6pPr marL="2467577" indent="-224325" algn="r" defTabSz="914437" eaLnBrk="0" fontAlgn="base" hangingPunct="0">
              <a:spcBef>
                <a:spcPct val="0"/>
              </a:spcBef>
              <a:spcAft>
                <a:spcPct val="0"/>
              </a:spcAft>
              <a:defRPr sz="1200" b="1" u="sng">
                <a:solidFill>
                  <a:schemeClr val="tx1"/>
                </a:solidFill>
                <a:latin typeface="Arial" charset="0"/>
                <a:ea typeface="ＭＳ Ｐゴシック" charset="0"/>
              </a:defRPr>
            </a:lvl6pPr>
            <a:lvl7pPr marL="2916227" indent="-224325" algn="r" defTabSz="914437" eaLnBrk="0" fontAlgn="base" hangingPunct="0">
              <a:spcBef>
                <a:spcPct val="0"/>
              </a:spcBef>
              <a:spcAft>
                <a:spcPct val="0"/>
              </a:spcAft>
              <a:defRPr sz="1200" b="1" u="sng">
                <a:solidFill>
                  <a:schemeClr val="tx1"/>
                </a:solidFill>
                <a:latin typeface="Arial" charset="0"/>
                <a:ea typeface="ＭＳ Ｐゴシック" charset="0"/>
              </a:defRPr>
            </a:lvl7pPr>
            <a:lvl8pPr marL="3364878" indent="-224325" algn="r" defTabSz="914437" eaLnBrk="0" fontAlgn="base" hangingPunct="0">
              <a:spcBef>
                <a:spcPct val="0"/>
              </a:spcBef>
              <a:spcAft>
                <a:spcPct val="0"/>
              </a:spcAft>
              <a:defRPr sz="1200" b="1" u="sng">
                <a:solidFill>
                  <a:schemeClr val="tx1"/>
                </a:solidFill>
                <a:latin typeface="Arial" charset="0"/>
                <a:ea typeface="ＭＳ Ｐゴシック" charset="0"/>
              </a:defRPr>
            </a:lvl8pPr>
            <a:lvl9pPr marL="3813528" indent="-224325" algn="r" defTabSz="914437"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fld id="{1852C846-94E9-5B43-B691-A2C70F4FED25}" type="slidenum">
              <a:rPr lang="es-ES" b="0" u="none"/>
              <a:pPr eaLnBrk="1" hangingPunct="1"/>
              <a:t>46</a:t>
            </a:fld>
            <a:endParaRPr lang="es-ES" b="0" u="none"/>
          </a:p>
        </p:txBody>
      </p:sp>
    </p:spTree>
    <p:extLst>
      <p:ext uri="{BB962C8B-B14F-4D97-AF65-F5344CB8AC3E}">
        <p14:creationId xmlns:p14="http://schemas.microsoft.com/office/powerpoint/2010/main" xmlns="" val="28284072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1 Marcador de imagen de diapositiva"/>
          <p:cNvSpPr>
            <a:spLocks noGrp="1" noRot="1" noChangeAspect="1" noTextEdit="1"/>
          </p:cNvSpPr>
          <p:nvPr>
            <p:ph type="sldImg"/>
          </p:nvPr>
        </p:nvSpPr>
        <p:spPr>
          <a:ln/>
        </p:spPr>
      </p:sp>
      <p:sp>
        <p:nvSpPr>
          <p:cNvPr id="32771"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dirty="0">
              <a:ea typeface="MS PGothic" charset="0"/>
            </a:endParaRPr>
          </a:p>
        </p:txBody>
      </p:sp>
      <p:sp>
        <p:nvSpPr>
          <p:cNvPr id="32772"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u="sng">
                <a:solidFill>
                  <a:schemeClr val="tx1"/>
                </a:solidFill>
                <a:latin typeface="Arial" charset="0"/>
                <a:ea typeface="MS PGothic" charset="0"/>
                <a:cs typeface="MS PGothic" charset="0"/>
              </a:defRPr>
            </a:lvl1pPr>
            <a:lvl2pPr marL="685817" indent="-263776" defTabSz="914423" eaLnBrk="0" hangingPunct="0">
              <a:defRPr u="sng">
                <a:solidFill>
                  <a:schemeClr val="tx1"/>
                </a:solidFill>
                <a:latin typeface="Arial" charset="0"/>
                <a:ea typeface="MS PGothic" charset="0"/>
                <a:cs typeface="MS PGothic" charset="0"/>
              </a:defRPr>
            </a:lvl2pPr>
            <a:lvl3pPr marL="1055103" indent="-211021" defTabSz="914423" eaLnBrk="0" hangingPunct="0">
              <a:defRPr u="sng">
                <a:solidFill>
                  <a:schemeClr val="tx1"/>
                </a:solidFill>
                <a:latin typeface="Arial" charset="0"/>
                <a:ea typeface="MS PGothic" charset="0"/>
                <a:cs typeface="MS PGothic" charset="0"/>
              </a:defRPr>
            </a:lvl3pPr>
            <a:lvl4pPr marL="1477145" indent="-211021" defTabSz="914423" eaLnBrk="0" hangingPunct="0">
              <a:defRPr u="sng">
                <a:solidFill>
                  <a:schemeClr val="tx1"/>
                </a:solidFill>
                <a:latin typeface="Arial" charset="0"/>
                <a:ea typeface="MS PGothic" charset="0"/>
                <a:cs typeface="MS PGothic" charset="0"/>
              </a:defRPr>
            </a:lvl4pPr>
            <a:lvl5pPr marL="1899186" indent="-211021" defTabSz="914423" eaLnBrk="0" hangingPunct="0">
              <a:defRPr u="sng">
                <a:solidFill>
                  <a:schemeClr val="tx1"/>
                </a:solidFill>
                <a:latin typeface="Arial" charset="0"/>
                <a:ea typeface="MS PGothic" charset="0"/>
                <a:cs typeface="MS PGothic" charset="0"/>
              </a:defRPr>
            </a:lvl5pPr>
            <a:lvl6pPr marL="2321227" indent="-211021" algn="ctr" defTabSz="914423" eaLnBrk="0" fontAlgn="base" hangingPunct="0">
              <a:spcBef>
                <a:spcPct val="0"/>
              </a:spcBef>
              <a:spcAft>
                <a:spcPct val="0"/>
              </a:spcAft>
              <a:defRPr u="sng">
                <a:solidFill>
                  <a:schemeClr val="tx1"/>
                </a:solidFill>
                <a:latin typeface="Arial" charset="0"/>
                <a:ea typeface="MS PGothic" charset="0"/>
                <a:cs typeface="MS PGothic" charset="0"/>
              </a:defRPr>
            </a:lvl6pPr>
            <a:lvl7pPr marL="2743269" indent="-211021" algn="ctr" defTabSz="914423" eaLnBrk="0" fontAlgn="base" hangingPunct="0">
              <a:spcBef>
                <a:spcPct val="0"/>
              </a:spcBef>
              <a:spcAft>
                <a:spcPct val="0"/>
              </a:spcAft>
              <a:defRPr u="sng">
                <a:solidFill>
                  <a:schemeClr val="tx1"/>
                </a:solidFill>
                <a:latin typeface="Arial" charset="0"/>
                <a:ea typeface="MS PGothic" charset="0"/>
                <a:cs typeface="MS PGothic" charset="0"/>
              </a:defRPr>
            </a:lvl7pPr>
            <a:lvl8pPr marL="3165310" indent="-211021" algn="ctr" defTabSz="914423" eaLnBrk="0" fontAlgn="base" hangingPunct="0">
              <a:spcBef>
                <a:spcPct val="0"/>
              </a:spcBef>
              <a:spcAft>
                <a:spcPct val="0"/>
              </a:spcAft>
              <a:defRPr u="sng">
                <a:solidFill>
                  <a:schemeClr val="tx1"/>
                </a:solidFill>
                <a:latin typeface="Arial" charset="0"/>
                <a:ea typeface="MS PGothic" charset="0"/>
                <a:cs typeface="MS PGothic" charset="0"/>
              </a:defRPr>
            </a:lvl8pPr>
            <a:lvl9pPr marL="3587351" indent="-211021" algn="ctr" defTabSz="914423" eaLnBrk="0" fontAlgn="base" hangingPunct="0">
              <a:spcBef>
                <a:spcPct val="0"/>
              </a:spcBef>
              <a:spcAft>
                <a:spcPct val="0"/>
              </a:spcAft>
              <a:defRPr u="sng">
                <a:solidFill>
                  <a:schemeClr val="tx1"/>
                </a:solidFill>
                <a:latin typeface="Arial" charset="0"/>
                <a:ea typeface="MS PGothic" charset="0"/>
                <a:cs typeface="MS PGothic" charset="0"/>
              </a:defRPr>
            </a:lvl9pPr>
          </a:lstStyle>
          <a:p>
            <a:pPr eaLnBrk="1" hangingPunct="1"/>
            <a:fld id="{9061ADB1-FD9F-EB4E-9AB0-1631CB391871}" type="slidenum">
              <a:rPr lang="es-ES" u="none"/>
              <a:pPr eaLnBrk="1" hangingPunct="1"/>
              <a:t>51</a:t>
            </a:fld>
            <a:endParaRPr lang="es-ES" u="none"/>
          </a:p>
        </p:txBody>
      </p:sp>
    </p:spTree>
    <p:extLst>
      <p:ext uri="{BB962C8B-B14F-4D97-AF65-F5344CB8AC3E}">
        <p14:creationId xmlns:p14="http://schemas.microsoft.com/office/powerpoint/2010/main" xmlns="" val="13765955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B9C637F1-900E-5946-A402-40966F75E2BE}" type="slidenum">
              <a:rPr lang="es-ES"/>
              <a:pPr>
                <a:defRPr/>
              </a:pPr>
              <a:t>53</a:t>
            </a:fld>
            <a:endParaRPr lang="es-ES"/>
          </a:p>
        </p:txBody>
      </p:sp>
      <p:sp>
        <p:nvSpPr>
          <p:cNvPr id="78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7459" name="Rectangle 3"/>
          <p:cNvSpPr>
            <a:spLocks noGrp="1" noChangeArrowheads="1"/>
          </p:cNvSpPr>
          <p:nvPr>
            <p:ph type="body" idx="1"/>
          </p:nvPr>
        </p:nvSpPr>
        <p:spPr/>
        <p:txBody>
          <a:bodyPr/>
          <a:lstStyle/>
          <a:p>
            <a:pPr eaLnBrk="1" hangingPunct="1">
              <a:defRPr/>
            </a:pPr>
            <a:endParaRPr lang="es-ES" smtClean="0">
              <a:cs typeface="+mn-cs"/>
            </a:endParaRPr>
          </a:p>
        </p:txBody>
      </p:sp>
    </p:spTree>
    <p:extLst>
      <p:ext uri="{BB962C8B-B14F-4D97-AF65-F5344CB8AC3E}">
        <p14:creationId xmlns:p14="http://schemas.microsoft.com/office/powerpoint/2010/main" xmlns="" val="29419144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84C0F968-5CF4-604E-8B0C-7894F37347DD}" type="slidenum">
              <a:rPr lang="es-ES"/>
              <a:pPr>
                <a:defRPr/>
              </a:pPr>
              <a:t>54</a:t>
            </a:fld>
            <a:endParaRPr lang="es-ES"/>
          </a:p>
        </p:txBody>
      </p:sp>
      <p:sp>
        <p:nvSpPr>
          <p:cNvPr id="78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483" name="Rectangle 3"/>
          <p:cNvSpPr>
            <a:spLocks noGrp="1" noChangeArrowheads="1"/>
          </p:cNvSpPr>
          <p:nvPr>
            <p:ph type="body" idx="1"/>
          </p:nvPr>
        </p:nvSpPr>
        <p:spPr/>
        <p:txBody>
          <a:bodyPr/>
          <a:lstStyle/>
          <a:p>
            <a:pPr eaLnBrk="1" hangingPunct="1">
              <a:defRPr/>
            </a:pPr>
            <a:endParaRPr lang="es-ES" smtClean="0">
              <a:cs typeface="+mn-cs"/>
            </a:endParaRPr>
          </a:p>
        </p:txBody>
      </p:sp>
    </p:spTree>
    <p:extLst>
      <p:ext uri="{BB962C8B-B14F-4D97-AF65-F5344CB8AC3E}">
        <p14:creationId xmlns:p14="http://schemas.microsoft.com/office/powerpoint/2010/main" xmlns="" val="113580887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a:defRPr/>
            </a:pPr>
            <a:fld id="{5AB06BEB-2C41-CF4C-99DD-8898C9CB3691}" type="slidenum">
              <a:rPr lang="es-ES"/>
              <a:pPr>
                <a:defRPr/>
              </a:pPr>
              <a:t>55</a:t>
            </a:fld>
            <a:endParaRPr lang="es-ES"/>
          </a:p>
        </p:txBody>
      </p:sp>
      <p:sp>
        <p:nvSpPr>
          <p:cNvPr id="78950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9507" name="Rectangle 3"/>
          <p:cNvSpPr>
            <a:spLocks noGrp="1" noChangeArrowheads="1"/>
          </p:cNvSpPr>
          <p:nvPr>
            <p:ph type="body" idx="1"/>
          </p:nvPr>
        </p:nvSpPr>
        <p:spPr/>
        <p:txBody>
          <a:bodyPr/>
          <a:lstStyle/>
          <a:p>
            <a:pPr eaLnBrk="1" hangingPunct="1">
              <a:defRPr/>
            </a:pPr>
            <a:endParaRPr lang="es-ES" smtClean="0">
              <a:cs typeface="+mn-cs"/>
            </a:endParaRPr>
          </a:p>
        </p:txBody>
      </p:sp>
    </p:spTree>
    <p:extLst>
      <p:ext uri="{BB962C8B-B14F-4D97-AF65-F5344CB8AC3E}">
        <p14:creationId xmlns:p14="http://schemas.microsoft.com/office/powerpoint/2010/main" xmlns="" val="31333721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F21D609-DC13-4D46-A0A6-3B5518BC8B64}" type="slidenum">
              <a:rPr lang="es-MX"/>
              <a:pPr/>
              <a:t>56</a:t>
            </a:fld>
            <a:endParaRPr lang="es-MX"/>
          </a:p>
        </p:txBody>
      </p:sp>
      <p:sp>
        <p:nvSpPr>
          <p:cNvPr id="416770"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16771"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40589871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8BF482F0-B8EE-44A1-9039-1AB553380976}" type="slidenum">
              <a:rPr lang="es-MX" smtClean="0"/>
              <a:pPr/>
              <a:t>57</a:t>
            </a:fld>
            <a:endParaRPr lang="es-MX"/>
          </a:p>
        </p:txBody>
      </p:sp>
    </p:spTree>
    <p:extLst>
      <p:ext uri="{BB962C8B-B14F-4D97-AF65-F5344CB8AC3E}">
        <p14:creationId xmlns:p14="http://schemas.microsoft.com/office/powerpoint/2010/main" xmlns="" val="172253279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2F1EA80-4007-1245-A3F4-A39860FCD172}" type="slidenum">
              <a:rPr lang="es-ES"/>
              <a:pPr/>
              <a:t>58</a:t>
            </a:fld>
            <a:endParaRPr lang="es-ES"/>
          </a:p>
        </p:txBody>
      </p:sp>
      <p:sp>
        <p:nvSpPr>
          <p:cNvPr id="787458"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7459"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30997872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D0E8B43D-46A7-3B48-99DA-673AD800B189}" type="slidenum">
              <a:rPr lang="es-ES"/>
              <a:pPr/>
              <a:t>59</a:t>
            </a:fld>
            <a:endParaRPr lang="es-ES"/>
          </a:p>
        </p:txBody>
      </p:sp>
      <p:sp>
        <p:nvSpPr>
          <p:cNvPr id="78848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48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204773324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8BF482F0-B8EE-44A1-9039-1AB553380976}" type="slidenum">
              <a:rPr lang="es-MX" smtClean="0"/>
              <a:pPr/>
              <a:t>60</a:t>
            </a:fld>
            <a:endParaRPr lang="es-MX"/>
          </a:p>
        </p:txBody>
      </p:sp>
    </p:spTree>
    <p:extLst>
      <p:ext uri="{BB962C8B-B14F-4D97-AF65-F5344CB8AC3E}">
        <p14:creationId xmlns:p14="http://schemas.microsoft.com/office/powerpoint/2010/main" xmlns="" val="317024376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D512DB4-6AB0-3948-884E-06C35F349BCA}" type="slidenum">
              <a:rPr lang="es-ES"/>
              <a:pPr/>
              <a:t>8</a:t>
            </a:fld>
            <a:endParaRPr lang="es-ES"/>
          </a:p>
        </p:txBody>
      </p:sp>
      <p:sp>
        <p:nvSpPr>
          <p:cNvPr id="46182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46182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xmlns="" val="1472385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a:p>
        </p:txBody>
      </p:sp>
      <p:sp>
        <p:nvSpPr>
          <p:cNvPr id="4" name="3 Marcador de número de diapositiva"/>
          <p:cNvSpPr>
            <a:spLocks noGrp="1"/>
          </p:cNvSpPr>
          <p:nvPr>
            <p:ph type="sldNum" sz="quarter" idx="10"/>
          </p:nvPr>
        </p:nvSpPr>
        <p:spPr/>
        <p:txBody>
          <a:bodyPr/>
          <a:lstStyle/>
          <a:p>
            <a:fld id="{8BF482F0-B8EE-44A1-9039-1AB553380976}" type="slidenum">
              <a:rPr lang="es-MX" smtClean="0"/>
              <a:pPr/>
              <a:t>61</a:t>
            </a:fld>
            <a:endParaRPr lang="es-MX"/>
          </a:p>
        </p:txBody>
      </p:sp>
    </p:spTree>
    <p:extLst>
      <p:ext uri="{BB962C8B-B14F-4D97-AF65-F5344CB8AC3E}">
        <p14:creationId xmlns:p14="http://schemas.microsoft.com/office/powerpoint/2010/main" xmlns="" val="333536830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B7F8BD34-47D8-4AE3-A9C7-FC8AF31F4018}" type="slidenum">
              <a:rPr lang="en-US" smtClean="0"/>
              <a:pPr/>
              <a:t>62</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xmlns="" val="375231088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1 Marcador de imagen de diapositiva"/>
          <p:cNvSpPr>
            <a:spLocks noGrp="1" noRot="1" noChangeAspect="1" noTextEdit="1"/>
          </p:cNvSpPr>
          <p:nvPr>
            <p:ph type="sldImg"/>
          </p:nvPr>
        </p:nvSpPr>
        <p:spPr>
          <a:ln/>
        </p:spPr>
      </p:sp>
      <p:sp>
        <p:nvSpPr>
          <p:cNvPr id="128003" name="2 Marcador de notas"/>
          <p:cNvSpPr>
            <a:spLocks noGrp="1"/>
          </p:cNvSpPr>
          <p:nvPr>
            <p:ph type="body" idx="1"/>
          </p:nvPr>
        </p:nvSpPr>
        <p:spPr>
          <a:noFill/>
          <a:ln/>
        </p:spPr>
        <p:txBody>
          <a:bodyPr/>
          <a:lstStyle/>
          <a:p>
            <a:endParaRPr lang="es-MX" smtClean="0">
              <a:latin typeface="Arial" charset="0"/>
            </a:endParaRPr>
          </a:p>
        </p:txBody>
      </p:sp>
      <p:sp>
        <p:nvSpPr>
          <p:cNvPr id="128004" name="3 Marcador de número de diapositiva"/>
          <p:cNvSpPr>
            <a:spLocks noGrp="1"/>
          </p:cNvSpPr>
          <p:nvPr>
            <p:ph type="sldNum" sz="quarter" idx="5"/>
          </p:nvPr>
        </p:nvSpPr>
        <p:spPr>
          <a:noFill/>
        </p:spPr>
        <p:txBody>
          <a:bodyPr/>
          <a:lstStyle/>
          <a:p>
            <a:fld id="{661FA14A-409C-47DB-AD4D-A24055DBC1C6}" type="slidenum">
              <a:rPr lang="es-ES" smtClean="0">
                <a:latin typeface="Arial" charset="0"/>
              </a:rPr>
              <a:pPr/>
              <a:t>73</a:t>
            </a:fld>
            <a:endParaRPr lang="es-ES" smtClean="0">
              <a:latin typeface="Arial" charset="0"/>
            </a:endParaRPr>
          </a:p>
        </p:txBody>
      </p:sp>
    </p:spTree>
    <p:extLst>
      <p:ext uri="{BB962C8B-B14F-4D97-AF65-F5344CB8AC3E}">
        <p14:creationId xmlns:p14="http://schemas.microsoft.com/office/powerpoint/2010/main" xmlns="" val="94336092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noProof="0" dirty="0" smtClean="0"/>
              <a:t>Los GER’s, buscan hacer sinergias, compartir experiencias y atender las necesidades del estado en materia de metrología, normalización y evaluación de la conformidad, llamado SISMENEC.</a:t>
            </a:r>
            <a:r>
              <a:rPr lang="en-US" sz="1200" dirty="0" smtClean="0"/>
              <a:t> </a:t>
            </a:r>
          </a:p>
        </p:txBody>
      </p:sp>
      <p:sp>
        <p:nvSpPr>
          <p:cNvPr id="4" name="Slide Number Placeholder 3"/>
          <p:cNvSpPr>
            <a:spLocks noGrp="1"/>
          </p:cNvSpPr>
          <p:nvPr>
            <p:ph type="sldNum" sz="quarter" idx="10"/>
          </p:nvPr>
        </p:nvSpPr>
        <p:spPr/>
        <p:txBody>
          <a:bodyPr/>
          <a:lstStyle/>
          <a:p>
            <a:fld id="{10ADFB0C-59F9-BD4B-B946-96D66D379CA5}" type="slidenum">
              <a:rPr lang="en-US" smtClean="0"/>
              <a:pPr/>
              <a:t>76</a:t>
            </a:fld>
            <a:endParaRPr lang="en-US"/>
          </a:p>
        </p:txBody>
      </p:sp>
    </p:spTree>
    <p:extLst>
      <p:ext uri="{BB962C8B-B14F-4D97-AF65-F5344CB8AC3E}">
        <p14:creationId xmlns:p14="http://schemas.microsoft.com/office/powerpoint/2010/main" xmlns="" val="16425055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77</a:t>
            </a:fld>
            <a:endParaRPr lang="en-US"/>
          </a:p>
        </p:txBody>
      </p:sp>
    </p:spTree>
    <p:extLst>
      <p:ext uri="{BB962C8B-B14F-4D97-AF65-F5344CB8AC3E}">
        <p14:creationId xmlns:p14="http://schemas.microsoft.com/office/powerpoint/2010/main" xmlns="" val="234514124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Chihuahua fue el doceavo estado del país que instaló su Grupo Estratégico Regional</a:t>
            </a:r>
            <a:r>
              <a:rPr lang="es-ES_tradnl" dirty="0" smtClean="0">
                <a:effectLst/>
              </a:rPr>
              <a:t>.</a:t>
            </a:r>
          </a:p>
          <a:p>
            <a:pPr marL="0" marR="0" indent="0" algn="l" defTabSz="457200" rtl="0" eaLnBrk="1" fontAlgn="auto" latinLnBrk="0" hangingPunct="1">
              <a:lnSpc>
                <a:spcPct val="100000"/>
              </a:lnSpc>
              <a:spcBef>
                <a:spcPts val="0"/>
              </a:spcBef>
              <a:spcAft>
                <a:spcPts val="0"/>
              </a:spcAft>
              <a:buClrTx/>
              <a:buSzTx/>
              <a:buFontTx/>
              <a:buNone/>
              <a:tabLst/>
              <a:defRPr/>
            </a:pPr>
            <a:endParaRPr lang="es-MX" sz="1200" dirty="0" smtClean="0"/>
          </a:p>
          <a:p>
            <a:endParaRPr lang="en-US" dirty="0"/>
          </a:p>
        </p:txBody>
      </p:sp>
      <p:sp>
        <p:nvSpPr>
          <p:cNvPr id="4" name="Slide Number Placeholder 3"/>
          <p:cNvSpPr>
            <a:spLocks noGrp="1"/>
          </p:cNvSpPr>
          <p:nvPr>
            <p:ph type="sldNum" sz="quarter" idx="10"/>
          </p:nvPr>
        </p:nvSpPr>
        <p:spPr/>
        <p:txBody>
          <a:bodyPr/>
          <a:lstStyle/>
          <a:p>
            <a:fld id="{10ADFB0C-59F9-BD4B-B946-96D66D379CA5}" type="slidenum">
              <a:rPr lang="en-US" smtClean="0"/>
              <a:pPr/>
              <a:t>78</a:t>
            </a:fld>
            <a:endParaRPr lang="en-US"/>
          </a:p>
        </p:txBody>
      </p:sp>
    </p:spTree>
    <p:extLst>
      <p:ext uri="{BB962C8B-B14F-4D97-AF65-F5344CB8AC3E}">
        <p14:creationId xmlns:p14="http://schemas.microsoft.com/office/powerpoint/2010/main" xmlns="" val="67136209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sz="1200" b="0" dirty="0" smtClean="0">
                <a:solidFill>
                  <a:srgbClr val="007A37"/>
                </a:solidFill>
              </a:rPr>
              <a:t>Durante la reunión del 13 de abril </a:t>
            </a:r>
            <a:r>
              <a:rPr lang="es-MX" sz="1200" b="0" dirty="0" smtClean="0"/>
              <a:t>la “ema” presentó la operación, integración y organización de los GER, así como el significado de la suscripción al Pacto Nacional de Acreditación.</a:t>
            </a:r>
            <a:r>
              <a:rPr lang="es-ES_tradnl" sz="1200" b="0" dirty="0" smtClean="0"/>
              <a:t> </a:t>
            </a:r>
            <a:r>
              <a:rPr lang="es-MX" sz="1200" b="0" dirty="0" smtClean="0">
                <a:solidFill>
                  <a:srgbClr val="007A37"/>
                </a:solidFill>
              </a:rPr>
              <a:t>Donde</a:t>
            </a:r>
            <a:r>
              <a:rPr lang="es-MX" sz="1200" b="0" baseline="0" dirty="0" smtClean="0">
                <a:solidFill>
                  <a:srgbClr val="007A37"/>
                </a:solidFill>
              </a:rPr>
              <a:t> </a:t>
            </a:r>
            <a:r>
              <a:rPr lang="es-MX" sz="1200" b="0" dirty="0" smtClean="0">
                <a:solidFill>
                  <a:srgbClr val="007A37"/>
                </a:solidFill>
              </a:rPr>
              <a:t>45 instituciones del Estado  de Chihuahua, se adhirieron al pacto. </a:t>
            </a:r>
          </a:p>
          <a:p>
            <a:pPr marL="0" marR="0" indent="0" algn="l" defTabSz="457200" rtl="0" eaLnBrk="1" fontAlgn="auto" latinLnBrk="0" hangingPunct="1">
              <a:lnSpc>
                <a:spcPct val="100000"/>
              </a:lnSpc>
              <a:spcBef>
                <a:spcPts val="0"/>
              </a:spcBef>
              <a:spcAft>
                <a:spcPts val="0"/>
              </a:spcAft>
              <a:buClrTx/>
              <a:buSzTx/>
              <a:buFontTx/>
              <a:buNone/>
              <a:tabLst/>
              <a:defRPr/>
            </a:pPr>
            <a:endParaRPr lang="es-ES_tradnl" sz="1200" b="0" dirty="0" smtClean="0"/>
          </a:p>
          <a:p>
            <a:endParaRPr lang="en-US" b="0" dirty="0"/>
          </a:p>
        </p:txBody>
      </p:sp>
      <p:sp>
        <p:nvSpPr>
          <p:cNvPr id="4" name="Slide Number Placeholder 3"/>
          <p:cNvSpPr>
            <a:spLocks noGrp="1"/>
          </p:cNvSpPr>
          <p:nvPr>
            <p:ph type="sldNum" sz="quarter" idx="10"/>
          </p:nvPr>
        </p:nvSpPr>
        <p:spPr/>
        <p:txBody>
          <a:bodyPr/>
          <a:lstStyle/>
          <a:p>
            <a:fld id="{10ADFB0C-59F9-BD4B-B946-96D66D379CA5}" type="slidenum">
              <a:rPr lang="en-US" smtClean="0"/>
              <a:pPr/>
              <a:t>79</a:t>
            </a:fld>
            <a:endParaRPr lang="en-US"/>
          </a:p>
        </p:txBody>
      </p:sp>
    </p:spTree>
    <p:extLst>
      <p:ext uri="{BB962C8B-B14F-4D97-AF65-F5344CB8AC3E}">
        <p14:creationId xmlns:p14="http://schemas.microsoft.com/office/powerpoint/2010/main" xmlns="" val="40814752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dirty="0" smtClean="0">
                <a:solidFill>
                  <a:schemeClr val="tx1"/>
                </a:solidFill>
                <a:effectLst/>
                <a:latin typeface="+mn-lt"/>
                <a:ea typeface="+mn-ea"/>
                <a:cs typeface="+mn-cs"/>
              </a:rPr>
              <a:t>La visión y la misión del GER</a:t>
            </a:r>
            <a:r>
              <a:rPr lang="es-MX" sz="1200" kern="1200" baseline="0" dirty="0" smtClean="0">
                <a:solidFill>
                  <a:schemeClr val="tx1"/>
                </a:solidFill>
                <a:effectLst/>
                <a:latin typeface="+mn-lt"/>
                <a:ea typeface="+mn-ea"/>
                <a:cs typeface="+mn-cs"/>
              </a:rPr>
              <a:t> de Chihuahua va muy de la mano con la estrategia de la entidad mexicana de acreditación de dar a conocer y promover el SISMENEC.</a:t>
            </a:r>
            <a:endParaRPr lang="es-MX"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10ADFB0C-59F9-BD4B-B946-96D66D379CA5}" type="slidenum">
              <a:rPr lang="en-US" smtClean="0"/>
              <a:pPr/>
              <a:t>80</a:t>
            </a:fld>
            <a:endParaRPr lang="en-US"/>
          </a:p>
        </p:txBody>
      </p:sp>
    </p:spTree>
    <p:extLst>
      <p:ext uri="{BB962C8B-B14F-4D97-AF65-F5344CB8AC3E}">
        <p14:creationId xmlns:p14="http://schemas.microsoft.com/office/powerpoint/2010/main" xmlns="" val="43764653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s-MX" noProof="0" dirty="0" smtClean="0"/>
              <a:t>A partir de </a:t>
            </a:r>
            <a:r>
              <a:rPr lang="es-MX" baseline="0" noProof="0" dirty="0" smtClean="0"/>
              <a:t>las </a:t>
            </a:r>
            <a:r>
              <a:rPr lang="es-MX" sz="1200" kern="1200" dirty="0" smtClean="0">
                <a:solidFill>
                  <a:schemeClr val="tx1"/>
                </a:solidFill>
                <a:effectLst/>
                <a:latin typeface="+mn-lt"/>
                <a:ea typeface="+mn-ea"/>
                <a:cs typeface="+mn-cs"/>
              </a:rPr>
              <a:t>demandas efectivas de las empresas relativas al tema</a:t>
            </a:r>
            <a:r>
              <a:rPr lang="es-MX" baseline="0" noProof="0" dirty="0" smtClean="0"/>
              <a:t>,</a:t>
            </a:r>
            <a:r>
              <a:rPr lang="es-MX" noProof="0" dirty="0" smtClean="0"/>
              <a:t> en la mesa</a:t>
            </a:r>
            <a:r>
              <a:rPr lang="es-MX" baseline="0" noProof="0" dirty="0" smtClean="0"/>
              <a:t> de trabajo del 13 de abril, se definió un programa </a:t>
            </a:r>
            <a:r>
              <a:rPr lang="es-MX" sz="1200" kern="1200" dirty="0" smtClean="0">
                <a:solidFill>
                  <a:schemeClr val="tx1"/>
                </a:solidFill>
                <a:effectLst/>
                <a:latin typeface="+mn-lt"/>
                <a:ea typeface="+mn-ea"/>
                <a:cs typeface="+mn-cs"/>
              </a:rPr>
              <a:t>con estrategias, actividades, fechas compromiso y responsables, las cuales se llevaron a cabo durante los años 2012-2013.</a:t>
            </a:r>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81</a:t>
            </a:fld>
            <a:endParaRPr lang="en-US"/>
          </a:p>
        </p:txBody>
      </p:sp>
    </p:spTree>
    <p:extLst>
      <p:ext uri="{BB962C8B-B14F-4D97-AF65-F5344CB8AC3E}">
        <p14:creationId xmlns:p14="http://schemas.microsoft.com/office/powerpoint/2010/main" xmlns="" val="7601205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sz="1200" b="0" kern="1200" baseline="0" dirty="0" smtClean="0">
                <a:solidFill>
                  <a:schemeClr val="tx1"/>
                </a:solidFill>
                <a:latin typeface="+mn-lt"/>
                <a:ea typeface="+mn-ea"/>
                <a:cs typeface="+mn-cs"/>
              </a:rPr>
              <a:t>Como primer actividad asistió a un desayuno con más de 50 invitados, miembros en su mayoría, de la Asociación de Desarrollo Económico, con quienes compartió la necesidad de que todos los sectores se involucren y participen en los temas de Normalización, Metrología y Evaluación de la Conformidad para aprovechar los beneficios de estas actividades para los trabajadores, patrones y la comunidad chihuahuense en general. </a:t>
            </a:r>
            <a:endParaRPr lang="es-MX" b="0" dirty="0" smtClean="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82</a:t>
            </a:fld>
            <a:endParaRPr lang="en-US"/>
          </a:p>
        </p:txBody>
      </p:sp>
    </p:spTree>
    <p:extLst>
      <p:ext uri="{BB962C8B-B14F-4D97-AF65-F5344CB8AC3E}">
        <p14:creationId xmlns:p14="http://schemas.microsoft.com/office/powerpoint/2010/main" xmlns="" val="10928220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0242" name="2 Marcador de notas"/>
          <p:cNvSpPr>
            <a:spLocks noGrp="1"/>
          </p:cNvSpPr>
          <p:nvPr>
            <p:ph type="body" idx="1"/>
          </p:nvPr>
        </p:nvSpPr>
        <p:spPr bwMode="auto">
          <a:noFill/>
        </p:spPr>
        <p:txBody>
          <a:bodyPr/>
          <a:lstStyle/>
          <a:p>
            <a:pPr eaLnBrk="1" hangingPunct="1">
              <a:spcBef>
                <a:spcPct val="0"/>
              </a:spcBef>
            </a:pPr>
            <a:endParaRPr lang="es-MX" smtClean="0"/>
          </a:p>
        </p:txBody>
      </p:sp>
      <p:sp>
        <p:nvSpPr>
          <p:cNvPr id="10243" name="3 Marcador de número de diapositiva"/>
          <p:cNvSpPr>
            <a:spLocks noGrp="1"/>
          </p:cNvSpPr>
          <p:nvPr>
            <p:ph type="sldNum" sz="quarter" idx="5"/>
          </p:nvPr>
        </p:nvSpPr>
        <p:spPr bwMode="auto">
          <a:noFill/>
          <a:ln>
            <a:miter lim="800000"/>
            <a:headEnd/>
            <a:tailEnd/>
          </a:ln>
        </p:spPr>
        <p:txBody>
          <a:bodyPr/>
          <a:lstStyle/>
          <a:p>
            <a:fld id="{AF80C2D3-C5E4-46B7-9726-8C4BD31BED24}" type="slidenum">
              <a:rPr lang="es-ES">
                <a:latin typeface="Arial" pitchFamily="34" charset="0"/>
              </a:rPr>
              <a:pPr/>
              <a:t>9</a:t>
            </a:fld>
            <a:endParaRPr lang="es-ES">
              <a:latin typeface="Arial" pitchFamily="34" charset="0"/>
            </a:endParaRPr>
          </a:p>
        </p:txBody>
      </p:sp>
    </p:spTree>
    <p:extLst>
      <p:ext uri="{BB962C8B-B14F-4D97-AF65-F5344CB8AC3E}">
        <p14:creationId xmlns:p14="http://schemas.microsoft.com/office/powerpoint/2010/main" xmlns="" val="7337654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MX" sz="1000" b="0" dirty="0" smtClean="0"/>
              <a:t>Realización del Evento por la Calidad en el Estado de Chihuahua con la participación de 200 personas el 4 de julio de 2012.</a:t>
            </a:r>
          </a:p>
          <a:p>
            <a:r>
              <a:rPr lang="es-MX" sz="1000" b="0" kern="1200" baseline="0" dirty="0" smtClean="0">
                <a:solidFill>
                  <a:schemeClr val="tx1"/>
                </a:solidFill>
                <a:latin typeface="+mn-lt"/>
                <a:ea typeface="+mn-ea"/>
                <a:cs typeface="+mn-cs"/>
              </a:rPr>
              <a:t>Este evento tuvo el honor de ser presidido por el Ing. Alberto </a:t>
            </a:r>
            <a:r>
              <a:rPr lang="es-MX" sz="1000" b="0" kern="1200" baseline="0" dirty="0" err="1" smtClean="0">
                <a:solidFill>
                  <a:schemeClr val="tx1"/>
                </a:solidFill>
                <a:latin typeface="+mn-lt"/>
                <a:ea typeface="+mn-ea"/>
                <a:cs typeface="+mn-cs"/>
              </a:rPr>
              <a:t>Chretin</a:t>
            </a:r>
            <a:r>
              <a:rPr lang="es-MX" sz="1000" b="0" kern="1200" baseline="0" dirty="0" smtClean="0">
                <a:solidFill>
                  <a:schemeClr val="tx1"/>
                </a:solidFill>
                <a:latin typeface="+mn-lt"/>
                <a:ea typeface="+mn-ea"/>
                <a:cs typeface="+mn-cs"/>
              </a:rPr>
              <a:t> Castillo, Secretario de Economía del Estado de Chihuahua, quien en su discurso inaugural señalo que el concepto de “calidad es sinónimo de cambio permanente enfocado a obtener mejores resultados”. </a:t>
            </a:r>
          </a:p>
          <a:p>
            <a:endParaRPr lang="es-MX" sz="1000" b="0" kern="1200" baseline="0" dirty="0" smtClean="0">
              <a:solidFill>
                <a:schemeClr val="tx1"/>
              </a:solidFill>
              <a:latin typeface="+mn-lt"/>
              <a:ea typeface="+mn-ea"/>
              <a:cs typeface="+mn-cs"/>
            </a:endParaRPr>
          </a:p>
          <a:p>
            <a:r>
              <a:rPr lang="es-MX" sz="1000" b="0" kern="1200" baseline="0" dirty="0" smtClean="0">
                <a:solidFill>
                  <a:schemeClr val="tx1"/>
                </a:solidFill>
                <a:latin typeface="+mn-lt"/>
                <a:ea typeface="+mn-ea"/>
                <a:cs typeface="+mn-cs"/>
              </a:rPr>
              <a:t>Representantes del Gobierno Estatal, Municipal, Universidades públicas y privadas, además de organismos privados de industriales, maquiladores y organismos de evaluación de la conformidad acreditados por </a:t>
            </a:r>
            <a:r>
              <a:rPr lang="es-MX" sz="1000" b="0" kern="1200" baseline="0" dirty="0" err="1" smtClean="0">
                <a:solidFill>
                  <a:schemeClr val="tx1"/>
                </a:solidFill>
                <a:latin typeface="+mn-lt"/>
                <a:ea typeface="+mn-ea"/>
                <a:cs typeface="+mn-cs"/>
              </a:rPr>
              <a:t>ema</a:t>
            </a:r>
            <a:r>
              <a:rPr lang="es-MX" sz="1000" b="0" kern="1200" baseline="0" dirty="0" smtClean="0">
                <a:solidFill>
                  <a:schemeClr val="tx1"/>
                </a:solidFill>
                <a:latin typeface="+mn-lt"/>
                <a:ea typeface="+mn-ea"/>
                <a:cs typeface="+mn-cs"/>
              </a:rPr>
              <a:t>, conocieron el programa institucional de la calidad en el Centro de Investigación en Materiales Avanzados, CIMAV presentado por su Director, el Dr. Jesús González, quien además expuso el beneficio que la acreditación de sus laboratorios les ha aportado. </a:t>
            </a:r>
          </a:p>
          <a:p>
            <a:endParaRPr lang="es-MX" sz="1000" b="0" dirty="0" smtClean="0"/>
          </a:p>
          <a:p>
            <a:r>
              <a:rPr lang="es-MX" sz="1000" b="0" kern="1200" baseline="0" dirty="0" smtClean="0">
                <a:solidFill>
                  <a:schemeClr val="tx1"/>
                </a:solidFill>
                <a:latin typeface="+mn-lt"/>
                <a:ea typeface="+mn-ea"/>
                <a:cs typeface="+mn-cs"/>
              </a:rPr>
              <a:t>Por su parte la Directora de la entidad mexicana de acreditación, </a:t>
            </a:r>
            <a:r>
              <a:rPr lang="es-MX" sz="1000" b="0" kern="1200" baseline="0" dirty="0" err="1" smtClean="0">
                <a:solidFill>
                  <a:schemeClr val="tx1"/>
                </a:solidFill>
                <a:latin typeface="+mn-lt"/>
                <a:ea typeface="+mn-ea"/>
                <a:cs typeface="+mn-cs"/>
              </a:rPr>
              <a:t>a.c.</a:t>
            </a:r>
            <a:r>
              <a:rPr lang="es-MX" sz="1000" b="0" kern="1200" baseline="0" dirty="0" smtClean="0">
                <a:solidFill>
                  <a:schemeClr val="tx1"/>
                </a:solidFill>
                <a:latin typeface="+mn-lt"/>
                <a:ea typeface="+mn-ea"/>
                <a:cs typeface="+mn-cs"/>
              </a:rPr>
              <a:t>, Maribel López compartió lo que es la acreditación y cuáles son las ventajas de trabajar con los organismos acreditados. </a:t>
            </a:r>
          </a:p>
          <a:p>
            <a:endParaRPr lang="es-MX" sz="1000" b="0" kern="1200" baseline="0" dirty="0" smtClean="0">
              <a:solidFill>
                <a:schemeClr val="tx1"/>
              </a:solidFill>
              <a:latin typeface="+mn-lt"/>
              <a:ea typeface="+mn-ea"/>
              <a:cs typeface="+mn-cs"/>
            </a:endParaRPr>
          </a:p>
          <a:p>
            <a:r>
              <a:rPr lang="es-MX" sz="1000" b="0" kern="1200" baseline="0" dirty="0" smtClean="0">
                <a:solidFill>
                  <a:schemeClr val="tx1"/>
                </a:solidFill>
                <a:latin typeface="+mn-lt"/>
                <a:ea typeface="+mn-ea"/>
                <a:cs typeface="+mn-cs"/>
              </a:rPr>
              <a:t>Como resultado de este taller, instituciones como: CANACINTRA-Chihuahua, Consejo para el Desarrollo Económico del Estado de Chihuahua, Asociación de Maquiladoras y Exportadoras de Chihuahua, A.C, Universidad Tecnológica de Chihuahua, Universidad Autónoma de Chihuahua, Universidad La Salle de Chihuahua, Universidad Politécnica de Chihuahua, Instituto Tecnológico de Estudios Superiores de Monterrey, Campus Chihuahua, </a:t>
            </a:r>
            <a:r>
              <a:rPr lang="pt-BR" sz="1000" b="0" kern="1200" baseline="0" dirty="0" smtClean="0">
                <a:solidFill>
                  <a:schemeClr val="tx1"/>
                </a:solidFill>
                <a:latin typeface="+mn-lt"/>
                <a:ea typeface="+mn-ea"/>
                <a:cs typeface="+mn-cs"/>
              </a:rPr>
              <a:t>Instituto Tecnológico de Chihuahua II y </a:t>
            </a:r>
            <a:r>
              <a:rPr lang="pt-BR" sz="1000" b="0" kern="1200" baseline="0" dirty="0" err="1" smtClean="0">
                <a:solidFill>
                  <a:schemeClr val="tx1"/>
                </a:solidFill>
                <a:latin typeface="+mn-lt"/>
                <a:ea typeface="+mn-ea"/>
                <a:cs typeface="+mn-cs"/>
              </a:rPr>
              <a:t>la</a:t>
            </a:r>
            <a:r>
              <a:rPr lang="pt-BR" sz="1000" b="0" kern="1200" baseline="0" dirty="0" smtClean="0">
                <a:solidFill>
                  <a:schemeClr val="tx1"/>
                </a:solidFill>
                <a:latin typeface="+mn-lt"/>
                <a:ea typeface="+mn-ea"/>
                <a:cs typeface="+mn-cs"/>
              </a:rPr>
              <a:t> </a:t>
            </a:r>
            <a:r>
              <a:rPr lang="es-MX" sz="1000" b="0" kern="1200" baseline="0" dirty="0" smtClean="0">
                <a:solidFill>
                  <a:schemeClr val="tx1"/>
                </a:solidFill>
                <a:latin typeface="+mn-lt"/>
                <a:ea typeface="+mn-ea"/>
                <a:cs typeface="+mn-cs"/>
              </a:rPr>
              <a:t>Universidad Autónoma de Ciudad Juárez, decidieron sumarse al Pacto Nacional de Acreditación para que, basados en normas, buenas mediciones, certificaciones, ensayos y verificaciones confiables, se eleve la competitividad de este gran Estado. </a:t>
            </a:r>
            <a:endParaRPr lang="es-MX" sz="1000" b="0" dirty="0" smtClean="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83</a:t>
            </a:fld>
            <a:endParaRPr lang="en-US"/>
          </a:p>
        </p:txBody>
      </p:sp>
    </p:spTree>
    <p:extLst>
      <p:ext uri="{BB962C8B-B14F-4D97-AF65-F5344CB8AC3E}">
        <p14:creationId xmlns:p14="http://schemas.microsoft.com/office/powerpoint/2010/main" xmlns="" val="21288817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dirty="0" smtClean="0"/>
              <a:t>Falta</a:t>
            </a:r>
            <a:r>
              <a:rPr lang="es-MX" baseline="0" dirty="0" smtClean="0"/>
              <a:t>n fotos de la firma del convenio con SCT</a:t>
            </a:r>
            <a:endParaRPr lang="es-MX" dirty="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84</a:t>
            </a:fld>
            <a:endParaRPr lang="en-US"/>
          </a:p>
        </p:txBody>
      </p:sp>
    </p:spTree>
    <p:extLst>
      <p:ext uri="{BB962C8B-B14F-4D97-AF65-F5344CB8AC3E}">
        <p14:creationId xmlns:p14="http://schemas.microsoft.com/office/powerpoint/2010/main" xmlns="" val="267186795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sz="1200" dirty="0" smtClean="0"/>
              <a:t>Con más de 1000 asistentes, tuvo</a:t>
            </a:r>
            <a:r>
              <a:rPr lang="es-MX" sz="1200" baseline="0" dirty="0" smtClean="0"/>
              <a:t> como o</a:t>
            </a:r>
            <a:r>
              <a:rPr lang="es-MX" sz="1200" dirty="0" smtClean="0"/>
              <a:t>bjetivo</a:t>
            </a:r>
            <a:r>
              <a:rPr lang="es-MX" sz="1200" baseline="0" dirty="0" smtClean="0"/>
              <a:t> la</a:t>
            </a:r>
            <a:r>
              <a:rPr lang="es-MX" sz="1200" dirty="0" smtClean="0"/>
              <a:t> sensibilización del entorno acerca de la trascendencia de la metrología y la calidad, en los sectores económico, académico, gubernamental y social.</a:t>
            </a:r>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85</a:t>
            </a:fld>
            <a:endParaRPr lang="en-US"/>
          </a:p>
        </p:txBody>
      </p:sp>
    </p:spTree>
    <p:extLst>
      <p:ext uri="{BB962C8B-B14F-4D97-AF65-F5344CB8AC3E}">
        <p14:creationId xmlns:p14="http://schemas.microsoft.com/office/powerpoint/2010/main" xmlns="" val="301384397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lvl="0"/>
            <a:r>
              <a:rPr lang="es-MX" sz="1200" b="1" kern="1200" dirty="0" smtClean="0">
                <a:solidFill>
                  <a:schemeClr val="tx1"/>
                </a:solidFill>
                <a:latin typeface="+mn-lt"/>
                <a:ea typeface="+mn-ea"/>
                <a:cs typeface="+mn-cs"/>
              </a:rPr>
              <a:t>Realización de Talleres de Capacitación: </a:t>
            </a:r>
          </a:p>
          <a:p>
            <a:pPr lvl="0"/>
            <a:r>
              <a:rPr lang="es-MX" sz="1200" b="0" kern="1200" dirty="0" smtClean="0">
                <a:solidFill>
                  <a:schemeClr val="tx1"/>
                </a:solidFill>
                <a:latin typeface="+mn-lt"/>
                <a:ea typeface="+mn-ea"/>
                <a:cs typeface="+mn-cs"/>
              </a:rPr>
              <a:t>-Septiembre: Validación de Métodos</a:t>
            </a:r>
          </a:p>
          <a:p>
            <a:r>
              <a:rPr lang="es-MX" sz="1200" b="0" kern="1200" dirty="0" smtClean="0">
                <a:solidFill>
                  <a:schemeClr val="tx1"/>
                </a:solidFill>
                <a:latin typeface="+mn-lt"/>
                <a:ea typeface="+mn-ea"/>
                <a:cs typeface="+mn-cs"/>
              </a:rPr>
              <a:t>-Noviembre: Norma ISO/IEC 17020:2012</a:t>
            </a:r>
          </a:p>
          <a:p>
            <a:r>
              <a:rPr lang="es-MX" sz="1200" b="1" kern="1200" dirty="0" smtClean="0">
                <a:solidFill>
                  <a:schemeClr val="tx1"/>
                </a:solidFill>
                <a:latin typeface="+mn-lt"/>
                <a:ea typeface="+mn-ea"/>
                <a:cs typeface="+mn-cs"/>
              </a:rPr>
              <a:t>Acreditaciones:</a:t>
            </a:r>
          </a:p>
          <a:p>
            <a:r>
              <a:rPr lang="es-MX" sz="1200" b="0" i="0" kern="1200" dirty="0" smtClean="0">
                <a:solidFill>
                  <a:schemeClr val="tx1"/>
                </a:solidFill>
                <a:latin typeface="+mn-lt"/>
                <a:ea typeface="+mn-ea"/>
                <a:cs typeface="+mn-cs"/>
              </a:rPr>
              <a:t>Se aumentó en un 15% el número de acreditados en el Estado, hoy en día Chihuahua cuenta con 23 laboratorios de ensayo, 3 laboratorios de calibración, 1 laboratorio clínico, 66 unidades de verificación y 1 organismo de certificación que han demostrado ante la </a:t>
            </a:r>
            <a:r>
              <a:rPr lang="es-MX" sz="1200" b="1" i="0" kern="1200" dirty="0" smtClean="0">
                <a:solidFill>
                  <a:schemeClr val="tx1"/>
                </a:solidFill>
                <a:latin typeface="+mn-lt"/>
                <a:ea typeface="+mn-ea"/>
                <a:cs typeface="+mn-cs"/>
              </a:rPr>
              <a:t>entidad mexicana de acreditación, </a:t>
            </a:r>
            <a:r>
              <a:rPr lang="es-MX" sz="1200" b="1" i="0" kern="1200" dirty="0" err="1" smtClean="0">
                <a:solidFill>
                  <a:schemeClr val="tx1"/>
                </a:solidFill>
                <a:latin typeface="+mn-lt"/>
                <a:ea typeface="+mn-ea"/>
                <a:cs typeface="+mn-cs"/>
              </a:rPr>
              <a:t>a.c.</a:t>
            </a:r>
            <a:r>
              <a:rPr lang="es-MX" sz="1200" b="0" i="0" kern="1200" dirty="0" smtClean="0">
                <a:solidFill>
                  <a:schemeClr val="tx1"/>
                </a:solidFill>
                <a:latin typeface="+mn-lt"/>
                <a:ea typeface="+mn-ea"/>
                <a:cs typeface="+mn-cs"/>
              </a:rPr>
              <a:t> su competencia técnica. Incrementos</a:t>
            </a:r>
            <a:r>
              <a:rPr lang="es-MX" sz="1200" b="0" i="0" kern="1200" baseline="0" dirty="0" smtClean="0">
                <a:solidFill>
                  <a:schemeClr val="tx1"/>
                </a:solidFill>
                <a:latin typeface="+mn-lt"/>
                <a:ea typeface="+mn-ea"/>
                <a:cs typeface="+mn-cs"/>
              </a:rPr>
              <a:t> en ampliación de alcances en organismos de evaluación de la conformidad (OEC) Ejemplos: 2 métodos de Presión y 9 métodos de Residuos del CIMAV.</a:t>
            </a:r>
            <a:endParaRPr lang="es-MX" dirty="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86</a:t>
            </a:fld>
            <a:endParaRPr lang="en-US"/>
          </a:p>
        </p:txBody>
      </p:sp>
    </p:spTree>
    <p:extLst>
      <p:ext uri="{BB962C8B-B14F-4D97-AF65-F5344CB8AC3E}">
        <p14:creationId xmlns:p14="http://schemas.microsoft.com/office/powerpoint/2010/main" xmlns="" val="216192653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r>
              <a:rPr lang="es-MX" baseline="0" dirty="0" smtClean="0"/>
              <a:t>Elías Ramírez y Ramón Vargas del CIMAV</a:t>
            </a:r>
            <a:endParaRPr lang="es-MX" dirty="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87</a:t>
            </a:fld>
            <a:endParaRPr lang="en-US"/>
          </a:p>
        </p:txBody>
      </p:sp>
    </p:spTree>
    <p:extLst>
      <p:ext uri="{BB962C8B-B14F-4D97-AF65-F5344CB8AC3E}">
        <p14:creationId xmlns:p14="http://schemas.microsoft.com/office/powerpoint/2010/main" xmlns="" val="2441840717"/>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s-MX" sz="1200" kern="1200" baseline="0" dirty="0" smtClean="0">
                <a:solidFill>
                  <a:schemeClr val="tx1"/>
                </a:solidFill>
                <a:latin typeface="+mn-lt"/>
                <a:ea typeface="+mn-ea"/>
                <a:cs typeface="+mn-cs"/>
              </a:rPr>
              <a:t>ACCIONES REALIZADAS EN EL PROGRAMA DE TRABAJO DEL GER VAN DE LA MANO CON LAS DEL PLAN NACIONAL DE ACREDITACIÓN:</a:t>
            </a:r>
          </a:p>
          <a:p>
            <a:r>
              <a:rPr lang="es-MX" sz="1200" kern="1200" baseline="0" dirty="0" smtClean="0">
                <a:solidFill>
                  <a:schemeClr val="tx1"/>
                </a:solidFill>
                <a:latin typeface="+mn-lt"/>
                <a:ea typeface="+mn-ea"/>
                <a:cs typeface="+mn-cs"/>
              </a:rPr>
              <a:t>I. Conocer las actividades de acreditación y sus beneficios.</a:t>
            </a:r>
          </a:p>
          <a:p>
            <a:r>
              <a:rPr lang="es-MX" sz="1200" kern="1200" baseline="0" dirty="0" smtClean="0">
                <a:solidFill>
                  <a:schemeClr val="tx1"/>
                </a:solidFill>
                <a:latin typeface="+mn-lt"/>
                <a:ea typeface="+mn-ea"/>
                <a:cs typeface="+mn-cs"/>
              </a:rPr>
              <a:t>II. Utilizar la estructura acreditada en el país.</a:t>
            </a:r>
          </a:p>
          <a:p>
            <a:r>
              <a:rPr lang="es-MX" sz="1200" kern="1200" baseline="0" dirty="0" smtClean="0">
                <a:solidFill>
                  <a:schemeClr val="tx1"/>
                </a:solidFill>
                <a:latin typeface="+mn-lt"/>
                <a:ea typeface="+mn-ea"/>
                <a:cs typeface="+mn-cs"/>
              </a:rPr>
              <a:t>III. Difundir las actividades y ventajas de la acreditación.</a:t>
            </a:r>
          </a:p>
          <a:p>
            <a:r>
              <a:rPr lang="es-MX" sz="1200" kern="1200" baseline="0" dirty="0" smtClean="0">
                <a:solidFill>
                  <a:schemeClr val="tx1"/>
                </a:solidFill>
                <a:latin typeface="+mn-lt"/>
                <a:ea typeface="+mn-ea"/>
                <a:cs typeface="+mn-cs"/>
              </a:rPr>
              <a:t>IV. Mejorar continuamente el esquema de acreditación.</a:t>
            </a:r>
          </a:p>
          <a:p>
            <a:r>
              <a:rPr lang="es-MX" sz="1200" kern="1200" baseline="0" dirty="0" smtClean="0">
                <a:solidFill>
                  <a:schemeClr val="tx1"/>
                </a:solidFill>
                <a:latin typeface="+mn-lt"/>
                <a:ea typeface="+mn-ea"/>
                <a:cs typeface="+mn-cs"/>
              </a:rPr>
              <a:t>V. Participar en las actividades de acreditación.</a:t>
            </a:r>
          </a:p>
          <a:p>
            <a:r>
              <a:rPr lang="es-MX" sz="1200" kern="1200" baseline="0" dirty="0" smtClean="0">
                <a:solidFill>
                  <a:schemeClr val="tx1"/>
                </a:solidFill>
                <a:latin typeface="+mn-lt"/>
                <a:ea typeface="+mn-ea"/>
                <a:cs typeface="+mn-cs"/>
              </a:rPr>
              <a:t>VI. Informar sobre los Organismos de Evaluación de la Conformidad Acreditados que operen sin apego a los principios de ética, transparencia y confidencialidad.</a:t>
            </a:r>
          </a:p>
        </p:txBody>
      </p:sp>
      <p:sp>
        <p:nvSpPr>
          <p:cNvPr id="4" name="Slide Number Placeholder 3"/>
          <p:cNvSpPr>
            <a:spLocks noGrp="1"/>
          </p:cNvSpPr>
          <p:nvPr>
            <p:ph type="sldNum" sz="quarter" idx="10"/>
          </p:nvPr>
        </p:nvSpPr>
        <p:spPr/>
        <p:txBody>
          <a:bodyPr/>
          <a:lstStyle/>
          <a:p>
            <a:fld id="{10ADFB0C-59F9-BD4B-B946-96D66D379CA5}" type="slidenum">
              <a:rPr lang="en-US" smtClean="0"/>
              <a:pPr/>
              <a:t>88</a:t>
            </a:fld>
            <a:endParaRPr lang="en-US"/>
          </a:p>
        </p:txBody>
      </p:sp>
    </p:spTree>
    <p:extLst>
      <p:ext uri="{BB962C8B-B14F-4D97-AF65-F5344CB8AC3E}">
        <p14:creationId xmlns:p14="http://schemas.microsoft.com/office/powerpoint/2010/main" xmlns="" val="35097257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pPr marL="0" marR="0" lvl="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s-MX" sz="1000" b="1" dirty="0" smtClean="0">
                <a:latin typeface="+mn-lt"/>
              </a:rPr>
              <a:t>Generación de Credibilidad y Reconocimiento</a:t>
            </a:r>
            <a:r>
              <a:rPr lang="es-MX" sz="1000" b="1" baseline="0" dirty="0" smtClean="0">
                <a:latin typeface="+mn-lt"/>
              </a:rPr>
              <a:t> </a:t>
            </a:r>
            <a:r>
              <a:rPr lang="es-MX" sz="1000" baseline="0" dirty="0" smtClean="0">
                <a:latin typeface="+mn-lt"/>
              </a:rPr>
              <a:t>del CIMAV como Institución con Calidad. </a:t>
            </a:r>
          </a:p>
          <a:p>
            <a:pPr marL="0" marR="0" lvl="0" indent="0" algn="l" defTabSz="457200" rtl="0" eaLnBrk="1" fontAlgn="auto" latinLnBrk="0" hangingPunct="1">
              <a:lnSpc>
                <a:spcPct val="100000"/>
              </a:lnSpc>
              <a:spcBef>
                <a:spcPts val="0"/>
              </a:spcBef>
              <a:spcAft>
                <a:spcPts val="0"/>
              </a:spcAft>
              <a:buClrTx/>
              <a:buSzTx/>
              <a:buFont typeface="Arial" pitchFamily="34" charset="0"/>
              <a:buNone/>
              <a:tabLst/>
              <a:defRPr/>
            </a:pPr>
            <a:r>
              <a:rPr lang="es-MX" sz="1000" dirty="0" smtClean="0"/>
              <a:t>Mejora de la imagen y de la satisfacción de los clientes</a:t>
            </a: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s-MX" sz="1000" b="1" dirty="0" smtClean="0">
                <a:latin typeface="+mn-lt"/>
              </a:rPr>
              <a:t>Sinergias EMA-CIMAV </a:t>
            </a:r>
            <a:r>
              <a:rPr lang="es-MX" sz="1000" dirty="0" smtClean="0">
                <a:latin typeface="+mn-lt"/>
              </a:rPr>
              <a:t>para la creación de relaciones que ayuden al beneficio social. Como el trabajo en las acreditaciones de óptica</a:t>
            </a:r>
            <a:r>
              <a:rPr lang="es-MX" sz="1000" baseline="0" dirty="0" smtClean="0">
                <a:latin typeface="+mn-lt"/>
              </a:rPr>
              <a:t> y proveedor de ensayos de aptitud (acreditaciones en procesos de implementación).</a:t>
            </a:r>
            <a:endParaRPr lang="es-MX" sz="1000" dirty="0" smtClean="0">
              <a:latin typeface="+mn-lt"/>
            </a:endParaRPr>
          </a:p>
          <a:p>
            <a:pPr lvl="0">
              <a:buFont typeface="Arial" pitchFamily="34" charset="0"/>
              <a:buChar char="•"/>
            </a:pPr>
            <a:r>
              <a:rPr lang="es-MX" sz="1000" b="1" dirty="0" smtClean="0">
                <a:latin typeface="+mn-lt"/>
              </a:rPr>
              <a:t> Cultura de la calidad y mejora continua:</a:t>
            </a:r>
            <a:r>
              <a:rPr lang="es-MX" sz="1000" baseline="0" dirty="0" smtClean="0">
                <a:latin typeface="+mn-lt"/>
              </a:rPr>
              <a:t> </a:t>
            </a:r>
            <a:r>
              <a:rPr lang="es-MX" sz="1000" dirty="0" smtClean="0">
                <a:latin typeface="+mn-lt"/>
              </a:rPr>
              <a:t>Mantenerse informado en cuanto a los cambios en los requerimientos del SISMENEC,</a:t>
            </a:r>
            <a:r>
              <a:rPr lang="es-MX" sz="1000" baseline="0" dirty="0" smtClean="0">
                <a:latin typeface="+mn-lt"/>
              </a:rPr>
              <a:t> fortalecimiento del trabajo en equipo para el cumplimiento de los objetivos.</a:t>
            </a:r>
            <a:endParaRPr lang="es-MX" sz="1000" b="1" dirty="0" smtClean="0">
              <a:latin typeface="+mn-lt"/>
            </a:endParaRPr>
          </a:p>
          <a:p>
            <a:pPr>
              <a:buFont typeface="Arial" pitchFamily="34" charset="0"/>
              <a:buChar char="•"/>
            </a:pPr>
            <a:r>
              <a:rPr lang="es-MX" sz="1000" b="1" dirty="0" smtClean="0">
                <a:latin typeface="+mn-lt"/>
              </a:rPr>
              <a:t>La consolidación, crecimiento y mejora constante del Sistema de Gestión de la Calidad</a:t>
            </a:r>
            <a:r>
              <a:rPr lang="es-MX" sz="1000" dirty="0" smtClean="0">
                <a:latin typeface="+mn-lt"/>
              </a:rPr>
              <a:t>, ha permitido: </a:t>
            </a:r>
            <a:r>
              <a:rPr lang="es-MX" sz="1000" kern="1200" dirty="0" smtClean="0">
                <a:solidFill>
                  <a:schemeClr val="tx1"/>
                </a:solidFill>
                <a:latin typeface="+mn-lt"/>
                <a:ea typeface="+mn-ea"/>
                <a:cs typeface="+mn-cs"/>
              </a:rPr>
              <a:t>Asegurar la competencia técnica de los laboratorios acreditados por la </a:t>
            </a:r>
            <a:r>
              <a:rPr lang="es-MX" sz="1000" kern="1200" dirty="0" err="1" smtClean="0">
                <a:solidFill>
                  <a:schemeClr val="tx1"/>
                </a:solidFill>
                <a:latin typeface="+mn-lt"/>
                <a:ea typeface="+mn-ea"/>
                <a:cs typeface="+mn-cs"/>
              </a:rPr>
              <a:t>ema</a:t>
            </a:r>
            <a:r>
              <a:rPr lang="es-MX" sz="1000" kern="1200" dirty="0" smtClean="0">
                <a:solidFill>
                  <a:schemeClr val="tx1"/>
                </a:solidFill>
                <a:latin typeface="+mn-lt"/>
                <a:ea typeface="+mn-ea"/>
                <a:cs typeface="+mn-cs"/>
              </a:rPr>
              <a:t>, Satisfacer las necesidades de los clientes en lo referente a servicios de ensayo y calibración; Mantener la acreditación del Sistema a través del cumplimiento estricto de los requerimientos establecidos en la normatividad</a:t>
            </a:r>
            <a:r>
              <a:rPr lang="es-MX" sz="1000" kern="1200" baseline="0" dirty="0" smtClean="0">
                <a:solidFill>
                  <a:schemeClr val="tx1"/>
                </a:solidFill>
                <a:latin typeface="+mn-lt"/>
                <a:ea typeface="+mn-ea"/>
                <a:cs typeface="+mn-cs"/>
              </a:rPr>
              <a:t> aplicable.</a:t>
            </a:r>
            <a:r>
              <a:rPr lang="es-MX" sz="1000" kern="1200" dirty="0" smtClean="0">
                <a:solidFill>
                  <a:schemeClr val="tx1"/>
                </a:solidFill>
                <a:latin typeface="+mn-lt"/>
                <a:ea typeface="+mn-ea"/>
                <a:cs typeface="+mn-cs"/>
              </a:rPr>
              <a:t> </a:t>
            </a:r>
          </a:p>
          <a:p>
            <a:pPr>
              <a:buFont typeface="Arial" pitchFamily="34" charset="0"/>
              <a:buNone/>
            </a:pPr>
            <a:r>
              <a:rPr lang="es-MX" sz="1000" dirty="0" smtClean="0"/>
              <a:t>Integración de la alta dirección y parte técnica acreditada.</a:t>
            </a:r>
            <a:endParaRPr lang="es-MX" sz="1000" kern="1200" dirty="0" smtClean="0">
              <a:solidFill>
                <a:schemeClr val="tx1"/>
              </a:solidFill>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 typeface="Arial" pitchFamily="34" charset="0"/>
              <a:buChar char="•"/>
              <a:tabLst/>
              <a:defRPr/>
            </a:pPr>
            <a:r>
              <a:rPr lang="es-MX" sz="1200" b="1" dirty="0" smtClean="0"/>
              <a:t>Incremento de la productividad de los laboratorios en el alcance del SGC: </a:t>
            </a:r>
            <a:r>
              <a:rPr lang="es-MX" sz="1200" dirty="0" smtClean="0"/>
              <a:t>Incremento en estructura acreditada de 20 métodos acreditados al 2011 a 49 métodos acreditados a la fecha para cubrir las necesidades de la región.</a:t>
            </a:r>
          </a:p>
          <a:p>
            <a:pPr marL="180975" indent="-180975" eaLnBrk="0" fontAlgn="base" hangingPunct="0">
              <a:spcBef>
                <a:spcPct val="0"/>
              </a:spcBef>
              <a:spcAft>
                <a:spcPct val="0"/>
              </a:spcAft>
              <a:buFont typeface="Arial" pitchFamily="34" charset="0"/>
              <a:buChar char="•"/>
            </a:pPr>
            <a:r>
              <a:rPr lang="es-MX" sz="1200" b="1" dirty="0" smtClean="0"/>
              <a:t>Oportunidades de negocio: </a:t>
            </a:r>
            <a:r>
              <a:rPr lang="es-MX" sz="1200" dirty="0" smtClean="0">
                <a:latin typeface="+mn-lt"/>
              </a:rPr>
              <a:t>debido al apoyo que</a:t>
            </a:r>
            <a:r>
              <a:rPr lang="es-MX" sz="1200" baseline="0" dirty="0" smtClean="0">
                <a:latin typeface="+mn-lt"/>
              </a:rPr>
              <a:t> las empresas e i</a:t>
            </a:r>
            <a:r>
              <a:rPr lang="es-MX" sz="1200" dirty="0" smtClean="0">
                <a:latin typeface="+mn-lt"/>
              </a:rPr>
              <a:t>nstituciones han solicitado al CIMAV en el proceso de acreditación y asesoría en temas de competencia.</a:t>
            </a:r>
            <a:endParaRPr lang="es-MX" sz="1200" dirty="0" smtClean="0"/>
          </a:p>
          <a:p>
            <a:pPr marL="180975" indent="-180975" eaLnBrk="0" fontAlgn="base" hangingPunct="0">
              <a:spcBef>
                <a:spcPct val="0"/>
              </a:spcBef>
              <a:spcAft>
                <a:spcPct val="0"/>
              </a:spcAft>
              <a:buFont typeface="Arial" pitchFamily="34" charset="0"/>
              <a:buChar char="•"/>
            </a:pPr>
            <a:r>
              <a:rPr lang="es-MX" sz="1200" b="1" dirty="0" smtClean="0"/>
              <a:t>Mayor competitividad</a:t>
            </a:r>
          </a:p>
          <a:p>
            <a:pPr marL="0" marR="0" indent="0" algn="l" defTabSz="457200" rtl="0" eaLnBrk="1" fontAlgn="auto" latinLnBrk="0" hangingPunct="1">
              <a:lnSpc>
                <a:spcPct val="100000"/>
              </a:lnSpc>
              <a:spcBef>
                <a:spcPts val="0"/>
              </a:spcBef>
              <a:spcAft>
                <a:spcPts val="0"/>
              </a:spcAft>
              <a:buClrTx/>
              <a:buSzTx/>
              <a:buFontTx/>
              <a:buNone/>
              <a:tabLst/>
              <a:defRPr/>
            </a:pPr>
            <a:r>
              <a:rPr lang="es-MX" sz="1200" dirty="0" smtClean="0"/>
              <a:t>Desarrollo de expertos técnicos en las áreas afines a materiales avanzados</a:t>
            </a:r>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89</a:t>
            </a:fld>
            <a:endParaRPr lang="en-US"/>
          </a:p>
        </p:txBody>
      </p:sp>
    </p:spTree>
    <p:extLst>
      <p:ext uri="{BB962C8B-B14F-4D97-AF65-F5344CB8AC3E}">
        <p14:creationId xmlns:p14="http://schemas.microsoft.com/office/powerpoint/2010/main" xmlns="" val="297669554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normAutofit/>
          </a:bodyPr>
          <a:lstStyle/>
          <a:p>
            <a:endParaRPr lang="es-MX" dirty="0"/>
          </a:p>
        </p:txBody>
      </p:sp>
      <p:sp>
        <p:nvSpPr>
          <p:cNvPr id="4" name="3 Marcador de número de diapositiva"/>
          <p:cNvSpPr>
            <a:spLocks noGrp="1"/>
          </p:cNvSpPr>
          <p:nvPr>
            <p:ph type="sldNum" sz="quarter" idx="10"/>
          </p:nvPr>
        </p:nvSpPr>
        <p:spPr/>
        <p:txBody>
          <a:bodyPr/>
          <a:lstStyle/>
          <a:p>
            <a:fld id="{10ADFB0C-59F9-BD4B-B946-96D66D379CA5}" type="slidenum">
              <a:rPr lang="en-US" smtClean="0"/>
              <a:pPr/>
              <a:t>90</a:t>
            </a:fld>
            <a:endParaRPr lang="en-US"/>
          </a:p>
        </p:txBody>
      </p:sp>
    </p:spTree>
    <p:extLst>
      <p:ext uri="{BB962C8B-B14F-4D97-AF65-F5344CB8AC3E}">
        <p14:creationId xmlns:p14="http://schemas.microsoft.com/office/powerpoint/2010/main" xmlns="" val="2143040749"/>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1" name="1 Marcador de imagen de diapositiva"/>
          <p:cNvSpPr>
            <a:spLocks noGrp="1" noRot="1" noChangeAspect="1" noTextEdit="1"/>
          </p:cNvSpPr>
          <p:nvPr>
            <p:ph type="sldImg"/>
          </p:nvPr>
        </p:nvSpPr>
        <p:spPr bwMode="auto">
          <a:noFill/>
          <a:ln>
            <a:solidFill>
              <a:srgbClr val="000000"/>
            </a:solidFill>
            <a:miter lim="800000"/>
            <a:headEnd/>
            <a:tailEnd/>
          </a:ln>
        </p:spPr>
      </p:sp>
      <p:sp>
        <p:nvSpPr>
          <p:cNvPr id="112642" name="2 Marcador de notas"/>
          <p:cNvSpPr>
            <a:spLocks noGrp="1"/>
          </p:cNvSpPr>
          <p:nvPr>
            <p:ph type="body" idx="1"/>
          </p:nvPr>
        </p:nvSpPr>
        <p:spPr bwMode="auto">
          <a:noFill/>
        </p:spPr>
        <p:txBody>
          <a:bodyPr/>
          <a:lstStyle/>
          <a:p>
            <a:pPr>
              <a:spcBef>
                <a:spcPct val="0"/>
              </a:spcBef>
            </a:pPr>
            <a:endParaRPr lang="es-MX" smtClean="0"/>
          </a:p>
        </p:txBody>
      </p:sp>
      <p:sp>
        <p:nvSpPr>
          <p:cNvPr id="112643" name="3 Marcador de número de diapositiva"/>
          <p:cNvSpPr>
            <a:spLocks noGrp="1"/>
          </p:cNvSpPr>
          <p:nvPr>
            <p:ph type="sldNum" sz="quarter" idx="5"/>
          </p:nvPr>
        </p:nvSpPr>
        <p:spPr bwMode="auto">
          <a:noFill/>
          <a:ln>
            <a:miter lim="800000"/>
            <a:headEnd/>
            <a:tailEnd/>
          </a:ln>
        </p:spPr>
        <p:txBody>
          <a:bodyPr/>
          <a:lstStyle/>
          <a:p>
            <a:fld id="{F97EC12A-FEF9-46AA-9532-64924001CDF3}" type="slidenum">
              <a:rPr lang="es-ES">
                <a:latin typeface="Arial" pitchFamily="34" charset="0"/>
              </a:rPr>
              <a:pPr/>
              <a:t>95</a:t>
            </a:fld>
            <a:endParaRPr lang="es-ES">
              <a:latin typeface="Arial" pitchFamily="34" charset="0"/>
            </a:endParaRPr>
          </a:p>
        </p:txBody>
      </p:sp>
    </p:spTree>
    <p:extLst>
      <p:ext uri="{BB962C8B-B14F-4D97-AF65-F5344CB8AC3E}">
        <p14:creationId xmlns:p14="http://schemas.microsoft.com/office/powerpoint/2010/main" xmlns="" val="16511537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E1C289F1-9B9E-6840-8B0D-3793B429D494}" type="slidenum">
              <a:rPr lang="es-ES"/>
              <a:pPr/>
              <a:t>10</a:t>
            </a:fld>
            <a:endParaRPr lang="es-ES"/>
          </a:p>
        </p:txBody>
      </p:sp>
      <p:sp>
        <p:nvSpPr>
          <p:cNvPr id="332802"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332803" name="Rectangle 3"/>
          <p:cNvSpPr>
            <a:spLocks noGrp="1" noChangeArrowheads="1"/>
          </p:cNvSpPr>
          <p:nvPr>
            <p:ph type="body" idx="1"/>
          </p:nvPr>
        </p:nvSpPr>
        <p:spPr/>
        <p:txBody>
          <a:bodyPr/>
          <a:lstStyle/>
          <a:p>
            <a:endParaRPr lang="es-ES"/>
          </a:p>
        </p:txBody>
      </p:sp>
    </p:spTree>
    <p:extLst>
      <p:ext uri="{BB962C8B-B14F-4D97-AF65-F5344CB8AC3E}">
        <p14:creationId xmlns:p14="http://schemas.microsoft.com/office/powerpoint/2010/main" xmlns="" val="31148218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1" name="1 Marcador de imagen de diapositiva"/>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 uri="{FAA26D3D-D897-4be2-8F04-BA451C77F1D7}">
              <ma14:placeholderFlag xmlns:ma14="http://schemas.microsoft.com/office/mac/drawingml/2011/main" xmlns="" val="1"/>
            </a:ext>
          </a:extLst>
        </p:spPr>
      </p:sp>
      <p:sp>
        <p:nvSpPr>
          <p:cNvPr id="117762" name="2 Marcador de notas"/>
          <p:cNvSpPr>
            <a:spLocks noGrp="1"/>
          </p:cNvSpPr>
          <p:nvPr>
            <p:ph type="body" idx="1"/>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s-MX">
              <a:latin typeface="Calibri" charset="0"/>
            </a:endParaRPr>
          </a:p>
        </p:txBody>
      </p:sp>
      <p:sp>
        <p:nvSpPr>
          <p:cNvPr id="117763" name="3 Marcador de número de diapositiva"/>
          <p:cNvSpPr>
            <a:spLocks noGrp="1"/>
          </p:cNvSpPr>
          <p:nvPr>
            <p:ph type="sldNum" sz="quarter" idx="5"/>
          </p:nvPr>
        </p:nvSpPr>
        <p:spPr bwMode="auto">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fld id="{EF7E3E4F-97B9-F148-91C2-8F1619DDA5E6}" type="slidenum">
              <a:rPr lang="es-ES" sz="1200"/>
              <a:pPr eaLnBrk="1" hangingPunct="1"/>
              <a:t>14</a:t>
            </a:fld>
            <a:endParaRPr lang="es-ES" sz="1200"/>
          </a:p>
        </p:txBody>
      </p:sp>
    </p:spTree>
    <p:extLst>
      <p:ext uri="{BB962C8B-B14F-4D97-AF65-F5344CB8AC3E}">
        <p14:creationId xmlns:p14="http://schemas.microsoft.com/office/powerpoint/2010/main" xmlns="" val="25205858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23" eaLnBrk="0" hangingPunct="0">
              <a:defRPr sz="2200" u="sng">
                <a:solidFill>
                  <a:schemeClr val="tx1"/>
                </a:solidFill>
                <a:latin typeface="Arial" charset="0"/>
                <a:ea typeface="MS PGothic" charset="0"/>
                <a:cs typeface="MS PGothic" charset="0"/>
              </a:defRPr>
            </a:lvl1pPr>
            <a:lvl2pPr marL="685817" indent="-263776" defTabSz="914423" eaLnBrk="0" hangingPunct="0">
              <a:defRPr sz="2200" u="sng">
                <a:solidFill>
                  <a:schemeClr val="tx1"/>
                </a:solidFill>
                <a:latin typeface="Arial" charset="0"/>
                <a:ea typeface="MS PGothic" charset="0"/>
                <a:cs typeface="MS PGothic" charset="0"/>
              </a:defRPr>
            </a:lvl2pPr>
            <a:lvl3pPr marL="1055103" indent="-211021" defTabSz="914423" eaLnBrk="0" hangingPunct="0">
              <a:defRPr sz="2200" u="sng">
                <a:solidFill>
                  <a:schemeClr val="tx1"/>
                </a:solidFill>
                <a:latin typeface="Arial" charset="0"/>
                <a:ea typeface="MS PGothic" charset="0"/>
                <a:cs typeface="MS PGothic" charset="0"/>
              </a:defRPr>
            </a:lvl3pPr>
            <a:lvl4pPr marL="1477145" indent="-211021" defTabSz="914423" eaLnBrk="0" hangingPunct="0">
              <a:defRPr sz="2200" u="sng">
                <a:solidFill>
                  <a:schemeClr val="tx1"/>
                </a:solidFill>
                <a:latin typeface="Arial" charset="0"/>
                <a:ea typeface="MS PGothic" charset="0"/>
                <a:cs typeface="MS PGothic" charset="0"/>
              </a:defRPr>
            </a:lvl4pPr>
            <a:lvl5pPr marL="1899186" indent="-211021" defTabSz="914423" eaLnBrk="0" hangingPunct="0">
              <a:defRPr sz="2200" u="sng">
                <a:solidFill>
                  <a:schemeClr val="tx1"/>
                </a:solidFill>
                <a:latin typeface="Arial" charset="0"/>
                <a:ea typeface="MS PGothic" charset="0"/>
                <a:cs typeface="MS PGothic" charset="0"/>
              </a:defRPr>
            </a:lvl5pPr>
            <a:lvl6pPr marL="2321227"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6pPr>
            <a:lvl7pPr marL="2743269"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7pPr>
            <a:lvl8pPr marL="3165310"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8pPr>
            <a:lvl9pPr marL="3587351" indent="-211021" algn="r" defTabSz="914423" eaLnBrk="0" fontAlgn="base" hangingPunct="0">
              <a:spcBef>
                <a:spcPct val="0"/>
              </a:spcBef>
              <a:spcAft>
                <a:spcPct val="0"/>
              </a:spcAft>
              <a:defRPr sz="2200" u="sng">
                <a:solidFill>
                  <a:schemeClr val="tx1"/>
                </a:solidFill>
                <a:latin typeface="Arial" charset="0"/>
                <a:ea typeface="MS PGothic" charset="0"/>
                <a:cs typeface="MS PGothic" charset="0"/>
              </a:defRPr>
            </a:lvl9pPr>
          </a:lstStyle>
          <a:p>
            <a:pPr eaLnBrk="1" hangingPunct="1"/>
            <a:fld id="{30EDBB93-5529-6C4B-934A-27CD574EB4E8}" type="slidenum">
              <a:rPr lang="es-ES" sz="1200" u="none"/>
              <a:pPr eaLnBrk="1" hangingPunct="1"/>
              <a:t>15</a:t>
            </a:fld>
            <a:endParaRPr lang="es-ES" sz="1200" u="none"/>
          </a:p>
        </p:txBody>
      </p:sp>
      <p:sp>
        <p:nvSpPr>
          <p:cNvPr id="21506" name="Rectangle 2"/>
          <p:cNvSpPr>
            <a:spLocks noGrp="1" noRot="1" noChangeAspect="1" noChangeArrowheads="1" noTextEdit="1"/>
          </p:cNvSpPr>
          <p:nvPr>
            <p:ph type="sldImg"/>
          </p:nvPr>
        </p:nvSpPr>
        <p:spPr>
          <a:ln/>
        </p:spPr>
      </p:sp>
      <p:sp>
        <p:nvSpPr>
          <p:cNvPr id="21507"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MS PGothic" charset="0"/>
            </a:endParaRPr>
          </a:p>
        </p:txBody>
      </p:sp>
    </p:spTree>
    <p:extLst>
      <p:ext uri="{BB962C8B-B14F-4D97-AF65-F5344CB8AC3E}">
        <p14:creationId xmlns:p14="http://schemas.microsoft.com/office/powerpoint/2010/main" xmlns="" val="7276500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3" name="1 Marcador de imagen de diapositiva"/>
          <p:cNvSpPr>
            <a:spLocks noGrp="1" noRot="1" noChangeAspect="1" noTextEdit="1"/>
          </p:cNvSpPr>
          <p:nvPr>
            <p:ph type="sldImg"/>
          </p:nvPr>
        </p:nvSpPr>
        <p:spPr>
          <a:ln/>
        </p:spPr>
      </p:sp>
      <p:sp>
        <p:nvSpPr>
          <p:cNvPr id="64514"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MX">
              <a:latin typeface="Arial" charset="0"/>
            </a:endParaRPr>
          </a:p>
        </p:txBody>
      </p:sp>
      <p:sp>
        <p:nvSpPr>
          <p:cNvPr id="64515"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1200" b="1" u="sng">
                <a:solidFill>
                  <a:schemeClr val="tx1"/>
                </a:solidFill>
                <a:latin typeface="Arial" charset="0"/>
                <a:ea typeface="ＭＳ Ｐゴシック" charset="0"/>
                <a:cs typeface="ＭＳ Ｐゴシック" charset="0"/>
              </a:defRPr>
            </a:lvl1pPr>
            <a:lvl2pPr marL="729057" indent="-280406" defTabSz="914437" eaLnBrk="0" hangingPunct="0">
              <a:defRPr sz="1200" b="1" u="sng">
                <a:solidFill>
                  <a:schemeClr val="tx1"/>
                </a:solidFill>
                <a:latin typeface="Arial" charset="0"/>
                <a:ea typeface="ＭＳ Ｐゴシック" charset="0"/>
              </a:defRPr>
            </a:lvl2pPr>
            <a:lvl3pPr marL="1121626" indent="-224325" defTabSz="914437" eaLnBrk="0" hangingPunct="0">
              <a:defRPr sz="1200" b="1" u="sng">
                <a:solidFill>
                  <a:schemeClr val="tx1"/>
                </a:solidFill>
                <a:latin typeface="Arial" charset="0"/>
                <a:ea typeface="ＭＳ Ｐゴシック" charset="0"/>
              </a:defRPr>
            </a:lvl3pPr>
            <a:lvl4pPr marL="1570276" indent="-224325" defTabSz="914437" eaLnBrk="0" hangingPunct="0">
              <a:defRPr sz="1200" b="1" u="sng">
                <a:solidFill>
                  <a:schemeClr val="tx1"/>
                </a:solidFill>
                <a:latin typeface="Arial" charset="0"/>
                <a:ea typeface="ＭＳ Ｐゴシック" charset="0"/>
              </a:defRPr>
            </a:lvl4pPr>
            <a:lvl5pPr marL="2018927" indent="-224325" defTabSz="914437" eaLnBrk="0" hangingPunct="0">
              <a:defRPr sz="1200" b="1" u="sng">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1200" b="1" u="sng">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1200" b="1" u="sng">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1200" b="1" u="sng">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fld id="{1924A79E-5665-BA49-8221-B3464CFA7C80}" type="slidenum">
              <a:rPr lang="es-ES" b="0" u="none"/>
              <a:pPr eaLnBrk="1" hangingPunct="1"/>
              <a:t>16</a:t>
            </a:fld>
            <a:endParaRPr lang="es-ES" b="0" u="none"/>
          </a:p>
        </p:txBody>
      </p:sp>
    </p:spTree>
    <p:extLst>
      <p:ext uri="{BB962C8B-B14F-4D97-AF65-F5344CB8AC3E}">
        <p14:creationId xmlns:p14="http://schemas.microsoft.com/office/powerpoint/2010/main" xmlns="" val="23971378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1" name="1 Marcador de imagen de diapositiva"/>
          <p:cNvSpPr>
            <a:spLocks noGrp="1" noRot="1" noChangeAspect="1" noTextEdit="1"/>
          </p:cNvSpPr>
          <p:nvPr>
            <p:ph type="sldImg"/>
          </p:nvPr>
        </p:nvSpPr>
        <p:spPr>
          <a:ln/>
        </p:spPr>
      </p:sp>
      <p:sp>
        <p:nvSpPr>
          <p:cNvPr id="66562" name="2 Marcador de notas"/>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s-MX">
              <a:latin typeface="Arial" charset="0"/>
            </a:endParaRPr>
          </a:p>
        </p:txBody>
      </p:sp>
      <p:sp>
        <p:nvSpPr>
          <p:cNvPr id="66563" name="3 Marcador de número de diapositiva"/>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437" eaLnBrk="0" hangingPunct="0">
              <a:defRPr sz="1200" b="1" u="sng">
                <a:solidFill>
                  <a:schemeClr val="tx1"/>
                </a:solidFill>
                <a:latin typeface="Arial" charset="0"/>
                <a:ea typeface="ＭＳ Ｐゴシック" charset="0"/>
                <a:cs typeface="ＭＳ Ｐゴシック" charset="0"/>
              </a:defRPr>
            </a:lvl1pPr>
            <a:lvl2pPr marL="729057" indent="-280406" defTabSz="914437" eaLnBrk="0" hangingPunct="0">
              <a:defRPr sz="1200" b="1" u="sng">
                <a:solidFill>
                  <a:schemeClr val="tx1"/>
                </a:solidFill>
                <a:latin typeface="Arial" charset="0"/>
                <a:ea typeface="ＭＳ Ｐゴシック" charset="0"/>
              </a:defRPr>
            </a:lvl2pPr>
            <a:lvl3pPr marL="1121626" indent="-224325" defTabSz="914437" eaLnBrk="0" hangingPunct="0">
              <a:defRPr sz="1200" b="1" u="sng">
                <a:solidFill>
                  <a:schemeClr val="tx1"/>
                </a:solidFill>
                <a:latin typeface="Arial" charset="0"/>
                <a:ea typeface="ＭＳ Ｐゴシック" charset="0"/>
              </a:defRPr>
            </a:lvl3pPr>
            <a:lvl4pPr marL="1570276" indent="-224325" defTabSz="914437" eaLnBrk="0" hangingPunct="0">
              <a:defRPr sz="1200" b="1" u="sng">
                <a:solidFill>
                  <a:schemeClr val="tx1"/>
                </a:solidFill>
                <a:latin typeface="Arial" charset="0"/>
                <a:ea typeface="ＭＳ Ｐゴシック" charset="0"/>
              </a:defRPr>
            </a:lvl4pPr>
            <a:lvl5pPr marL="2018927" indent="-224325" defTabSz="914437" eaLnBrk="0" hangingPunct="0">
              <a:defRPr sz="1200" b="1" u="sng">
                <a:solidFill>
                  <a:schemeClr val="tx1"/>
                </a:solidFill>
                <a:latin typeface="Arial" charset="0"/>
                <a:ea typeface="ＭＳ Ｐゴシック" charset="0"/>
              </a:defRPr>
            </a:lvl5pPr>
            <a:lvl6pPr marL="2467577" indent="-224325" defTabSz="914437" eaLnBrk="0" fontAlgn="base" hangingPunct="0">
              <a:spcBef>
                <a:spcPct val="0"/>
              </a:spcBef>
              <a:spcAft>
                <a:spcPct val="0"/>
              </a:spcAft>
              <a:defRPr sz="1200" b="1" u="sng">
                <a:solidFill>
                  <a:schemeClr val="tx1"/>
                </a:solidFill>
                <a:latin typeface="Arial" charset="0"/>
                <a:ea typeface="ＭＳ Ｐゴシック" charset="0"/>
              </a:defRPr>
            </a:lvl6pPr>
            <a:lvl7pPr marL="2916227" indent="-224325" defTabSz="914437" eaLnBrk="0" fontAlgn="base" hangingPunct="0">
              <a:spcBef>
                <a:spcPct val="0"/>
              </a:spcBef>
              <a:spcAft>
                <a:spcPct val="0"/>
              </a:spcAft>
              <a:defRPr sz="1200" b="1" u="sng">
                <a:solidFill>
                  <a:schemeClr val="tx1"/>
                </a:solidFill>
                <a:latin typeface="Arial" charset="0"/>
                <a:ea typeface="ＭＳ Ｐゴシック" charset="0"/>
              </a:defRPr>
            </a:lvl7pPr>
            <a:lvl8pPr marL="3364878" indent="-224325" defTabSz="914437" eaLnBrk="0" fontAlgn="base" hangingPunct="0">
              <a:spcBef>
                <a:spcPct val="0"/>
              </a:spcBef>
              <a:spcAft>
                <a:spcPct val="0"/>
              </a:spcAft>
              <a:defRPr sz="1200" b="1" u="sng">
                <a:solidFill>
                  <a:schemeClr val="tx1"/>
                </a:solidFill>
                <a:latin typeface="Arial" charset="0"/>
                <a:ea typeface="ＭＳ Ｐゴシック" charset="0"/>
              </a:defRPr>
            </a:lvl8pPr>
            <a:lvl9pPr marL="3813528" indent="-224325" defTabSz="914437"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fld id="{BE15BF2D-C635-B643-AAE3-884D3D0DB327}" type="slidenum">
              <a:rPr lang="es-ES" b="0" u="none"/>
              <a:pPr eaLnBrk="1" hangingPunct="1"/>
              <a:t>17</a:t>
            </a:fld>
            <a:endParaRPr lang="es-ES" b="0" u="none"/>
          </a:p>
        </p:txBody>
      </p:sp>
    </p:spTree>
    <p:extLst>
      <p:ext uri="{BB962C8B-B14F-4D97-AF65-F5344CB8AC3E}">
        <p14:creationId xmlns:p14="http://schemas.microsoft.com/office/powerpoint/2010/main" xmlns="" val="14944043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a de título">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225723688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2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32315746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657281415"/>
      </p:ext>
    </p:extLst>
  </p:cSld>
  <p:clrMapOvr>
    <a:masterClrMapping/>
  </p:clrMapOvr>
  <p:transition>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1_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62801403"/>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cSld name="3_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457200" y="274638"/>
            <a:ext cx="8229600" cy="1143000"/>
          </a:xfrm>
          <a:prstGeom prst="rect">
            <a:avLst/>
          </a:prstGeom>
        </p:spPr>
        <p:txBody>
          <a:bodyPr/>
          <a:lstStyle/>
          <a:p>
            <a:r>
              <a:rPr lang="es-ES" smtClean="0"/>
              <a:t>Haga clic para modificar el estilo de título del patrón</a:t>
            </a:r>
            <a:endParaRPr lang="es-MX"/>
          </a:p>
        </p:txBody>
      </p:sp>
      <p:sp>
        <p:nvSpPr>
          <p:cNvPr id="3" name="2 Marcador de contenido"/>
          <p:cNvSpPr>
            <a:spLocks noGrp="1"/>
          </p:cNvSpPr>
          <p:nvPr>
            <p:ph idx="1"/>
          </p:nvPr>
        </p:nvSpPr>
        <p:spPr>
          <a:xfrm>
            <a:off x="457200" y="1600200"/>
            <a:ext cx="8229600" cy="4525963"/>
          </a:xfrm>
          <a:prstGeom prst="rect">
            <a:avLst/>
          </a:prstGeom>
        </p:spPr>
        <p:txBody>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MX"/>
          </a:p>
        </p:txBody>
      </p:sp>
    </p:spTree>
    <p:extLst>
      <p:ext uri="{BB962C8B-B14F-4D97-AF65-F5344CB8AC3E}">
        <p14:creationId xmlns:p14="http://schemas.microsoft.com/office/powerpoint/2010/main" xmlns="" val="584843418"/>
      </p:ext>
    </p:extLst>
  </p:cSld>
  <p:clrMapOvr>
    <a:masterClrMapping/>
  </p:clrMapOvr>
  <p:transition>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blank">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260347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ítulo y objetos">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0328471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126957894"/>
      </p:ext>
    </p:extLst>
  </p:cSld>
  <p:clrMapOvr>
    <a:masterClrMapping/>
  </p:clrMapOvr>
  <p:transition>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secHead">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s-ES_tradnl"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06B9D964-6D08-D047-8AB2-3AFA04F75FA2}" type="datetimeFigureOut">
              <a:rPr lang="en-US" smtClean="0"/>
              <a:pPr/>
              <a:t>2/26/2014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54AA2427-49EB-B944-9D1C-B0A27CBA0DA6}" type="slidenum">
              <a:rPr lang="en-US" smtClean="0"/>
              <a:pPr/>
              <a:t>‹Nº›</a:t>
            </a:fld>
            <a:endParaRPr lang="en-US"/>
          </a:p>
        </p:txBody>
      </p:sp>
    </p:spTree>
    <p:extLst>
      <p:ext uri="{BB962C8B-B14F-4D97-AF65-F5344CB8AC3E}">
        <p14:creationId xmlns:p14="http://schemas.microsoft.com/office/powerpoint/2010/main" xmlns="" val="153943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s-MX"/>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s-MX"/>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MS PGothic" pitchFamily="34" charset="-128"/>
                <a:cs typeface="+mn-cs"/>
              </a:defRPr>
            </a:lvl1pPr>
          </a:lstStyle>
          <a:p>
            <a:pPr>
              <a:defRPr/>
            </a:pPr>
            <a:fld id="{55BCEBE7-DD3B-BE43-B364-3A5D3B324D3F}" type="datetimeFigureOut">
              <a:rPr lang="es-MX"/>
              <a:pPr>
                <a:defRPr/>
              </a:pPr>
              <a:t>26/02/2014</a:t>
            </a:fld>
            <a:endParaRPr lang="es-MX"/>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sz="1800">
                <a:latin typeface="+mn-lt"/>
                <a:ea typeface="+mn-ea"/>
                <a:cs typeface="+mn-cs"/>
              </a:defRPr>
            </a:lvl1pPr>
          </a:lstStyle>
          <a:p>
            <a:pPr>
              <a:defRPr/>
            </a:pPr>
            <a:endParaRPr lang="es-MX"/>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sz="1800">
                <a:latin typeface="Calibri" pitchFamily="34" charset="0"/>
                <a:ea typeface="MS PGothic" pitchFamily="34" charset="-128"/>
                <a:cs typeface="+mn-cs"/>
              </a:defRPr>
            </a:lvl1pPr>
          </a:lstStyle>
          <a:p>
            <a:pPr>
              <a:defRPr/>
            </a:pPr>
            <a:fld id="{134B0CC8-4271-D64B-8CBE-F8633E962E61}" type="slidenum">
              <a:rPr lang="es-MX"/>
              <a:pPr>
                <a:defRPr/>
              </a:pPr>
              <a:t>‹Nº›</a:t>
            </a:fld>
            <a:endParaRPr lang="es-MX"/>
          </a:p>
        </p:txBody>
      </p:sp>
    </p:spTree>
    <p:extLst>
      <p:ext uri="{BB962C8B-B14F-4D97-AF65-F5344CB8AC3E}">
        <p14:creationId xmlns:p14="http://schemas.microsoft.com/office/powerpoint/2010/main" xmlns="" val="22791386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0" y="1123856"/>
            <a:ext cx="8913813" cy="914400"/>
          </a:xfrm>
          <a:prstGeom prst="rect">
            <a:avLst/>
          </a:prstGeom>
        </p:spPr>
        <p:txBody>
          <a:bodyPr/>
          <a:lstStyle/>
          <a:p>
            <a:r>
              <a:rPr lang="es-ES_tradnl" smtClean="0"/>
              <a:t>Click to edit Master title style</a:t>
            </a:r>
            <a:endParaRPr/>
          </a:p>
        </p:txBody>
      </p:sp>
      <p:sp>
        <p:nvSpPr>
          <p:cNvPr id="3" name="Date Placeholder 2"/>
          <p:cNvSpPr>
            <a:spLocks noGrp="1"/>
          </p:cNvSpPr>
          <p:nvPr>
            <p:ph type="dt" sz="half" idx="10"/>
          </p:nvPr>
        </p:nvSpPr>
        <p:spPr>
          <a:xfrm>
            <a:off x="6580188" y="188913"/>
            <a:ext cx="2133600" cy="365125"/>
          </a:xfrm>
          <a:prstGeom prst="rect">
            <a:avLst/>
          </a:prstGeom>
        </p:spPr>
        <p:txBody>
          <a:bodyPr vert="horz" wrap="square" lIns="91440" tIns="45720" rIns="91440" bIns="45720" numCol="1" anchor="t" anchorCtr="0" compatLnSpc="1">
            <a:prstTxWarp prst="textNoShape">
              <a:avLst/>
            </a:prstTxWarp>
          </a:bodyPr>
          <a:lstStyle>
            <a:lvl1pPr algn="r">
              <a:defRPr/>
            </a:lvl1pPr>
          </a:lstStyle>
          <a:p>
            <a:fld id="{5C42216A-96EA-6E40-8BF3-25CB05A555E5}" type="datetimeFigureOut">
              <a:rPr lang="en-US"/>
              <a:pPr/>
              <a:t>2/26/2014</a:t>
            </a:fld>
            <a:endParaRPr lang="en-US"/>
          </a:p>
        </p:txBody>
      </p:sp>
      <p:sp>
        <p:nvSpPr>
          <p:cNvPr id="4" name="Footer Placeholder 3"/>
          <p:cNvSpPr>
            <a:spLocks noGrp="1"/>
          </p:cNvSpPr>
          <p:nvPr>
            <p:ph type="ftr" sz="quarter" idx="11"/>
          </p:nvPr>
        </p:nvSpPr>
        <p:spPr>
          <a:xfrm>
            <a:off x="1120775" y="188913"/>
            <a:ext cx="2895600" cy="365125"/>
          </a:xfrm>
          <a:prstGeom prst="rect">
            <a:avLst/>
          </a:prstGeom>
        </p:spPr>
        <p:txBody>
          <a:bodyPr/>
          <a:lstStyle>
            <a:lvl1pPr algn="r">
              <a:defRPr>
                <a:latin typeface="Arial" pitchFamily="34" charset="0"/>
                <a:ea typeface="ＭＳ Ｐゴシック" pitchFamily="34" charset="-128"/>
                <a:cs typeface="+mn-cs"/>
              </a:defRPr>
            </a:lvl1pPr>
          </a:lstStyle>
          <a:p>
            <a:pPr>
              <a:defRPr/>
            </a:pPr>
            <a:endParaRPr lang="en-US"/>
          </a:p>
        </p:txBody>
      </p:sp>
      <p:sp>
        <p:nvSpPr>
          <p:cNvPr id="5" name="Slide Number Placeholder 4"/>
          <p:cNvSpPr>
            <a:spLocks noGrp="1"/>
          </p:cNvSpPr>
          <p:nvPr>
            <p:ph type="sldNum" sz="quarter" idx="12"/>
          </p:nvPr>
        </p:nvSpPr>
        <p:spPr>
          <a:xfrm>
            <a:off x="8789988" y="6569075"/>
            <a:ext cx="457200" cy="365125"/>
          </a:xfrm>
          <a:prstGeom prst="rect">
            <a:avLst/>
          </a:prstGeom>
        </p:spPr>
        <p:txBody>
          <a:bodyPr vert="horz" wrap="square" lIns="91440" tIns="45720" rIns="91440" bIns="45720" numCol="1" anchor="t" anchorCtr="0" compatLnSpc="1">
            <a:prstTxWarp prst="textNoShape">
              <a:avLst/>
            </a:prstTxWarp>
          </a:bodyPr>
          <a:lstStyle>
            <a:lvl1pPr algn="r">
              <a:defRPr/>
            </a:lvl1pPr>
          </a:lstStyle>
          <a:p>
            <a:fld id="{275AC55C-92D4-394D-A924-DF5D6918EAAB}" type="slidenum">
              <a:rPr lang="en-US"/>
              <a:pPr/>
              <a:t>‹Nº›</a:t>
            </a:fld>
            <a:endParaRPr lang="en-US"/>
          </a:p>
        </p:txBody>
      </p:sp>
    </p:spTree>
    <p:extLst>
      <p:ext uri="{BB962C8B-B14F-4D97-AF65-F5344CB8AC3E}">
        <p14:creationId xmlns:p14="http://schemas.microsoft.com/office/powerpoint/2010/main" xmlns="" val="130591618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n 2"/>
          <p:cNvPicPr>
            <a:picLocks noChangeAspect="1"/>
          </p:cNvPicPr>
          <p:nvPr userDrawn="1"/>
        </p:nvPicPr>
        <p:blipFill>
          <a:blip r:embed="rId14" cstate="email">
            <a:extLst>
              <a:ext uri="{28A0092B-C50C-407E-A947-70E740481C1C}">
                <a14:useLocalDpi xmlns:a14="http://schemas.microsoft.com/office/drawing/2010/main" xmlns="" val="0"/>
              </a:ext>
            </a:extLst>
          </a:blip>
          <a:stretch>
            <a:fillRect/>
          </a:stretch>
        </p:blipFill>
        <p:spPr>
          <a:xfrm>
            <a:off x="-2651" y="0"/>
            <a:ext cx="9146651" cy="68580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5.xml"/><Relationship Id="rId1" Type="http://schemas.openxmlformats.org/officeDocument/2006/relationships/slideLayout" Target="../slideLayouts/slideLayout3.xml"/><Relationship Id="rId6" Type="http://schemas.openxmlformats.org/officeDocument/2006/relationships/image" Target="../media/image32.jpeg"/><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2" Type="http://schemas.openxmlformats.org/officeDocument/2006/relationships/image" Target="../media/image34.emf"/><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5.png"/><Relationship Id="rId1" Type="http://schemas.openxmlformats.org/officeDocument/2006/relationships/slideLayout" Target="../slideLayouts/slideLayout4.xml"/><Relationship Id="rId5" Type="http://schemas.microsoft.com/office/2007/relationships/hdphoto" Target="../media/hdphoto2.wdp"/><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40.png"/><Relationship Id="rId4" Type="http://schemas.openxmlformats.org/officeDocument/2006/relationships/image" Target="../media/image39.png"/></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7" Type="http://schemas.openxmlformats.org/officeDocument/2006/relationships/image" Target="../media/image45.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17.xml.rels><?xml version="1.0" encoding="UTF-8" standalone="yes"?>
<Relationships xmlns="http://schemas.openxmlformats.org/package/2006/relationships"><Relationship Id="rId3" Type="http://schemas.openxmlformats.org/officeDocument/2006/relationships/image" Target="../media/image46.jpeg"/><Relationship Id="rId7"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s>
</file>

<file path=ppt/slides/_rels/slide18.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62.png"/><Relationship Id="rId18" Type="http://schemas.openxmlformats.org/officeDocument/2006/relationships/image" Target="../media/image67.jpeg"/><Relationship Id="rId26" Type="http://schemas.openxmlformats.org/officeDocument/2006/relationships/image" Target="../media/image75.png"/><Relationship Id="rId39" Type="http://schemas.openxmlformats.org/officeDocument/2006/relationships/image" Target="../media/image88.jpeg"/><Relationship Id="rId3" Type="http://schemas.openxmlformats.org/officeDocument/2006/relationships/image" Target="../media/image52.jpeg"/><Relationship Id="rId21" Type="http://schemas.openxmlformats.org/officeDocument/2006/relationships/image" Target="../media/image70.png"/><Relationship Id="rId34" Type="http://schemas.openxmlformats.org/officeDocument/2006/relationships/image" Target="../media/image83.jpeg"/><Relationship Id="rId42" Type="http://schemas.openxmlformats.org/officeDocument/2006/relationships/image" Target="../media/image91.jpeg"/><Relationship Id="rId7" Type="http://schemas.openxmlformats.org/officeDocument/2006/relationships/image" Target="../media/image56.png"/><Relationship Id="rId12" Type="http://schemas.openxmlformats.org/officeDocument/2006/relationships/image" Target="../media/image61.jpeg"/><Relationship Id="rId17" Type="http://schemas.openxmlformats.org/officeDocument/2006/relationships/image" Target="../media/image66.jpeg"/><Relationship Id="rId25" Type="http://schemas.openxmlformats.org/officeDocument/2006/relationships/image" Target="../media/image74.png"/><Relationship Id="rId33" Type="http://schemas.openxmlformats.org/officeDocument/2006/relationships/image" Target="../media/image82.png"/><Relationship Id="rId38" Type="http://schemas.openxmlformats.org/officeDocument/2006/relationships/image" Target="../media/image87.jpeg"/><Relationship Id="rId2" Type="http://schemas.openxmlformats.org/officeDocument/2006/relationships/image" Target="../media/image51.png"/><Relationship Id="rId16" Type="http://schemas.openxmlformats.org/officeDocument/2006/relationships/image" Target="../media/image65.jpeg"/><Relationship Id="rId20" Type="http://schemas.openxmlformats.org/officeDocument/2006/relationships/image" Target="../media/image69.jpeg"/><Relationship Id="rId29" Type="http://schemas.openxmlformats.org/officeDocument/2006/relationships/image" Target="../media/image78.png"/><Relationship Id="rId41" Type="http://schemas.openxmlformats.org/officeDocument/2006/relationships/image" Target="../media/image90.png"/><Relationship Id="rId1" Type="http://schemas.openxmlformats.org/officeDocument/2006/relationships/slideLayout" Target="../slideLayouts/slideLayout8.xml"/><Relationship Id="rId6" Type="http://schemas.openxmlformats.org/officeDocument/2006/relationships/image" Target="../media/image55.png"/><Relationship Id="rId11" Type="http://schemas.openxmlformats.org/officeDocument/2006/relationships/image" Target="../media/image60.jpeg"/><Relationship Id="rId24" Type="http://schemas.openxmlformats.org/officeDocument/2006/relationships/image" Target="../media/image73.png"/><Relationship Id="rId32" Type="http://schemas.openxmlformats.org/officeDocument/2006/relationships/image" Target="../media/image81.png"/><Relationship Id="rId37" Type="http://schemas.openxmlformats.org/officeDocument/2006/relationships/image" Target="../media/image86.png"/><Relationship Id="rId40" Type="http://schemas.openxmlformats.org/officeDocument/2006/relationships/image" Target="../media/image89.gif"/><Relationship Id="rId5" Type="http://schemas.openxmlformats.org/officeDocument/2006/relationships/image" Target="../media/image54.png"/><Relationship Id="rId15" Type="http://schemas.openxmlformats.org/officeDocument/2006/relationships/image" Target="../media/image64.jpeg"/><Relationship Id="rId23" Type="http://schemas.openxmlformats.org/officeDocument/2006/relationships/image" Target="../media/image72.png"/><Relationship Id="rId28" Type="http://schemas.openxmlformats.org/officeDocument/2006/relationships/image" Target="../media/image77.png"/><Relationship Id="rId36" Type="http://schemas.openxmlformats.org/officeDocument/2006/relationships/image" Target="../media/image85.png"/><Relationship Id="rId10" Type="http://schemas.openxmlformats.org/officeDocument/2006/relationships/image" Target="../media/image59.jpeg"/><Relationship Id="rId19" Type="http://schemas.openxmlformats.org/officeDocument/2006/relationships/image" Target="../media/image68.png"/><Relationship Id="rId31" Type="http://schemas.openxmlformats.org/officeDocument/2006/relationships/image" Target="../media/image80.gif"/><Relationship Id="rId4" Type="http://schemas.openxmlformats.org/officeDocument/2006/relationships/image" Target="../media/image53.png"/><Relationship Id="rId9" Type="http://schemas.openxmlformats.org/officeDocument/2006/relationships/image" Target="../media/image58.png"/><Relationship Id="rId14" Type="http://schemas.openxmlformats.org/officeDocument/2006/relationships/image" Target="../media/image63.png"/><Relationship Id="rId22" Type="http://schemas.openxmlformats.org/officeDocument/2006/relationships/image" Target="../media/image71.jpeg"/><Relationship Id="rId27" Type="http://schemas.openxmlformats.org/officeDocument/2006/relationships/image" Target="../media/image76.jpeg"/><Relationship Id="rId30" Type="http://schemas.openxmlformats.org/officeDocument/2006/relationships/image" Target="../media/image79.jpeg"/><Relationship Id="rId35" Type="http://schemas.openxmlformats.org/officeDocument/2006/relationships/image" Target="../media/image84.png"/></Relationships>
</file>

<file path=ppt/slides/_rels/slide19.xml.rels><?xml version="1.0" encoding="UTF-8" standalone="yes"?>
<Relationships xmlns="http://schemas.openxmlformats.org/package/2006/relationships"><Relationship Id="rId3" Type="http://schemas.openxmlformats.org/officeDocument/2006/relationships/image" Target="../media/image93.jpeg"/><Relationship Id="rId7" Type="http://schemas.openxmlformats.org/officeDocument/2006/relationships/image" Target="../media/image97.tiff"/><Relationship Id="rId2" Type="http://schemas.openxmlformats.org/officeDocument/2006/relationships/image" Target="../media/image92.jpeg"/><Relationship Id="rId1" Type="http://schemas.openxmlformats.org/officeDocument/2006/relationships/slideLayout" Target="../slideLayouts/slideLayout4.xml"/><Relationship Id="rId6" Type="http://schemas.openxmlformats.org/officeDocument/2006/relationships/image" Target="../media/image96.png"/><Relationship Id="rId5" Type="http://schemas.openxmlformats.org/officeDocument/2006/relationships/image" Target="../media/image95.jpeg"/><Relationship Id="rId4" Type="http://schemas.openxmlformats.org/officeDocument/2006/relationships/image" Target="../media/image94.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104.jpeg"/><Relationship Id="rId13" Type="http://schemas.openxmlformats.org/officeDocument/2006/relationships/image" Target="../media/image109.jpeg"/><Relationship Id="rId18" Type="http://schemas.openxmlformats.org/officeDocument/2006/relationships/image" Target="../media/image114.jpeg"/><Relationship Id="rId3" Type="http://schemas.openxmlformats.org/officeDocument/2006/relationships/image" Target="../media/image99.png"/><Relationship Id="rId21" Type="http://schemas.openxmlformats.org/officeDocument/2006/relationships/image" Target="../media/image117.png"/><Relationship Id="rId7" Type="http://schemas.openxmlformats.org/officeDocument/2006/relationships/image" Target="../media/image103.jpeg"/><Relationship Id="rId12" Type="http://schemas.openxmlformats.org/officeDocument/2006/relationships/image" Target="../media/image108.png"/><Relationship Id="rId17" Type="http://schemas.openxmlformats.org/officeDocument/2006/relationships/image" Target="../media/image113.jpeg"/><Relationship Id="rId2" Type="http://schemas.openxmlformats.org/officeDocument/2006/relationships/image" Target="../media/image98.png"/><Relationship Id="rId16" Type="http://schemas.openxmlformats.org/officeDocument/2006/relationships/image" Target="../media/image112.png"/><Relationship Id="rId20" Type="http://schemas.openxmlformats.org/officeDocument/2006/relationships/image" Target="../media/image116.png"/><Relationship Id="rId1" Type="http://schemas.openxmlformats.org/officeDocument/2006/relationships/slideLayout" Target="../slideLayouts/slideLayout2.xml"/><Relationship Id="rId6" Type="http://schemas.openxmlformats.org/officeDocument/2006/relationships/image" Target="../media/image102.png"/><Relationship Id="rId11" Type="http://schemas.openxmlformats.org/officeDocument/2006/relationships/image" Target="../media/image107.jpeg"/><Relationship Id="rId5" Type="http://schemas.openxmlformats.org/officeDocument/2006/relationships/image" Target="../media/image101.png"/><Relationship Id="rId15" Type="http://schemas.openxmlformats.org/officeDocument/2006/relationships/image" Target="../media/image111.jpeg"/><Relationship Id="rId10" Type="http://schemas.openxmlformats.org/officeDocument/2006/relationships/image" Target="../media/image106.jpeg"/><Relationship Id="rId19" Type="http://schemas.openxmlformats.org/officeDocument/2006/relationships/image" Target="../media/image115.jpeg"/><Relationship Id="rId4" Type="http://schemas.openxmlformats.org/officeDocument/2006/relationships/image" Target="../media/image100.png"/><Relationship Id="rId9" Type="http://schemas.openxmlformats.org/officeDocument/2006/relationships/image" Target="../media/image105.png"/><Relationship Id="rId14" Type="http://schemas.openxmlformats.org/officeDocument/2006/relationships/image" Target="../media/image110.png"/><Relationship Id="rId22"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image" Target="../media/image118.png"/><Relationship Id="rId1" Type="http://schemas.openxmlformats.org/officeDocument/2006/relationships/slideLayout" Target="../slideLayouts/slideLayout4.xml"/><Relationship Id="rId6" Type="http://schemas.openxmlformats.org/officeDocument/2006/relationships/image" Target="../media/image122.jpeg"/><Relationship Id="rId5" Type="http://schemas.openxmlformats.org/officeDocument/2006/relationships/image" Target="../media/image121.png"/><Relationship Id="rId4" Type="http://schemas.openxmlformats.org/officeDocument/2006/relationships/image" Target="../media/image120.png"/></Relationships>
</file>

<file path=ppt/slides/_rels/slide22.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11.xml"/><Relationship Id="rId5" Type="http://schemas.microsoft.com/office/2007/relationships/hdphoto" Target="../media/hdphoto4.wdp"/><Relationship Id="rId4" Type="http://schemas.openxmlformats.org/officeDocument/2006/relationships/image" Target="../media/image125.png"/></Relationships>
</file>

<file path=ppt/slides/_rels/slide23.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27.pn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gif"/><Relationship Id="rId1" Type="http://schemas.openxmlformats.org/officeDocument/2006/relationships/slideLayout" Target="../slideLayouts/slideLayout3.xml"/><Relationship Id="rId4" Type="http://schemas.openxmlformats.org/officeDocument/2006/relationships/image" Target="../media/image5.png"/></Relationships>
</file>

<file path=ppt/slides/_rels/slide3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129.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image" Target="../media/image130.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8" Type="http://schemas.openxmlformats.org/officeDocument/2006/relationships/image" Target="../media/image137.png"/><Relationship Id="rId3" Type="http://schemas.openxmlformats.org/officeDocument/2006/relationships/image" Target="../media/image132.png"/><Relationship Id="rId7" Type="http://schemas.openxmlformats.org/officeDocument/2006/relationships/image" Target="../media/image136.jpeg"/><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35.png"/><Relationship Id="rId5" Type="http://schemas.openxmlformats.org/officeDocument/2006/relationships/image" Target="../media/image134.jpeg"/><Relationship Id="rId4" Type="http://schemas.openxmlformats.org/officeDocument/2006/relationships/image" Target="../media/image133.jpeg"/></Relationships>
</file>

<file path=ppt/slides/_rels/slide35.xml.rels><?xml version="1.0" encoding="UTF-8" standalone="yes"?>
<Relationships xmlns="http://schemas.openxmlformats.org/package/2006/relationships"><Relationship Id="rId2" Type="http://schemas.openxmlformats.org/officeDocument/2006/relationships/image" Target="../media/image138.png"/><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8" Type="http://schemas.openxmlformats.org/officeDocument/2006/relationships/image" Target="../media/image144.png"/><Relationship Id="rId3" Type="http://schemas.openxmlformats.org/officeDocument/2006/relationships/image" Target="../media/image140.jpeg"/><Relationship Id="rId7" Type="http://schemas.openxmlformats.org/officeDocument/2006/relationships/hyperlink" Target="http://www.economia.gob.mx/?P=2" TargetMode="External"/><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143.png"/><Relationship Id="rId5" Type="http://schemas.openxmlformats.org/officeDocument/2006/relationships/image" Target="../media/image142.jpeg"/><Relationship Id="rId10" Type="http://schemas.openxmlformats.org/officeDocument/2006/relationships/image" Target="../media/image145.png"/><Relationship Id="rId4" Type="http://schemas.openxmlformats.org/officeDocument/2006/relationships/image" Target="../media/image141.jpeg"/><Relationship Id="rId9" Type="http://schemas.openxmlformats.org/officeDocument/2006/relationships/hyperlink" Target="http://nanotecnologia.mx/" TargetMode="External"/></Relationships>
</file>

<file path=ppt/slides/_rels/slide39.xml.rels><?xml version="1.0" encoding="UTF-8" standalone="yes"?>
<Relationships xmlns="http://schemas.openxmlformats.org/package/2006/relationships"><Relationship Id="rId8" Type="http://schemas.openxmlformats.org/officeDocument/2006/relationships/image" Target="../media/image151.png"/><Relationship Id="rId3" Type="http://schemas.openxmlformats.org/officeDocument/2006/relationships/image" Target="../media/image146.jpeg"/><Relationship Id="rId7" Type="http://schemas.openxmlformats.org/officeDocument/2006/relationships/image" Target="../media/image150.jpeg"/><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image" Target="../media/image149.jpeg"/><Relationship Id="rId5" Type="http://schemas.openxmlformats.org/officeDocument/2006/relationships/image" Target="../media/image148.jpeg"/><Relationship Id="rId4" Type="http://schemas.openxmlformats.org/officeDocument/2006/relationships/image" Target="../media/image147.jpeg"/></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4.xml"/></Relationships>
</file>

<file path=ppt/slides/_rels/slide40.xml.rels><?xml version="1.0" encoding="UTF-8" standalone="yes"?>
<Relationships xmlns="http://schemas.openxmlformats.org/package/2006/relationships"><Relationship Id="rId3" Type="http://schemas.openxmlformats.org/officeDocument/2006/relationships/image" Target="../media/image152.jpeg"/><Relationship Id="rId7" Type="http://schemas.openxmlformats.org/officeDocument/2006/relationships/image" Target="../media/image156.png"/><Relationship Id="rId2" Type="http://schemas.openxmlformats.org/officeDocument/2006/relationships/notesSlide" Target="../notesSlides/notesSlide18.xml"/><Relationship Id="rId1" Type="http://schemas.openxmlformats.org/officeDocument/2006/relationships/slideLayout" Target="../slideLayouts/slideLayout3.xml"/><Relationship Id="rId6" Type="http://schemas.openxmlformats.org/officeDocument/2006/relationships/image" Target="../media/image155.jpeg"/><Relationship Id="rId5" Type="http://schemas.openxmlformats.org/officeDocument/2006/relationships/image" Target="../media/image154.png"/><Relationship Id="rId4" Type="http://schemas.openxmlformats.org/officeDocument/2006/relationships/image" Target="../media/image153.png"/></Relationships>
</file>

<file path=ppt/slides/_rels/slide4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5.xml"/><Relationship Id="rId4" Type="http://schemas.openxmlformats.org/officeDocument/2006/relationships/image" Target="../media/image159.png"/></Relationships>
</file>

<file path=ppt/slides/_rels/slide42.xml.rels><?xml version="1.0" encoding="UTF-8" standalone="yes"?>
<Relationships xmlns="http://schemas.openxmlformats.org/package/2006/relationships"><Relationship Id="rId8" Type="http://schemas.openxmlformats.org/officeDocument/2006/relationships/image" Target="../media/image165.png"/><Relationship Id="rId3" Type="http://schemas.openxmlformats.org/officeDocument/2006/relationships/image" Target="../media/image160.png"/><Relationship Id="rId7" Type="http://schemas.openxmlformats.org/officeDocument/2006/relationships/image" Target="../media/image164.png"/><Relationship Id="rId2" Type="http://schemas.openxmlformats.org/officeDocument/2006/relationships/image" Target="../media/image159.png"/><Relationship Id="rId1" Type="http://schemas.openxmlformats.org/officeDocument/2006/relationships/slideLayout" Target="../slideLayouts/slideLayout9.xml"/><Relationship Id="rId6" Type="http://schemas.openxmlformats.org/officeDocument/2006/relationships/image" Target="../media/image163.png"/><Relationship Id="rId5" Type="http://schemas.openxmlformats.org/officeDocument/2006/relationships/image" Target="../media/image162.png"/><Relationship Id="rId4" Type="http://schemas.openxmlformats.org/officeDocument/2006/relationships/image" Target="../media/image161.png"/></Relationships>
</file>

<file path=ppt/slides/_rels/slide43.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3.xml"/><Relationship Id="rId4" Type="http://schemas.openxmlformats.org/officeDocument/2006/relationships/image" Target="../media/image168.png"/></Relationships>
</file>

<file path=ppt/slides/_rels/slide44.xml.rels><?xml version="1.0" encoding="UTF-8" standalone="yes"?>
<Relationships xmlns="http://schemas.openxmlformats.org/package/2006/relationships"><Relationship Id="rId3" Type="http://schemas.openxmlformats.org/officeDocument/2006/relationships/image" Target="../media/image170.jpeg"/><Relationship Id="rId2" Type="http://schemas.openxmlformats.org/officeDocument/2006/relationships/image" Target="../media/image169.jpeg"/><Relationship Id="rId1" Type="http://schemas.openxmlformats.org/officeDocument/2006/relationships/slideLayout" Target="../slideLayouts/slideLayout9.xml"/><Relationship Id="rId5" Type="http://schemas.openxmlformats.org/officeDocument/2006/relationships/image" Target="../media/image172.png"/><Relationship Id="rId4" Type="http://schemas.openxmlformats.org/officeDocument/2006/relationships/image" Target="../media/image171.png"/></Relationships>
</file>

<file path=ppt/slides/_rels/slide45.xml.rels><?xml version="1.0" encoding="UTF-8" standalone="yes"?>
<Relationships xmlns="http://schemas.openxmlformats.org/package/2006/relationships"><Relationship Id="rId3" Type="http://schemas.openxmlformats.org/officeDocument/2006/relationships/hyperlink" Target="http://pnn.cimav.edu.mx/" TargetMode="External"/><Relationship Id="rId2" Type="http://schemas.openxmlformats.org/officeDocument/2006/relationships/notesSlide" Target="../notesSlides/notesSlide19.xml"/><Relationship Id="rId1" Type="http://schemas.openxmlformats.org/officeDocument/2006/relationships/slideLayout" Target="../slideLayouts/slideLayout3.xml"/><Relationship Id="rId6" Type="http://schemas.openxmlformats.org/officeDocument/2006/relationships/image" Target="../media/image174.png"/><Relationship Id="rId5" Type="http://schemas.openxmlformats.org/officeDocument/2006/relationships/hyperlink" Target="http://nanotecnologia.mx/" TargetMode="External"/><Relationship Id="rId4" Type="http://schemas.openxmlformats.org/officeDocument/2006/relationships/image" Target="../media/image173.png"/></Relationships>
</file>

<file path=ppt/slides/_rels/slide46.xml.rels><?xml version="1.0" encoding="UTF-8" standalone="yes"?>
<Relationships xmlns="http://schemas.openxmlformats.org/package/2006/relationships"><Relationship Id="rId3" Type="http://schemas.openxmlformats.org/officeDocument/2006/relationships/image" Target="../media/image175.png"/><Relationship Id="rId2" Type="http://schemas.openxmlformats.org/officeDocument/2006/relationships/notesSlide" Target="../notesSlides/notesSlide20.xml"/><Relationship Id="rId1" Type="http://schemas.openxmlformats.org/officeDocument/2006/relationships/slideLayout" Target="../slideLayouts/slideLayout3.xml"/><Relationship Id="rId5" Type="http://schemas.openxmlformats.org/officeDocument/2006/relationships/image" Target="../media/image174.png"/><Relationship Id="rId4" Type="http://schemas.openxmlformats.org/officeDocument/2006/relationships/hyperlink" Target="http://nanotecnologia.mx/" TargetMode="Externa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4.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178.png"/><Relationship Id="rId3" Type="http://schemas.openxmlformats.org/officeDocument/2006/relationships/hyperlink" Target="http://cbmnano.cimav.edu.mx" TargetMode="External"/><Relationship Id="rId7" Type="http://schemas.openxmlformats.org/officeDocument/2006/relationships/image" Target="../media/image177.png"/><Relationship Id="rId2" Type="http://schemas.openxmlformats.org/officeDocument/2006/relationships/notesSlide" Target="../notesSlides/notesSlide21.xml"/><Relationship Id="rId1" Type="http://schemas.openxmlformats.org/officeDocument/2006/relationships/slideLayout" Target="../slideLayouts/slideLayout3.xml"/><Relationship Id="rId6" Type="http://schemas.openxmlformats.org/officeDocument/2006/relationships/image" Target="../media/image174.png"/><Relationship Id="rId5" Type="http://schemas.openxmlformats.org/officeDocument/2006/relationships/hyperlink" Target="http://nanotecnologia.mx/" TargetMode="External"/><Relationship Id="rId4" Type="http://schemas.openxmlformats.org/officeDocument/2006/relationships/image" Target="../media/image176.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3.xml"/><Relationship Id="rId1" Type="http://schemas.openxmlformats.org/officeDocument/2006/relationships/slideLayout" Target="../slideLayouts/slideLayout4.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55.xml.rels><?xml version="1.0" encoding="UTF-8" standalone="yes"?>
<Relationships xmlns="http://schemas.openxmlformats.org/package/2006/relationships"><Relationship Id="rId3" Type="http://schemas.openxmlformats.org/officeDocument/2006/relationships/image" Target="../media/image184.png"/><Relationship Id="rId2" Type="http://schemas.openxmlformats.org/officeDocument/2006/relationships/notesSlide" Target="../notesSlides/notesSlide24.xml"/><Relationship Id="rId1" Type="http://schemas.openxmlformats.org/officeDocument/2006/relationships/slideLayout" Target="../slideLayouts/slideLayout4.xml"/><Relationship Id="rId6" Type="http://schemas.openxmlformats.org/officeDocument/2006/relationships/image" Target="../media/image186.jpeg"/><Relationship Id="rId5" Type="http://schemas.openxmlformats.org/officeDocument/2006/relationships/image" Target="file://localhost/http://www.ksea.org/sponsors/afrllogo.gif" TargetMode="External"/><Relationship Id="rId4" Type="http://schemas.openxmlformats.org/officeDocument/2006/relationships/image" Target="../media/image185.png"/></Relationships>
</file>

<file path=ppt/slides/_rels/slide56.xml.rels><?xml version="1.0" encoding="UTF-8" standalone="yes"?>
<Relationships xmlns="http://schemas.openxmlformats.org/package/2006/relationships"><Relationship Id="rId3" Type="http://schemas.openxmlformats.org/officeDocument/2006/relationships/image" Target="../media/image187.jpeg"/><Relationship Id="rId2" Type="http://schemas.openxmlformats.org/officeDocument/2006/relationships/notesSlide" Target="../notesSlides/notesSlide25.xml"/><Relationship Id="rId1" Type="http://schemas.openxmlformats.org/officeDocument/2006/relationships/slideLayout" Target="../slideLayouts/slideLayout3.xml"/><Relationship Id="rId5" Type="http://schemas.openxmlformats.org/officeDocument/2006/relationships/image" Target="../media/image189.jpeg"/><Relationship Id="rId4" Type="http://schemas.openxmlformats.org/officeDocument/2006/relationships/image" Target="../media/image188.jpeg"/></Relationships>
</file>

<file path=ppt/slides/_rels/slide57.xml.rels><?xml version="1.0" encoding="UTF-8" standalone="yes"?>
<Relationships xmlns="http://schemas.openxmlformats.org/package/2006/relationships"><Relationship Id="rId3" Type="http://schemas.openxmlformats.org/officeDocument/2006/relationships/image" Target="../media/image190.jpeg"/><Relationship Id="rId7" Type="http://schemas.openxmlformats.org/officeDocument/2006/relationships/image" Target="../media/image194.png"/><Relationship Id="rId2" Type="http://schemas.openxmlformats.org/officeDocument/2006/relationships/notesSlide" Target="../notesSlides/notesSlide26.xml"/><Relationship Id="rId1" Type="http://schemas.openxmlformats.org/officeDocument/2006/relationships/slideLayout" Target="../slideLayouts/slideLayout4.xml"/><Relationship Id="rId6" Type="http://schemas.openxmlformats.org/officeDocument/2006/relationships/image" Target="../media/image193.jpeg"/><Relationship Id="rId5" Type="http://schemas.openxmlformats.org/officeDocument/2006/relationships/image" Target="../media/image192.jpeg"/><Relationship Id="rId4" Type="http://schemas.openxmlformats.org/officeDocument/2006/relationships/image" Target="../media/image191.png"/></Relationships>
</file>

<file path=ppt/slides/_rels/slide58.xml.rels><?xml version="1.0" encoding="UTF-8" standalone="yes"?>
<Relationships xmlns="http://schemas.openxmlformats.org/package/2006/relationships"><Relationship Id="rId3" Type="http://schemas.openxmlformats.org/officeDocument/2006/relationships/image" Target="../media/image179.jpeg"/><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image" Target="../media/image180.jpeg"/><Relationship Id="rId2" Type="http://schemas.openxmlformats.org/officeDocument/2006/relationships/notesSlide" Target="../notesSlides/notesSlide28.xml"/><Relationship Id="rId1" Type="http://schemas.openxmlformats.org/officeDocument/2006/relationships/slideLayout" Target="../slideLayouts/slideLayout4.xml"/><Relationship Id="rId6" Type="http://schemas.openxmlformats.org/officeDocument/2006/relationships/image" Target="../media/image183.jpeg"/><Relationship Id="rId5" Type="http://schemas.openxmlformats.org/officeDocument/2006/relationships/image" Target="../media/image182.jpeg"/><Relationship Id="rId4" Type="http://schemas.openxmlformats.org/officeDocument/2006/relationships/image" Target="../media/image181.jpeg"/></Relationships>
</file>

<file path=ppt/slides/_rels/slide6.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200.png"/><Relationship Id="rId3" Type="http://schemas.openxmlformats.org/officeDocument/2006/relationships/image" Target="../media/image195.png"/><Relationship Id="rId7" Type="http://schemas.openxmlformats.org/officeDocument/2006/relationships/image" Target="../media/image199.jpeg"/><Relationship Id="rId2" Type="http://schemas.openxmlformats.org/officeDocument/2006/relationships/notesSlide" Target="../notesSlides/notesSlide29.xml"/><Relationship Id="rId1" Type="http://schemas.openxmlformats.org/officeDocument/2006/relationships/slideLayout" Target="../slideLayouts/slideLayout4.xml"/><Relationship Id="rId6" Type="http://schemas.openxmlformats.org/officeDocument/2006/relationships/image" Target="../media/image198.png"/><Relationship Id="rId5" Type="http://schemas.openxmlformats.org/officeDocument/2006/relationships/image" Target="../media/image197.jpeg"/><Relationship Id="rId4" Type="http://schemas.openxmlformats.org/officeDocument/2006/relationships/image" Target="../media/image196.jpeg"/><Relationship Id="rId9" Type="http://schemas.openxmlformats.org/officeDocument/2006/relationships/image" Target="../media/image201.jpeg"/></Relationships>
</file>

<file path=ppt/slides/_rels/slide61.xml.rels><?xml version="1.0" encoding="UTF-8" standalone="yes"?>
<Relationships xmlns="http://schemas.openxmlformats.org/package/2006/relationships"><Relationship Id="rId8" Type="http://schemas.openxmlformats.org/officeDocument/2006/relationships/image" Target="../media/image207.gif"/><Relationship Id="rId3" Type="http://schemas.openxmlformats.org/officeDocument/2006/relationships/image" Target="../media/image202.jpeg"/><Relationship Id="rId7" Type="http://schemas.openxmlformats.org/officeDocument/2006/relationships/image" Target="../media/image206.png"/><Relationship Id="rId12" Type="http://schemas.openxmlformats.org/officeDocument/2006/relationships/image" Target="../media/image211.png"/><Relationship Id="rId2" Type="http://schemas.openxmlformats.org/officeDocument/2006/relationships/notesSlide" Target="../notesSlides/notesSlide30.xml"/><Relationship Id="rId1" Type="http://schemas.openxmlformats.org/officeDocument/2006/relationships/slideLayout" Target="../slideLayouts/slideLayout7.xml"/><Relationship Id="rId6" Type="http://schemas.openxmlformats.org/officeDocument/2006/relationships/image" Target="../media/image205.gif"/><Relationship Id="rId11" Type="http://schemas.openxmlformats.org/officeDocument/2006/relationships/image" Target="../media/image210.jpeg"/><Relationship Id="rId5" Type="http://schemas.openxmlformats.org/officeDocument/2006/relationships/image" Target="../media/image204.jpeg"/><Relationship Id="rId10" Type="http://schemas.openxmlformats.org/officeDocument/2006/relationships/image" Target="../media/image209.png"/><Relationship Id="rId4" Type="http://schemas.openxmlformats.org/officeDocument/2006/relationships/image" Target="../media/image203.png"/><Relationship Id="rId9" Type="http://schemas.openxmlformats.org/officeDocument/2006/relationships/image" Target="../media/image208.gif"/></Relationships>
</file>

<file path=ppt/slides/_rels/slide62.xml.rels><?xml version="1.0" encoding="UTF-8" standalone="yes"?>
<Relationships xmlns="http://schemas.openxmlformats.org/package/2006/relationships"><Relationship Id="rId3" Type="http://schemas.openxmlformats.org/officeDocument/2006/relationships/image" Target="../media/image212.jpeg"/><Relationship Id="rId2" Type="http://schemas.openxmlformats.org/officeDocument/2006/relationships/notesSlide" Target="../notesSlides/notesSlide31.xml"/><Relationship Id="rId1" Type="http://schemas.openxmlformats.org/officeDocument/2006/relationships/slideLayout" Target="../slideLayouts/slideLayout4.xml"/><Relationship Id="rId5" Type="http://schemas.openxmlformats.org/officeDocument/2006/relationships/image" Target="../media/image214.png"/><Relationship Id="rId4" Type="http://schemas.openxmlformats.org/officeDocument/2006/relationships/image" Target="../media/image213.png"/></Relationships>
</file>

<file path=ppt/slides/_rels/slide63.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jpeg"/><Relationship Id="rId1" Type="http://schemas.openxmlformats.org/officeDocument/2006/relationships/slideLayout" Target="../slideLayouts/slideLayout1.xml"/><Relationship Id="rId4" Type="http://schemas.openxmlformats.org/officeDocument/2006/relationships/image" Target="../media/image217.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219.pn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image" Target="../media/image20.png"/><Relationship Id="rId11" Type="http://schemas.openxmlformats.org/officeDocument/2006/relationships/image" Target="../media/image25.jpeg"/><Relationship Id="rId5" Type="http://schemas.openxmlformats.org/officeDocument/2006/relationships/image" Target="../media/image19.png"/><Relationship Id="rId10" Type="http://schemas.openxmlformats.org/officeDocument/2006/relationships/image" Target="../media/image24.jpeg"/><Relationship Id="rId4" Type="http://schemas.openxmlformats.org/officeDocument/2006/relationships/image" Target="../media/image18.png"/><Relationship Id="rId9" Type="http://schemas.openxmlformats.org/officeDocument/2006/relationships/image" Target="../media/image23.jpeg"/></Relationships>
</file>

<file path=ppt/slides/_rels/slide70.xml.rels><?xml version="1.0" encoding="UTF-8" standalone="yes"?>
<Relationships xmlns="http://schemas.openxmlformats.org/package/2006/relationships"><Relationship Id="rId2" Type="http://schemas.openxmlformats.org/officeDocument/2006/relationships/image" Target="../media/image222.png"/><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3" Type="http://schemas.openxmlformats.org/officeDocument/2006/relationships/image" Target="../media/image224.png"/><Relationship Id="rId2" Type="http://schemas.openxmlformats.org/officeDocument/2006/relationships/image" Target="../media/image223.jpeg"/><Relationship Id="rId1" Type="http://schemas.openxmlformats.org/officeDocument/2006/relationships/slideLayout" Target="../slideLayouts/slideLayout8.xml"/></Relationships>
</file>

<file path=ppt/slides/_rels/slide72.xml.rels><?xml version="1.0" encoding="UTF-8" standalone="yes"?>
<Relationships xmlns="http://schemas.openxmlformats.org/package/2006/relationships"><Relationship Id="rId3" Type="http://schemas.openxmlformats.org/officeDocument/2006/relationships/image" Target="../media/image226.png"/><Relationship Id="rId2" Type="http://schemas.openxmlformats.org/officeDocument/2006/relationships/image" Target="../media/image225.png"/><Relationship Id="rId1" Type="http://schemas.openxmlformats.org/officeDocument/2006/relationships/slideLayout" Target="../slideLayouts/slideLayout4.xml"/><Relationship Id="rId6" Type="http://schemas.openxmlformats.org/officeDocument/2006/relationships/image" Target="../media/image229.png"/><Relationship Id="rId5" Type="http://schemas.openxmlformats.org/officeDocument/2006/relationships/image" Target="../media/image228.jpeg"/><Relationship Id="rId4" Type="http://schemas.openxmlformats.org/officeDocument/2006/relationships/image" Target="../media/image227.png"/></Relationships>
</file>

<file path=ppt/slides/_rels/slide73.xml.rels><?xml version="1.0" encoding="UTF-8" standalone="yes"?>
<Relationships xmlns="http://schemas.openxmlformats.org/package/2006/relationships"><Relationship Id="rId3" Type="http://schemas.openxmlformats.org/officeDocument/2006/relationships/image" Target="../media/image230.jpeg"/><Relationship Id="rId2" Type="http://schemas.openxmlformats.org/officeDocument/2006/relationships/notesSlide" Target="../notesSlides/notesSlide32.xml"/><Relationship Id="rId1" Type="http://schemas.openxmlformats.org/officeDocument/2006/relationships/slideLayout" Target="../slideLayouts/slideLayout5.xml"/><Relationship Id="rId5" Type="http://schemas.openxmlformats.org/officeDocument/2006/relationships/image" Target="../media/image232.png"/><Relationship Id="rId4" Type="http://schemas.openxmlformats.org/officeDocument/2006/relationships/image" Target="../media/image231.png"/></Relationships>
</file>

<file path=ppt/slides/_rels/slide74.xml.rels><?xml version="1.0" encoding="UTF-8" standalone="yes"?>
<Relationships xmlns="http://schemas.openxmlformats.org/package/2006/relationships"><Relationship Id="rId2" Type="http://schemas.openxmlformats.org/officeDocument/2006/relationships/image" Target="../media/image233.png"/><Relationship Id="rId1" Type="http://schemas.openxmlformats.org/officeDocument/2006/relationships/slideLayout" Target="../slideLayouts/slideLayout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234.png"/><Relationship Id="rId2" Type="http://schemas.openxmlformats.org/officeDocument/2006/relationships/notesSlide" Target="../notesSlides/notesSlide33.xml"/><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3" Type="http://schemas.openxmlformats.org/officeDocument/2006/relationships/image" Target="../media/image235.png"/><Relationship Id="rId2" Type="http://schemas.openxmlformats.org/officeDocument/2006/relationships/notesSlide" Target="../notesSlides/notesSlide3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236.jpe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37.jpeg"/></Relationships>
</file>

<file path=ppt/slides/_rels/slide79.xml.rels><?xml version="1.0" encoding="UTF-8" standalone="yes"?>
<Relationships xmlns="http://schemas.openxmlformats.org/package/2006/relationships"><Relationship Id="rId8" Type="http://schemas.openxmlformats.org/officeDocument/2006/relationships/image" Target="../media/image243.jpeg"/><Relationship Id="rId13" Type="http://schemas.openxmlformats.org/officeDocument/2006/relationships/image" Target="../media/image247.jpeg"/><Relationship Id="rId18" Type="http://schemas.openxmlformats.org/officeDocument/2006/relationships/image" Target="../media/image252.jpeg"/><Relationship Id="rId3" Type="http://schemas.openxmlformats.org/officeDocument/2006/relationships/notesSlide" Target="../notesSlides/notesSlide36.xml"/><Relationship Id="rId7" Type="http://schemas.openxmlformats.org/officeDocument/2006/relationships/image" Target="../media/image242.jpeg"/><Relationship Id="rId12" Type="http://schemas.openxmlformats.org/officeDocument/2006/relationships/image" Target="../media/image246.jpeg"/><Relationship Id="rId17" Type="http://schemas.openxmlformats.org/officeDocument/2006/relationships/image" Target="../media/image251.png"/><Relationship Id="rId2" Type="http://schemas.openxmlformats.org/officeDocument/2006/relationships/slideLayout" Target="../slideLayouts/slideLayout1.xml"/><Relationship Id="rId16" Type="http://schemas.openxmlformats.org/officeDocument/2006/relationships/image" Target="../media/image250.jpeg"/><Relationship Id="rId20" Type="http://schemas.openxmlformats.org/officeDocument/2006/relationships/image" Target="../media/image254.gif"/><Relationship Id="rId1" Type="http://schemas.openxmlformats.org/officeDocument/2006/relationships/vmlDrawing" Target="../drawings/vmlDrawing1.vml"/><Relationship Id="rId6" Type="http://schemas.openxmlformats.org/officeDocument/2006/relationships/image" Target="../media/image241.jpeg"/><Relationship Id="rId11" Type="http://schemas.openxmlformats.org/officeDocument/2006/relationships/image" Target="../media/image245.gif"/><Relationship Id="rId5" Type="http://schemas.openxmlformats.org/officeDocument/2006/relationships/image" Target="../media/image240.jpeg"/><Relationship Id="rId15" Type="http://schemas.openxmlformats.org/officeDocument/2006/relationships/image" Target="../media/image249.jpeg"/><Relationship Id="rId10" Type="http://schemas.openxmlformats.org/officeDocument/2006/relationships/oleObject" Target="../embeddings/oleObject1.bin"/><Relationship Id="rId19" Type="http://schemas.openxmlformats.org/officeDocument/2006/relationships/image" Target="../media/image253.jpeg"/><Relationship Id="rId4" Type="http://schemas.openxmlformats.org/officeDocument/2006/relationships/image" Target="../media/image239.png"/><Relationship Id="rId9" Type="http://schemas.openxmlformats.org/officeDocument/2006/relationships/image" Target="../media/image244.png"/><Relationship Id="rId14" Type="http://schemas.openxmlformats.org/officeDocument/2006/relationships/image" Target="../media/image248.jpeg"/></Relationships>
</file>

<file path=ppt/slides/_rels/slide8.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27.png"/></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255.png"/><Relationship Id="rId2" Type="http://schemas.openxmlformats.org/officeDocument/2006/relationships/notesSlide" Target="../notesSlides/notesSlide38.xml"/><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3" Type="http://schemas.openxmlformats.org/officeDocument/2006/relationships/image" Target="../media/image256.png"/><Relationship Id="rId2" Type="http://schemas.openxmlformats.org/officeDocument/2006/relationships/notesSlide" Target="../notesSlides/notesSlide39.xml"/><Relationship Id="rId1" Type="http://schemas.openxmlformats.org/officeDocument/2006/relationships/slideLayout" Target="../slideLayouts/slideLayout4.xml"/><Relationship Id="rId4" Type="http://schemas.openxmlformats.org/officeDocument/2006/relationships/image" Target="../media/image257.png"/></Relationships>
</file>

<file path=ppt/slides/_rels/slide83.xml.rels><?xml version="1.0" encoding="UTF-8" standalone="yes"?>
<Relationships xmlns="http://schemas.openxmlformats.org/package/2006/relationships"><Relationship Id="rId3" Type="http://schemas.openxmlformats.org/officeDocument/2006/relationships/image" Target="../media/image258.jpe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260.jpeg"/><Relationship Id="rId4" Type="http://schemas.openxmlformats.org/officeDocument/2006/relationships/image" Target="../media/image259.jpeg"/></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26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62.png"/></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3" Type="http://schemas.openxmlformats.org/officeDocument/2006/relationships/image" Target="../media/image241.jpeg"/><Relationship Id="rId2" Type="http://schemas.openxmlformats.org/officeDocument/2006/relationships/notesSlide" Target="../notesSlides/notesSlide47.xml"/><Relationship Id="rId1" Type="http://schemas.openxmlformats.org/officeDocument/2006/relationships/slideLayout" Target="../slideLayouts/slideLayout4.xml"/><Relationship Id="rId6" Type="http://schemas.openxmlformats.org/officeDocument/2006/relationships/image" Target="../media/image265.jpeg"/><Relationship Id="rId5" Type="http://schemas.openxmlformats.org/officeDocument/2006/relationships/image" Target="../media/image264.png"/><Relationship Id="rId4" Type="http://schemas.openxmlformats.org/officeDocument/2006/relationships/image" Target="../media/image263.jpeg"/></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8" Type="http://schemas.openxmlformats.org/officeDocument/2006/relationships/image" Target="../media/image270.jpeg"/><Relationship Id="rId3" Type="http://schemas.openxmlformats.org/officeDocument/2006/relationships/image" Target="../media/image266.png"/><Relationship Id="rId7" Type="http://schemas.openxmlformats.org/officeDocument/2006/relationships/image" Target="../media/image269.png"/><Relationship Id="rId2" Type="http://schemas.openxmlformats.org/officeDocument/2006/relationships/notesSlide" Target="../notesSlides/notesSlide48.xml"/><Relationship Id="rId1" Type="http://schemas.openxmlformats.org/officeDocument/2006/relationships/slideLayout" Target="../slideLayouts/slideLayout8.xml"/><Relationship Id="rId6" Type="http://schemas.openxmlformats.org/officeDocument/2006/relationships/image" Target="../media/image268.jpeg"/><Relationship Id="rId5" Type="http://schemas.openxmlformats.org/officeDocument/2006/relationships/image" Target="../media/image267.png"/><Relationship Id="rId10" Type="http://schemas.openxmlformats.org/officeDocument/2006/relationships/image" Target="../media/image272.png"/><Relationship Id="rId4" Type="http://schemas.openxmlformats.org/officeDocument/2006/relationships/hyperlink" Target="http://www.conacyt.mx/index.html" TargetMode="External"/><Relationship Id="rId9" Type="http://schemas.openxmlformats.org/officeDocument/2006/relationships/image" Target="../media/image271.tif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8 Imagen" descr="portada CEE 2014.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0" y="0"/>
            <a:ext cx="9144000" cy="6858000"/>
          </a:xfrm>
          <a:prstGeom prst="rect">
            <a:avLst/>
          </a:prstGeom>
        </p:spPr>
      </p:pic>
      <p:sp>
        <p:nvSpPr>
          <p:cNvPr id="5" name="4 CuadroTexto"/>
          <p:cNvSpPr txBox="1"/>
          <p:nvPr/>
        </p:nvSpPr>
        <p:spPr>
          <a:xfrm>
            <a:off x="2519311" y="2217882"/>
            <a:ext cx="1718667" cy="276999"/>
          </a:xfrm>
          <a:prstGeom prst="rect">
            <a:avLst/>
          </a:prstGeom>
          <a:noFill/>
        </p:spPr>
        <p:txBody>
          <a:bodyPr wrap="square" rtlCol="0">
            <a:spAutoFit/>
          </a:bodyPr>
          <a:lstStyle/>
          <a:p>
            <a:r>
              <a:rPr lang="es-MX" sz="1200" dirty="0" smtClean="0">
                <a:solidFill>
                  <a:schemeClr val="bg1"/>
                </a:solidFill>
              </a:rPr>
              <a:t>Chihuahua</a:t>
            </a:r>
            <a:r>
              <a:rPr lang="es-MX" sz="1200" dirty="0">
                <a:solidFill>
                  <a:schemeClr val="bg1"/>
                </a:solidFill>
              </a:rPr>
              <a:t>, </a:t>
            </a:r>
            <a:r>
              <a:rPr lang="es-MX" sz="1200" dirty="0" smtClean="0">
                <a:solidFill>
                  <a:schemeClr val="bg1"/>
                </a:solidFill>
              </a:rPr>
              <a:t>Chihuahua.</a:t>
            </a:r>
            <a:endParaRPr lang="es-MX" sz="1200" dirty="0">
              <a:solidFill>
                <a:schemeClr val="bg1"/>
              </a:solidFill>
            </a:endParaRPr>
          </a:p>
        </p:txBody>
      </p:sp>
      <p:sp>
        <p:nvSpPr>
          <p:cNvPr id="6" name="5 Rectángulo"/>
          <p:cNvSpPr/>
          <p:nvPr/>
        </p:nvSpPr>
        <p:spPr>
          <a:xfrm>
            <a:off x="2437779" y="764704"/>
            <a:ext cx="3214341" cy="1107996"/>
          </a:xfrm>
          <a:prstGeom prst="rect">
            <a:avLst/>
          </a:prstGeom>
          <a:effectLst>
            <a:outerShdw blurRad="50800" dist="88900" dir="7800000" algn="tr" rotWithShape="0">
              <a:prstClr val="black">
                <a:alpha val="40000"/>
              </a:prstClr>
            </a:outerShdw>
          </a:effectLst>
        </p:spPr>
        <p:txBody>
          <a:bodyPr wrap="none">
            <a:spAutoFit/>
          </a:bodyPr>
          <a:lstStyle/>
          <a:p>
            <a:r>
              <a:rPr lang="es-MX" sz="6600" b="1" spc="-150" dirty="0" smtClean="0">
                <a:solidFill>
                  <a:schemeClr val="bg1"/>
                </a:solidFill>
                <a:effectLst>
                  <a:outerShdw blurRad="38100" dist="38100" dir="2700000" algn="tl">
                    <a:srgbClr val="000000">
                      <a:alpha val="43137"/>
                    </a:srgbClr>
                  </a:outerShdw>
                </a:effectLst>
              </a:rPr>
              <a:t>CEE 2014</a:t>
            </a:r>
            <a:endParaRPr lang="es-MX" sz="6600" b="1" spc="-150" dirty="0">
              <a:solidFill>
                <a:schemeClr val="bg1"/>
              </a:solidFill>
              <a:effectLst>
                <a:outerShdw blurRad="38100" dist="38100" dir="2700000" algn="tl">
                  <a:srgbClr val="000000">
                    <a:alpha val="43137"/>
                  </a:srgbClr>
                </a:outerShdw>
              </a:effectLst>
            </a:endParaRPr>
          </a:p>
        </p:txBody>
      </p:sp>
      <p:sp>
        <p:nvSpPr>
          <p:cNvPr id="7" name="6 Rectángulo"/>
          <p:cNvSpPr/>
          <p:nvPr/>
        </p:nvSpPr>
        <p:spPr>
          <a:xfrm>
            <a:off x="2478736" y="1728684"/>
            <a:ext cx="3127395" cy="338554"/>
          </a:xfrm>
          <a:prstGeom prst="rect">
            <a:avLst/>
          </a:prstGeom>
        </p:spPr>
        <p:txBody>
          <a:bodyPr wrap="none">
            <a:spAutoFit/>
          </a:bodyPr>
          <a:lstStyle/>
          <a:p>
            <a:r>
              <a:rPr lang="es-MX" sz="1600" dirty="0" smtClean="0">
                <a:solidFill>
                  <a:schemeClr val="bg1"/>
                </a:solidFill>
              </a:rPr>
              <a:t>Comité Externo de Evaluación 2014</a:t>
            </a:r>
            <a:endParaRPr lang="es-MX" sz="1600" dirty="0">
              <a:solidFill>
                <a:schemeClr val="bg1"/>
              </a:solidFill>
            </a:endParaRPr>
          </a:p>
        </p:txBody>
      </p:sp>
      <p:sp>
        <p:nvSpPr>
          <p:cNvPr id="8" name="7 Rectángulo"/>
          <p:cNvSpPr/>
          <p:nvPr/>
        </p:nvSpPr>
        <p:spPr>
          <a:xfrm>
            <a:off x="2509787" y="1996971"/>
            <a:ext cx="2664296" cy="307777"/>
          </a:xfrm>
          <a:prstGeom prst="rect">
            <a:avLst/>
          </a:prstGeom>
        </p:spPr>
        <p:txBody>
          <a:bodyPr wrap="square">
            <a:spAutoFit/>
          </a:bodyPr>
          <a:lstStyle/>
          <a:p>
            <a:r>
              <a:rPr lang="es-MX" sz="1400" dirty="0" smtClean="0">
                <a:solidFill>
                  <a:schemeClr val="bg1"/>
                </a:solidFill>
              </a:rPr>
              <a:t>13 y 14 de marzo de 2014.</a:t>
            </a:r>
            <a:endParaRPr lang="es-MX" sz="1400" dirty="0">
              <a:solidFill>
                <a:schemeClr val="bg1"/>
              </a:solidFill>
            </a:endParaRPr>
          </a:p>
        </p:txBody>
      </p:sp>
      <p:sp>
        <p:nvSpPr>
          <p:cNvPr id="10" name="4 CuadroTexto"/>
          <p:cNvSpPr txBox="1"/>
          <p:nvPr/>
        </p:nvSpPr>
        <p:spPr>
          <a:xfrm>
            <a:off x="5568330" y="5805264"/>
            <a:ext cx="3590875" cy="276999"/>
          </a:xfrm>
          <a:prstGeom prst="rect">
            <a:avLst/>
          </a:prstGeom>
          <a:noFill/>
        </p:spPr>
        <p:txBody>
          <a:bodyPr wrap="square" rtlCol="0">
            <a:spAutoFit/>
          </a:bodyPr>
          <a:lstStyle/>
          <a:p>
            <a:r>
              <a:rPr lang="es-MX" sz="1200" dirty="0" smtClean="0">
                <a:solidFill>
                  <a:schemeClr val="bg1"/>
                </a:solidFill>
              </a:rPr>
              <a:t>Centro de Investigación en Materiales Avanzados, S.C.</a:t>
            </a:r>
            <a:endParaRPr lang="es-MX" sz="1200" dirty="0">
              <a:solidFill>
                <a:schemeClr val="bg1"/>
              </a:solidFill>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82" name="Text Box 6"/>
          <p:cNvSpPr txBox="1">
            <a:spLocks noChangeArrowheads="1"/>
          </p:cNvSpPr>
          <p:nvPr/>
        </p:nvSpPr>
        <p:spPr bwMode="auto">
          <a:xfrm>
            <a:off x="856307" y="1015901"/>
            <a:ext cx="7604125"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eaLnBrk="1" hangingPunct="1">
              <a:spcBef>
                <a:spcPct val="0"/>
              </a:spcBef>
            </a:pPr>
            <a:r>
              <a:rPr lang="es-ES" sz="2000" b="1">
                <a:solidFill>
                  <a:schemeClr val="accent1">
                    <a:lumMod val="50000"/>
                  </a:schemeClr>
                </a:solidFill>
                <a:latin typeface="Arial" charset="0"/>
                <a:cs typeface="Arial" charset="0"/>
              </a:rPr>
              <a:t>Inauguración de la Unidad CIMAV en Nuevo León el 4 de abril</a:t>
            </a:r>
          </a:p>
        </p:txBody>
      </p:sp>
      <p:pic>
        <p:nvPicPr>
          <p:cNvPr id="331784" name="Picture 8" descr="Logo Piit"/>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268663" y="1524844"/>
            <a:ext cx="2606675" cy="6080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331785" name="Rectangle 9"/>
          <p:cNvSpPr>
            <a:spLocks noChangeArrowheads="1"/>
          </p:cNvSpPr>
          <p:nvPr/>
        </p:nvSpPr>
        <p:spPr bwMode="auto">
          <a:xfrm>
            <a:off x="0" y="4306019"/>
            <a:ext cx="9144000" cy="2219325"/>
          </a:xfrm>
          <a:prstGeom prst="rect">
            <a:avLst/>
          </a:prstGeom>
          <a:solidFill>
            <a:schemeClr val="accent1">
              <a:lumMod val="75000"/>
            </a:schemeClr>
          </a:solidFill>
          <a:ln>
            <a:noFill/>
          </a:ln>
          <a:effectLst>
            <a:outerShdw blurRad="63500" dist="107763" dir="18900000" algn="ctr" rotWithShape="0">
              <a:schemeClr val="bg2">
                <a:alpha val="50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pPr marL="812800" eaLnBrk="1" hangingPunct="1">
              <a:spcBef>
                <a:spcPct val="0"/>
              </a:spcBef>
            </a:pPr>
            <a:r>
              <a:rPr lang="es-ES" sz="1400" b="1" dirty="0">
                <a:solidFill>
                  <a:schemeClr val="bg1"/>
                </a:solidFill>
                <a:latin typeface="Arial" charset="0"/>
                <a:cs typeface="Arial" charset="0"/>
              </a:rPr>
              <a:t>11 Investigadores y 5 Técnicos:</a:t>
            </a:r>
          </a:p>
          <a:p>
            <a:pPr marL="812800" eaLnBrk="1" hangingPunct="1">
              <a:spcBef>
                <a:spcPct val="0"/>
              </a:spcBef>
              <a:buFontTx/>
              <a:buChar char="•"/>
            </a:pPr>
            <a:r>
              <a:rPr lang="es-ES" sz="1400" dirty="0">
                <a:solidFill>
                  <a:schemeClr val="bg1"/>
                </a:solidFill>
                <a:latin typeface="Arial" charset="0"/>
                <a:ea typeface="Times New Roman" charset="0"/>
                <a:cs typeface="Arial" charset="0"/>
              </a:rPr>
              <a:t> Laborando en las instalaciones del CIMAV en Monterrey</a:t>
            </a:r>
          </a:p>
          <a:p>
            <a:pPr marL="812800" eaLnBrk="1" hangingPunct="1">
              <a:spcBef>
                <a:spcPct val="0"/>
              </a:spcBef>
            </a:pPr>
            <a:endParaRPr lang="es-MX" sz="1400" dirty="0">
              <a:solidFill>
                <a:schemeClr val="bg1"/>
              </a:solidFill>
              <a:latin typeface="Arial" charset="0"/>
              <a:ea typeface="Times New Roman" charset="0"/>
              <a:cs typeface="Arial" charset="0"/>
            </a:endParaRPr>
          </a:p>
          <a:p>
            <a:pPr marL="812800" eaLnBrk="1" hangingPunct="1">
              <a:spcBef>
                <a:spcPct val="0"/>
              </a:spcBef>
            </a:pPr>
            <a:r>
              <a:rPr lang="es-MX" sz="1400" b="1" dirty="0">
                <a:solidFill>
                  <a:schemeClr val="bg1"/>
                </a:solidFill>
                <a:latin typeface="Arial" charset="0"/>
                <a:ea typeface="Times New Roman" charset="0"/>
                <a:cs typeface="Arial" charset="0"/>
              </a:rPr>
              <a:t>2 áreas de Investigación:</a:t>
            </a:r>
          </a:p>
          <a:p>
            <a:pPr marL="812800" eaLnBrk="1" hangingPunct="1">
              <a:spcBef>
                <a:spcPct val="0"/>
              </a:spcBef>
              <a:buFontTx/>
              <a:buChar char="•"/>
            </a:pPr>
            <a:r>
              <a:rPr lang="es-MX" sz="1400" dirty="0">
                <a:solidFill>
                  <a:schemeClr val="bg1"/>
                </a:solidFill>
                <a:latin typeface="Arial" charset="0"/>
                <a:ea typeface="Times New Roman" charset="0"/>
                <a:cs typeface="Arial" charset="0"/>
              </a:rPr>
              <a:t> Nanotecnología (posgrado CIMAV- UANL)</a:t>
            </a:r>
          </a:p>
          <a:p>
            <a:pPr marL="812800" eaLnBrk="1" hangingPunct="1">
              <a:spcBef>
                <a:spcPct val="0"/>
              </a:spcBef>
              <a:buFontTx/>
              <a:buChar char="•"/>
            </a:pPr>
            <a:r>
              <a:rPr lang="es-MX" sz="1400" dirty="0">
                <a:solidFill>
                  <a:schemeClr val="bg1"/>
                </a:solidFill>
                <a:latin typeface="Arial" charset="0"/>
                <a:ea typeface="Times New Roman" charset="0"/>
                <a:cs typeface="Arial" charset="0"/>
              </a:rPr>
              <a:t> Energías Alternas (CIMAV-IIE-CIE)</a:t>
            </a:r>
          </a:p>
          <a:p>
            <a:pPr marL="812800" eaLnBrk="1" hangingPunct="1">
              <a:spcBef>
                <a:spcPct val="0"/>
              </a:spcBef>
            </a:pPr>
            <a:endParaRPr lang="es-ES" sz="1400" dirty="0">
              <a:solidFill>
                <a:schemeClr val="bg1"/>
              </a:solidFill>
              <a:latin typeface="Arial" charset="0"/>
              <a:ea typeface="Times New Roman" charset="0"/>
              <a:cs typeface="Arial" charset="0"/>
            </a:endParaRPr>
          </a:p>
          <a:p>
            <a:pPr marL="812800" eaLnBrk="1" hangingPunct="1">
              <a:spcBef>
                <a:spcPct val="0"/>
              </a:spcBef>
            </a:pPr>
            <a:r>
              <a:rPr lang="es-MX" sz="1400" b="1" dirty="0">
                <a:solidFill>
                  <a:schemeClr val="bg1"/>
                </a:solidFill>
                <a:latin typeface="Arial" charset="0"/>
                <a:ea typeface="Times New Roman" charset="0"/>
                <a:cs typeface="Arial" charset="0"/>
              </a:rPr>
              <a:t>Inversión:</a:t>
            </a:r>
          </a:p>
          <a:p>
            <a:pPr marL="812800" eaLnBrk="1" hangingPunct="1">
              <a:spcBef>
                <a:spcPct val="0"/>
              </a:spcBef>
              <a:buFontTx/>
              <a:buChar char="•"/>
            </a:pPr>
            <a:r>
              <a:rPr lang="es-MX" sz="1400" dirty="0">
                <a:solidFill>
                  <a:schemeClr val="bg1"/>
                </a:solidFill>
                <a:latin typeface="Arial" charset="0"/>
                <a:ea typeface="Times New Roman" charset="0"/>
                <a:cs typeface="Arial" charset="0"/>
              </a:rPr>
              <a:t> Edificio 28 millones</a:t>
            </a:r>
          </a:p>
          <a:p>
            <a:pPr marL="812800" eaLnBrk="1" hangingPunct="1">
              <a:spcBef>
                <a:spcPct val="0"/>
              </a:spcBef>
              <a:buFontTx/>
              <a:buChar char="•"/>
            </a:pPr>
            <a:r>
              <a:rPr lang="es-MX" sz="1400" dirty="0">
                <a:solidFill>
                  <a:schemeClr val="bg1"/>
                </a:solidFill>
                <a:latin typeface="Arial" charset="0"/>
                <a:ea typeface="Times New Roman" charset="0"/>
                <a:cs typeface="Arial" charset="0"/>
              </a:rPr>
              <a:t> Equipamiento 25 millones</a:t>
            </a:r>
            <a:endParaRPr lang="es-ES" sz="1400" dirty="0">
              <a:solidFill>
                <a:schemeClr val="bg1"/>
              </a:solidFill>
              <a:latin typeface="Arial" charset="0"/>
              <a:ea typeface="Times New Roman" charset="0"/>
              <a:cs typeface="Arial" charset="0"/>
            </a:endParaRPr>
          </a:p>
        </p:txBody>
      </p:sp>
      <p:sp>
        <p:nvSpPr>
          <p:cNvPr id="331787" name="Rectangle 11"/>
          <p:cNvSpPr>
            <a:spLocks noChangeArrowheads="1"/>
          </p:cNvSpPr>
          <p:nvPr/>
        </p:nvSpPr>
        <p:spPr bwMode="auto">
          <a:xfrm>
            <a:off x="971600" y="315888"/>
            <a:ext cx="2476500"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algn="r" eaLnBrk="1" hangingPunct="1">
              <a:spcBef>
                <a:spcPct val="0"/>
              </a:spcBef>
            </a:pPr>
            <a:r>
              <a:rPr lang="es-MX" sz="1400" b="1" dirty="0">
                <a:solidFill>
                  <a:schemeClr val="accent1">
                    <a:lumMod val="50000"/>
                  </a:schemeClr>
                </a:solidFill>
                <a:latin typeface="Arial" charset="0"/>
              </a:rPr>
              <a:t>Actividades de Vinculación</a:t>
            </a:r>
            <a:endParaRPr lang="es-ES" sz="1400" b="1" dirty="0">
              <a:solidFill>
                <a:schemeClr val="accent1">
                  <a:lumMod val="50000"/>
                </a:schemeClr>
              </a:solidFill>
              <a:latin typeface="Arial" charset="0"/>
            </a:endParaRPr>
          </a:p>
        </p:txBody>
      </p:sp>
      <p:pic>
        <p:nvPicPr>
          <p:cNvPr id="331778"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374354" y="2276872"/>
            <a:ext cx="2654300" cy="1740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18900000" algn="ctr" rotWithShape="0">
                    <a:schemeClr val="bg2">
                      <a:alpha val="50000"/>
                    </a:schemeClr>
                  </a:outerShdw>
                </a:effectLst>
              </a14:hiddenEffects>
            </a:ext>
          </a:extLst>
        </p:spPr>
      </p:pic>
      <p:pic>
        <p:nvPicPr>
          <p:cNvPr id="331779" name="Picture 3"/>
          <p:cNvPicPr>
            <a:picLocks noChangeAspect="1" noChangeArrowheads="1"/>
          </p:cNvPicPr>
          <p:nvPr/>
        </p:nvPicPr>
        <p:blipFill>
          <a:blip r:embed="rId5" cstate="print">
            <a:extLst>
              <a:ext uri="{28A0092B-C50C-407E-A947-70E740481C1C}">
                <a14:useLocalDpi xmlns:a14="http://schemas.microsoft.com/office/drawing/2010/main" xmlns="" val="0"/>
              </a:ext>
            </a:extLst>
          </a:blip>
          <a:srcRect r="-671"/>
          <a:stretch>
            <a:fillRect/>
          </a:stretch>
        </p:blipFill>
        <p:spPr bwMode="auto">
          <a:xfrm>
            <a:off x="6215162" y="2299098"/>
            <a:ext cx="2864048" cy="1681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18900000" algn="ctr" rotWithShape="0">
                    <a:schemeClr val="bg2">
                      <a:alpha val="50000"/>
                    </a:schemeClr>
                  </a:outerShdw>
                </a:effectLst>
              </a14:hiddenEffects>
            </a:ext>
          </a:extLst>
        </p:spPr>
      </p:pic>
      <p:pic>
        <p:nvPicPr>
          <p:cNvPr id="331781" name="Picture 5" descr="inauguracion PIIT 045"/>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07504" y="2291161"/>
            <a:ext cx="1266850" cy="1705179"/>
          </a:xfrm>
          <a:prstGeom prst="rect">
            <a:avLst/>
          </a:prstGeom>
          <a:noFill/>
          <a:effectLst/>
          <a:extLst>
            <a:ext uri="{909E8E84-426E-40dd-AFC4-6F175D3DCCD1}">
              <a14:hiddenFill xmlns:a14="http://schemas.microsoft.com/office/drawing/2010/main" xmlns="">
                <a:solidFill>
                  <a:srgbClr val="FFFFFF"/>
                </a:solidFill>
              </a14:hiddenFill>
            </a:ext>
            <a:ext uri="{AF507438-7753-43e0-B8FC-AC1667EBCBE1}">
              <a14:hiddenEffects xmlns:a14="http://schemas.microsoft.com/office/drawing/2010/main" xmlns="">
                <a:effectLst>
                  <a:outerShdw blurRad="63500" dist="107763" dir="18900000" algn="ctr" rotWithShape="0">
                    <a:srgbClr val="000000">
                      <a:alpha val="50000"/>
                    </a:srgbClr>
                  </a:outerShdw>
                </a:effectLst>
              </a14:hiddenEffects>
            </a:ext>
          </a:extLst>
        </p:spPr>
      </p:pic>
      <p:pic>
        <p:nvPicPr>
          <p:cNvPr id="331783" name="Picture 7" descr="inauguracion PIIT 096"/>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4038650" y="2299098"/>
            <a:ext cx="2160588" cy="170596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107763" dir="18900000" algn="ctr" rotWithShape="0">
                    <a:schemeClr val="bg2">
                      <a:alpha val="50000"/>
                    </a:schemeClr>
                  </a:outerShdw>
                </a:effectLst>
              </a14:hiddenEffects>
            </a:ext>
          </a:extLst>
        </p:spPr>
      </p:pic>
    </p:spTree>
    <p:extLst>
      <p:ext uri="{BB962C8B-B14F-4D97-AF65-F5344CB8AC3E}">
        <p14:creationId xmlns:p14="http://schemas.microsoft.com/office/powerpoint/2010/main" xmlns="" val="1875796359"/>
      </p:ext>
    </p:extLst>
  </p:cSld>
  <p:clrMapOvr>
    <a:masterClrMapping/>
  </p:clrMapOvr>
  <p:transition>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6146651" y="4912593"/>
            <a:ext cx="2190445" cy="1440160"/>
          </a:xfrm>
          <a:prstGeom prst="roundRect">
            <a:avLst/>
          </a:prstGeom>
          <a:solidFill>
            <a:schemeClr val="bg1">
              <a:alpha val="4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 name="Picture 4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6531" y="1206001"/>
            <a:ext cx="2775340" cy="194466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4 Rectángulo"/>
          <p:cNvSpPr/>
          <p:nvPr/>
        </p:nvSpPr>
        <p:spPr>
          <a:xfrm>
            <a:off x="107504" y="5329998"/>
            <a:ext cx="2080872" cy="1200329"/>
          </a:xfrm>
          <a:prstGeom prst="rect">
            <a:avLst/>
          </a:prstGeom>
          <a:solidFill>
            <a:schemeClr val="accent1">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r>
              <a:rPr lang="es-MX" b="1" dirty="0">
                <a:solidFill>
                  <a:schemeClr val="accent1">
                    <a:lumMod val="50000"/>
                  </a:schemeClr>
                </a:solidFill>
              </a:rPr>
              <a:t>Personal (2008)</a:t>
            </a:r>
            <a:endParaRPr lang="es-MX" dirty="0">
              <a:solidFill>
                <a:schemeClr val="accent1">
                  <a:lumMod val="50000"/>
                </a:schemeClr>
              </a:solidFill>
            </a:endParaRPr>
          </a:p>
          <a:p>
            <a:r>
              <a:rPr lang="es-MX" b="1" dirty="0">
                <a:solidFill>
                  <a:schemeClr val="accent1">
                    <a:lumMod val="50000"/>
                  </a:schemeClr>
                </a:solidFill>
              </a:rPr>
              <a:t>Investigadores: 10</a:t>
            </a:r>
          </a:p>
          <a:p>
            <a:r>
              <a:rPr lang="es-MX" b="1" dirty="0">
                <a:solidFill>
                  <a:schemeClr val="accent1">
                    <a:lumMod val="50000"/>
                  </a:schemeClr>
                </a:solidFill>
              </a:rPr>
              <a:t>Técnicos: </a:t>
            </a:r>
            <a:r>
              <a:rPr lang="es-MX" b="1" dirty="0" smtClean="0">
                <a:solidFill>
                  <a:schemeClr val="accent1">
                    <a:lumMod val="50000"/>
                  </a:schemeClr>
                </a:solidFill>
              </a:rPr>
              <a:t>7</a:t>
            </a:r>
            <a:endParaRPr lang="es-MX" b="1" dirty="0">
              <a:solidFill>
                <a:schemeClr val="accent1">
                  <a:lumMod val="50000"/>
                </a:schemeClr>
              </a:solidFill>
            </a:endParaRPr>
          </a:p>
          <a:p>
            <a:r>
              <a:rPr lang="es-MX" b="1" dirty="0" smtClean="0">
                <a:solidFill>
                  <a:schemeClr val="accent1">
                    <a:lumMod val="50000"/>
                  </a:schemeClr>
                </a:solidFill>
              </a:rPr>
              <a:t>Administrativo</a:t>
            </a:r>
            <a:r>
              <a:rPr lang="es-MX" b="1" dirty="0">
                <a:solidFill>
                  <a:schemeClr val="accent1">
                    <a:lumMod val="50000"/>
                  </a:schemeClr>
                </a:solidFill>
              </a:rPr>
              <a:t>: </a:t>
            </a:r>
            <a:r>
              <a:rPr lang="es-MX" b="1" dirty="0" smtClean="0">
                <a:solidFill>
                  <a:schemeClr val="accent1">
                    <a:lumMod val="50000"/>
                  </a:schemeClr>
                </a:solidFill>
              </a:rPr>
              <a:t>2</a:t>
            </a:r>
            <a:endParaRPr lang="es-MX" b="1" dirty="0">
              <a:solidFill>
                <a:schemeClr val="accent1">
                  <a:lumMod val="50000"/>
                </a:schemeClr>
              </a:solidFill>
            </a:endParaRPr>
          </a:p>
        </p:txBody>
      </p:sp>
      <p:sp>
        <p:nvSpPr>
          <p:cNvPr id="6" name="5 Rectángulo"/>
          <p:cNvSpPr/>
          <p:nvPr/>
        </p:nvSpPr>
        <p:spPr>
          <a:xfrm>
            <a:off x="1763688" y="4395299"/>
            <a:ext cx="1969648" cy="1200329"/>
          </a:xfrm>
          <a:prstGeom prst="rect">
            <a:avLst/>
          </a:prstGeom>
          <a:solidFill>
            <a:schemeClr val="tx2">
              <a:lumMod val="40000"/>
              <a:lumOff val="6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r>
              <a:rPr lang="es-MX" b="1" dirty="0">
                <a:solidFill>
                  <a:schemeClr val="accent1">
                    <a:lumMod val="50000"/>
                  </a:schemeClr>
                </a:solidFill>
              </a:rPr>
              <a:t>Personal (2009)</a:t>
            </a:r>
          </a:p>
          <a:p>
            <a:r>
              <a:rPr lang="es-MX" b="1" dirty="0">
                <a:solidFill>
                  <a:schemeClr val="accent1">
                    <a:lumMod val="50000"/>
                  </a:schemeClr>
                </a:solidFill>
              </a:rPr>
              <a:t>Investigadores: 12</a:t>
            </a:r>
          </a:p>
          <a:p>
            <a:r>
              <a:rPr lang="es-MX" b="1" dirty="0">
                <a:solidFill>
                  <a:schemeClr val="accent1">
                    <a:lumMod val="50000"/>
                  </a:schemeClr>
                </a:solidFill>
              </a:rPr>
              <a:t>Técnicos: </a:t>
            </a:r>
            <a:r>
              <a:rPr lang="es-MX" b="1" dirty="0" smtClean="0">
                <a:solidFill>
                  <a:schemeClr val="accent1">
                    <a:lumMod val="50000"/>
                  </a:schemeClr>
                </a:solidFill>
              </a:rPr>
              <a:t>10</a:t>
            </a:r>
            <a:endParaRPr lang="es-MX" b="1" dirty="0">
              <a:solidFill>
                <a:schemeClr val="accent1">
                  <a:lumMod val="50000"/>
                </a:schemeClr>
              </a:solidFill>
            </a:endParaRPr>
          </a:p>
          <a:p>
            <a:r>
              <a:rPr lang="es-MX" b="1" dirty="0">
                <a:solidFill>
                  <a:schemeClr val="accent1">
                    <a:lumMod val="50000"/>
                  </a:schemeClr>
                </a:solidFill>
              </a:rPr>
              <a:t>Administrativo: </a:t>
            </a:r>
            <a:r>
              <a:rPr lang="es-MX" b="1" dirty="0" smtClean="0">
                <a:solidFill>
                  <a:schemeClr val="accent1">
                    <a:lumMod val="50000"/>
                  </a:schemeClr>
                </a:solidFill>
              </a:rPr>
              <a:t>2</a:t>
            </a:r>
            <a:endParaRPr lang="es-MX" b="1" dirty="0">
              <a:solidFill>
                <a:schemeClr val="accent1">
                  <a:lumMod val="50000"/>
                </a:schemeClr>
              </a:solidFill>
            </a:endParaRPr>
          </a:p>
        </p:txBody>
      </p:sp>
      <p:sp>
        <p:nvSpPr>
          <p:cNvPr id="7" name="6 Rectángulo"/>
          <p:cNvSpPr/>
          <p:nvPr/>
        </p:nvSpPr>
        <p:spPr>
          <a:xfrm>
            <a:off x="3401871" y="3501008"/>
            <a:ext cx="2062800" cy="1200329"/>
          </a:xfrm>
          <a:prstGeom prst="rect">
            <a:avLst/>
          </a:prstGeom>
          <a:solidFill>
            <a:schemeClr val="tx2">
              <a:lumMod val="60000"/>
              <a:lumOff val="40000"/>
            </a:schemeClr>
          </a:solidFill>
        </p:spPr>
        <p:style>
          <a:lnRef idx="3">
            <a:schemeClr val="lt1"/>
          </a:lnRef>
          <a:fillRef idx="1">
            <a:schemeClr val="accent2"/>
          </a:fillRef>
          <a:effectRef idx="1">
            <a:schemeClr val="accent2"/>
          </a:effectRef>
          <a:fontRef idx="minor">
            <a:schemeClr val="lt1"/>
          </a:fontRef>
        </p:style>
        <p:txBody>
          <a:bodyPr wrap="square">
            <a:spAutoFit/>
          </a:bodyPr>
          <a:lstStyle/>
          <a:p>
            <a:r>
              <a:rPr lang="es-MX" b="1" dirty="0">
                <a:solidFill>
                  <a:schemeClr val="accent1">
                    <a:lumMod val="50000"/>
                  </a:schemeClr>
                </a:solidFill>
              </a:rPr>
              <a:t>Personal (2010)</a:t>
            </a:r>
          </a:p>
          <a:p>
            <a:r>
              <a:rPr lang="es-MX" b="1" dirty="0">
                <a:solidFill>
                  <a:schemeClr val="accent1">
                    <a:lumMod val="50000"/>
                  </a:schemeClr>
                </a:solidFill>
              </a:rPr>
              <a:t>Investigadores: 13</a:t>
            </a:r>
          </a:p>
          <a:p>
            <a:r>
              <a:rPr lang="es-MX" b="1" dirty="0">
                <a:solidFill>
                  <a:schemeClr val="accent1">
                    <a:lumMod val="50000"/>
                  </a:schemeClr>
                </a:solidFill>
              </a:rPr>
              <a:t>Técnicos: </a:t>
            </a:r>
            <a:r>
              <a:rPr lang="es-MX" b="1" dirty="0" smtClean="0">
                <a:solidFill>
                  <a:schemeClr val="accent1">
                    <a:lumMod val="50000"/>
                  </a:schemeClr>
                </a:solidFill>
              </a:rPr>
              <a:t>11</a:t>
            </a:r>
            <a:endParaRPr lang="es-MX" b="1" dirty="0">
              <a:solidFill>
                <a:schemeClr val="accent1">
                  <a:lumMod val="50000"/>
                </a:schemeClr>
              </a:solidFill>
            </a:endParaRPr>
          </a:p>
          <a:p>
            <a:r>
              <a:rPr lang="es-MX" b="1" dirty="0">
                <a:solidFill>
                  <a:schemeClr val="accent1">
                    <a:lumMod val="50000"/>
                  </a:schemeClr>
                </a:solidFill>
              </a:rPr>
              <a:t>Administrativo: 3</a:t>
            </a:r>
          </a:p>
        </p:txBody>
      </p:sp>
      <p:sp>
        <p:nvSpPr>
          <p:cNvPr id="8" name="7 Rectángulo"/>
          <p:cNvSpPr/>
          <p:nvPr/>
        </p:nvSpPr>
        <p:spPr>
          <a:xfrm>
            <a:off x="1076293" y="260648"/>
            <a:ext cx="3063659" cy="400110"/>
          </a:xfrm>
          <a:prstGeom prst="rect">
            <a:avLst/>
          </a:prstGeom>
        </p:spPr>
        <p:txBody>
          <a:bodyPr wrap="none">
            <a:spAutoFit/>
          </a:bodyPr>
          <a:lstStyle/>
          <a:p>
            <a:r>
              <a:rPr lang="es-MX" sz="2000" b="1" i="1" dirty="0">
                <a:ln w="1905"/>
                <a:solidFill>
                  <a:schemeClr val="accent1">
                    <a:lumMod val="50000"/>
                  </a:schemeClr>
                </a:solidFill>
                <a:effectLst>
                  <a:innerShdw blurRad="69850" dist="43180" dir="5400000">
                    <a:srgbClr val="000000">
                      <a:alpha val="65000"/>
                    </a:srgbClr>
                  </a:innerShdw>
                </a:effectLst>
                <a:latin typeface="Agency FB" pitchFamily="34" charset="0"/>
              </a:rPr>
              <a:t>Personal Científico y Tecnológico</a:t>
            </a:r>
            <a:endParaRPr lang="es-MX" sz="2000" b="1" dirty="0">
              <a:ln w="1905"/>
              <a:solidFill>
                <a:schemeClr val="accent1">
                  <a:lumMod val="50000"/>
                </a:schemeClr>
              </a:solidFill>
              <a:effectLst>
                <a:innerShdw blurRad="69850" dist="43180" dir="5400000">
                  <a:srgbClr val="000000">
                    <a:alpha val="65000"/>
                  </a:srgbClr>
                </a:innerShdw>
              </a:effectLst>
              <a:latin typeface="Agency FB" pitchFamily="34" charset="0"/>
            </a:endParaRPr>
          </a:p>
        </p:txBody>
      </p:sp>
      <p:sp>
        <p:nvSpPr>
          <p:cNvPr id="10" name="9 CuadroTexto"/>
          <p:cNvSpPr txBox="1"/>
          <p:nvPr/>
        </p:nvSpPr>
        <p:spPr>
          <a:xfrm>
            <a:off x="6330724" y="4969743"/>
            <a:ext cx="1856534" cy="1015663"/>
          </a:xfrm>
          <a:prstGeom prst="rect">
            <a:avLst/>
          </a:prstGeom>
          <a:noFill/>
        </p:spPr>
        <p:txBody>
          <a:bodyPr wrap="none" rtlCol="0">
            <a:spAutoFit/>
          </a:bodyPr>
          <a:lstStyle/>
          <a:p>
            <a:pPr algn="ctr"/>
            <a:r>
              <a:rPr lang="es-MX" sz="2400" b="1" dirty="0" smtClean="0"/>
              <a:t>100% </a:t>
            </a:r>
          </a:p>
          <a:p>
            <a:pPr algn="ctr"/>
            <a:r>
              <a:rPr lang="es-MX" b="1" dirty="0" smtClean="0"/>
              <a:t>de Investigadores</a:t>
            </a:r>
          </a:p>
          <a:p>
            <a:pPr algn="ctr"/>
            <a:r>
              <a:rPr lang="es-MX" b="1" dirty="0"/>
              <a:t> </a:t>
            </a:r>
            <a:r>
              <a:rPr lang="es-MX" b="1" dirty="0" smtClean="0"/>
              <a:t>con SNI</a:t>
            </a:r>
            <a:endParaRPr lang="es-MX" b="1" dirty="0"/>
          </a:p>
        </p:txBody>
      </p:sp>
      <p:sp>
        <p:nvSpPr>
          <p:cNvPr id="11" name="TextBox 10"/>
          <p:cNvSpPr txBox="1"/>
          <p:nvPr/>
        </p:nvSpPr>
        <p:spPr>
          <a:xfrm>
            <a:off x="6516216" y="5877272"/>
            <a:ext cx="1558696" cy="369332"/>
          </a:xfrm>
          <a:prstGeom prst="rect">
            <a:avLst/>
          </a:prstGeom>
          <a:noFill/>
          <a:ln>
            <a:noFill/>
          </a:ln>
        </p:spPr>
        <p:txBody>
          <a:bodyPr wrap="none" rtlCol="0">
            <a:spAutoFit/>
          </a:bodyPr>
          <a:lstStyle/>
          <a:p>
            <a:pPr algn="ctr"/>
            <a:r>
              <a:rPr lang="en-US" b="1" dirty="0" smtClean="0"/>
              <a:t>27 %  del Total</a:t>
            </a:r>
            <a:endParaRPr lang="en-US" b="1" dirty="0"/>
          </a:p>
        </p:txBody>
      </p:sp>
      <p:sp>
        <p:nvSpPr>
          <p:cNvPr id="13" name="TextBox 6"/>
          <p:cNvSpPr txBox="1">
            <a:spLocks noChangeArrowheads="1"/>
          </p:cNvSpPr>
          <p:nvPr/>
        </p:nvSpPr>
        <p:spPr bwMode="auto">
          <a:xfrm>
            <a:off x="6984775" y="860519"/>
            <a:ext cx="2070695" cy="1200329"/>
          </a:xfrm>
          <a:prstGeom prst="rect">
            <a:avLst/>
          </a:prstGeom>
          <a:solidFill>
            <a:schemeClr val="tx2">
              <a:lumMod val="50000"/>
            </a:schemeClr>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es-MX" b="1" dirty="0" smtClean="0"/>
              <a:t>Personal </a:t>
            </a:r>
            <a:r>
              <a:rPr lang="es-MX" b="1" dirty="0"/>
              <a:t>(</a:t>
            </a:r>
            <a:r>
              <a:rPr lang="es-MX" b="1" dirty="0" smtClean="0"/>
              <a:t>2013)</a:t>
            </a:r>
            <a:endParaRPr lang="es-MX" b="1" dirty="0"/>
          </a:p>
          <a:p>
            <a:pPr algn="ctr"/>
            <a:r>
              <a:rPr lang="es-MX" b="1" dirty="0"/>
              <a:t>Investigadores: </a:t>
            </a:r>
            <a:r>
              <a:rPr lang="es-MX" b="1" dirty="0" smtClean="0"/>
              <a:t>16</a:t>
            </a:r>
            <a:endParaRPr lang="es-MX" b="1" dirty="0"/>
          </a:p>
          <a:p>
            <a:pPr algn="ctr"/>
            <a:r>
              <a:rPr lang="es-MX" b="1" dirty="0"/>
              <a:t>Técnicos: </a:t>
            </a:r>
            <a:r>
              <a:rPr lang="es-MX" b="1" dirty="0" smtClean="0"/>
              <a:t>15</a:t>
            </a:r>
            <a:endParaRPr lang="es-MX" b="1" dirty="0"/>
          </a:p>
          <a:p>
            <a:pPr algn="ctr"/>
            <a:r>
              <a:rPr lang="es-MX" b="1" dirty="0" smtClean="0"/>
              <a:t>Administrativo: 6</a:t>
            </a:r>
            <a:endParaRPr lang="es-MX" dirty="0"/>
          </a:p>
        </p:txBody>
      </p:sp>
      <p:sp>
        <p:nvSpPr>
          <p:cNvPr id="2" name="TextBox 6"/>
          <p:cNvSpPr txBox="1">
            <a:spLocks noChangeArrowheads="1"/>
          </p:cNvSpPr>
          <p:nvPr/>
        </p:nvSpPr>
        <p:spPr bwMode="auto">
          <a:xfrm>
            <a:off x="5292080" y="3150666"/>
            <a:ext cx="2076634" cy="1200329"/>
          </a:xfrm>
          <a:prstGeom prst="rect">
            <a:avLst/>
          </a:prstGeom>
          <a:solidFill>
            <a:schemeClr val="accent1">
              <a:lumMod val="75000"/>
            </a:schemeClr>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s-MX" b="1" dirty="0" smtClean="0"/>
              <a:t>Personal </a:t>
            </a:r>
            <a:r>
              <a:rPr lang="es-MX" b="1" dirty="0"/>
              <a:t>(</a:t>
            </a:r>
            <a:r>
              <a:rPr lang="es-MX" b="1" dirty="0" smtClean="0"/>
              <a:t>2011)</a:t>
            </a:r>
            <a:endParaRPr lang="es-MX" b="1" dirty="0"/>
          </a:p>
          <a:p>
            <a:r>
              <a:rPr lang="es-MX" b="1" dirty="0"/>
              <a:t>Investigadores: </a:t>
            </a:r>
            <a:r>
              <a:rPr lang="es-MX" b="1" dirty="0" smtClean="0"/>
              <a:t>15</a:t>
            </a:r>
            <a:endParaRPr lang="es-MX" b="1" dirty="0"/>
          </a:p>
          <a:p>
            <a:r>
              <a:rPr lang="es-MX" b="1" dirty="0"/>
              <a:t>Técnicos: </a:t>
            </a:r>
            <a:r>
              <a:rPr lang="es-MX" b="1" dirty="0" smtClean="0"/>
              <a:t>13</a:t>
            </a:r>
            <a:endParaRPr lang="es-MX" b="1" dirty="0"/>
          </a:p>
          <a:p>
            <a:r>
              <a:rPr lang="es-MX" b="1" dirty="0" smtClean="0"/>
              <a:t>Administrativo: 3</a:t>
            </a:r>
            <a:endParaRPr lang="es-MX" dirty="0"/>
          </a:p>
        </p:txBody>
      </p:sp>
      <p:sp>
        <p:nvSpPr>
          <p:cNvPr id="9" name="TextBox 6"/>
          <p:cNvSpPr txBox="1">
            <a:spLocks noChangeArrowheads="1"/>
          </p:cNvSpPr>
          <p:nvPr/>
        </p:nvSpPr>
        <p:spPr bwMode="auto">
          <a:xfrm>
            <a:off x="6984776" y="2204864"/>
            <a:ext cx="2051720" cy="1200329"/>
          </a:xfrm>
          <a:prstGeom prst="rect">
            <a:avLst/>
          </a:prstGeom>
          <a:solidFill>
            <a:schemeClr val="accent1">
              <a:lumMod val="50000"/>
            </a:schemeClr>
          </a:solidFill>
          <a:ln>
            <a:headEnd/>
            <a:tailEnd/>
          </a:ln>
        </p:spPr>
        <p:style>
          <a:lnRef idx="3">
            <a:schemeClr val="lt1"/>
          </a:lnRef>
          <a:fillRef idx="1">
            <a:schemeClr val="accent2"/>
          </a:fillRef>
          <a:effectRef idx="1">
            <a:schemeClr val="accent2"/>
          </a:effectRef>
          <a:fontRef idx="minor">
            <a:schemeClr val="lt1"/>
          </a:fontRef>
        </p:style>
        <p:txBody>
          <a:bodyPr wrap="square">
            <a:spAutoFit/>
          </a:bodyPr>
          <a:lstStyle/>
          <a:p>
            <a:r>
              <a:rPr lang="es-MX" b="1" dirty="0" smtClean="0"/>
              <a:t>Personal </a:t>
            </a:r>
            <a:r>
              <a:rPr lang="es-MX" b="1" dirty="0"/>
              <a:t>(</a:t>
            </a:r>
            <a:r>
              <a:rPr lang="es-MX" b="1" dirty="0" smtClean="0"/>
              <a:t>2012)</a:t>
            </a:r>
            <a:endParaRPr lang="es-MX" b="1" dirty="0"/>
          </a:p>
          <a:p>
            <a:r>
              <a:rPr lang="es-MX" b="1" dirty="0"/>
              <a:t>Investigadores: </a:t>
            </a:r>
            <a:r>
              <a:rPr lang="es-MX" b="1" dirty="0" smtClean="0"/>
              <a:t>17</a:t>
            </a:r>
            <a:endParaRPr lang="es-MX" b="1" dirty="0"/>
          </a:p>
          <a:p>
            <a:r>
              <a:rPr lang="es-MX" b="1" dirty="0"/>
              <a:t>Técnicos: </a:t>
            </a:r>
            <a:r>
              <a:rPr lang="es-MX" b="1" dirty="0" smtClean="0"/>
              <a:t>15</a:t>
            </a:r>
            <a:endParaRPr lang="es-MX" b="1" dirty="0"/>
          </a:p>
          <a:p>
            <a:r>
              <a:rPr lang="es-MX" b="1" dirty="0" smtClean="0"/>
              <a:t>Administrativo: 5</a:t>
            </a:r>
            <a:endParaRPr lang="es-MX" dirty="0"/>
          </a:p>
        </p:txBody>
      </p:sp>
    </p:spTree>
    <p:extLst>
      <p:ext uri="{BB962C8B-B14F-4D97-AF65-F5344CB8AC3E}">
        <p14:creationId xmlns:p14="http://schemas.microsoft.com/office/powerpoint/2010/main" xmlns="" val="274267165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p:cNvSpPr/>
          <p:nvPr/>
        </p:nvSpPr>
        <p:spPr>
          <a:xfrm>
            <a:off x="1079054" y="198165"/>
            <a:ext cx="3348930" cy="461665"/>
          </a:xfrm>
          <a:prstGeom prst="rect">
            <a:avLst/>
          </a:prstGeom>
        </p:spPr>
        <p:txBody>
          <a:bodyPr wrap="none">
            <a:spAutoFit/>
          </a:bodyPr>
          <a:lstStyle/>
          <a:p>
            <a:r>
              <a:rPr lang="es-MX" sz="2400" b="1" dirty="0">
                <a:ln w="11430">
                  <a:noFill/>
                </a:ln>
                <a:solidFill>
                  <a:schemeClr val="accent1">
                    <a:lumMod val="50000"/>
                  </a:schemeClr>
                </a:solidFill>
              </a:rPr>
              <a:t>Evolución de Indicadores</a:t>
            </a:r>
          </a:p>
        </p:txBody>
      </p:sp>
      <p:graphicFrame>
        <p:nvGraphicFramePr>
          <p:cNvPr id="6" name="Tabla 5"/>
          <p:cNvGraphicFramePr>
            <a:graphicFrameLocks noGrp="1"/>
          </p:cNvGraphicFramePr>
          <p:nvPr>
            <p:extLst>
              <p:ext uri="{D42A27DB-BD31-4B8C-83A1-F6EECF244321}">
                <p14:modId xmlns:p14="http://schemas.microsoft.com/office/powerpoint/2010/main" xmlns="" val="1976864916"/>
              </p:ext>
            </p:extLst>
          </p:nvPr>
        </p:nvGraphicFramePr>
        <p:xfrm>
          <a:off x="1079054" y="1268760"/>
          <a:ext cx="7144959" cy="4462713"/>
        </p:xfrm>
        <a:graphic>
          <a:graphicData uri="http://schemas.openxmlformats.org/drawingml/2006/table">
            <a:tbl>
              <a:tblPr firstRow="1" firstCol="1" bandRow="1">
                <a:tableStyleId>{5C22544A-7EE6-4342-B048-85BDC9FD1C3A}</a:tableStyleId>
              </a:tblPr>
              <a:tblGrid>
                <a:gridCol w="3155043"/>
                <a:gridCol w="627583"/>
                <a:gridCol w="611333"/>
                <a:gridCol w="687750"/>
                <a:gridCol w="611333"/>
                <a:gridCol w="764167"/>
                <a:gridCol w="687750"/>
              </a:tblGrid>
              <a:tr h="592808">
                <a:tc>
                  <a:txBody>
                    <a:bodyPr/>
                    <a:lstStyle/>
                    <a:p>
                      <a:pPr marL="0" indent="0" algn="ctr" defTabSz="914400" rtl="0" eaLnBrk="1" latinLnBrk="0" hangingPunct="1">
                        <a:lnSpc>
                          <a:spcPct val="115000"/>
                        </a:lnSpc>
                        <a:spcAft>
                          <a:spcPts val="0"/>
                        </a:spcAft>
                      </a:pPr>
                      <a:r>
                        <a:rPr lang="es-MX" sz="1000" b="1" u="none" kern="1200" dirty="0">
                          <a:solidFill>
                            <a:schemeClr val="lt1"/>
                          </a:solidFill>
                          <a:effectLst/>
                          <a:latin typeface="+mn-lt"/>
                          <a:ea typeface="+mn-ea"/>
                          <a:cs typeface="+mn-cs"/>
                        </a:rPr>
                        <a:t> </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2008</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2009</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2010</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2011</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2012</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500" b="0" u="none" kern="1200" dirty="0">
                          <a:solidFill>
                            <a:schemeClr val="lt1"/>
                          </a:solidFill>
                          <a:effectLst/>
                          <a:latin typeface="+mn-lt"/>
                          <a:ea typeface="+mn-ea"/>
                          <a:cs typeface="+mn-cs"/>
                        </a:rPr>
                        <a:t>2013</a:t>
                      </a:r>
                    </a:p>
                  </a:txBody>
                  <a:tcPr marL="45629" marR="45629" marT="0" marB="0" anchor="ctr">
                    <a:solidFill>
                      <a:srgbClr val="3E7A62"/>
                    </a:solidFill>
                  </a:tcPr>
                </a:tc>
              </a:tr>
              <a:tr h="487312">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Personal </a:t>
                      </a:r>
                      <a:r>
                        <a:rPr lang="es-MX" sz="1600" b="0" u="none" kern="1200" dirty="0" err="1">
                          <a:solidFill>
                            <a:schemeClr val="lt1"/>
                          </a:solidFill>
                          <a:effectLst/>
                          <a:latin typeface="+mn-lt"/>
                          <a:ea typeface="+mn-ea"/>
                          <a:cs typeface="+mn-cs"/>
                        </a:rPr>
                        <a:t>CyT</a:t>
                      </a:r>
                      <a:endParaRPr lang="es-MX" sz="1600" b="0" u="none" kern="1200" dirty="0">
                        <a:solidFill>
                          <a:schemeClr val="lt1"/>
                        </a:solidFill>
                        <a:effectLst/>
                        <a:latin typeface="+mn-lt"/>
                        <a:ea typeface="+mn-ea"/>
                        <a:cs typeface="+mn-cs"/>
                      </a:endParaRP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13</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16</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26</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28</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32</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31</a:t>
                      </a:r>
                    </a:p>
                  </a:txBody>
                  <a:tcPr marL="45629" marR="45629" marT="0" marB="0" anchor="ctr">
                    <a:solidFill>
                      <a:schemeClr val="bg1">
                        <a:lumMod val="75000"/>
                      </a:schemeClr>
                    </a:solidFill>
                  </a:tcPr>
                </a:tc>
              </a:tr>
              <a:tr h="500130">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Artículos en Revistas Indizadas</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10</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21</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18</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27</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42</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41</a:t>
                      </a:r>
                      <a:endParaRPr lang="es-MX" sz="1300" b="1" u="none" kern="1200" dirty="0">
                        <a:solidFill>
                          <a:schemeClr val="tx1"/>
                        </a:solidFill>
                        <a:effectLst/>
                        <a:latin typeface="+mn-lt"/>
                        <a:ea typeface="+mn-ea"/>
                        <a:cs typeface="+mn-cs"/>
                      </a:endParaRPr>
                    </a:p>
                  </a:txBody>
                  <a:tcPr marL="45629" marR="45629" marT="0" marB="0" anchor="ctr"/>
                </a:tc>
              </a:tr>
              <a:tr h="508093">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Matrícula posgrado</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12</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19</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 </a:t>
                      </a:r>
                      <a:r>
                        <a:rPr lang="es-MX" sz="1300" b="1" u="none" kern="1200" dirty="0" smtClean="0">
                          <a:solidFill>
                            <a:schemeClr val="tx1"/>
                          </a:solidFill>
                          <a:effectLst/>
                          <a:latin typeface="+mn-lt"/>
                          <a:ea typeface="+mn-ea"/>
                          <a:cs typeface="+mn-cs"/>
                        </a:rPr>
                        <a:t>35</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32</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38</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r>
              <a:tr h="638830">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Graduados Maestría en </a:t>
                      </a:r>
                      <a:r>
                        <a:rPr lang="es-MX" sz="1600" b="0" u="none" kern="1200" dirty="0" smtClean="0">
                          <a:solidFill>
                            <a:schemeClr val="lt1"/>
                          </a:solidFill>
                          <a:effectLst/>
                          <a:latin typeface="+mn-lt"/>
                          <a:ea typeface="+mn-ea"/>
                          <a:cs typeface="+mn-cs"/>
                        </a:rPr>
                        <a:t>Comercialización de </a:t>
                      </a:r>
                      <a:r>
                        <a:rPr lang="es-MX" sz="1600" b="0" u="none" kern="1200" dirty="0">
                          <a:solidFill>
                            <a:schemeClr val="lt1"/>
                          </a:solidFill>
                          <a:effectLst/>
                          <a:latin typeface="+mn-lt"/>
                          <a:ea typeface="+mn-ea"/>
                          <a:cs typeface="+mn-cs"/>
                        </a:rPr>
                        <a:t>la </a:t>
                      </a:r>
                      <a:r>
                        <a:rPr lang="es-MX" sz="1600" b="0" u="none" kern="1200" dirty="0" err="1">
                          <a:solidFill>
                            <a:schemeClr val="lt1"/>
                          </a:solidFill>
                          <a:effectLst/>
                          <a:latin typeface="+mn-lt"/>
                          <a:ea typeface="+mn-ea"/>
                          <a:cs typeface="+mn-cs"/>
                        </a:rPr>
                        <a:t>CyT</a:t>
                      </a:r>
                      <a:endParaRPr lang="es-MX" sz="1600" b="0" u="none" kern="1200" dirty="0">
                        <a:solidFill>
                          <a:schemeClr val="lt1"/>
                        </a:solidFill>
                        <a:effectLst/>
                        <a:latin typeface="+mn-lt"/>
                        <a:ea typeface="+mn-ea"/>
                        <a:cs typeface="+mn-cs"/>
                      </a:endParaRP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0</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41</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34</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26</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29</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24</a:t>
                      </a:r>
                      <a:endParaRPr lang="es-MX" sz="1300" b="1" u="none" kern="1200" dirty="0">
                        <a:solidFill>
                          <a:schemeClr val="tx1"/>
                        </a:solidFill>
                        <a:effectLst/>
                        <a:latin typeface="+mn-lt"/>
                        <a:ea typeface="+mn-ea"/>
                        <a:cs typeface="+mn-cs"/>
                      </a:endParaRPr>
                    </a:p>
                  </a:txBody>
                  <a:tcPr marL="45629" marR="45629" marT="0" marB="0" anchor="ctr"/>
                </a:tc>
              </a:tr>
              <a:tr h="511404">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Proyectos I+D</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5</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26</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33</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15</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22</a:t>
                      </a: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a:solidFill>
                            <a:schemeClr val="tx1"/>
                          </a:solidFill>
                          <a:effectLst/>
                          <a:latin typeface="+mn-lt"/>
                          <a:ea typeface="+mn-ea"/>
                          <a:cs typeface="+mn-cs"/>
                        </a:rPr>
                        <a:t>28</a:t>
                      </a:r>
                    </a:p>
                  </a:txBody>
                  <a:tcPr marL="45629" marR="45629" marT="0" marB="0" anchor="ctr">
                    <a:solidFill>
                      <a:schemeClr val="bg1">
                        <a:lumMod val="75000"/>
                      </a:schemeClr>
                    </a:solidFill>
                  </a:tcPr>
                </a:tc>
              </a:tr>
              <a:tr h="648072">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Ingresos por </a:t>
                      </a:r>
                      <a:r>
                        <a:rPr lang="es-MX" sz="1600" b="0" u="none" kern="1200" dirty="0" smtClean="0">
                          <a:solidFill>
                            <a:schemeClr val="lt1"/>
                          </a:solidFill>
                          <a:effectLst/>
                          <a:latin typeface="+mn-lt"/>
                          <a:ea typeface="+mn-ea"/>
                          <a:cs typeface="+mn-cs"/>
                        </a:rPr>
                        <a:t>Servicios,</a:t>
                      </a:r>
                    </a:p>
                    <a:p>
                      <a:pPr marL="0" indent="0" algn="ctr" defTabSz="914400" rtl="0" eaLnBrk="1" latinLnBrk="0" hangingPunct="1">
                        <a:lnSpc>
                          <a:spcPct val="115000"/>
                        </a:lnSpc>
                        <a:spcAft>
                          <a:spcPts val="0"/>
                        </a:spcAft>
                      </a:pPr>
                      <a:r>
                        <a:rPr lang="es-MX" sz="1600" b="0" u="none" kern="1200" dirty="0" smtClean="0">
                          <a:solidFill>
                            <a:schemeClr val="lt1"/>
                          </a:solidFill>
                          <a:effectLst/>
                          <a:latin typeface="+mn-lt"/>
                          <a:ea typeface="+mn-ea"/>
                          <a:cs typeface="+mn-cs"/>
                        </a:rPr>
                        <a:t>Proyectos </a:t>
                      </a:r>
                      <a:r>
                        <a:rPr lang="es-MX" sz="1600" b="0" u="none" kern="1200" dirty="0">
                          <a:solidFill>
                            <a:schemeClr val="lt1"/>
                          </a:solidFill>
                          <a:effectLst/>
                          <a:latin typeface="+mn-lt"/>
                          <a:ea typeface="+mn-ea"/>
                          <a:cs typeface="+mn-cs"/>
                        </a:rPr>
                        <a:t>y </a:t>
                      </a:r>
                      <a:r>
                        <a:rPr lang="es-MX" sz="1600" b="0" u="none" kern="1200" dirty="0" smtClean="0">
                          <a:solidFill>
                            <a:schemeClr val="lt1"/>
                          </a:solidFill>
                          <a:effectLst/>
                          <a:latin typeface="+mn-lt"/>
                          <a:ea typeface="+mn-ea"/>
                          <a:cs typeface="+mn-cs"/>
                        </a:rPr>
                        <a:t>Posgrado </a:t>
                      </a:r>
                      <a:r>
                        <a:rPr lang="es-MX" sz="1200" b="0" u="none" kern="1200" dirty="0" smtClean="0">
                          <a:solidFill>
                            <a:schemeClr val="lt1"/>
                          </a:solidFill>
                          <a:effectLst/>
                          <a:latin typeface="+mn-lt"/>
                          <a:ea typeface="+mn-ea"/>
                          <a:cs typeface="+mn-cs"/>
                        </a:rPr>
                        <a:t>(miles </a:t>
                      </a:r>
                      <a:r>
                        <a:rPr lang="es-MX" sz="1200" b="0" u="none" kern="1200" dirty="0">
                          <a:solidFill>
                            <a:schemeClr val="lt1"/>
                          </a:solidFill>
                          <a:effectLst/>
                          <a:latin typeface="+mn-lt"/>
                          <a:ea typeface="+mn-ea"/>
                          <a:cs typeface="+mn-cs"/>
                        </a:rPr>
                        <a:t>$)</a:t>
                      </a:r>
                      <a:endParaRPr lang="es-MX" sz="1600" b="0" u="none" kern="1200" dirty="0">
                        <a:solidFill>
                          <a:schemeClr val="lt1"/>
                        </a:solidFill>
                        <a:effectLst/>
                        <a:latin typeface="+mn-lt"/>
                        <a:ea typeface="+mn-ea"/>
                        <a:cs typeface="+mn-cs"/>
                      </a:endParaRP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33</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6,445</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24,954</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16,981</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28,883</a:t>
                      </a:r>
                      <a:endParaRPr lang="es-MX" sz="1300" b="1" u="none" kern="1200" dirty="0">
                        <a:solidFill>
                          <a:schemeClr val="tx1"/>
                        </a:solidFill>
                        <a:effectLst/>
                        <a:latin typeface="+mn-lt"/>
                        <a:ea typeface="+mn-ea"/>
                        <a:cs typeface="+mn-cs"/>
                      </a:endParaRPr>
                    </a:p>
                  </a:txBody>
                  <a:tcPr marL="45629" marR="45629" marT="0" marB="0" anchor="ct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29,440</a:t>
                      </a:r>
                      <a:endParaRPr lang="es-MX" sz="1300" b="1" u="none" kern="1200" dirty="0">
                        <a:solidFill>
                          <a:schemeClr val="tx1"/>
                        </a:solidFill>
                        <a:effectLst/>
                        <a:latin typeface="+mn-lt"/>
                        <a:ea typeface="+mn-ea"/>
                        <a:cs typeface="+mn-cs"/>
                      </a:endParaRPr>
                    </a:p>
                  </a:txBody>
                  <a:tcPr marL="45629" marR="45629" marT="0" marB="0" anchor="ctr"/>
                </a:tc>
              </a:tr>
              <a:tr h="576064">
                <a:tc>
                  <a:txBody>
                    <a:bodyPr/>
                    <a:lstStyle/>
                    <a:p>
                      <a:pPr marL="0" indent="0" algn="ctr" defTabSz="914400" rtl="0" eaLnBrk="1" latinLnBrk="0" hangingPunct="1">
                        <a:lnSpc>
                          <a:spcPct val="115000"/>
                        </a:lnSpc>
                        <a:spcAft>
                          <a:spcPts val="0"/>
                        </a:spcAft>
                      </a:pPr>
                      <a:r>
                        <a:rPr lang="es-MX" sz="1600" b="0" u="none" kern="1200" dirty="0">
                          <a:solidFill>
                            <a:schemeClr val="lt1"/>
                          </a:solidFill>
                          <a:effectLst/>
                          <a:latin typeface="+mn-lt"/>
                          <a:ea typeface="+mn-ea"/>
                          <a:cs typeface="+mn-cs"/>
                        </a:rPr>
                        <a:t>Ingresos por </a:t>
                      </a:r>
                      <a:r>
                        <a:rPr lang="es-MX" sz="1600" b="0" u="none" kern="1200" dirty="0" smtClean="0">
                          <a:solidFill>
                            <a:schemeClr val="lt1"/>
                          </a:solidFill>
                          <a:effectLst/>
                          <a:latin typeface="+mn-lt"/>
                          <a:ea typeface="+mn-ea"/>
                          <a:cs typeface="+mn-cs"/>
                        </a:rPr>
                        <a:t>Convocatoria </a:t>
                      </a:r>
                      <a:r>
                        <a:rPr lang="es-MX" sz="1200" b="0" u="none" kern="1200" dirty="0" smtClean="0">
                          <a:solidFill>
                            <a:schemeClr val="lt1"/>
                          </a:solidFill>
                          <a:effectLst/>
                          <a:latin typeface="+mn-lt"/>
                          <a:ea typeface="+mn-ea"/>
                          <a:cs typeface="+mn-cs"/>
                        </a:rPr>
                        <a:t>(miles </a:t>
                      </a:r>
                      <a:r>
                        <a:rPr lang="es-MX" sz="1200" b="0" u="none" kern="1200" dirty="0">
                          <a:solidFill>
                            <a:schemeClr val="lt1"/>
                          </a:solidFill>
                          <a:effectLst/>
                          <a:latin typeface="+mn-lt"/>
                          <a:ea typeface="+mn-ea"/>
                          <a:cs typeface="+mn-cs"/>
                        </a:rPr>
                        <a:t>$)</a:t>
                      </a:r>
                    </a:p>
                  </a:txBody>
                  <a:tcPr marL="45629" marR="45629" marT="0" marB="0" anchor="ctr">
                    <a:solidFill>
                      <a:srgbClr val="3E7A62"/>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858</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885</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6,901</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32,900</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26,000</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c>
                  <a:txBody>
                    <a:bodyPr/>
                    <a:lstStyle/>
                    <a:p>
                      <a:pPr marL="0" indent="0" algn="ctr" defTabSz="914400" rtl="0" eaLnBrk="1" latinLnBrk="0" hangingPunct="1">
                        <a:lnSpc>
                          <a:spcPct val="115000"/>
                        </a:lnSpc>
                        <a:spcAft>
                          <a:spcPts val="0"/>
                        </a:spcAft>
                      </a:pPr>
                      <a:r>
                        <a:rPr lang="es-MX" sz="1300" b="1" u="none" kern="1200" dirty="0" smtClean="0">
                          <a:solidFill>
                            <a:schemeClr val="tx1"/>
                          </a:solidFill>
                          <a:effectLst/>
                          <a:latin typeface="+mn-lt"/>
                          <a:ea typeface="+mn-ea"/>
                          <a:cs typeface="+mn-cs"/>
                        </a:rPr>
                        <a:t>30,435</a:t>
                      </a:r>
                      <a:endParaRPr lang="es-MX" sz="1300" b="1" u="none" kern="1200" dirty="0">
                        <a:solidFill>
                          <a:schemeClr val="tx1"/>
                        </a:solidFill>
                        <a:effectLst/>
                        <a:latin typeface="+mn-lt"/>
                        <a:ea typeface="+mn-ea"/>
                        <a:cs typeface="+mn-cs"/>
                      </a:endParaRPr>
                    </a:p>
                  </a:txBody>
                  <a:tcPr marL="45629" marR="45629" marT="0" marB="0" anchor="ctr">
                    <a:solidFill>
                      <a:schemeClr val="bg1">
                        <a:lumMod val="75000"/>
                      </a:schemeClr>
                    </a:solidFill>
                  </a:tcPr>
                </a:tc>
              </a:tr>
            </a:tbl>
          </a:graphicData>
        </a:graphic>
      </p:graphicFrame>
    </p:spTree>
    <p:extLst>
      <p:ext uri="{BB962C8B-B14F-4D97-AF65-F5344CB8AC3E}">
        <p14:creationId xmlns:p14="http://schemas.microsoft.com/office/powerpoint/2010/main" xmlns="" val="2556757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5 Imagen"/>
          <p:cNvPicPr>
            <a:picLocks noChangeAspect="1"/>
          </p:cNvPicPr>
          <p:nvPr/>
        </p:nvPicPr>
        <p:blipFill rotWithShape="1">
          <a:blip r:embed="rId2" cstate="print">
            <a:extLst>
              <a:ext uri="{BEBA8EAE-BF5A-486C-A8C5-ECC9F3942E4B}">
                <a14:imgProps xmlns:a14="http://schemas.microsoft.com/office/drawing/2010/main" xmlns="">
                  <a14:imgLayer r:embed="rId3">
                    <a14:imgEffect>
                      <a14:sharpenSoften amount="25000"/>
                    </a14:imgEffect>
                    <a14:imgEffect>
                      <a14:brightnessContrast bright="15000"/>
                    </a14:imgEffect>
                  </a14:imgLayer>
                </a14:imgProps>
              </a:ext>
              <a:ext uri="{28A0092B-C50C-407E-A947-70E740481C1C}">
                <a14:useLocalDpi xmlns:a14="http://schemas.microsoft.com/office/drawing/2010/main" xmlns="" val="0"/>
              </a:ext>
            </a:extLst>
          </a:blip>
          <a:srcRect t="28170" b="24607"/>
          <a:stretch/>
        </p:blipFill>
        <p:spPr>
          <a:xfrm>
            <a:off x="251520" y="3517964"/>
            <a:ext cx="8694712" cy="3079388"/>
          </a:xfrm>
          <a:prstGeom prst="roundRect">
            <a:avLst>
              <a:gd name="adj" fmla="val 8594"/>
            </a:avLst>
          </a:prstGeom>
          <a:solidFill>
            <a:srgbClr val="FFFFFF">
              <a:shade val="85000"/>
            </a:srgbClr>
          </a:solidFill>
          <a:ln>
            <a:noFill/>
          </a:ln>
          <a:effectLst/>
        </p:spPr>
      </p:pic>
      <p:pic>
        <p:nvPicPr>
          <p:cNvPr id="3" name="1 Imagen"/>
          <p:cNvPicPr>
            <a:picLocks noChangeAspect="1"/>
          </p:cNvPicPr>
          <p:nvPr/>
        </p:nvPicPr>
        <p:blipFill rotWithShape="1">
          <a:blip r:embed="rId4" cstate="print">
            <a:extLst>
              <a:ext uri="{BEBA8EAE-BF5A-486C-A8C5-ECC9F3942E4B}">
                <a14:imgProps xmlns:a14="http://schemas.microsoft.com/office/drawing/2010/main" xmlns="">
                  <a14:imgLayer r:embed="rId5">
                    <a14:imgEffect>
                      <a14:brightnessContrast bright="10000"/>
                    </a14:imgEffect>
                  </a14:imgLayer>
                </a14:imgProps>
              </a:ext>
              <a:ext uri="{28A0092B-C50C-407E-A947-70E740481C1C}">
                <a14:useLocalDpi xmlns:a14="http://schemas.microsoft.com/office/drawing/2010/main" xmlns="" val="0"/>
              </a:ext>
            </a:extLst>
          </a:blip>
          <a:srcRect b="19086"/>
          <a:stretch/>
        </p:blipFill>
        <p:spPr>
          <a:xfrm>
            <a:off x="4788024" y="914720"/>
            <a:ext cx="4024448" cy="2442272"/>
          </a:xfrm>
          <a:prstGeom prst="roundRect">
            <a:avLst>
              <a:gd name="adj" fmla="val 8594"/>
            </a:avLst>
          </a:prstGeom>
          <a:solidFill>
            <a:srgbClr val="FFFFFF">
              <a:shade val="85000"/>
            </a:srgbClr>
          </a:solidFill>
          <a:ln>
            <a:noFill/>
          </a:ln>
          <a:effectLst>
            <a:outerShdw blurRad="50800" dist="101600" dir="2700000" algn="tl" rotWithShape="0">
              <a:prstClr val="black">
                <a:alpha val="40000"/>
              </a:prstClr>
            </a:outerShdw>
          </a:effectLst>
        </p:spPr>
      </p:pic>
      <p:sp>
        <p:nvSpPr>
          <p:cNvPr id="4" name="TextBox 5"/>
          <p:cNvSpPr txBox="1">
            <a:spLocks noChangeArrowheads="1"/>
          </p:cNvSpPr>
          <p:nvPr/>
        </p:nvSpPr>
        <p:spPr bwMode="auto">
          <a:xfrm>
            <a:off x="546553" y="980728"/>
            <a:ext cx="3593399" cy="2441694"/>
          </a:xfrm>
          <a:prstGeom prst="rect">
            <a:avLst/>
          </a:prstGeom>
          <a:noFill/>
          <a:ln w="9525">
            <a:noFill/>
            <a:miter lim="800000"/>
            <a:headEnd/>
            <a:tailEnd/>
          </a:ln>
        </p:spPr>
        <p:txBody>
          <a:bodyPr wrap="square">
            <a:spAutoFit/>
          </a:bodyPr>
          <a:lstStyle/>
          <a:p>
            <a:r>
              <a:rPr lang="es-MX" b="1" u="none" dirty="0">
                <a:latin typeface="Californian FB" pitchFamily="18" charset="0"/>
                <a:ea typeface="Batang" pitchFamily="18" charset="-127"/>
              </a:rPr>
              <a:t>Área de Construcción</a:t>
            </a:r>
            <a:r>
              <a:rPr lang="es-MX" b="1" u="none" dirty="0" smtClean="0">
                <a:latin typeface="Californian FB" pitchFamily="18" charset="0"/>
                <a:ea typeface="Batang" pitchFamily="18" charset="-127"/>
              </a:rPr>
              <a:t>:</a:t>
            </a:r>
          </a:p>
          <a:p>
            <a:endParaRPr lang="es-MX" sz="1600" b="1" u="none" dirty="0">
              <a:latin typeface="Californian FB" pitchFamily="18" charset="0"/>
              <a:ea typeface="Batang" pitchFamily="18" charset="-127"/>
            </a:endParaRPr>
          </a:p>
          <a:p>
            <a:r>
              <a:rPr lang="es-MX" sz="1600" b="1" u="none" dirty="0">
                <a:latin typeface="Californian FB" pitchFamily="18" charset="0"/>
                <a:ea typeface="Batang" pitchFamily="18" charset="-127"/>
              </a:rPr>
              <a:t>Etapa 1</a:t>
            </a:r>
            <a:r>
              <a:rPr lang="es-MX" sz="1600" b="1" u="none" dirty="0" smtClean="0">
                <a:latin typeface="Californian FB" pitchFamily="18" charset="0"/>
                <a:ea typeface="Batang" pitchFamily="18" charset="-127"/>
              </a:rPr>
              <a:t>:  </a:t>
            </a:r>
            <a:r>
              <a:rPr lang="es-MX" sz="1600" b="1" u="none" dirty="0">
                <a:latin typeface="Californian FB" pitchFamily="18" charset="0"/>
                <a:ea typeface="Batang" pitchFamily="18" charset="-127"/>
              </a:rPr>
              <a:t>2500 </a:t>
            </a:r>
            <a:r>
              <a:rPr lang="es-MX" sz="1600" b="1" u="none" dirty="0" smtClean="0">
                <a:latin typeface="Californian FB" pitchFamily="18" charset="0"/>
                <a:ea typeface="Batang" pitchFamily="18" charset="-127"/>
              </a:rPr>
              <a:t>m</a:t>
            </a:r>
            <a:r>
              <a:rPr lang="es-MX" sz="1600" b="1" u="none" baseline="30000" dirty="0" smtClean="0">
                <a:latin typeface="Californian FB" pitchFamily="18" charset="0"/>
                <a:ea typeface="Batang" pitchFamily="18" charset="-127"/>
              </a:rPr>
              <a:t>2</a:t>
            </a:r>
            <a:r>
              <a:rPr lang="es-MX" sz="1600" b="1" u="none" dirty="0" smtClean="0">
                <a:latin typeface="Californian FB" pitchFamily="18" charset="0"/>
                <a:ea typeface="Batang" pitchFamily="18" charset="-127"/>
              </a:rPr>
              <a:t> (25 M$MN) </a:t>
            </a:r>
            <a:endParaRPr lang="es-MX" sz="1600" b="1" u="none" dirty="0">
              <a:latin typeface="Californian FB" pitchFamily="18" charset="0"/>
              <a:ea typeface="Batang" pitchFamily="18" charset="-127"/>
            </a:endParaRPr>
          </a:p>
          <a:p>
            <a:r>
              <a:rPr lang="es-MX" sz="1600" b="1" u="none" dirty="0">
                <a:latin typeface="Californian FB" pitchFamily="18" charset="0"/>
                <a:ea typeface="Batang" pitchFamily="18" charset="-127"/>
              </a:rPr>
              <a:t>Etapa 2: </a:t>
            </a:r>
            <a:r>
              <a:rPr lang="es-MX" sz="1600" b="1" u="none" dirty="0" smtClean="0">
                <a:latin typeface="Californian FB" pitchFamily="18" charset="0"/>
                <a:ea typeface="Batang" pitchFamily="18" charset="-127"/>
              </a:rPr>
              <a:t> 1900 m</a:t>
            </a:r>
            <a:r>
              <a:rPr lang="es-MX" sz="1600" b="1" u="none" baseline="30000" dirty="0" smtClean="0">
                <a:latin typeface="Californian FB" pitchFamily="18" charset="0"/>
                <a:ea typeface="Batang" pitchFamily="18" charset="-127"/>
              </a:rPr>
              <a:t>2</a:t>
            </a:r>
            <a:r>
              <a:rPr lang="es-MX" sz="1600" b="1" dirty="0">
                <a:latin typeface="Californian FB" pitchFamily="18" charset="0"/>
                <a:ea typeface="Batang" pitchFamily="18" charset="-127"/>
              </a:rPr>
              <a:t> </a:t>
            </a:r>
            <a:r>
              <a:rPr lang="es-MX" sz="1600" b="1" dirty="0" smtClean="0">
                <a:latin typeface="Californian FB" pitchFamily="18" charset="0"/>
                <a:ea typeface="Batang" pitchFamily="18" charset="-127"/>
              </a:rPr>
              <a:t>(20 M$MN)</a:t>
            </a:r>
            <a:endParaRPr lang="es-MX" sz="1600" b="1" u="none" dirty="0">
              <a:latin typeface="Californian FB" pitchFamily="18" charset="0"/>
              <a:ea typeface="Batang" pitchFamily="18" charset="-127"/>
            </a:endParaRPr>
          </a:p>
          <a:p>
            <a:r>
              <a:rPr lang="es-MX" sz="1600" b="1" u="none" dirty="0">
                <a:latin typeface="Californian FB" pitchFamily="18" charset="0"/>
                <a:ea typeface="Batang" pitchFamily="18" charset="-127"/>
              </a:rPr>
              <a:t>Etapa </a:t>
            </a:r>
            <a:r>
              <a:rPr lang="es-MX" sz="1600" b="1" u="none" dirty="0" smtClean="0">
                <a:latin typeface="Californian FB" pitchFamily="18" charset="0"/>
                <a:ea typeface="Batang" pitchFamily="18" charset="-127"/>
              </a:rPr>
              <a:t>3:  </a:t>
            </a:r>
            <a:r>
              <a:rPr lang="es-MX" sz="1600" b="1" u="none" dirty="0">
                <a:latin typeface="Californian FB" pitchFamily="18" charset="0"/>
                <a:ea typeface="Batang" pitchFamily="18" charset="-127"/>
              </a:rPr>
              <a:t>2600 </a:t>
            </a:r>
            <a:r>
              <a:rPr lang="es-MX" sz="1600" b="1" u="none" dirty="0" smtClean="0">
                <a:latin typeface="Californian FB" pitchFamily="18" charset="0"/>
                <a:ea typeface="Batang" pitchFamily="18" charset="-127"/>
              </a:rPr>
              <a:t>m</a:t>
            </a:r>
            <a:r>
              <a:rPr lang="es-MX" sz="1600" b="1" u="none" baseline="30000" dirty="0" smtClean="0">
                <a:latin typeface="Californian FB" pitchFamily="18" charset="0"/>
                <a:ea typeface="Batang" pitchFamily="18" charset="-127"/>
              </a:rPr>
              <a:t>2 </a:t>
            </a:r>
            <a:r>
              <a:rPr lang="es-MX" sz="1600" b="1" u="none" dirty="0" smtClean="0">
                <a:latin typeface="Californian FB" pitchFamily="18" charset="0"/>
                <a:ea typeface="Batang" pitchFamily="18" charset="-127"/>
              </a:rPr>
              <a:t>(30 M$MN)</a:t>
            </a:r>
          </a:p>
          <a:p>
            <a:r>
              <a:rPr lang="es-MX" sz="1600" b="1" dirty="0" smtClean="0">
                <a:latin typeface="Californian FB" pitchFamily="18" charset="0"/>
                <a:ea typeface="Batang" pitchFamily="18" charset="-127"/>
              </a:rPr>
              <a:t>Etapa 4:  Acabados (20 M$MN)*</a:t>
            </a:r>
            <a:endParaRPr lang="es-MX" sz="1600" b="1" u="none" dirty="0">
              <a:latin typeface="Californian FB" pitchFamily="18" charset="0"/>
              <a:ea typeface="Batang" pitchFamily="18" charset="-127"/>
            </a:endParaRPr>
          </a:p>
          <a:p>
            <a:r>
              <a:rPr lang="es-MX" sz="1600" b="1" u="none" dirty="0">
                <a:latin typeface="Californian FB" pitchFamily="18" charset="0"/>
                <a:ea typeface="Batang" pitchFamily="18" charset="-127"/>
              </a:rPr>
              <a:t>Total    </a:t>
            </a:r>
            <a:r>
              <a:rPr lang="es-MX" sz="1600" b="1" u="none" dirty="0" smtClean="0">
                <a:latin typeface="Californian FB" pitchFamily="18" charset="0"/>
                <a:ea typeface="Batang" pitchFamily="18" charset="-127"/>
              </a:rPr>
              <a:t>9000 m</a:t>
            </a:r>
            <a:r>
              <a:rPr lang="es-MX" sz="1600" b="1" u="none" baseline="30000" dirty="0" smtClean="0">
                <a:latin typeface="Californian FB" pitchFamily="18" charset="0"/>
                <a:ea typeface="Batang" pitchFamily="18" charset="-127"/>
              </a:rPr>
              <a:t>2</a:t>
            </a:r>
            <a:endParaRPr lang="es-MX" sz="1600" b="1" baseline="30000" dirty="0">
              <a:latin typeface="Californian FB" pitchFamily="18" charset="0"/>
              <a:ea typeface="Batang" pitchFamily="18" charset="-127"/>
            </a:endParaRPr>
          </a:p>
          <a:p>
            <a:endParaRPr lang="es-MX" sz="1600" b="1" u="none" baseline="30000" dirty="0" smtClean="0">
              <a:latin typeface="Californian FB" pitchFamily="18" charset="0"/>
              <a:ea typeface="Batang" pitchFamily="18" charset="-127"/>
            </a:endParaRPr>
          </a:p>
          <a:p>
            <a:r>
              <a:rPr lang="es-MX" sz="1600" b="1" baseline="30000" dirty="0" smtClean="0">
                <a:latin typeface="Californian FB" pitchFamily="18" charset="0"/>
                <a:ea typeface="Batang" pitchFamily="18" charset="-127"/>
              </a:rPr>
              <a:t>*</a:t>
            </a:r>
            <a:r>
              <a:rPr lang="es-MX" sz="1600" b="1" dirty="0" smtClean="0">
                <a:latin typeface="Californian FB" pitchFamily="18" charset="0"/>
                <a:ea typeface="Batang" pitchFamily="18" charset="-127"/>
              </a:rPr>
              <a:t>Por iniciar en verano 2014</a:t>
            </a:r>
            <a:endParaRPr lang="es-MX" sz="1600" b="1" u="none" baseline="30000" dirty="0">
              <a:latin typeface="Californian FB" pitchFamily="18" charset="0"/>
              <a:ea typeface="Batang" pitchFamily="18" charset="-127"/>
            </a:endParaRPr>
          </a:p>
          <a:p>
            <a:endParaRPr lang="es-MX" b="1" u="none" baseline="30000" dirty="0"/>
          </a:p>
        </p:txBody>
      </p:sp>
      <p:sp>
        <p:nvSpPr>
          <p:cNvPr id="5" name="CuadroTexto 4"/>
          <p:cNvSpPr txBox="1"/>
          <p:nvPr/>
        </p:nvSpPr>
        <p:spPr>
          <a:xfrm>
            <a:off x="1043608" y="188640"/>
            <a:ext cx="3036409" cy="523220"/>
          </a:xfrm>
          <a:prstGeom prst="rect">
            <a:avLst/>
          </a:prstGeom>
          <a:noFill/>
        </p:spPr>
        <p:txBody>
          <a:bodyPr wrap="none" rtlCol="0">
            <a:spAutoFit/>
          </a:bodyPr>
          <a:lstStyle/>
          <a:p>
            <a:r>
              <a:rPr lang="es-ES" sz="2800" dirty="0" smtClean="0">
                <a:solidFill>
                  <a:schemeClr val="accent1">
                    <a:lumMod val="50000"/>
                  </a:schemeClr>
                </a:solidFill>
                <a:latin typeface="Arial Rounded MT Bold"/>
                <a:cs typeface="Arial Rounded MT Bold"/>
              </a:rPr>
              <a:t>Situación Actual</a:t>
            </a:r>
            <a:endParaRPr lang="es-ES" sz="2800" dirty="0">
              <a:solidFill>
                <a:schemeClr val="accent1">
                  <a:lumMod val="50000"/>
                </a:schemeClr>
              </a:solidFill>
              <a:latin typeface="Arial Rounded MT Bold"/>
              <a:cs typeface="Arial Rounded MT Bold"/>
            </a:endParaRPr>
          </a:p>
        </p:txBody>
      </p:sp>
    </p:spTree>
    <p:extLst>
      <p:ext uri="{BB962C8B-B14F-4D97-AF65-F5344CB8AC3E}">
        <p14:creationId xmlns:p14="http://schemas.microsoft.com/office/powerpoint/2010/main" xmlns="" val="295053883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4 CuadroTexto"/>
          <p:cNvSpPr txBox="1">
            <a:spLocks noChangeArrowheads="1"/>
          </p:cNvSpPr>
          <p:nvPr/>
        </p:nvSpPr>
        <p:spPr bwMode="auto">
          <a:xfrm>
            <a:off x="986986" y="295263"/>
            <a:ext cx="5961277" cy="338554"/>
          </a:xfrm>
          <a:prstGeom prst="rect">
            <a:avLst/>
          </a:prstGeom>
          <a:noFill/>
          <a:ln>
            <a:noFill/>
          </a:ln>
          <a:effectLst/>
          <a:extLst/>
        </p:spPr>
        <p:txBody>
          <a:bodyPr wrap="squar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s-MX" sz="1600" dirty="0" smtClean="0">
                <a:solidFill>
                  <a:schemeClr val="accent1">
                    <a:lumMod val="50000"/>
                  </a:schemeClr>
                </a:solidFill>
                <a:latin typeface="Arial Rounded MT Bold"/>
                <a:cs typeface="Arial Rounded MT Bold"/>
              </a:rPr>
              <a:t>Centro de Investigación en Materiales Avanzados (CIMAV)</a:t>
            </a:r>
          </a:p>
        </p:txBody>
      </p:sp>
      <p:sp>
        <p:nvSpPr>
          <p:cNvPr id="116740" name="6 CuadroTexto"/>
          <p:cNvSpPr txBox="1">
            <a:spLocks noChangeArrowheads="1"/>
          </p:cNvSpPr>
          <p:nvPr/>
        </p:nvSpPr>
        <p:spPr bwMode="auto">
          <a:xfrm>
            <a:off x="6228184" y="3501008"/>
            <a:ext cx="2808312" cy="1138773"/>
          </a:xfrm>
          <a:prstGeom prst="rect">
            <a:avLst/>
          </a:prstGeom>
          <a:noFill/>
          <a:ln>
            <a:noFill/>
          </a:ln>
          <a:scene3d>
            <a:camera prst="orthographicFront"/>
            <a:lightRig rig="threePt" dir="t"/>
          </a:scene3d>
          <a:sp3d>
            <a:bevelT/>
          </a:sp3d>
          <a:extLst/>
        </p:spPr>
        <p:txBody>
          <a:bodyPr wrap="squar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algn="ctr" eaLnBrk="1" hangingPunct="1"/>
            <a:r>
              <a:rPr lang="es-MX" sz="2000" b="1" i="1" dirty="0" smtClean="0">
                <a:solidFill>
                  <a:srgbClr val="FF0000"/>
                </a:solidFill>
                <a:latin typeface="Arial" pitchFamily="34" charset="0"/>
                <a:cs typeface="Arial" pitchFamily="34" charset="0"/>
              </a:rPr>
              <a:t>Centro Líder</a:t>
            </a:r>
          </a:p>
          <a:p>
            <a:pPr algn="ctr" eaLnBrk="1" hangingPunct="1"/>
            <a:r>
              <a:rPr lang="es-MX" sz="1600" b="1" i="1" dirty="0" smtClean="0">
                <a:solidFill>
                  <a:srgbClr val="FF0000"/>
                </a:solidFill>
                <a:latin typeface="Arial" pitchFamily="34" charset="0"/>
                <a:cs typeface="Arial" pitchFamily="34" charset="0"/>
              </a:rPr>
              <a:t>en Proyectos Industriales Nano</a:t>
            </a:r>
            <a:endParaRPr lang="es-MX" sz="1600" b="1" i="1" dirty="0">
              <a:solidFill>
                <a:srgbClr val="FF0000"/>
              </a:solidFill>
              <a:latin typeface="Arial" pitchFamily="34" charset="0"/>
              <a:cs typeface="Arial" pitchFamily="34" charset="0"/>
            </a:endParaRPr>
          </a:p>
          <a:p>
            <a:pPr algn="ctr" eaLnBrk="1" hangingPunct="1"/>
            <a:r>
              <a:rPr lang="es-MX" sz="1600" b="1" i="1" dirty="0">
                <a:solidFill>
                  <a:srgbClr val="FF0000"/>
                </a:solidFill>
                <a:latin typeface="Arial" pitchFamily="34" charset="0"/>
                <a:cs typeface="Arial" pitchFamily="34" charset="0"/>
              </a:rPr>
              <a:t>CIMAV-</a:t>
            </a:r>
            <a:r>
              <a:rPr lang="es-MX" sz="1600" b="1" i="1" dirty="0" smtClean="0">
                <a:solidFill>
                  <a:srgbClr val="FF0000"/>
                </a:solidFill>
                <a:latin typeface="Arial" pitchFamily="34" charset="0"/>
                <a:cs typeface="Arial" pitchFamily="34" charset="0"/>
              </a:rPr>
              <a:t>Monterrey</a:t>
            </a:r>
            <a:endParaRPr lang="es-MX" sz="1600" b="1" i="1" dirty="0">
              <a:solidFill>
                <a:srgbClr val="FF0000"/>
              </a:solidFill>
              <a:latin typeface="Arial" pitchFamily="34" charset="0"/>
              <a:cs typeface="Arial" pitchFamily="34" charset="0"/>
            </a:endParaRPr>
          </a:p>
        </p:txBody>
      </p:sp>
      <p:sp>
        <p:nvSpPr>
          <p:cNvPr id="9" name="5 Rectángulo redondeado"/>
          <p:cNvSpPr/>
          <p:nvPr/>
        </p:nvSpPr>
        <p:spPr>
          <a:xfrm>
            <a:off x="289743" y="1188040"/>
            <a:ext cx="4786313" cy="3177064"/>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defTabSz="914400">
              <a:defRPr/>
            </a:pPr>
            <a:r>
              <a:rPr lang="es-MX" sz="2000" b="1" kern="0" dirty="0">
                <a:solidFill>
                  <a:srgbClr val="FF0000"/>
                </a:solidFill>
                <a:latin typeface="Arial" pitchFamily="34" charset="0"/>
                <a:cs typeface="Arial" pitchFamily="34" charset="0"/>
              </a:rPr>
              <a:t>Personal (2012)</a:t>
            </a:r>
          </a:p>
          <a:p>
            <a:pPr lvl="0" defTabSz="914400">
              <a:defRPr/>
            </a:pPr>
            <a:r>
              <a:rPr lang="es-MX" sz="1600" b="1" kern="0" dirty="0" smtClean="0">
                <a:solidFill>
                  <a:schemeClr val="accent1">
                    <a:lumMod val="50000"/>
                  </a:schemeClr>
                </a:solidFill>
                <a:latin typeface="Arial" pitchFamily="34" charset="0"/>
                <a:cs typeface="Arial" pitchFamily="34" charset="0"/>
              </a:rPr>
              <a:t>Investigadores: </a:t>
            </a:r>
            <a:r>
              <a:rPr lang="es-MX" b="1" kern="0" dirty="0" smtClean="0">
                <a:solidFill>
                  <a:srgbClr val="FF0000"/>
                </a:solidFill>
                <a:latin typeface="Arial" pitchFamily="34" charset="0"/>
                <a:cs typeface="Arial" pitchFamily="34" charset="0"/>
              </a:rPr>
              <a:t>21</a:t>
            </a:r>
            <a:endParaRPr lang="es-MX" b="1" kern="0" dirty="0">
              <a:solidFill>
                <a:srgbClr val="FF0000"/>
              </a:solidFill>
              <a:latin typeface="Arial" pitchFamily="34" charset="0"/>
              <a:cs typeface="Arial" pitchFamily="34" charset="0"/>
            </a:endParaRPr>
          </a:p>
          <a:p>
            <a:pPr lvl="0" defTabSz="914400">
              <a:defRPr/>
            </a:pPr>
            <a:r>
              <a:rPr lang="es-MX" sz="1600" b="1" kern="0" dirty="0">
                <a:solidFill>
                  <a:schemeClr val="accent1">
                    <a:lumMod val="50000"/>
                  </a:schemeClr>
                </a:solidFill>
                <a:latin typeface="Arial" pitchFamily="34" charset="0"/>
                <a:cs typeface="Arial" pitchFamily="34" charset="0"/>
              </a:rPr>
              <a:t>TODOS con Doctorado en Nanotecnología</a:t>
            </a:r>
          </a:p>
          <a:p>
            <a:pPr lvl="0" defTabSz="914400">
              <a:defRPr/>
            </a:pPr>
            <a:endParaRPr lang="es-MX" sz="2000" b="1" kern="0" dirty="0">
              <a:solidFill>
                <a:srgbClr val="000090"/>
              </a:solidFill>
              <a:latin typeface="Arial" pitchFamily="34" charset="0"/>
              <a:cs typeface="Arial" pitchFamily="34" charset="0"/>
            </a:endParaRPr>
          </a:p>
          <a:p>
            <a:pPr lvl="0" defTabSz="914400">
              <a:defRPr/>
            </a:pPr>
            <a:r>
              <a:rPr lang="es-MX" sz="2000" b="1" kern="0" dirty="0">
                <a:solidFill>
                  <a:srgbClr val="FF0000"/>
                </a:solidFill>
                <a:latin typeface="Arial" pitchFamily="34" charset="0"/>
                <a:cs typeface="Arial" pitchFamily="34" charset="0"/>
              </a:rPr>
              <a:t>Área del </a:t>
            </a:r>
            <a:r>
              <a:rPr lang="es-MX" sz="2000" b="1" kern="0" dirty="0" smtClean="0">
                <a:solidFill>
                  <a:srgbClr val="FF0000"/>
                </a:solidFill>
                <a:latin typeface="Arial" pitchFamily="34" charset="0"/>
                <a:cs typeface="Arial" pitchFamily="34" charset="0"/>
              </a:rPr>
              <a:t>conocimiento</a:t>
            </a:r>
            <a:endParaRPr lang="es-MX" sz="2000" b="1" kern="0" dirty="0">
              <a:solidFill>
                <a:srgbClr val="000090"/>
              </a:solidFill>
              <a:latin typeface="Arial" pitchFamily="34" charset="0"/>
              <a:cs typeface="Arial" pitchFamily="34" charset="0"/>
            </a:endParaRP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Modelación y Simulación Computacional</a:t>
            </a: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Síntesis de Nanoestructuras</a:t>
            </a: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Nanocompuestos Poliméricos</a:t>
            </a: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Ó</a:t>
            </a:r>
            <a:r>
              <a:rPr lang="es-MX" sz="1600" b="1" kern="0" dirty="0" smtClean="0">
                <a:solidFill>
                  <a:schemeClr val="accent1">
                    <a:lumMod val="50000"/>
                  </a:schemeClr>
                </a:solidFill>
                <a:latin typeface="Arial" pitchFamily="34" charset="0"/>
                <a:cs typeface="Arial" pitchFamily="34" charset="0"/>
              </a:rPr>
              <a:t>xidos </a:t>
            </a:r>
            <a:r>
              <a:rPr lang="es-MX" sz="1600" b="1" kern="0" dirty="0">
                <a:solidFill>
                  <a:schemeClr val="accent1">
                    <a:lumMod val="50000"/>
                  </a:schemeClr>
                </a:solidFill>
                <a:latin typeface="Arial" pitchFamily="34" charset="0"/>
                <a:cs typeface="Arial" pitchFamily="34" charset="0"/>
              </a:rPr>
              <a:t>Nanoestructurados</a:t>
            </a:r>
          </a:p>
          <a:p>
            <a:pPr marL="177800" lvl="0" indent="-177800" defTabSz="914400">
              <a:buFont typeface="Arial" pitchFamily="34" charset="0"/>
              <a:buChar char="•"/>
              <a:defRPr/>
            </a:pPr>
            <a:r>
              <a:rPr lang="es-MX" sz="1600" b="1" kern="0" dirty="0" err="1" smtClean="0">
                <a:solidFill>
                  <a:schemeClr val="accent1">
                    <a:lumMod val="50000"/>
                  </a:schemeClr>
                </a:solidFill>
                <a:latin typeface="Arial" pitchFamily="34" charset="0"/>
                <a:cs typeface="Arial" pitchFamily="34" charset="0"/>
              </a:rPr>
              <a:t>Nanoelectrónica</a:t>
            </a:r>
            <a:endParaRPr lang="es-MX" sz="1600" b="1" kern="0" dirty="0">
              <a:solidFill>
                <a:schemeClr val="accent1">
                  <a:lumMod val="50000"/>
                </a:schemeClr>
              </a:solidFill>
              <a:latin typeface="Arial" pitchFamily="34" charset="0"/>
              <a:cs typeface="Arial" pitchFamily="34" charset="0"/>
            </a:endParaRP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Nanobiotecnología</a:t>
            </a:r>
          </a:p>
          <a:p>
            <a:pPr marL="177800" lvl="0" indent="-177800" defTabSz="914400">
              <a:buFont typeface="Arial" pitchFamily="34" charset="0"/>
              <a:buChar char="•"/>
              <a:defRPr/>
            </a:pPr>
            <a:r>
              <a:rPr lang="es-MX" sz="1600" b="1" kern="0" dirty="0">
                <a:solidFill>
                  <a:schemeClr val="accent1">
                    <a:lumMod val="50000"/>
                  </a:schemeClr>
                </a:solidFill>
                <a:latin typeface="Arial" pitchFamily="34" charset="0"/>
                <a:cs typeface="Arial" pitchFamily="34" charset="0"/>
              </a:rPr>
              <a:t>Nanocatálisis </a:t>
            </a:r>
          </a:p>
        </p:txBody>
      </p:sp>
      <p:pic>
        <p:nvPicPr>
          <p:cNvPr id="4" name="Imagen 3" descr="Captura de pantalla 2014-02-23 a la(s) 10.10.43.png"/>
          <p:cNvPicPr>
            <a:picLocks noChangeAspect="1"/>
          </p:cNvPicPr>
          <p:nvPr/>
        </p:nvPicPr>
        <p:blipFill rotWithShape="1">
          <a:blip r:embed="rId3" cstate="print">
            <a:extLst>
              <a:ext uri="{28A0092B-C50C-407E-A947-70E740481C1C}">
                <a14:useLocalDpi xmlns:a14="http://schemas.microsoft.com/office/drawing/2010/main" xmlns="" val="0"/>
              </a:ext>
            </a:extLst>
          </a:blip>
          <a:srcRect l="-535"/>
          <a:stretch/>
        </p:blipFill>
        <p:spPr>
          <a:xfrm>
            <a:off x="22716" y="4725144"/>
            <a:ext cx="9013780" cy="1882831"/>
          </a:xfrm>
          <a:prstGeom prst="rect">
            <a:avLst/>
          </a:prstGeom>
        </p:spPr>
      </p:pic>
      <p:sp>
        <p:nvSpPr>
          <p:cNvPr id="2" name="Rectángulo 1"/>
          <p:cNvSpPr/>
          <p:nvPr/>
        </p:nvSpPr>
        <p:spPr>
          <a:xfrm>
            <a:off x="7437040" y="314708"/>
            <a:ext cx="1345753" cy="338554"/>
          </a:xfrm>
          <a:prstGeom prst="rect">
            <a:avLst/>
          </a:prstGeom>
        </p:spPr>
        <p:txBody>
          <a:bodyPr wrap="none">
            <a:spAutoFit/>
          </a:bodyPr>
          <a:lstStyle/>
          <a:p>
            <a:pPr algn="ctr"/>
            <a:r>
              <a:rPr lang="es-MX" sz="1600" dirty="0">
                <a:solidFill>
                  <a:schemeClr val="accent1">
                    <a:lumMod val="50000"/>
                  </a:schemeClr>
                </a:solidFill>
                <a:latin typeface="Arial Rounded MT Bold"/>
                <a:cs typeface="Arial Rounded MT Bold"/>
              </a:rPr>
              <a:t>4 abril 2008</a:t>
            </a:r>
          </a:p>
        </p:txBody>
      </p:sp>
    </p:spTree>
    <p:extLst>
      <p:ext uri="{BB962C8B-B14F-4D97-AF65-F5344CB8AC3E}">
        <p14:creationId xmlns:p14="http://schemas.microsoft.com/office/powerpoint/2010/main" xmlns="" val="2663647610"/>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90" name="Picture 2"/>
          <p:cNvPicPr>
            <a:picLocks noChangeAspect="1" noChangeArrowheads="1"/>
          </p:cNvPicPr>
          <p:nvPr/>
        </p:nvPicPr>
        <p:blipFill rotWithShape="1">
          <a:blip r:embed="rId3" cstate="email">
            <a:extLst>
              <a:ext uri="{28A0092B-C50C-407E-A947-70E740481C1C}">
                <a14:useLocalDpi xmlns:a14="http://schemas.microsoft.com/office/drawing/2010/main" xmlns="" val="0"/>
              </a:ext>
            </a:extLst>
          </a:blip>
          <a:srcRect/>
          <a:stretch/>
        </p:blipFill>
        <p:spPr bwMode="auto">
          <a:xfrm>
            <a:off x="12700" y="-27384"/>
            <a:ext cx="9144000" cy="857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tángulo redondeado 2"/>
          <p:cNvSpPr/>
          <p:nvPr/>
        </p:nvSpPr>
        <p:spPr>
          <a:xfrm>
            <a:off x="4722364" y="990020"/>
            <a:ext cx="4314132" cy="3663116"/>
          </a:xfrm>
          <a:prstGeom prst="roundRect">
            <a:avLst>
              <a:gd name="adj" fmla="val 11467"/>
            </a:avLst>
          </a:prstGeom>
          <a:solidFill>
            <a:schemeClr val="accent1">
              <a:lumMod val="20000"/>
              <a:lumOff val="80000"/>
              <a:alpha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2" name="Group 7"/>
          <p:cNvGrpSpPr>
            <a:grpSpLocks/>
          </p:cNvGrpSpPr>
          <p:nvPr/>
        </p:nvGrpSpPr>
        <p:grpSpPr bwMode="auto">
          <a:xfrm>
            <a:off x="323528" y="1772816"/>
            <a:ext cx="6864226" cy="4296447"/>
            <a:chOff x="22" y="346"/>
            <a:chExt cx="5602" cy="3702"/>
          </a:xfrm>
          <a:effectLst>
            <a:outerShdw dir="5160000" algn="ctr" rotWithShape="0">
              <a:schemeClr val="bg1">
                <a:lumMod val="50000"/>
              </a:schemeClr>
            </a:outerShdw>
          </a:effectLst>
        </p:grpSpPr>
        <p:sp>
          <p:nvSpPr>
            <p:cNvPr id="34824" name="Freeform 8"/>
            <p:cNvSpPr>
              <a:spLocks/>
            </p:cNvSpPr>
            <p:nvPr/>
          </p:nvSpPr>
          <p:spPr bwMode="auto">
            <a:xfrm>
              <a:off x="3247" y="2852"/>
              <a:ext cx="444" cy="584"/>
            </a:xfrm>
            <a:custGeom>
              <a:avLst/>
              <a:gdLst>
                <a:gd name="T0" fmla="*/ 5875 w 341"/>
                <a:gd name="T1" fmla="*/ 55103 h 466"/>
                <a:gd name="T2" fmla="*/ 13504 w 341"/>
                <a:gd name="T3" fmla="*/ 52749 h 466"/>
                <a:gd name="T4" fmla="*/ 19438 w 341"/>
                <a:gd name="T5" fmla="*/ 52155 h 466"/>
                <a:gd name="T6" fmla="*/ 20592 w 341"/>
                <a:gd name="T7" fmla="*/ 49834 h 466"/>
                <a:gd name="T8" fmla="*/ 21296 w 341"/>
                <a:gd name="T9" fmla="*/ 48248 h 466"/>
                <a:gd name="T10" fmla="*/ 21868 w 341"/>
                <a:gd name="T11" fmla="*/ 45363 h 466"/>
                <a:gd name="T12" fmla="*/ 22895 w 341"/>
                <a:gd name="T13" fmla="*/ 42091 h 466"/>
                <a:gd name="T14" fmla="*/ 24235 w 341"/>
                <a:gd name="T15" fmla="*/ 35675 h 466"/>
                <a:gd name="T16" fmla="*/ 30524 w 341"/>
                <a:gd name="T17" fmla="*/ 30565 h 466"/>
                <a:gd name="T18" fmla="*/ 35283 w 341"/>
                <a:gd name="T19" fmla="*/ 33779 h 466"/>
                <a:gd name="T20" fmla="*/ 43727 w 341"/>
                <a:gd name="T21" fmla="*/ 37437 h 466"/>
                <a:gd name="T22" fmla="*/ 51749 w 341"/>
                <a:gd name="T23" fmla="*/ 36858 h 466"/>
                <a:gd name="T24" fmla="*/ 58266 w 341"/>
                <a:gd name="T25" fmla="*/ 37437 h 466"/>
                <a:gd name="T26" fmla="*/ 62419 w 341"/>
                <a:gd name="T27" fmla="*/ 35129 h 466"/>
                <a:gd name="T28" fmla="*/ 71220 w 341"/>
                <a:gd name="T29" fmla="*/ 34987 h 466"/>
                <a:gd name="T30" fmla="*/ 68398 w 341"/>
                <a:gd name="T31" fmla="*/ 32856 h 466"/>
                <a:gd name="T32" fmla="*/ 61717 w 341"/>
                <a:gd name="T33" fmla="*/ 31115 h 466"/>
                <a:gd name="T34" fmla="*/ 58479 w 341"/>
                <a:gd name="T35" fmla="*/ 28761 h 466"/>
                <a:gd name="T36" fmla="*/ 52163 w 341"/>
                <a:gd name="T37" fmla="*/ 27093 h 466"/>
                <a:gd name="T38" fmla="*/ 47393 w 341"/>
                <a:gd name="T39" fmla="*/ 24967 h 466"/>
                <a:gd name="T40" fmla="*/ 50835 w 341"/>
                <a:gd name="T41" fmla="*/ 17731 h 466"/>
                <a:gd name="T42" fmla="*/ 48539 w 341"/>
                <a:gd name="T43" fmla="*/ 13422 h 466"/>
                <a:gd name="T44" fmla="*/ 51358 w 341"/>
                <a:gd name="T45" fmla="*/ 12022 h 466"/>
                <a:gd name="T46" fmla="*/ 62419 w 341"/>
                <a:gd name="T47" fmla="*/ 7188 h 466"/>
                <a:gd name="T48" fmla="*/ 63525 w 341"/>
                <a:gd name="T49" fmla="*/ 2073 h 466"/>
                <a:gd name="T50" fmla="*/ 72145 w 341"/>
                <a:gd name="T51" fmla="*/ 460 h 466"/>
                <a:gd name="T52" fmla="*/ 76143 w 341"/>
                <a:gd name="T53" fmla="*/ 4393 h 466"/>
                <a:gd name="T54" fmla="*/ 83606 w 341"/>
                <a:gd name="T55" fmla="*/ 7850 h 466"/>
                <a:gd name="T56" fmla="*/ 76143 w 341"/>
                <a:gd name="T57" fmla="*/ 8646 h 466"/>
                <a:gd name="T58" fmla="*/ 76143 w 341"/>
                <a:gd name="T59" fmla="*/ 16648 h 466"/>
                <a:gd name="T60" fmla="*/ 82290 w 341"/>
                <a:gd name="T61" fmla="*/ 17731 h 466"/>
                <a:gd name="T62" fmla="*/ 88434 w 341"/>
                <a:gd name="T63" fmla="*/ 15066 h 466"/>
                <a:gd name="T64" fmla="*/ 93149 w 341"/>
                <a:gd name="T65" fmla="*/ 16237 h 466"/>
                <a:gd name="T66" fmla="*/ 100340 w 341"/>
                <a:gd name="T67" fmla="*/ 18798 h 466"/>
                <a:gd name="T68" fmla="*/ 94661 w 341"/>
                <a:gd name="T69" fmla="*/ 21672 h 466"/>
                <a:gd name="T70" fmla="*/ 88849 w 341"/>
                <a:gd name="T71" fmla="*/ 28761 h 466"/>
                <a:gd name="T72" fmla="*/ 86917 w 341"/>
                <a:gd name="T73" fmla="*/ 31115 h 466"/>
                <a:gd name="T74" fmla="*/ 87732 w 341"/>
                <a:gd name="T75" fmla="*/ 33779 h 466"/>
                <a:gd name="T76" fmla="*/ 95662 w 341"/>
                <a:gd name="T77" fmla="*/ 35129 h 466"/>
                <a:gd name="T78" fmla="*/ 105654 w 341"/>
                <a:gd name="T79" fmla="*/ 36673 h 466"/>
                <a:gd name="T80" fmla="*/ 94715 w 341"/>
                <a:gd name="T81" fmla="*/ 39198 h 466"/>
                <a:gd name="T82" fmla="*/ 89424 w 341"/>
                <a:gd name="T83" fmla="*/ 44709 h 466"/>
                <a:gd name="T84" fmla="*/ 84447 w 341"/>
                <a:gd name="T85" fmla="*/ 47106 h 466"/>
                <a:gd name="T86" fmla="*/ 91584 w 341"/>
                <a:gd name="T87" fmla="*/ 50042 h 466"/>
                <a:gd name="T88" fmla="*/ 95662 w 341"/>
                <a:gd name="T89" fmla="*/ 53266 h 466"/>
                <a:gd name="T90" fmla="*/ 102341 w 341"/>
                <a:gd name="T91" fmla="*/ 54375 h 466"/>
                <a:gd name="T92" fmla="*/ 111557 w 341"/>
                <a:gd name="T93" fmla="*/ 55172 h 466"/>
                <a:gd name="T94" fmla="*/ 108066 w 341"/>
                <a:gd name="T95" fmla="*/ 58444 h 466"/>
                <a:gd name="T96" fmla="*/ 97926 w 341"/>
                <a:gd name="T97" fmla="*/ 60527 h 466"/>
                <a:gd name="T98" fmla="*/ 88141 w 341"/>
                <a:gd name="T99" fmla="*/ 60109 h 466"/>
                <a:gd name="T100" fmla="*/ 78809 w 341"/>
                <a:gd name="T101" fmla="*/ 62760 h 466"/>
                <a:gd name="T102" fmla="*/ 76143 w 341"/>
                <a:gd name="T103" fmla="*/ 62453 h 466"/>
                <a:gd name="T104" fmla="*/ 68901 w 341"/>
                <a:gd name="T105" fmla="*/ 59594 h 466"/>
                <a:gd name="T106" fmla="*/ 61948 w 341"/>
                <a:gd name="T107" fmla="*/ 58109 h 466"/>
                <a:gd name="T108" fmla="*/ 60527 w 341"/>
                <a:gd name="T109" fmla="*/ 63578 h 466"/>
                <a:gd name="T110" fmla="*/ 53927 w 341"/>
                <a:gd name="T111" fmla="*/ 64670 h 466"/>
                <a:gd name="T112" fmla="*/ 42555 w 341"/>
                <a:gd name="T113" fmla="*/ 64056 h 466"/>
                <a:gd name="T114" fmla="*/ 36404 w 341"/>
                <a:gd name="T115" fmla="*/ 65893 h 466"/>
                <a:gd name="T116" fmla="*/ 31864 w 341"/>
                <a:gd name="T117" fmla="*/ 65362 h 466"/>
                <a:gd name="T118" fmla="*/ 21868 w 341"/>
                <a:gd name="T119" fmla="*/ 64056 h 466"/>
                <a:gd name="T120" fmla="*/ 12146 w 341"/>
                <a:gd name="T121" fmla="*/ 60671 h 466"/>
                <a:gd name="T122" fmla="*/ 4371 w 341"/>
                <a:gd name="T123" fmla="*/ 58307 h 46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41"/>
                <a:gd name="T187" fmla="*/ 0 h 466"/>
                <a:gd name="T188" fmla="*/ 341 w 341"/>
                <a:gd name="T189" fmla="*/ 466 h 46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25" name="Freeform 9"/>
            <p:cNvSpPr>
              <a:spLocks/>
            </p:cNvSpPr>
            <p:nvPr/>
          </p:nvSpPr>
          <p:spPr bwMode="auto">
            <a:xfrm>
              <a:off x="2686" y="3249"/>
              <a:ext cx="731" cy="487"/>
            </a:xfrm>
            <a:custGeom>
              <a:avLst/>
              <a:gdLst>
                <a:gd name="T0" fmla="*/ 6375 w 562"/>
                <a:gd name="T1" fmla="*/ 14905 h 388"/>
                <a:gd name="T2" fmla="*/ 10786 w 562"/>
                <a:gd name="T3" fmla="*/ 14369 h 388"/>
                <a:gd name="T4" fmla="*/ 12768 w 562"/>
                <a:gd name="T5" fmla="*/ 10829 h 388"/>
                <a:gd name="T6" fmla="*/ 19201 w 562"/>
                <a:gd name="T7" fmla="*/ 5619 h 388"/>
                <a:gd name="T8" fmla="*/ 26750 w 562"/>
                <a:gd name="T9" fmla="*/ 7004 h 388"/>
                <a:gd name="T10" fmla="*/ 31433 w 562"/>
                <a:gd name="T11" fmla="*/ 9121 h 388"/>
                <a:gd name="T12" fmla="*/ 40001 w 562"/>
                <a:gd name="T13" fmla="*/ 8460 h 388"/>
                <a:gd name="T14" fmla="*/ 56429 w 562"/>
                <a:gd name="T15" fmla="*/ 9928 h 388"/>
                <a:gd name="T16" fmla="*/ 61308 w 562"/>
                <a:gd name="T17" fmla="*/ 11034 h 388"/>
                <a:gd name="T18" fmla="*/ 65839 w 562"/>
                <a:gd name="T19" fmla="*/ 11448 h 388"/>
                <a:gd name="T20" fmla="*/ 73230 w 562"/>
                <a:gd name="T21" fmla="*/ 12332 h 388"/>
                <a:gd name="T22" fmla="*/ 69647 w 562"/>
                <a:gd name="T23" fmla="*/ 7910 h 388"/>
                <a:gd name="T24" fmla="*/ 68334 w 562"/>
                <a:gd name="T25" fmla="*/ 5210 h 388"/>
                <a:gd name="T26" fmla="*/ 67676 w 562"/>
                <a:gd name="T27" fmla="*/ 3567 h 388"/>
                <a:gd name="T28" fmla="*/ 68302 w 562"/>
                <a:gd name="T29" fmla="*/ 754 h 388"/>
                <a:gd name="T30" fmla="*/ 71487 w 562"/>
                <a:gd name="T31" fmla="*/ 1870 h 388"/>
                <a:gd name="T32" fmla="*/ 77184 w 562"/>
                <a:gd name="T33" fmla="*/ 1062 h 388"/>
                <a:gd name="T34" fmla="*/ 79744 w 562"/>
                <a:gd name="T35" fmla="*/ 946 h 388"/>
                <a:gd name="T36" fmla="*/ 86335 w 562"/>
                <a:gd name="T37" fmla="*/ 3698 h 388"/>
                <a:gd name="T38" fmla="*/ 84546 w 562"/>
                <a:gd name="T39" fmla="*/ 6006 h 388"/>
                <a:gd name="T40" fmla="*/ 81232 w 562"/>
                <a:gd name="T41" fmla="*/ 8460 h 388"/>
                <a:gd name="T42" fmla="*/ 87348 w 562"/>
                <a:gd name="T43" fmla="*/ 8853 h 388"/>
                <a:gd name="T44" fmla="*/ 93970 w 562"/>
                <a:gd name="T45" fmla="*/ 8212 h 388"/>
                <a:gd name="T46" fmla="*/ 103070 w 562"/>
                <a:gd name="T47" fmla="*/ 5932 h 388"/>
                <a:gd name="T48" fmla="*/ 108023 w 562"/>
                <a:gd name="T49" fmla="*/ 5093 h 388"/>
                <a:gd name="T50" fmla="*/ 111184 w 562"/>
                <a:gd name="T51" fmla="*/ 4477 h 388"/>
                <a:gd name="T52" fmla="*/ 114792 w 562"/>
                <a:gd name="T53" fmla="*/ 1490 h 388"/>
                <a:gd name="T54" fmla="*/ 118239 w 562"/>
                <a:gd name="T55" fmla="*/ 2347 h 388"/>
                <a:gd name="T56" fmla="*/ 124568 w 562"/>
                <a:gd name="T57" fmla="*/ 8024 h 388"/>
                <a:gd name="T58" fmla="*/ 132107 w 562"/>
                <a:gd name="T59" fmla="*/ 6539 h 388"/>
                <a:gd name="T60" fmla="*/ 136984 w 562"/>
                <a:gd name="T61" fmla="*/ 9461 h 388"/>
                <a:gd name="T62" fmla="*/ 143805 w 562"/>
                <a:gd name="T63" fmla="*/ 12937 h 388"/>
                <a:gd name="T64" fmla="*/ 150306 w 562"/>
                <a:gd name="T65" fmla="*/ 15640 h 388"/>
                <a:gd name="T66" fmla="*/ 157315 w 562"/>
                <a:gd name="T67" fmla="*/ 19055 h 388"/>
                <a:gd name="T68" fmla="*/ 167833 w 562"/>
                <a:gd name="T69" fmla="*/ 20923 h 388"/>
                <a:gd name="T70" fmla="*/ 167340 w 562"/>
                <a:gd name="T71" fmla="*/ 29558 h 388"/>
                <a:gd name="T72" fmla="*/ 174844 w 562"/>
                <a:gd name="T73" fmla="*/ 40009 h 388"/>
                <a:gd name="T74" fmla="*/ 181949 w 562"/>
                <a:gd name="T75" fmla="*/ 42109 h 388"/>
                <a:gd name="T76" fmla="*/ 178759 w 562"/>
                <a:gd name="T77" fmla="*/ 47857 h 388"/>
                <a:gd name="T78" fmla="*/ 173039 w 562"/>
                <a:gd name="T79" fmla="*/ 50093 h 388"/>
                <a:gd name="T80" fmla="*/ 171029 w 562"/>
                <a:gd name="T81" fmla="*/ 52853 h 388"/>
                <a:gd name="T82" fmla="*/ 163551 w 562"/>
                <a:gd name="T83" fmla="*/ 54852 h 388"/>
                <a:gd name="T84" fmla="*/ 159781 w 562"/>
                <a:gd name="T85" fmla="*/ 56051 h 388"/>
                <a:gd name="T86" fmla="*/ 156740 w 562"/>
                <a:gd name="T87" fmla="*/ 54627 h 388"/>
                <a:gd name="T88" fmla="*/ 150377 w 562"/>
                <a:gd name="T89" fmla="*/ 53426 h 388"/>
                <a:gd name="T90" fmla="*/ 143952 w 562"/>
                <a:gd name="T91" fmla="*/ 52853 h 388"/>
                <a:gd name="T92" fmla="*/ 129851 w 562"/>
                <a:gd name="T93" fmla="*/ 51931 h 388"/>
                <a:gd name="T94" fmla="*/ 114939 w 562"/>
                <a:gd name="T95" fmla="*/ 50217 h 388"/>
                <a:gd name="T96" fmla="*/ 102278 w 562"/>
                <a:gd name="T97" fmla="*/ 48221 h 388"/>
                <a:gd name="T98" fmla="*/ 98195 w 562"/>
                <a:gd name="T99" fmla="*/ 47294 h 388"/>
                <a:gd name="T100" fmla="*/ 91470 w 562"/>
                <a:gd name="T101" fmla="*/ 44950 h 388"/>
                <a:gd name="T102" fmla="*/ 78135 w 562"/>
                <a:gd name="T103" fmla="*/ 42926 h 388"/>
                <a:gd name="T104" fmla="*/ 54960 w 562"/>
                <a:gd name="T105" fmla="*/ 38870 h 388"/>
                <a:gd name="T106" fmla="*/ 43046 w 562"/>
                <a:gd name="T107" fmla="*/ 36992 h 388"/>
                <a:gd name="T108" fmla="*/ 40785 w 562"/>
                <a:gd name="T109" fmla="*/ 35520 h 388"/>
                <a:gd name="T110" fmla="*/ 28489 w 562"/>
                <a:gd name="T111" fmla="*/ 31797 h 388"/>
                <a:gd name="T112" fmla="*/ 21662 w 562"/>
                <a:gd name="T113" fmla="*/ 30204 h 388"/>
                <a:gd name="T114" fmla="*/ 18066 w 562"/>
                <a:gd name="T115" fmla="*/ 27967 h 388"/>
                <a:gd name="T116" fmla="*/ 15938 w 562"/>
                <a:gd name="T117" fmla="*/ 27967 h 388"/>
                <a:gd name="T118" fmla="*/ 15156 w 562"/>
                <a:gd name="T119" fmla="*/ 27967 h 388"/>
                <a:gd name="T120" fmla="*/ 10955 w 562"/>
                <a:gd name="T121" fmla="*/ 26922 h 388"/>
                <a:gd name="T122" fmla="*/ 5802 w 562"/>
                <a:gd name="T123" fmla="*/ 23150 h 388"/>
                <a:gd name="T124" fmla="*/ 0 w 562"/>
                <a:gd name="T125" fmla="*/ 19914 h 388"/>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562"/>
                <a:gd name="T190" fmla="*/ 0 h 388"/>
                <a:gd name="T191" fmla="*/ 562 w 562"/>
                <a:gd name="T192" fmla="*/ 388 h 388"/>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26" name="Freeform 10"/>
            <p:cNvSpPr>
              <a:spLocks/>
            </p:cNvSpPr>
            <p:nvPr/>
          </p:nvSpPr>
          <p:spPr bwMode="auto">
            <a:xfrm>
              <a:off x="3351" y="2519"/>
              <a:ext cx="974" cy="1054"/>
            </a:xfrm>
            <a:custGeom>
              <a:avLst/>
              <a:gdLst>
                <a:gd name="T0" fmla="*/ 9965 w 748"/>
                <a:gd name="T1" fmla="*/ 14488 h 841"/>
                <a:gd name="T2" fmla="*/ 5028 w 748"/>
                <a:gd name="T3" fmla="*/ 21109 h 841"/>
                <a:gd name="T4" fmla="*/ 7653 w 748"/>
                <a:gd name="T5" fmla="*/ 25688 h 841"/>
                <a:gd name="T6" fmla="*/ 18423 w 748"/>
                <a:gd name="T7" fmla="*/ 29551 h 841"/>
                <a:gd name="T8" fmla="*/ 22162 w 748"/>
                <a:gd name="T9" fmla="*/ 33496 h 841"/>
                <a:gd name="T10" fmla="*/ 14455 w 748"/>
                <a:gd name="T11" fmla="*/ 36770 h 841"/>
                <a:gd name="T12" fmla="*/ 4102 w 748"/>
                <a:gd name="T13" fmla="*/ 39459 h 841"/>
                <a:gd name="T14" fmla="*/ 8439 w 748"/>
                <a:gd name="T15" fmla="*/ 41191 h 841"/>
                <a:gd name="T16" fmla="*/ 9685 w 748"/>
                <a:gd name="T17" fmla="*/ 48273 h 841"/>
                <a:gd name="T18" fmla="*/ 29820 w 748"/>
                <a:gd name="T19" fmla="*/ 41521 h 841"/>
                <a:gd name="T20" fmla="*/ 38830 w 748"/>
                <a:gd name="T21" fmla="*/ 39781 h 841"/>
                <a:gd name="T22" fmla="*/ 46528 w 748"/>
                <a:gd name="T23" fmla="*/ 39459 h 841"/>
                <a:gd name="T24" fmla="*/ 55067 w 748"/>
                <a:gd name="T25" fmla="*/ 44719 h 841"/>
                <a:gd name="T26" fmla="*/ 46528 w 748"/>
                <a:gd name="T27" fmla="*/ 46940 h 841"/>
                <a:gd name="T28" fmla="*/ 50901 w 748"/>
                <a:gd name="T29" fmla="*/ 56232 h 841"/>
                <a:gd name="T30" fmla="*/ 59510 w 748"/>
                <a:gd name="T31" fmla="*/ 52948 h 841"/>
                <a:gd name="T32" fmla="*/ 71321 w 748"/>
                <a:gd name="T33" fmla="*/ 55590 h 841"/>
                <a:gd name="T34" fmla="*/ 68528 w 748"/>
                <a:gd name="T35" fmla="*/ 58394 h 841"/>
                <a:gd name="T36" fmla="*/ 59872 w 748"/>
                <a:gd name="T37" fmla="*/ 66005 h 841"/>
                <a:gd name="T38" fmla="*/ 59872 w 748"/>
                <a:gd name="T39" fmla="*/ 69669 h 841"/>
                <a:gd name="T40" fmla="*/ 62896 w 748"/>
                <a:gd name="T41" fmla="*/ 72611 h 841"/>
                <a:gd name="T42" fmla="*/ 76219 w 748"/>
                <a:gd name="T43" fmla="*/ 74462 h 841"/>
                <a:gd name="T44" fmla="*/ 63912 w 748"/>
                <a:gd name="T45" fmla="*/ 77407 h 841"/>
                <a:gd name="T46" fmla="*/ 58027 w 748"/>
                <a:gd name="T47" fmla="*/ 84391 h 841"/>
                <a:gd name="T48" fmla="*/ 61792 w 748"/>
                <a:gd name="T49" fmla="*/ 88323 h 841"/>
                <a:gd name="T50" fmla="*/ 68528 w 748"/>
                <a:gd name="T51" fmla="*/ 92781 h 841"/>
                <a:gd name="T52" fmla="*/ 79364 w 748"/>
                <a:gd name="T53" fmla="*/ 91718 h 841"/>
                <a:gd name="T54" fmla="*/ 86976 w 748"/>
                <a:gd name="T55" fmla="*/ 92752 h 841"/>
                <a:gd name="T56" fmla="*/ 92410 w 748"/>
                <a:gd name="T57" fmla="*/ 86577 h 841"/>
                <a:gd name="T58" fmla="*/ 106644 w 748"/>
                <a:gd name="T59" fmla="*/ 89086 h 841"/>
                <a:gd name="T60" fmla="*/ 112711 w 748"/>
                <a:gd name="T61" fmla="*/ 94203 h 841"/>
                <a:gd name="T62" fmla="*/ 119198 w 748"/>
                <a:gd name="T63" fmla="*/ 98022 h 841"/>
                <a:gd name="T64" fmla="*/ 137716 w 748"/>
                <a:gd name="T65" fmla="*/ 102091 h 841"/>
                <a:gd name="T66" fmla="*/ 141894 w 748"/>
                <a:gd name="T67" fmla="*/ 112589 h 841"/>
                <a:gd name="T68" fmla="*/ 165719 w 748"/>
                <a:gd name="T69" fmla="*/ 108184 h 841"/>
                <a:gd name="T70" fmla="*/ 168282 w 748"/>
                <a:gd name="T71" fmla="*/ 110849 h 841"/>
                <a:gd name="T72" fmla="*/ 182021 w 748"/>
                <a:gd name="T73" fmla="*/ 117424 h 841"/>
                <a:gd name="T74" fmla="*/ 200792 w 748"/>
                <a:gd name="T75" fmla="*/ 120113 h 841"/>
                <a:gd name="T76" fmla="*/ 245596 w 748"/>
                <a:gd name="T77" fmla="*/ 118370 h 841"/>
                <a:gd name="T78" fmla="*/ 243750 w 748"/>
                <a:gd name="T79" fmla="*/ 110909 h 841"/>
                <a:gd name="T80" fmla="*/ 234600 w 748"/>
                <a:gd name="T81" fmla="*/ 107088 h 841"/>
                <a:gd name="T82" fmla="*/ 225004 w 748"/>
                <a:gd name="T83" fmla="*/ 103566 h 841"/>
                <a:gd name="T84" fmla="*/ 223530 w 748"/>
                <a:gd name="T85" fmla="*/ 94634 h 841"/>
                <a:gd name="T86" fmla="*/ 206681 w 748"/>
                <a:gd name="T87" fmla="*/ 96368 h 841"/>
                <a:gd name="T88" fmla="*/ 197783 w 748"/>
                <a:gd name="T89" fmla="*/ 94901 h 841"/>
                <a:gd name="T90" fmla="*/ 179704 w 748"/>
                <a:gd name="T91" fmla="*/ 88323 h 841"/>
                <a:gd name="T92" fmla="*/ 173187 w 748"/>
                <a:gd name="T93" fmla="*/ 85206 h 841"/>
                <a:gd name="T94" fmla="*/ 161852 w 748"/>
                <a:gd name="T95" fmla="*/ 84104 h 841"/>
                <a:gd name="T96" fmla="*/ 138674 w 748"/>
                <a:gd name="T97" fmla="*/ 82163 h 841"/>
                <a:gd name="T98" fmla="*/ 125343 w 748"/>
                <a:gd name="T99" fmla="*/ 77675 h 841"/>
                <a:gd name="T100" fmla="*/ 118264 w 748"/>
                <a:gd name="T101" fmla="*/ 72611 h 841"/>
                <a:gd name="T102" fmla="*/ 106827 w 748"/>
                <a:gd name="T103" fmla="*/ 61279 h 841"/>
                <a:gd name="T104" fmla="*/ 85732 w 748"/>
                <a:gd name="T105" fmla="*/ 46554 h 841"/>
                <a:gd name="T106" fmla="*/ 72411 w 748"/>
                <a:gd name="T107" fmla="*/ 39773 h 841"/>
                <a:gd name="T108" fmla="*/ 66280 w 748"/>
                <a:gd name="T109" fmla="*/ 19475 h 841"/>
                <a:gd name="T110" fmla="*/ 35024 w 748"/>
                <a:gd name="T111" fmla="*/ 4577 h 841"/>
                <a:gd name="T112" fmla="*/ 22002 w 748"/>
                <a:gd name="T113" fmla="*/ 0 h 841"/>
                <a:gd name="T114" fmla="*/ 10372 w 748"/>
                <a:gd name="T115" fmla="*/ 1320 h 841"/>
                <a:gd name="T116" fmla="*/ 4102 w 748"/>
                <a:gd name="T117" fmla="*/ 6904 h 8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748"/>
                <a:gd name="T178" fmla="*/ 0 h 841"/>
                <a:gd name="T179" fmla="*/ 748 w 748"/>
                <a:gd name="T180" fmla="*/ 841 h 8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27" name="Freeform 11"/>
            <p:cNvSpPr>
              <a:spLocks/>
            </p:cNvSpPr>
            <p:nvPr/>
          </p:nvSpPr>
          <p:spPr bwMode="auto">
            <a:xfrm>
              <a:off x="4543" y="2788"/>
              <a:ext cx="665" cy="626"/>
            </a:xfrm>
            <a:custGeom>
              <a:avLst/>
              <a:gdLst>
                <a:gd name="T0" fmla="*/ 14341 w 511"/>
                <a:gd name="T1" fmla="*/ 66962 h 499"/>
                <a:gd name="T2" fmla="*/ 17217 w 511"/>
                <a:gd name="T3" fmla="*/ 68016 h 499"/>
                <a:gd name="T4" fmla="*/ 19891 w 511"/>
                <a:gd name="T5" fmla="*/ 68433 h 499"/>
                <a:gd name="T6" fmla="*/ 20955 w 511"/>
                <a:gd name="T7" fmla="*/ 68955 h 499"/>
                <a:gd name="T8" fmla="*/ 24018 w 511"/>
                <a:gd name="T9" fmla="*/ 68955 h 499"/>
                <a:gd name="T10" fmla="*/ 25192 w 511"/>
                <a:gd name="T11" fmla="*/ 69904 h 499"/>
                <a:gd name="T12" fmla="*/ 29302 w 511"/>
                <a:gd name="T13" fmla="*/ 71291 h 499"/>
                <a:gd name="T14" fmla="*/ 40421 w 511"/>
                <a:gd name="T15" fmla="*/ 71538 h 499"/>
                <a:gd name="T16" fmla="*/ 42063 w 511"/>
                <a:gd name="T17" fmla="*/ 70971 h 499"/>
                <a:gd name="T18" fmla="*/ 44464 w 511"/>
                <a:gd name="T19" fmla="*/ 68433 h 499"/>
                <a:gd name="T20" fmla="*/ 48306 w 511"/>
                <a:gd name="T21" fmla="*/ 66732 h 499"/>
                <a:gd name="T22" fmla="*/ 54514 w 511"/>
                <a:gd name="T23" fmla="*/ 67676 h 499"/>
                <a:gd name="T24" fmla="*/ 66248 w 511"/>
                <a:gd name="T25" fmla="*/ 69904 h 499"/>
                <a:gd name="T26" fmla="*/ 76095 w 511"/>
                <a:gd name="T27" fmla="*/ 73089 h 499"/>
                <a:gd name="T28" fmla="*/ 158293 w 511"/>
                <a:gd name="T29" fmla="*/ 70454 h 499"/>
                <a:gd name="T30" fmla="*/ 166888 w 511"/>
                <a:gd name="T31" fmla="*/ 67209 h 499"/>
                <a:gd name="T32" fmla="*/ 162160 w 511"/>
                <a:gd name="T33" fmla="*/ 36531 h 499"/>
                <a:gd name="T34" fmla="*/ 115387 w 511"/>
                <a:gd name="T35" fmla="*/ 8709 h 499"/>
                <a:gd name="T36" fmla="*/ 108832 w 511"/>
                <a:gd name="T37" fmla="*/ 9061 h 499"/>
                <a:gd name="T38" fmla="*/ 104238 w 511"/>
                <a:gd name="T39" fmla="*/ 8167 h 499"/>
                <a:gd name="T40" fmla="*/ 99028 w 511"/>
                <a:gd name="T41" fmla="*/ 1 h 499"/>
                <a:gd name="T42" fmla="*/ 94675 w 511"/>
                <a:gd name="T43" fmla="*/ 2819 h 499"/>
                <a:gd name="T44" fmla="*/ 94675 w 511"/>
                <a:gd name="T45" fmla="*/ 20076 h 499"/>
                <a:gd name="T46" fmla="*/ 96089 w 511"/>
                <a:gd name="T47" fmla="*/ 22993 h 499"/>
                <a:gd name="T48" fmla="*/ 90903 w 511"/>
                <a:gd name="T49" fmla="*/ 24652 h 499"/>
                <a:gd name="T50" fmla="*/ 85710 w 511"/>
                <a:gd name="T51" fmla="*/ 26509 h 499"/>
                <a:gd name="T52" fmla="*/ 84458 w 511"/>
                <a:gd name="T53" fmla="*/ 31363 h 499"/>
                <a:gd name="T54" fmla="*/ 84042 w 511"/>
                <a:gd name="T55" fmla="*/ 35585 h 499"/>
                <a:gd name="T56" fmla="*/ 79544 w 511"/>
                <a:gd name="T57" fmla="*/ 39103 h 499"/>
                <a:gd name="T58" fmla="*/ 47896 w 511"/>
                <a:gd name="T59" fmla="*/ 50254 h 499"/>
                <a:gd name="T60" fmla="*/ 42063 w 511"/>
                <a:gd name="T61" fmla="*/ 51402 h 499"/>
                <a:gd name="T62" fmla="*/ 39476 w 511"/>
                <a:gd name="T63" fmla="*/ 51950 h 499"/>
                <a:gd name="T64" fmla="*/ 36027 w 511"/>
                <a:gd name="T65" fmla="*/ 53097 h 499"/>
                <a:gd name="T66" fmla="*/ 33687 w 511"/>
                <a:gd name="T67" fmla="*/ 53574 h 499"/>
                <a:gd name="T68" fmla="*/ 0 w 511"/>
                <a:gd name="T69" fmla="*/ 54966 h 499"/>
                <a:gd name="T70" fmla="*/ 13421 w 511"/>
                <a:gd name="T71" fmla="*/ 59567 h 499"/>
                <a:gd name="T72" fmla="*/ 14182 w 511"/>
                <a:gd name="T73" fmla="*/ 65487 h 499"/>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511"/>
                <a:gd name="T112" fmla="*/ 0 h 499"/>
                <a:gd name="T113" fmla="*/ 511 w 511"/>
                <a:gd name="T114" fmla="*/ 499 h 499"/>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28" name="Freeform 12"/>
            <p:cNvSpPr>
              <a:spLocks/>
            </p:cNvSpPr>
            <p:nvPr/>
          </p:nvSpPr>
          <p:spPr bwMode="auto">
            <a:xfrm>
              <a:off x="5183" y="2580"/>
              <a:ext cx="441" cy="782"/>
            </a:xfrm>
            <a:custGeom>
              <a:avLst/>
              <a:gdLst>
                <a:gd name="T0" fmla="*/ 6697 w 338"/>
                <a:gd name="T1" fmla="*/ 90446 h 623"/>
                <a:gd name="T2" fmla="*/ 13336 w 338"/>
                <a:gd name="T3" fmla="*/ 90044 h 623"/>
                <a:gd name="T4" fmla="*/ 18115 w 338"/>
                <a:gd name="T5" fmla="*/ 91217 h 623"/>
                <a:gd name="T6" fmla="*/ 23261 w 338"/>
                <a:gd name="T7" fmla="*/ 90446 h 623"/>
                <a:gd name="T8" fmla="*/ 26020 w 338"/>
                <a:gd name="T9" fmla="*/ 88208 h 623"/>
                <a:gd name="T10" fmla="*/ 30349 w 338"/>
                <a:gd name="T11" fmla="*/ 85588 h 623"/>
                <a:gd name="T12" fmla="*/ 33410 w 338"/>
                <a:gd name="T13" fmla="*/ 81580 h 623"/>
                <a:gd name="T14" fmla="*/ 38646 w 338"/>
                <a:gd name="T15" fmla="*/ 76805 h 623"/>
                <a:gd name="T16" fmla="*/ 46494 w 338"/>
                <a:gd name="T17" fmla="*/ 76592 h 623"/>
                <a:gd name="T18" fmla="*/ 51664 w 338"/>
                <a:gd name="T19" fmla="*/ 74112 h 623"/>
                <a:gd name="T20" fmla="*/ 53962 w 338"/>
                <a:gd name="T21" fmla="*/ 71926 h 623"/>
                <a:gd name="T22" fmla="*/ 55920 w 338"/>
                <a:gd name="T23" fmla="*/ 70546 h 623"/>
                <a:gd name="T24" fmla="*/ 57487 w 338"/>
                <a:gd name="T25" fmla="*/ 68555 h 623"/>
                <a:gd name="T26" fmla="*/ 60622 w 338"/>
                <a:gd name="T27" fmla="*/ 68186 h 623"/>
                <a:gd name="T28" fmla="*/ 62288 w 338"/>
                <a:gd name="T29" fmla="*/ 70561 h 623"/>
                <a:gd name="T30" fmla="*/ 60662 w 338"/>
                <a:gd name="T31" fmla="*/ 73777 h 623"/>
                <a:gd name="T32" fmla="*/ 59521 w 338"/>
                <a:gd name="T33" fmla="*/ 75259 h 623"/>
                <a:gd name="T34" fmla="*/ 64944 w 338"/>
                <a:gd name="T35" fmla="*/ 76896 h 623"/>
                <a:gd name="T36" fmla="*/ 68264 w 338"/>
                <a:gd name="T37" fmla="*/ 78403 h 623"/>
                <a:gd name="T38" fmla="*/ 70406 w 338"/>
                <a:gd name="T39" fmla="*/ 79173 h 623"/>
                <a:gd name="T40" fmla="*/ 70406 w 338"/>
                <a:gd name="T41" fmla="*/ 81041 h 623"/>
                <a:gd name="T42" fmla="*/ 70984 w 338"/>
                <a:gd name="T43" fmla="*/ 82472 h 623"/>
                <a:gd name="T44" fmla="*/ 72594 w 338"/>
                <a:gd name="T45" fmla="*/ 82022 h 623"/>
                <a:gd name="T46" fmla="*/ 73798 w 338"/>
                <a:gd name="T47" fmla="*/ 82069 h 623"/>
                <a:gd name="T48" fmla="*/ 76932 w 338"/>
                <a:gd name="T49" fmla="*/ 77407 h 623"/>
                <a:gd name="T50" fmla="*/ 77659 w 338"/>
                <a:gd name="T51" fmla="*/ 70988 h 623"/>
                <a:gd name="T52" fmla="*/ 81196 w 338"/>
                <a:gd name="T53" fmla="*/ 66867 h 623"/>
                <a:gd name="T54" fmla="*/ 83164 w 338"/>
                <a:gd name="T55" fmla="*/ 62348 h 623"/>
                <a:gd name="T56" fmla="*/ 84275 w 338"/>
                <a:gd name="T57" fmla="*/ 59767 h 623"/>
                <a:gd name="T58" fmla="*/ 86727 w 338"/>
                <a:gd name="T59" fmla="*/ 55695 h 623"/>
                <a:gd name="T60" fmla="*/ 80327 w 338"/>
                <a:gd name="T61" fmla="*/ 57405 h 623"/>
                <a:gd name="T62" fmla="*/ 78454 w 338"/>
                <a:gd name="T63" fmla="*/ 56482 h 623"/>
                <a:gd name="T64" fmla="*/ 77799 w 338"/>
                <a:gd name="T65" fmla="*/ 55093 h 623"/>
                <a:gd name="T66" fmla="*/ 81269 w 338"/>
                <a:gd name="T67" fmla="*/ 53466 h 623"/>
                <a:gd name="T68" fmla="*/ 88375 w 338"/>
                <a:gd name="T69" fmla="*/ 51778 h 623"/>
                <a:gd name="T70" fmla="*/ 87301 w 338"/>
                <a:gd name="T71" fmla="*/ 47766 h 623"/>
                <a:gd name="T72" fmla="*/ 86368 w 338"/>
                <a:gd name="T73" fmla="*/ 48805 h 623"/>
                <a:gd name="T74" fmla="*/ 81196 w 338"/>
                <a:gd name="T75" fmla="*/ 50108 h 623"/>
                <a:gd name="T76" fmla="*/ 76416 w 338"/>
                <a:gd name="T77" fmla="*/ 49949 h 623"/>
                <a:gd name="T78" fmla="*/ 76416 w 338"/>
                <a:gd name="T79" fmla="*/ 48530 h 623"/>
                <a:gd name="T80" fmla="*/ 81897 w 338"/>
                <a:gd name="T81" fmla="*/ 44091 h 623"/>
                <a:gd name="T82" fmla="*/ 85837 w 338"/>
                <a:gd name="T83" fmla="*/ 43511 h 623"/>
                <a:gd name="T84" fmla="*/ 85377 w 338"/>
                <a:gd name="T85" fmla="*/ 39937 h 623"/>
                <a:gd name="T86" fmla="*/ 87950 w 338"/>
                <a:gd name="T87" fmla="*/ 32564 h 623"/>
                <a:gd name="T88" fmla="*/ 94580 w 338"/>
                <a:gd name="T89" fmla="*/ 27369 h 623"/>
                <a:gd name="T90" fmla="*/ 104805 w 338"/>
                <a:gd name="T91" fmla="*/ 21828 h 623"/>
                <a:gd name="T92" fmla="*/ 111394 w 338"/>
                <a:gd name="T93" fmla="*/ 18001 h 623"/>
                <a:gd name="T94" fmla="*/ 113905 w 338"/>
                <a:gd name="T95" fmla="*/ 13422 h 623"/>
                <a:gd name="T96" fmla="*/ 115562 w 338"/>
                <a:gd name="T97" fmla="*/ 11505 h 623"/>
                <a:gd name="T98" fmla="*/ 113156 w 338"/>
                <a:gd name="T99" fmla="*/ 8209 h 623"/>
                <a:gd name="T100" fmla="*/ 112687 w 338"/>
                <a:gd name="T101" fmla="*/ 4642 h 623"/>
                <a:gd name="T102" fmla="*/ 109415 w 338"/>
                <a:gd name="T103" fmla="*/ 3570 h 623"/>
                <a:gd name="T104" fmla="*/ 106458 w 338"/>
                <a:gd name="T105" fmla="*/ 2946 h 623"/>
                <a:gd name="T106" fmla="*/ 101324 w 338"/>
                <a:gd name="T107" fmla="*/ 601 h 623"/>
                <a:gd name="T108" fmla="*/ 88571 w 338"/>
                <a:gd name="T109" fmla="*/ 1870 h 623"/>
                <a:gd name="T110" fmla="*/ 82202 w 338"/>
                <a:gd name="T111" fmla="*/ 2266 h 623"/>
                <a:gd name="T112" fmla="*/ 77659 w 338"/>
                <a:gd name="T113" fmla="*/ 3570 h 623"/>
                <a:gd name="T114" fmla="*/ 58040 w 338"/>
                <a:gd name="T115" fmla="*/ 27616 h 62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338"/>
                <a:gd name="T175" fmla="*/ 0 h 623"/>
                <a:gd name="T176" fmla="*/ 338 w 338"/>
                <a:gd name="T177" fmla="*/ 623 h 62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29" name="Freeform 13"/>
            <p:cNvSpPr>
              <a:spLocks/>
            </p:cNvSpPr>
            <p:nvPr/>
          </p:nvSpPr>
          <p:spPr bwMode="auto">
            <a:xfrm>
              <a:off x="4924" y="2615"/>
              <a:ext cx="551" cy="492"/>
            </a:xfrm>
            <a:custGeom>
              <a:avLst/>
              <a:gdLst>
                <a:gd name="T0" fmla="*/ 878 w 424"/>
                <a:gd name="T1" fmla="*/ 18142 h 392"/>
                <a:gd name="T2" fmla="*/ 7142 w 424"/>
                <a:gd name="T3" fmla="*/ 16118 h 392"/>
                <a:gd name="T4" fmla="*/ 12563 w 424"/>
                <a:gd name="T5" fmla="*/ 13850 h 392"/>
                <a:gd name="T6" fmla="*/ 15674 w 424"/>
                <a:gd name="T7" fmla="*/ 13411 h 392"/>
                <a:gd name="T8" fmla="*/ 18340 w 424"/>
                <a:gd name="T9" fmla="*/ 12920 h 392"/>
                <a:gd name="T10" fmla="*/ 24679 w 424"/>
                <a:gd name="T11" fmla="*/ 11029 h 392"/>
                <a:gd name="T12" fmla="*/ 32640 w 424"/>
                <a:gd name="T13" fmla="*/ 10066 h 392"/>
                <a:gd name="T14" fmla="*/ 37614 w 424"/>
                <a:gd name="T15" fmla="*/ 9696 h 392"/>
                <a:gd name="T16" fmla="*/ 47083 w 424"/>
                <a:gd name="T17" fmla="*/ 8787 h 392"/>
                <a:gd name="T18" fmla="*/ 51016 w 424"/>
                <a:gd name="T19" fmla="*/ 8447 h 392"/>
                <a:gd name="T20" fmla="*/ 58798 w 424"/>
                <a:gd name="T21" fmla="*/ 7725 h 392"/>
                <a:gd name="T22" fmla="*/ 65384 w 424"/>
                <a:gd name="T23" fmla="*/ 6870 h 392"/>
                <a:gd name="T24" fmla="*/ 70382 w 424"/>
                <a:gd name="T25" fmla="*/ 6390 h 392"/>
                <a:gd name="T26" fmla="*/ 73781 w 424"/>
                <a:gd name="T27" fmla="*/ 5474 h 392"/>
                <a:gd name="T28" fmla="*/ 76150 w 424"/>
                <a:gd name="T29" fmla="*/ 5091 h 392"/>
                <a:gd name="T30" fmla="*/ 80134 w 424"/>
                <a:gd name="T31" fmla="*/ 3037 h 392"/>
                <a:gd name="T32" fmla="*/ 81762 w 424"/>
                <a:gd name="T33" fmla="*/ 2636 h 392"/>
                <a:gd name="T34" fmla="*/ 85124 w 424"/>
                <a:gd name="T35" fmla="*/ 2347 h 392"/>
                <a:gd name="T36" fmla="*/ 88122 w 424"/>
                <a:gd name="T37" fmla="*/ 1792 h 392"/>
                <a:gd name="T38" fmla="*/ 91161 w 424"/>
                <a:gd name="T39" fmla="*/ 1673 h 392"/>
                <a:gd name="T40" fmla="*/ 92604 w 424"/>
                <a:gd name="T41" fmla="*/ 1792 h 392"/>
                <a:gd name="T42" fmla="*/ 95625 w 424"/>
                <a:gd name="T43" fmla="*/ 1792 h 392"/>
                <a:gd name="T44" fmla="*/ 97849 w 424"/>
                <a:gd name="T45" fmla="*/ 1673 h 392"/>
                <a:gd name="T46" fmla="*/ 102183 w 424"/>
                <a:gd name="T47" fmla="*/ 0 h 392"/>
                <a:gd name="T48" fmla="*/ 106576 w 424"/>
                <a:gd name="T49" fmla="*/ 1 h 392"/>
                <a:gd name="T50" fmla="*/ 115954 w 424"/>
                <a:gd name="T51" fmla="*/ 601 h 392"/>
                <a:gd name="T52" fmla="*/ 124189 w 424"/>
                <a:gd name="T53" fmla="*/ 1187 h 392"/>
                <a:gd name="T54" fmla="*/ 132790 w 424"/>
                <a:gd name="T55" fmla="*/ 1792 h 392"/>
                <a:gd name="T56" fmla="*/ 130825 w 424"/>
                <a:gd name="T57" fmla="*/ 17848 h 392"/>
                <a:gd name="T58" fmla="*/ 63707 w 424"/>
                <a:gd name="T59" fmla="*/ 57918 h 392"/>
                <a:gd name="T60" fmla="*/ 18340 w 424"/>
                <a:gd name="T61" fmla="*/ 29721 h 392"/>
                <a:gd name="T62" fmla="*/ 12061 w 424"/>
                <a:gd name="T63" fmla="*/ 30197 h 392"/>
                <a:gd name="T64" fmla="*/ 7523 w 424"/>
                <a:gd name="T65" fmla="*/ 29457 h 392"/>
                <a:gd name="T66" fmla="*/ 2504 w 424"/>
                <a:gd name="T67" fmla="*/ 21126 h 392"/>
                <a:gd name="T68" fmla="*/ 0 w 424"/>
                <a:gd name="T69" fmla="*/ 19425 h 392"/>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424"/>
                <a:gd name="T106" fmla="*/ 0 h 392"/>
                <a:gd name="T107" fmla="*/ 424 w 424"/>
                <a:gd name="T108" fmla="*/ 392 h 392"/>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0" name="Freeform 14"/>
            <p:cNvSpPr>
              <a:spLocks/>
            </p:cNvSpPr>
            <p:nvPr/>
          </p:nvSpPr>
          <p:spPr bwMode="auto">
            <a:xfrm>
              <a:off x="3337" y="3275"/>
              <a:ext cx="944" cy="604"/>
            </a:xfrm>
            <a:custGeom>
              <a:avLst/>
              <a:gdLst>
                <a:gd name="T0" fmla="*/ 4898 w 727"/>
                <a:gd name="T1" fmla="*/ 48817 h 482"/>
                <a:gd name="T2" fmla="*/ 10484 w 727"/>
                <a:gd name="T3" fmla="*/ 45220 h 482"/>
                <a:gd name="T4" fmla="*/ 17019 w 727"/>
                <a:gd name="T5" fmla="*/ 41484 h 482"/>
                <a:gd name="T6" fmla="*/ 14699 w 727"/>
                <a:gd name="T7" fmla="*/ 37110 h 482"/>
                <a:gd name="T8" fmla="*/ 4898 w 727"/>
                <a:gd name="T9" fmla="*/ 25610 h 482"/>
                <a:gd name="T10" fmla="*/ 7021 w 727"/>
                <a:gd name="T11" fmla="*/ 16922 h 482"/>
                <a:gd name="T12" fmla="*/ 12295 w 727"/>
                <a:gd name="T13" fmla="*/ 18114 h 482"/>
                <a:gd name="T14" fmla="*/ 19959 w 727"/>
                <a:gd name="T15" fmla="*/ 15176 h 482"/>
                <a:gd name="T16" fmla="*/ 31299 w 727"/>
                <a:gd name="T17" fmla="*/ 16774 h 482"/>
                <a:gd name="T18" fmla="*/ 30485 w 727"/>
                <a:gd name="T19" fmla="*/ 12680 h 482"/>
                <a:gd name="T20" fmla="*/ 42161 w 727"/>
                <a:gd name="T21" fmla="*/ 8935 h 482"/>
                <a:gd name="T22" fmla="*/ 48382 w 727"/>
                <a:gd name="T23" fmla="*/ 14031 h 482"/>
                <a:gd name="T24" fmla="*/ 52555 w 727"/>
                <a:gd name="T25" fmla="*/ 13572 h 482"/>
                <a:gd name="T26" fmla="*/ 62786 w 727"/>
                <a:gd name="T27" fmla="*/ 11270 h 482"/>
                <a:gd name="T28" fmla="*/ 73333 w 727"/>
                <a:gd name="T29" fmla="*/ 10776 h 482"/>
                <a:gd name="T30" fmla="*/ 83280 w 727"/>
                <a:gd name="T31" fmla="*/ 7422 h 482"/>
                <a:gd name="T32" fmla="*/ 88978 w 727"/>
                <a:gd name="T33" fmla="*/ 4639 h 482"/>
                <a:gd name="T34" fmla="*/ 95271 w 727"/>
                <a:gd name="T35" fmla="*/ 905 h 482"/>
                <a:gd name="T36" fmla="*/ 107362 w 727"/>
                <a:gd name="T37" fmla="*/ 3505 h 482"/>
                <a:gd name="T38" fmla="*/ 111166 w 727"/>
                <a:gd name="T39" fmla="*/ 8075 h 482"/>
                <a:gd name="T40" fmla="*/ 115603 w 727"/>
                <a:gd name="T41" fmla="*/ 11270 h 482"/>
                <a:gd name="T42" fmla="*/ 132156 w 727"/>
                <a:gd name="T43" fmla="*/ 14031 h 482"/>
                <a:gd name="T44" fmla="*/ 132156 w 727"/>
                <a:gd name="T45" fmla="*/ 25462 h 482"/>
                <a:gd name="T46" fmla="*/ 152338 w 727"/>
                <a:gd name="T47" fmla="*/ 23353 h 482"/>
                <a:gd name="T48" fmla="*/ 164809 w 727"/>
                <a:gd name="T49" fmla="*/ 23538 h 482"/>
                <a:gd name="T50" fmla="*/ 161577 w 727"/>
                <a:gd name="T51" fmla="*/ 24929 h 482"/>
                <a:gd name="T52" fmla="*/ 176212 w 727"/>
                <a:gd name="T53" fmla="*/ 31088 h 482"/>
                <a:gd name="T54" fmla="*/ 194915 w 727"/>
                <a:gd name="T55" fmla="*/ 33413 h 482"/>
                <a:gd name="T56" fmla="*/ 217152 w 727"/>
                <a:gd name="T57" fmla="*/ 53944 h 482"/>
                <a:gd name="T58" fmla="*/ 204516 w 727"/>
                <a:gd name="T59" fmla="*/ 55972 h 482"/>
                <a:gd name="T60" fmla="*/ 189103 w 727"/>
                <a:gd name="T61" fmla="*/ 54311 h 482"/>
                <a:gd name="T62" fmla="*/ 193406 w 727"/>
                <a:gd name="T63" fmla="*/ 51557 h 482"/>
                <a:gd name="T64" fmla="*/ 186720 w 727"/>
                <a:gd name="T65" fmla="*/ 52839 h 482"/>
                <a:gd name="T66" fmla="*/ 184894 w 727"/>
                <a:gd name="T67" fmla="*/ 51984 h 482"/>
                <a:gd name="T68" fmla="*/ 182328 w 727"/>
                <a:gd name="T69" fmla="*/ 50394 h 482"/>
                <a:gd name="T70" fmla="*/ 176798 w 727"/>
                <a:gd name="T71" fmla="*/ 50921 h 482"/>
                <a:gd name="T72" fmla="*/ 171093 w 727"/>
                <a:gd name="T73" fmla="*/ 53230 h 482"/>
                <a:gd name="T74" fmla="*/ 174399 w 727"/>
                <a:gd name="T75" fmla="*/ 55346 h 482"/>
                <a:gd name="T76" fmla="*/ 167536 w 727"/>
                <a:gd name="T77" fmla="*/ 55972 h 482"/>
                <a:gd name="T78" fmla="*/ 163156 w 727"/>
                <a:gd name="T79" fmla="*/ 56550 h 482"/>
                <a:gd name="T80" fmla="*/ 157503 w 727"/>
                <a:gd name="T81" fmla="*/ 58619 h 482"/>
                <a:gd name="T82" fmla="*/ 153159 w 727"/>
                <a:gd name="T83" fmla="*/ 60945 h 482"/>
                <a:gd name="T84" fmla="*/ 145633 w 727"/>
                <a:gd name="T85" fmla="*/ 61835 h 482"/>
                <a:gd name="T86" fmla="*/ 137541 w 727"/>
                <a:gd name="T87" fmla="*/ 63266 h 482"/>
                <a:gd name="T88" fmla="*/ 124544 w 727"/>
                <a:gd name="T89" fmla="*/ 65854 h 482"/>
                <a:gd name="T90" fmla="*/ 122521 w 727"/>
                <a:gd name="T91" fmla="*/ 66654 h 482"/>
                <a:gd name="T92" fmla="*/ 119858 w 727"/>
                <a:gd name="T93" fmla="*/ 67221 h 482"/>
                <a:gd name="T94" fmla="*/ 115325 w 727"/>
                <a:gd name="T95" fmla="*/ 68078 h 482"/>
                <a:gd name="T96" fmla="*/ 106320 w 727"/>
                <a:gd name="T97" fmla="*/ 68058 h 482"/>
                <a:gd name="T98" fmla="*/ 100429 w 727"/>
                <a:gd name="T99" fmla="*/ 68653 h 482"/>
                <a:gd name="T100" fmla="*/ 87747 w 727"/>
                <a:gd name="T101" fmla="*/ 67221 h 482"/>
                <a:gd name="T102" fmla="*/ 76524 w 727"/>
                <a:gd name="T103" fmla="*/ 64949 h 482"/>
                <a:gd name="T104" fmla="*/ 65278 w 727"/>
                <a:gd name="T105" fmla="*/ 62785 h 482"/>
                <a:gd name="T106" fmla="*/ 54746 w 727"/>
                <a:gd name="T107" fmla="*/ 62623 h 482"/>
                <a:gd name="T108" fmla="*/ 41772 w 727"/>
                <a:gd name="T109" fmla="*/ 62201 h 482"/>
                <a:gd name="T110" fmla="*/ 31299 w 727"/>
                <a:gd name="T111" fmla="*/ 58989 h 482"/>
                <a:gd name="T112" fmla="*/ 21060 w 727"/>
                <a:gd name="T113" fmla="*/ 56666 h 482"/>
                <a:gd name="T114" fmla="*/ 7409 w 727"/>
                <a:gd name="T115" fmla="*/ 54786 h 482"/>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727"/>
                <a:gd name="T175" fmla="*/ 0 h 482"/>
                <a:gd name="T176" fmla="*/ 727 w 727"/>
                <a:gd name="T177" fmla="*/ 482 h 482"/>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1" name="Freeform 15"/>
            <p:cNvSpPr>
              <a:spLocks/>
            </p:cNvSpPr>
            <p:nvPr/>
          </p:nvSpPr>
          <p:spPr bwMode="auto">
            <a:xfrm>
              <a:off x="4225" y="3367"/>
              <a:ext cx="769" cy="681"/>
            </a:xfrm>
            <a:custGeom>
              <a:avLst/>
              <a:gdLst>
                <a:gd name="T0" fmla="*/ 14495 w 590"/>
                <a:gd name="T1" fmla="*/ 19900 h 544"/>
                <a:gd name="T2" fmla="*/ 22242 w 590"/>
                <a:gd name="T3" fmla="*/ 17786 h 544"/>
                <a:gd name="T4" fmla="*/ 24934 w 590"/>
                <a:gd name="T5" fmla="*/ 16703 h 544"/>
                <a:gd name="T6" fmla="*/ 31236 w 590"/>
                <a:gd name="T7" fmla="*/ 10204 h 544"/>
                <a:gd name="T8" fmla="*/ 33567 w 590"/>
                <a:gd name="T9" fmla="*/ 9004 h 544"/>
                <a:gd name="T10" fmla="*/ 36861 w 590"/>
                <a:gd name="T11" fmla="*/ 2770 h 544"/>
                <a:gd name="T12" fmla="*/ 41834 w 590"/>
                <a:gd name="T13" fmla="*/ 720 h 544"/>
                <a:gd name="T14" fmla="*/ 51532 w 590"/>
                <a:gd name="T15" fmla="*/ 2737 h 544"/>
                <a:gd name="T16" fmla="*/ 53671 w 590"/>
                <a:gd name="T17" fmla="*/ 5656 h 544"/>
                <a:gd name="T18" fmla="*/ 56657 w 590"/>
                <a:gd name="T19" fmla="*/ 10697 h 544"/>
                <a:gd name="T20" fmla="*/ 65233 w 590"/>
                <a:gd name="T21" fmla="*/ 11593 h 544"/>
                <a:gd name="T22" fmla="*/ 72504 w 590"/>
                <a:gd name="T23" fmla="*/ 13539 h 544"/>
                <a:gd name="T24" fmla="*/ 88522 w 590"/>
                <a:gd name="T25" fmla="*/ 5638 h 544"/>
                <a:gd name="T26" fmla="*/ 90562 w 590"/>
                <a:gd name="T27" fmla="*/ 4504 h 544"/>
                <a:gd name="T28" fmla="*/ 96271 w 590"/>
                <a:gd name="T29" fmla="*/ 3138 h 544"/>
                <a:gd name="T30" fmla="*/ 100915 w 590"/>
                <a:gd name="T31" fmla="*/ 2737 h 544"/>
                <a:gd name="T32" fmla="*/ 103780 w 590"/>
                <a:gd name="T33" fmla="*/ 720 h 544"/>
                <a:gd name="T34" fmla="*/ 108214 w 590"/>
                <a:gd name="T35" fmla="*/ 1128 h 544"/>
                <a:gd name="T36" fmla="*/ 110819 w 590"/>
                <a:gd name="T37" fmla="*/ 901 h 544"/>
                <a:gd name="T38" fmla="*/ 114539 w 590"/>
                <a:gd name="T39" fmla="*/ 2059 h 544"/>
                <a:gd name="T40" fmla="*/ 118038 w 590"/>
                <a:gd name="T41" fmla="*/ 2059 h 544"/>
                <a:gd name="T42" fmla="*/ 120734 w 590"/>
                <a:gd name="T43" fmla="*/ 5057 h 544"/>
                <a:gd name="T44" fmla="*/ 127517 w 590"/>
                <a:gd name="T45" fmla="*/ 7058 h 544"/>
                <a:gd name="T46" fmla="*/ 125769 w 590"/>
                <a:gd name="T47" fmla="*/ 9921 h 544"/>
                <a:gd name="T48" fmla="*/ 134757 w 590"/>
                <a:gd name="T49" fmla="*/ 10697 h 544"/>
                <a:gd name="T50" fmla="*/ 139864 w 590"/>
                <a:gd name="T51" fmla="*/ 11272 h 544"/>
                <a:gd name="T52" fmla="*/ 141347 w 590"/>
                <a:gd name="T53" fmla="*/ 12831 h 544"/>
                <a:gd name="T54" fmla="*/ 139434 w 590"/>
                <a:gd name="T55" fmla="*/ 13845 h 544"/>
                <a:gd name="T56" fmla="*/ 147234 w 590"/>
                <a:gd name="T57" fmla="*/ 15547 h 544"/>
                <a:gd name="T58" fmla="*/ 177399 w 590"/>
                <a:gd name="T59" fmla="*/ 24363 h 544"/>
                <a:gd name="T60" fmla="*/ 196009 w 590"/>
                <a:gd name="T61" fmla="*/ 30577 h 544"/>
                <a:gd name="T62" fmla="*/ 193377 w 590"/>
                <a:gd name="T63" fmla="*/ 39384 h 544"/>
                <a:gd name="T64" fmla="*/ 122854 w 590"/>
                <a:gd name="T65" fmla="*/ 47105 h 544"/>
                <a:gd name="T66" fmla="*/ 107519 w 590"/>
                <a:gd name="T67" fmla="*/ 56755 h 544"/>
                <a:gd name="T68" fmla="*/ 109468 w 590"/>
                <a:gd name="T69" fmla="*/ 57713 h 544"/>
                <a:gd name="T70" fmla="*/ 109468 w 590"/>
                <a:gd name="T71" fmla="*/ 62148 h 544"/>
                <a:gd name="T72" fmla="*/ 112578 w 590"/>
                <a:gd name="T73" fmla="*/ 66702 h 544"/>
                <a:gd name="T74" fmla="*/ 110819 w 590"/>
                <a:gd name="T75" fmla="*/ 71351 h 544"/>
                <a:gd name="T76" fmla="*/ 106380 w 590"/>
                <a:gd name="T77" fmla="*/ 75555 h 544"/>
                <a:gd name="T78" fmla="*/ 105511 w 590"/>
                <a:gd name="T79" fmla="*/ 74900 h 544"/>
                <a:gd name="T80" fmla="*/ 90562 w 590"/>
                <a:gd name="T81" fmla="*/ 69652 h 544"/>
                <a:gd name="T82" fmla="*/ 83159 w 590"/>
                <a:gd name="T83" fmla="*/ 66702 h 544"/>
                <a:gd name="T84" fmla="*/ 78411 w 590"/>
                <a:gd name="T85" fmla="*/ 64942 h 544"/>
                <a:gd name="T86" fmla="*/ 75917 w 590"/>
                <a:gd name="T87" fmla="*/ 64035 h 544"/>
                <a:gd name="T88" fmla="*/ 71069 w 590"/>
                <a:gd name="T89" fmla="*/ 61540 h 544"/>
                <a:gd name="T90" fmla="*/ 67955 w 590"/>
                <a:gd name="T91" fmla="*/ 60609 h 544"/>
                <a:gd name="T92" fmla="*/ 64734 w 590"/>
                <a:gd name="T93" fmla="*/ 59832 h 544"/>
                <a:gd name="T94" fmla="*/ 63802 w 590"/>
                <a:gd name="T95" fmla="*/ 59534 h 544"/>
                <a:gd name="T96" fmla="*/ 60540 w 590"/>
                <a:gd name="T97" fmla="*/ 58531 h 544"/>
                <a:gd name="T98" fmla="*/ 52382 w 590"/>
                <a:gd name="T99" fmla="*/ 55463 h 544"/>
                <a:gd name="T100" fmla="*/ 41834 w 590"/>
                <a:gd name="T101" fmla="*/ 51877 h 544"/>
                <a:gd name="T102" fmla="*/ 31593 w 590"/>
                <a:gd name="T103" fmla="*/ 48949 h 544"/>
                <a:gd name="T104" fmla="*/ 24934 w 590"/>
                <a:gd name="T105" fmla="*/ 47105 h 544"/>
                <a:gd name="T106" fmla="*/ 19083 w 590"/>
                <a:gd name="T107" fmla="*/ 45695 h 544"/>
                <a:gd name="T108" fmla="*/ 13093 w 590"/>
                <a:gd name="T109" fmla="*/ 44617 h 544"/>
                <a:gd name="T110" fmla="*/ 11121 w 590"/>
                <a:gd name="T111" fmla="*/ 43889 h 544"/>
                <a:gd name="T112" fmla="*/ 3481 w 590"/>
                <a:gd name="T113" fmla="*/ 43230 h 544"/>
                <a:gd name="T114" fmla="*/ 0 w 590"/>
                <a:gd name="T115" fmla="*/ 35975 h 544"/>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90"/>
                <a:gd name="T175" fmla="*/ 0 h 544"/>
                <a:gd name="T176" fmla="*/ 590 w 590"/>
                <a:gd name="T177" fmla="*/ 544 h 544"/>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2" name="Freeform 16"/>
            <p:cNvSpPr>
              <a:spLocks/>
            </p:cNvSpPr>
            <p:nvPr/>
          </p:nvSpPr>
          <p:spPr bwMode="auto">
            <a:xfrm>
              <a:off x="4224" y="3244"/>
              <a:ext cx="627" cy="291"/>
            </a:xfrm>
            <a:custGeom>
              <a:avLst/>
              <a:gdLst>
                <a:gd name="T0" fmla="*/ 0 w 482"/>
                <a:gd name="T1" fmla="*/ 13772 h 233"/>
                <a:gd name="T2" fmla="*/ 1945 w 482"/>
                <a:gd name="T3" fmla="*/ 15870 h 233"/>
                <a:gd name="T4" fmla="*/ 1945 w 482"/>
                <a:gd name="T5" fmla="*/ 19137 h 233"/>
                <a:gd name="T6" fmla="*/ 3430 w 482"/>
                <a:gd name="T7" fmla="*/ 19731 h 233"/>
                <a:gd name="T8" fmla="*/ 7550 w 482"/>
                <a:gd name="T9" fmla="*/ 20946 h 233"/>
                <a:gd name="T10" fmla="*/ 12967 w 482"/>
                <a:gd name="T11" fmla="*/ 23024 h 233"/>
                <a:gd name="T12" fmla="*/ 16618 w 482"/>
                <a:gd name="T13" fmla="*/ 23402 h 233"/>
                <a:gd name="T14" fmla="*/ 19264 w 482"/>
                <a:gd name="T15" fmla="*/ 25534 h 233"/>
                <a:gd name="T16" fmla="*/ 22560 w 482"/>
                <a:gd name="T17" fmla="*/ 29871 h 233"/>
                <a:gd name="T18" fmla="*/ 29954 w 482"/>
                <a:gd name="T19" fmla="*/ 25679 h 233"/>
                <a:gd name="T20" fmla="*/ 31909 w 482"/>
                <a:gd name="T21" fmla="*/ 24987 h 233"/>
                <a:gd name="T22" fmla="*/ 34838 w 482"/>
                <a:gd name="T23" fmla="*/ 23402 h 233"/>
                <a:gd name="T24" fmla="*/ 39787 w 482"/>
                <a:gd name="T25" fmla="*/ 16492 h 233"/>
                <a:gd name="T26" fmla="*/ 46762 w 482"/>
                <a:gd name="T27" fmla="*/ 17055 h 233"/>
                <a:gd name="T28" fmla="*/ 52682 w 482"/>
                <a:gd name="T29" fmla="*/ 20144 h 233"/>
                <a:gd name="T30" fmla="*/ 53093 w 482"/>
                <a:gd name="T31" fmla="*/ 23632 h 233"/>
                <a:gd name="T32" fmla="*/ 60593 w 482"/>
                <a:gd name="T33" fmla="*/ 26513 h 233"/>
                <a:gd name="T34" fmla="*/ 67326 w 482"/>
                <a:gd name="T35" fmla="*/ 28755 h 233"/>
                <a:gd name="T36" fmla="*/ 77581 w 482"/>
                <a:gd name="T37" fmla="*/ 24987 h 233"/>
                <a:gd name="T38" fmla="*/ 86512 w 482"/>
                <a:gd name="T39" fmla="*/ 20445 h 233"/>
                <a:gd name="T40" fmla="*/ 91551 w 482"/>
                <a:gd name="T41" fmla="*/ 19137 h 233"/>
                <a:gd name="T42" fmla="*/ 96540 w 482"/>
                <a:gd name="T43" fmla="*/ 18474 h 233"/>
                <a:gd name="T44" fmla="*/ 99350 w 482"/>
                <a:gd name="T45" fmla="*/ 16678 h 233"/>
                <a:gd name="T46" fmla="*/ 103893 w 482"/>
                <a:gd name="T47" fmla="*/ 16370 h 233"/>
                <a:gd name="T48" fmla="*/ 105479 w 482"/>
                <a:gd name="T49" fmla="*/ 17079 h 233"/>
                <a:gd name="T50" fmla="*/ 108783 w 482"/>
                <a:gd name="T51" fmla="*/ 17614 h 233"/>
                <a:gd name="T52" fmla="*/ 113072 w 482"/>
                <a:gd name="T53" fmla="*/ 17501 h 233"/>
                <a:gd name="T54" fmla="*/ 115114 w 482"/>
                <a:gd name="T55" fmla="*/ 20445 h 233"/>
                <a:gd name="T56" fmla="*/ 120521 w 482"/>
                <a:gd name="T57" fmla="*/ 21300 h 233"/>
                <a:gd name="T58" fmla="*/ 121416 w 482"/>
                <a:gd name="T59" fmla="*/ 24368 h 233"/>
                <a:gd name="T60" fmla="*/ 127529 w 482"/>
                <a:gd name="T61" fmla="*/ 25724 h 233"/>
                <a:gd name="T62" fmla="*/ 130887 w 482"/>
                <a:gd name="T63" fmla="*/ 26640 h 233"/>
                <a:gd name="T64" fmla="*/ 136418 w 482"/>
                <a:gd name="T65" fmla="*/ 27475 h 233"/>
                <a:gd name="T66" fmla="*/ 134934 w 482"/>
                <a:gd name="T67" fmla="*/ 28816 h 233"/>
                <a:gd name="T68" fmla="*/ 154918 w 482"/>
                <a:gd name="T69" fmla="*/ 16370 h 233"/>
                <a:gd name="T70" fmla="*/ 136418 w 482"/>
                <a:gd name="T71" fmla="*/ 11575 h 233"/>
                <a:gd name="T72" fmla="*/ 127529 w 482"/>
                <a:gd name="T73" fmla="*/ 10692 h 233"/>
                <a:gd name="T74" fmla="*/ 124055 w 482"/>
                <a:gd name="T75" fmla="*/ 14455 h 233"/>
                <a:gd name="T76" fmla="*/ 119868 w 482"/>
                <a:gd name="T77" fmla="*/ 15003 h 233"/>
                <a:gd name="T78" fmla="*/ 108207 w 482"/>
                <a:gd name="T79" fmla="*/ 14455 h 233"/>
                <a:gd name="T80" fmla="*/ 103729 w 482"/>
                <a:gd name="T81" fmla="*/ 12707 h 233"/>
                <a:gd name="T82" fmla="*/ 100506 w 482"/>
                <a:gd name="T83" fmla="*/ 12277 h 233"/>
                <a:gd name="T84" fmla="*/ 96540 w 482"/>
                <a:gd name="T85" fmla="*/ 11844 h 233"/>
                <a:gd name="T86" fmla="*/ 93902 w 482"/>
                <a:gd name="T87" fmla="*/ 9483 h 233"/>
                <a:gd name="T88" fmla="*/ 85546 w 482"/>
                <a:gd name="T89" fmla="*/ 3121 h 233"/>
                <a:gd name="T90" fmla="*/ 79128 w 482"/>
                <a:gd name="T91" fmla="*/ 2 h 233"/>
                <a:gd name="T92" fmla="*/ 69228 w 482"/>
                <a:gd name="T93" fmla="*/ 1110 h 233"/>
                <a:gd name="T94" fmla="*/ 67974 w 482"/>
                <a:gd name="T95" fmla="*/ 2147 h 233"/>
                <a:gd name="T96" fmla="*/ 60829 w 482"/>
                <a:gd name="T97" fmla="*/ 4405 h 233"/>
                <a:gd name="T98" fmla="*/ 49810 w 482"/>
                <a:gd name="T99" fmla="*/ 5259 h 233"/>
                <a:gd name="T100" fmla="*/ 47752 w 482"/>
                <a:gd name="T101" fmla="*/ 5259 h 233"/>
                <a:gd name="T102" fmla="*/ 34345 w 482"/>
                <a:gd name="T103" fmla="*/ 5259 h 233"/>
                <a:gd name="T104" fmla="*/ 30586 w 482"/>
                <a:gd name="T105" fmla="*/ 5502 h 233"/>
                <a:gd name="T106" fmla="*/ 16331 w 482"/>
                <a:gd name="T107" fmla="*/ 7964 h 233"/>
                <a:gd name="T108" fmla="*/ 12258 w 482"/>
                <a:gd name="T109" fmla="*/ 8725 h 233"/>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482"/>
                <a:gd name="T166" fmla="*/ 0 h 233"/>
                <a:gd name="T167" fmla="*/ 482 w 482"/>
                <a:gd name="T168" fmla="*/ 233 h 233"/>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3" name="Freeform 17"/>
            <p:cNvSpPr>
              <a:spLocks/>
            </p:cNvSpPr>
            <p:nvPr/>
          </p:nvSpPr>
          <p:spPr bwMode="auto">
            <a:xfrm>
              <a:off x="2978" y="2683"/>
              <a:ext cx="299" cy="330"/>
            </a:xfrm>
            <a:custGeom>
              <a:avLst/>
              <a:gdLst>
                <a:gd name="T0" fmla="*/ 859 w 229"/>
                <a:gd name="T1" fmla="*/ 18829 h 263"/>
                <a:gd name="T2" fmla="*/ 2498 w 229"/>
                <a:gd name="T3" fmla="*/ 17163 h 263"/>
                <a:gd name="T4" fmla="*/ 4652 w 229"/>
                <a:gd name="T5" fmla="*/ 16929 h 263"/>
                <a:gd name="T6" fmla="*/ 7261 w 229"/>
                <a:gd name="T7" fmla="*/ 17496 h 263"/>
                <a:gd name="T8" fmla="*/ 11463 w 229"/>
                <a:gd name="T9" fmla="*/ 17339 h 263"/>
                <a:gd name="T10" fmla="*/ 12686 w 229"/>
                <a:gd name="T11" fmla="*/ 15469 h 263"/>
                <a:gd name="T12" fmla="*/ 14070 w 229"/>
                <a:gd name="T13" fmla="*/ 15150 h 263"/>
                <a:gd name="T14" fmla="*/ 19179 w 229"/>
                <a:gd name="T15" fmla="*/ 16131 h 263"/>
                <a:gd name="T16" fmla="*/ 21104 w 229"/>
                <a:gd name="T17" fmla="*/ 16632 h 263"/>
                <a:gd name="T18" fmla="*/ 23190 w 229"/>
                <a:gd name="T19" fmla="*/ 16181 h 263"/>
                <a:gd name="T20" fmla="*/ 24438 w 229"/>
                <a:gd name="T21" fmla="*/ 14686 h 263"/>
                <a:gd name="T22" fmla="*/ 27555 w 229"/>
                <a:gd name="T23" fmla="*/ 11113 h 263"/>
                <a:gd name="T24" fmla="*/ 31108 w 229"/>
                <a:gd name="T25" fmla="*/ 10246 h 263"/>
                <a:gd name="T26" fmla="*/ 33779 w 229"/>
                <a:gd name="T27" fmla="*/ 11013 h 263"/>
                <a:gd name="T28" fmla="*/ 38968 w 229"/>
                <a:gd name="T29" fmla="*/ 11013 h 263"/>
                <a:gd name="T30" fmla="*/ 42692 w 229"/>
                <a:gd name="T31" fmla="*/ 9683 h 263"/>
                <a:gd name="T32" fmla="*/ 39535 w 229"/>
                <a:gd name="T33" fmla="*/ 8419 h 263"/>
                <a:gd name="T34" fmla="*/ 38459 w 229"/>
                <a:gd name="T35" fmla="*/ 6348 h 263"/>
                <a:gd name="T36" fmla="*/ 37354 w 229"/>
                <a:gd name="T37" fmla="*/ 4709 h 263"/>
                <a:gd name="T38" fmla="*/ 39294 w 229"/>
                <a:gd name="T39" fmla="*/ 3305 h 263"/>
                <a:gd name="T40" fmla="*/ 41500 w 229"/>
                <a:gd name="T41" fmla="*/ 2249 h 263"/>
                <a:gd name="T42" fmla="*/ 48140 w 229"/>
                <a:gd name="T43" fmla="*/ 3763 h 263"/>
                <a:gd name="T44" fmla="*/ 53653 w 229"/>
                <a:gd name="T45" fmla="*/ 4600 h 263"/>
                <a:gd name="T46" fmla="*/ 55067 w 229"/>
                <a:gd name="T47" fmla="*/ 4147 h 263"/>
                <a:gd name="T48" fmla="*/ 57586 w 229"/>
                <a:gd name="T49" fmla="*/ 5059 h 263"/>
                <a:gd name="T50" fmla="*/ 59775 w 229"/>
                <a:gd name="T51" fmla="*/ 4443 h 263"/>
                <a:gd name="T52" fmla="*/ 59775 w 229"/>
                <a:gd name="T53" fmla="*/ 2390 h 263"/>
                <a:gd name="T54" fmla="*/ 62538 w 229"/>
                <a:gd name="T55" fmla="*/ 597 h 263"/>
                <a:gd name="T56" fmla="*/ 66988 w 229"/>
                <a:gd name="T57" fmla="*/ 1 h 263"/>
                <a:gd name="T58" fmla="*/ 67399 w 229"/>
                <a:gd name="T59" fmla="*/ 749 h 263"/>
                <a:gd name="T60" fmla="*/ 71025 w 229"/>
                <a:gd name="T61" fmla="*/ 2099 h 263"/>
                <a:gd name="T62" fmla="*/ 74159 w 229"/>
                <a:gd name="T63" fmla="*/ 5203 h 263"/>
                <a:gd name="T64" fmla="*/ 79910 w 229"/>
                <a:gd name="T65" fmla="*/ 9825 h 263"/>
                <a:gd name="T66" fmla="*/ 77203 w 229"/>
                <a:gd name="T67" fmla="*/ 10246 h 263"/>
                <a:gd name="T68" fmla="*/ 73698 w 229"/>
                <a:gd name="T69" fmla="*/ 11475 h 263"/>
                <a:gd name="T70" fmla="*/ 68466 w 229"/>
                <a:gd name="T71" fmla="*/ 11673 h 263"/>
                <a:gd name="T72" fmla="*/ 65565 w 229"/>
                <a:gd name="T73" fmla="*/ 10753 h 263"/>
                <a:gd name="T74" fmla="*/ 61202 w 229"/>
                <a:gd name="T75" fmla="*/ 15610 h 263"/>
                <a:gd name="T76" fmla="*/ 56535 w 229"/>
                <a:gd name="T77" fmla="*/ 18378 h 263"/>
                <a:gd name="T78" fmla="*/ 54397 w 229"/>
                <a:gd name="T79" fmla="*/ 19744 h 263"/>
                <a:gd name="T80" fmla="*/ 53653 w 229"/>
                <a:gd name="T81" fmla="*/ 22070 h 263"/>
                <a:gd name="T82" fmla="*/ 46115 w 229"/>
                <a:gd name="T83" fmla="*/ 23607 h 263"/>
                <a:gd name="T84" fmla="*/ 41500 w 229"/>
                <a:gd name="T85" fmla="*/ 24002 h 263"/>
                <a:gd name="T86" fmla="*/ 37354 w 229"/>
                <a:gd name="T87" fmla="*/ 28935 h 263"/>
                <a:gd name="T88" fmla="*/ 33816 w 229"/>
                <a:gd name="T89" fmla="*/ 30560 h 263"/>
                <a:gd name="T90" fmla="*/ 37882 w 229"/>
                <a:gd name="T91" fmla="*/ 32266 h 263"/>
                <a:gd name="T92" fmla="*/ 40553 w 229"/>
                <a:gd name="T93" fmla="*/ 32583 h 263"/>
                <a:gd name="T94" fmla="*/ 41500 w 229"/>
                <a:gd name="T95" fmla="*/ 33443 h 263"/>
                <a:gd name="T96" fmla="*/ 38968 w 229"/>
                <a:gd name="T97" fmla="*/ 37789 h 263"/>
                <a:gd name="T98" fmla="*/ 37354 w 229"/>
                <a:gd name="T99" fmla="*/ 37167 h 263"/>
                <a:gd name="T100" fmla="*/ 25871 w 229"/>
                <a:gd name="T101" fmla="*/ 37555 h 263"/>
                <a:gd name="T102" fmla="*/ 19179 w 229"/>
                <a:gd name="T103" fmla="*/ 36011 h 263"/>
                <a:gd name="T104" fmla="*/ 17019 w 229"/>
                <a:gd name="T105" fmla="*/ 34252 h 263"/>
                <a:gd name="T106" fmla="*/ 13520 w 229"/>
                <a:gd name="T107" fmla="*/ 32725 h 263"/>
                <a:gd name="T108" fmla="*/ 6961 w 229"/>
                <a:gd name="T109" fmla="*/ 30098 h 263"/>
                <a:gd name="T110" fmla="*/ 4841 w 229"/>
                <a:gd name="T111" fmla="*/ 29011 h 263"/>
                <a:gd name="T112" fmla="*/ 2729 w 229"/>
                <a:gd name="T113" fmla="*/ 24774 h 263"/>
                <a:gd name="T114" fmla="*/ 0 w 229"/>
                <a:gd name="T115" fmla="*/ 20786 h 26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229"/>
                <a:gd name="T175" fmla="*/ 0 h 263"/>
                <a:gd name="T176" fmla="*/ 229 w 229"/>
                <a:gd name="T177" fmla="*/ 263 h 263"/>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4" name="Freeform 18"/>
            <p:cNvSpPr>
              <a:spLocks/>
            </p:cNvSpPr>
            <p:nvPr/>
          </p:nvSpPr>
          <p:spPr bwMode="auto">
            <a:xfrm>
              <a:off x="2173" y="3098"/>
              <a:ext cx="249" cy="177"/>
            </a:xfrm>
            <a:custGeom>
              <a:avLst/>
              <a:gdLst>
                <a:gd name="T0" fmla="*/ 4187 w 191"/>
                <a:gd name="T1" fmla="*/ 8871 h 141"/>
                <a:gd name="T2" fmla="*/ 4577 w 191"/>
                <a:gd name="T3" fmla="*/ 9179 h 141"/>
                <a:gd name="T4" fmla="*/ 5458 w 191"/>
                <a:gd name="T5" fmla="*/ 9475 h 141"/>
                <a:gd name="T6" fmla="*/ 5967 w 191"/>
                <a:gd name="T7" fmla="*/ 9365 h 141"/>
                <a:gd name="T8" fmla="*/ 7115 w 191"/>
                <a:gd name="T9" fmla="*/ 9365 h 141"/>
                <a:gd name="T10" fmla="*/ 7779 w 191"/>
                <a:gd name="T11" fmla="*/ 9850 h 141"/>
                <a:gd name="T12" fmla="*/ 7779 w 191"/>
                <a:gd name="T13" fmla="*/ 9365 h 141"/>
                <a:gd name="T14" fmla="*/ 9676 w 191"/>
                <a:gd name="T15" fmla="*/ 9179 h 141"/>
                <a:gd name="T16" fmla="*/ 10141 w 191"/>
                <a:gd name="T17" fmla="*/ 9850 h 141"/>
                <a:gd name="T18" fmla="*/ 11165 w 191"/>
                <a:gd name="T19" fmla="*/ 9475 h 141"/>
                <a:gd name="T20" fmla="*/ 12614 w 191"/>
                <a:gd name="T21" fmla="*/ 9850 h 141"/>
                <a:gd name="T22" fmla="*/ 12614 w 191"/>
                <a:gd name="T23" fmla="*/ 10605 h 141"/>
                <a:gd name="T24" fmla="*/ 11271 w 191"/>
                <a:gd name="T25" fmla="*/ 11136 h 141"/>
                <a:gd name="T26" fmla="*/ 13131 w 191"/>
                <a:gd name="T27" fmla="*/ 11597 h 141"/>
                <a:gd name="T28" fmla="*/ 22684 w 191"/>
                <a:gd name="T29" fmla="*/ 13360 h 141"/>
                <a:gd name="T30" fmla="*/ 27772 w 191"/>
                <a:gd name="T31" fmla="*/ 14558 h 141"/>
                <a:gd name="T32" fmla="*/ 31340 w 191"/>
                <a:gd name="T33" fmla="*/ 15798 h 141"/>
                <a:gd name="T34" fmla="*/ 40857 w 191"/>
                <a:gd name="T35" fmla="*/ 19485 h 141"/>
                <a:gd name="T36" fmla="*/ 41656 w 191"/>
                <a:gd name="T37" fmla="*/ 19952 h 141"/>
                <a:gd name="T38" fmla="*/ 44134 w 191"/>
                <a:gd name="T39" fmla="*/ 20870 h 141"/>
                <a:gd name="T40" fmla="*/ 52723 w 191"/>
                <a:gd name="T41" fmla="*/ 17409 h 141"/>
                <a:gd name="T42" fmla="*/ 55009 w 191"/>
                <a:gd name="T43" fmla="*/ 15798 h 141"/>
                <a:gd name="T44" fmla="*/ 58860 w 191"/>
                <a:gd name="T45" fmla="*/ 14465 h 141"/>
                <a:gd name="T46" fmla="*/ 58860 w 191"/>
                <a:gd name="T47" fmla="*/ 13868 h 141"/>
                <a:gd name="T48" fmla="*/ 59364 w 191"/>
                <a:gd name="T49" fmla="*/ 12949 h 141"/>
                <a:gd name="T50" fmla="*/ 60799 w 191"/>
                <a:gd name="T51" fmla="*/ 12949 h 141"/>
                <a:gd name="T52" fmla="*/ 61921 w 191"/>
                <a:gd name="T53" fmla="*/ 13550 h 141"/>
                <a:gd name="T54" fmla="*/ 63418 w 191"/>
                <a:gd name="T55" fmla="*/ 12661 h 141"/>
                <a:gd name="T56" fmla="*/ 64894 w 191"/>
                <a:gd name="T57" fmla="*/ 12185 h 141"/>
                <a:gd name="T58" fmla="*/ 64894 w 191"/>
                <a:gd name="T59" fmla="*/ 11136 h 141"/>
                <a:gd name="T60" fmla="*/ 63082 w 191"/>
                <a:gd name="T61" fmla="*/ 9365 h 141"/>
                <a:gd name="T62" fmla="*/ 64177 w 191"/>
                <a:gd name="T63" fmla="*/ 8215 h 141"/>
                <a:gd name="T64" fmla="*/ 63966 w 191"/>
                <a:gd name="T65" fmla="*/ 7067 h 141"/>
                <a:gd name="T66" fmla="*/ 64177 w 191"/>
                <a:gd name="T67" fmla="*/ 4790 h 141"/>
                <a:gd name="T68" fmla="*/ 59364 w 191"/>
                <a:gd name="T69" fmla="*/ 1498 h 141"/>
                <a:gd name="T70" fmla="*/ 57708 w 191"/>
                <a:gd name="T71" fmla="*/ 603 h 141"/>
                <a:gd name="T72" fmla="*/ 57536 w 191"/>
                <a:gd name="T73" fmla="*/ 1 h 141"/>
                <a:gd name="T74" fmla="*/ 56399 w 191"/>
                <a:gd name="T75" fmla="*/ 0 h 141"/>
                <a:gd name="T76" fmla="*/ 53264 w 191"/>
                <a:gd name="T77" fmla="*/ 1062 h 141"/>
                <a:gd name="T78" fmla="*/ 51744 w 191"/>
                <a:gd name="T79" fmla="*/ 1806 h 141"/>
                <a:gd name="T80" fmla="*/ 49778 w 191"/>
                <a:gd name="T81" fmla="*/ 2100 h 141"/>
                <a:gd name="T82" fmla="*/ 47498 w 191"/>
                <a:gd name="T83" fmla="*/ 2422 h 141"/>
                <a:gd name="T84" fmla="*/ 40582 w 191"/>
                <a:gd name="T85" fmla="*/ 2100 h 141"/>
                <a:gd name="T86" fmla="*/ 35568 w 191"/>
                <a:gd name="T87" fmla="*/ 1333 h 141"/>
                <a:gd name="T88" fmla="*/ 33547 w 191"/>
                <a:gd name="T89" fmla="*/ 1880 h 141"/>
                <a:gd name="T90" fmla="*/ 29289 w 191"/>
                <a:gd name="T91" fmla="*/ 4153 h 141"/>
                <a:gd name="T92" fmla="*/ 26046 w 191"/>
                <a:gd name="T93" fmla="*/ 4790 h 141"/>
                <a:gd name="T94" fmla="*/ 24973 w 191"/>
                <a:gd name="T95" fmla="*/ 5099 h 141"/>
                <a:gd name="T96" fmla="*/ 23354 w 191"/>
                <a:gd name="T97" fmla="*/ 5630 h 141"/>
                <a:gd name="T98" fmla="*/ 21303 w 191"/>
                <a:gd name="T99" fmla="*/ 5630 h 141"/>
                <a:gd name="T100" fmla="*/ 19204 w 191"/>
                <a:gd name="T101" fmla="*/ 5630 h 141"/>
                <a:gd name="T102" fmla="*/ 18975 w 191"/>
                <a:gd name="T103" fmla="*/ 5215 h 141"/>
                <a:gd name="T104" fmla="*/ 16730 w 191"/>
                <a:gd name="T105" fmla="*/ 5630 h 141"/>
                <a:gd name="T106" fmla="*/ 16444 w 191"/>
                <a:gd name="T107" fmla="*/ 6401 h 141"/>
                <a:gd name="T108" fmla="*/ 14731 w 191"/>
                <a:gd name="T109" fmla="*/ 6544 h 141"/>
                <a:gd name="T110" fmla="*/ 12314 w 191"/>
                <a:gd name="T111" fmla="*/ 6013 h 141"/>
                <a:gd name="T112" fmla="*/ 9276 w 191"/>
                <a:gd name="T113" fmla="*/ 5630 h 141"/>
                <a:gd name="T114" fmla="*/ 7726 w 191"/>
                <a:gd name="T115" fmla="*/ 5484 h 141"/>
                <a:gd name="T116" fmla="*/ 5458 w 191"/>
                <a:gd name="T117" fmla="*/ 7010 h 141"/>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191"/>
                <a:gd name="T178" fmla="*/ 0 h 141"/>
                <a:gd name="T179" fmla="*/ 191 w 191"/>
                <a:gd name="T180" fmla="*/ 141 h 141"/>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5" name="Freeform 19"/>
            <p:cNvSpPr>
              <a:spLocks/>
            </p:cNvSpPr>
            <p:nvPr/>
          </p:nvSpPr>
          <p:spPr bwMode="auto">
            <a:xfrm>
              <a:off x="2334" y="2927"/>
              <a:ext cx="790" cy="502"/>
            </a:xfrm>
            <a:custGeom>
              <a:avLst/>
              <a:gdLst>
                <a:gd name="T0" fmla="*/ 7862 w 607"/>
                <a:gd name="T1" fmla="*/ 45787 h 400"/>
                <a:gd name="T2" fmla="*/ 17332 w 607"/>
                <a:gd name="T3" fmla="*/ 49859 h 400"/>
                <a:gd name="T4" fmla="*/ 25203 w 607"/>
                <a:gd name="T5" fmla="*/ 51267 h 400"/>
                <a:gd name="T6" fmla="*/ 37241 w 607"/>
                <a:gd name="T7" fmla="*/ 53145 h 400"/>
                <a:gd name="T8" fmla="*/ 49455 w 607"/>
                <a:gd name="T9" fmla="*/ 55608 h 400"/>
                <a:gd name="T10" fmla="*/ 70478 w 607"/>
                <a:gd name="T11" fmla="*/ 57824 h 400"/>
                <a:gd name="T12" fmla="*/ 82709 w 607"/>
                <a:gd name="T13" fmla="*/ 57463 h 400"/>
                <a:gd name="T14" fmla="*/ 91660 w 607"/>
                <a:gd name="T15" fmla="*/ 58778 h 400"/>
                <a:gd name="T16" fmla="*/ 97993 w 607"/>
                <a:gd name="T17" fmla="*/ 52581 h 400"/>
                <a:gd name="T18" fmla="*/ 104695 w 607"/>
                <a:gd name="T19" fmla="*/ 50518 h 400"/>
                <a:gd name="T20" fmla="*/ 112144 w 607"/>
                <a:gd name="T21" fmla="*/ 43973 h 400"/>
                <a:gd name="T22" fmla="*/ 121427 w 607"/>
                <a:gd name="T23" fmla="*/ 47042 h 400"/>
                <a:gd name="T24" fmla="*/ 131301 w 607"/>
                <a:gd name="T25" fmla="*/ 46592 h 400"/>
                <a:gd name="T26" fmla="*/ 150423 w 607"/>
                <a:gd name="T27" fmla="*/ 47937 h 400"/>
                <a:gd name="T28" fmla="*/ 157142 w 607"/>
                <a:gd name="T29" fmla="*/ 49337 h 400"/>
                <a:gd name="T30" fmla="*/ 165219 w 607"/>
                <a:gd name="T31" fmla="*/ 50092 h 400"/>
                <a:gd name="T32" fmla="*/ 160425 w 607"/>
                <a:gd name="T33" fmla="*/ 44039 h 400"/>
                <a:gd name="T34" fmla="*/ 159409 w 607"/>
                <a:gd name="T35" fmla="*/ 41686 h 400"/>
                <a:gd name="T36" fmla="*/ 162540 w 607"/>
                <a:gd name="T37" fmla="*/ 39497 h 400"/>
                <a:gd name="T38" fmla="*/ 165614 w 607"/>
                <a:gd name="T39" fmla="*/ 39312 h 400"/>
                <a:gd name="T40" fmla="*/ 172819 w 607"/>
                <a:gd name="T41" fmla="*/ 37605 h 400"/>
                <a:gd name="T42" fmla="*/ 181255 w 607"/>
                <a:gd name="T43" fmla="*/ 32525 h 400"/>
                <a:gd name="T44" fmla="*/ 184415 w 607"/>
                <a:gd name="T45" fmla="*/ 27800 h 400"/>
                <a:gd name="T46" fmla="*/ 187745 w 607"/>
                <a:gd name="T47" fmla="*/ 24982 h 400"/>
                <a:gd name="T48" fmla="*/ 185481 w 607"/>
                <a:gd name="T49" fmla="*/ 21743 h 400"/>
                <a:gd name="T50" fmla="*/ 190784 w 607"/>
                <a:gd name="T51" fmla="*/ 19888 h 400"/>
                <a:gd name="T52" fmla="*/ 192393 w 607"/>
                <a:gd name="T53" fmla="*/ 16177 h 400"/>
                <a:gd name="T54" fmla="*/ 192182 w 607"/>
                <a:gd name="T55" fmla="*/ 13540 h 400"/>
                <a:gd name="T56" fmla="*/ 198099 w 607"/>
                <a:gd name="T57" fmla="*/ 12156 h 400"/>
                <a:gd name="T58" fmla="*/ 179395 w 607"/>
                <a:gd name="T59" fmla="*/ 8208 h 400"/>
                <a:gd name="T60" fmla="*/ 172349 w 607"/>
                <a:gd name="T61" fmla="*/ 12928 h 400"/>
                <a:gd name="T62" fmla="*/ 159409 w 607"/>
                <a:gd name="T63" fmla="*/ 13299 h 400"/>
                <a:gd name="T64" fmla="*/ 148546 w 607"/>
                <a:gd name="T65" fmla="*/ 13254 h 400"/>
                <a:gd name="T66" fmla="*/ 146254 w 607"/>
                <a:gd name="T67" fmla="*/ 9347 h 400"/>
                <a:gd name="T68" fmla="*/ 135279 w 607"/>
                <a:gd name="T69" fmla="*/ 10561 h 400"/>
                <a:gd name="T70" fmla="*/ 129009 w 607"/>
                <a:gd name="T71" fmla="*/ 10301 h 400"/>
                <a:gd name="T72" fmla="*/ 119294 w 607"/>
                <a:gd name="T73" fmla="*/ 2392 h 400"/>
                <a:gd name="T74" fmla="*/ 112633 w 607"/>
                <a:gd name="T75" fmla="*/ 5196 h 400"/>
                <a:gd name="T76" fmla="*/ 101749 w 607"/>
                <a:gd name="T77" fmla="*/ 3002 h 400"/>
                <a:gd name="T78" fmla="*/ 95958 w 607"/>
                <a:gd name="T79" fmla="*/ 1 h 400"/>
                <a:gd name="T80" fmla="*/ 77788 w 607"/>
                <a:gd name="T81" fmla="*/ 1859 h 400"/>
                <a:gd name="T82" fmla="*/ 64720 w 607"/>
                <a:gd name="T83" fmla="*/ 3002 h 400"/>
                <a:gd name="T84" fmla="*/ 56393 w 607"/>
                <a:gd name="T85" fmla="*/ 4729 h 400"/>
                <a:gd name="T86" fmla="*/ 50189 w 607"/>
                <a:gd name="T87" fmla="*/ 3675 h 400"/>
                <a:gd name="T88" fmla="*/ 47685 w 607"/>
                <a:gd name="T89" fmla="*/ 4445 h 400"/>
                <a:gd name="T90" fmla="*/ 45605 w 607"/>
                <a:gd name="T91" fmla="*/ 9912 h 400"/>
                <a:gd name="T92" fmla="*/ 58140 w 607"/>
                <a:gd name="T93" fmla="*/ 10789 h 400"/>
                <a:gd name="T94" fmla="*/ 57988 w 607"/>
                <a:gd name="T95" fmla="*/ 15847 h 400"/>
                <a:gd name="T96" fmla="*/ 61089 w 607"/>
                <a:gd name="T97" fmla="*/ 20876 h 400"/>
                <a:gd name="T98" fmla="*/ 69718 w 607"/>
                <a:gd name="T99" fmla="*/ 20876 h 400"/>
                <a:gd name="T100" fmla="*/ 66982 w 607"/>
                <a:gd name="T101" fmla="*/ 23876 h 400"/>
                <a:gd name="T102" fmla="*/ 62061 w 607"/>
                <a:gd name="T103" fmla="*/ 26287 h 400"/>
                <a:gd name="T104" fmla="*/ 49455 w 607"/>
                <a:gd name="T105" fmla="*/ 29071 h 400"/>
                <a:gd name="T106" fmla="*/ 37999 w 607"/>
                <a:gd name="T107" fmla="*/ 32382 h 400"/>
                <a:gd name="T108" fmla="*/ 25203 w 607"/>
                <a:gd name="T109" fmla="*/ 32684 h 400"/>
                <a:gd name="T110" fmla="*/ 17492 w 607"/>
                <a:gd name="T111" fmla="*/ 33743 h 400"/>
                <a:gd name="T112" fmla="*/ 15269 w 607"/>
                <a:gd name="T113" fmla="*/ 34639 h 400"/>
                <a:gd name="T114" fmla="*/ 1855 w 607"/>
                <a:gd name="T115" fmla="*/ 41402 h 400"/>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607"/>
                <a:gd name="T175" fmla="*/ 0 h 400"/>
                <a:gd name="T176" fmla="*/ 607 w 607"/>
                <a:gd name="T177" fmla="*/ 400 h 400"/>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6" name="Freeform 20"/>
            <p:cNvSpPr>
              <a:spLocks/>
            </p:cNvSpPr>
            <p:nvPr/>
          </p:nvSpPr>
          <p:spPr bwMode="auto">
            <a:xfrm>
              <a:off x="1958" y="2452"/>
              <a:ext cx="860" cy="757"/>
            </a:xfrm>
            <a:custGeom>
              <a:avLst/>
              <a:gdLst>
                <a:gd name="T0" fmla="*/ 5943 w 660"/>
                <a:gd name="T1" fmla="*/ 61401 h 603"/>
                <a:gd name="T2" fmla="*/ 19831 w 660"/>
                <a:gd name="T3" fmla="*/ 71843 h 603"/>
                <a:gd name="T4" fmla="*/ 25597 w 660"/>
                <a:gd name="T5" fmla="*/ 73942 h 603"/>
                <a:gd name="T6" fmla="*/ 29091 w 660"/>
                <a:gd name="T7" fmla="*/ 75415 h 603"/>
                <a:gd name="T8" fmla="*/ 30168 w 660"/>
                <a:gd name="T9" fmla="*/ 77464 h 603"/>
                <a:gd name="T10" fmla="*/ 35315 w 660"/>
                <a:gd name="T11" fmla="*/ 80447 h 603"/>
                <a:gd name="T12" fmla="*/ 39310 w 660"/>
                <a:gd name="T13" fmla="*/ 81702 h 603"/>
                <a:gd name="T14" fmla="*/ 43461 w 660"/>
                <a:gd name="T15" fmla="*/ 81776 h 603"/>
                <a:gd name="T16" fmla="*/ 45523 w 660"/>
                <a:gd name="T17" fmla="*/ 82911 h 603"/>
                <a:gd name="T18" fmla="*/ 47888 w 660"/>
                <a:gd name="T19" fmla="*/ 83483 h 603"/>
                <a:gd name="T20" fmla="*/ 52787 w 660"/>
                <a:gd name="T21" fmla="*/ 84975 h 603"/>
                <a:gd name="T22" fmla="*/ 65060 w 660"/>
                <a:gd name="T23" fmla="*/ 82853 h 603"/>
                <a:gd name="T24" fmla="*/ 71585 w 660"/>
                <a:gd name="T25" fmla="*/ 81433 h 603"/>
                <a:gd name="T26" fmla="*/ 78826 w 660"/>
                <a:gd name="T27" fmla="*/ 81908 h 603"/>
                <a:gd name="T28" fmla="*/ 88386 w 660"/>
                <a:gd name="T29" fmla="*/ 78191 h 603"/>
                <a:gd name="T30" fmla="*/ 104782 w 660"/>
                <a:gd name="T31" fmla="*/ 78491 h 603"/>
                <a:gd name="T32" fmla="*/ 111893 w 660"/>
                <a:gd name="T33" fmla="*/ 77050 h 603"/>
                <a:gd name="T34" fmla="*/ 118095 w 660"/>
                <a:gd name="T35" fmla="*/ 84362 h 603"/>
                <a:gd name="T36" fmla="*/ 125290 w 660"/>
                <a:gd name="T37" fmla="*/ 89263 h 603"/>
                <a:gd name="T38" fmla="*/ 137234 w 660"/>
                <a:gd name="T39" fmla="*/ 88333 h 603"/>
                <a:gd name="T40" fmla="*/ 156219 w 660"/>
                <a:gd name="T41" fmla="*/ 83214 h 603"/>
                <a:gd name="T42" fmla="*/ 163678 w 660"/>
                <a:gd name="T43" fmla="*/ 81702 h 603"/>
                <a:gd name="T44" fmla="*/ 168423 w 660"/>
                <a:gd name="T45" fmla="*/ 78019 h 603"/>
                <a:gd name="T46" fmla="*/ 159860 w 660"/>
                <a:gd name="T47" fmla="*/ 77618 h 603"/>
                <a:gd name="T48" fmla="*/ 156839 w 660"/>
                <a:gd name="T49" fmla="*/ 72256 h 603"/>
                <a:gd name="T50" fmla="*/ 154952 w 660"/>
                <a:gd name="T51" fmla="*/ 66500 h 603"/>
                <a:gd name="T52" fmla="*/ 143795 w 660"/>
                <a:gd name="T53" fmla="*/ 64561 h 603"/>
                <a:gd name="T54" fmla="*/ 150070 w 660"/>
                <a:gd name="T55" fmla="*/ 61253 h 603"/>
                <a:gd name="T56" fmla="*/ 153881 w 660"/>
                <a:gd name="T57" fmla="*/ 61741 h 603"/>
                <a:gd name="T58" fmla="*/ 162870 w 660"/>
                <a:gd name="T59" fmla="*/ 59587 h 603"/>
                <a:gd name="T60" fmla="*/ 174395 w 660"/>
                <a:gd name="T61" fmla="*/ 58009 h 603"/>
                <a:gd name="T62" fmla="*/ 198287 w 660"/>
                <a:gd name="T63" fmla="*/ 53035 h 603"/>
                <a:gd name="T64" fmla="*/ 200512 w 660"/>
                <a:gd name="T65" fmla="*/ 42639 h 603"/>
                <a:gd name="T66" fmla="*/ 210180 w 660"/>
                <a:gd name="T67" fmla="*/ 35457 h 603"/>
                <a:gd name="T68" fmla="*/ 216007 w 660"/>
                <a:gd name="T69" fmla="*/ 27438 h 603"/>
                <a:gd name="T70" fmla="*/ 219460 w 660"/>
                <a:gd name="T71" fmla="*/ 21551 h 603"/>
                <a:gd name="T72" fmla="*/ 201907 w 660"/>
                <a:gd name="T73" fmla="*/ 18764 h 603"/>
                <a:gd name="T74" fmla="*/ 174886 w 660"/>
                <a:gd name="T75" fmla="*/ 26864 h 603"/>
                <a:gd name="T76" fmla="*/ 155496 w 660"/>
                <a:gd name="T77" fmla="*/ 29166 h 603"/>
                <a:gd name="T78" fmla="*/ 158241 w 660"/>
                <a:gd name="T79" fmla="*/ 33077 h 603"/>
                <a:gd name="T80" fmla="*/ 138525 w 660"/>
                <a:gd name="T81" fmla="*/ 36808 h 603"/>
                <a:gd name="T82" fmla="*/ 109529 w 660"/>
                <a:gd name="T83" fmla="*/ 38107 h 603"/>
                <a:gd name="T84" fmla="*/ 101338 w 660"/>
                <a:gd name="T85" fmla="*/ 31034 h 603"/>
                <a:gd name="T86" fmla="*/ 107887 w 660"/>
                <a:gd name="T87" fmla="*/ 27875 h 603"/>
                <a:gd name="T88" fmla="*/ 110354 w 660"/>
                <a:gd name="T89" fmla="*/ 22684 h 603"/>
                <a:gd name="T90" fmla="*/ 127413 w 660"/>
                <a:gd name="T91" fmla="*/ 19975 h 603"/>
                <a:gd name="T92" fmla="*/ 131549 w 660"/>
                <a:gd name="T93" fmla="*/ 9181 h 603"/>
                <a:gd name="T94" fmla="*/ 117206 w 660"/>
                <a:gd name="T95" fmla="*/ 13578 h 603"/>
                <a:gd name="T96" fmla="*/ 110560 w 660"/>
                <a:gd name="T97" fmla="*/ 6018 h 603"/>
                <a:gd name="T98" fmla="*/ 100350 w 660"/>
                <a:gd name="T99" fmla="*/ 10318 h 603"/>
                <a:gd name="T100" fmla="*/ 101808 w 660"/>
                <a:gd name="T101" fmla="*/ 4153 h 603"/>
                <a:gd name="T102" fmla="*/ 78373 w 660"/>
                <a:gd name="T103" fmla="*/ 7738 h 603"/>
                <a:gd name="T104" fmla="*/ 89949 w 660"/>
                <a:gd name="T105" fmla="*/ 35397 h 603"/>
                <a:gd name="T106" fmla="*/ 76756 w 660"/>
                <a:gd name="T107" fmla="*/ 44738 h 603"/>
                <a:gd name="T108" fmla="*/ 57590 w 660"/>
                <a:gd name="T109" fmla="*/ 42722 h 603"/>
                <a:gd name="T110" fmla="*/ 33354 w 660"/>
                <a:gd name="T111" fmla="*/ 41906 h 603"/>
                <a:gd name="T112" fmla="*/ 22159 w 660"/>
                <a:gd name="T113" fmla="*/ 47839 h 603"/>
                <a:gd name="T114" fmla="*/ 14624 w 660"/>
                <a:gd name="T115" fmla="*/ 51522 h 603"/>
                <a:gd name="T116" fmla="*/ 8564 w 660"/>
                <a:gd name="T117" fmla="*/ 51888 h 603"/>
                <a:gd name="T118" fmla="*/ 2666 w 660"/>
                <a:gd name="T119" fmla="*/ 52972 h 6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660"/>
                <a:gd name="T181" fmla="*/ 0 h 603"/>
                <a:gd name="T182" fmla="*/ 660 w 660"/>
                <a:gd name="T183" fmla="*/ 603 h 603"/>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7" name="Freeform 21"/>
            <p:cNvSpPr>
              <a:spLocks/>
            </p:cNvSpPr>
            <p:nvPr/>
          </p:nvSpPr>
          <p:spPr bwMode="auto">
            <a:xfrm>
              <a:off x="1962" y="2393"/>
              <a:ext cx="350" cy="470"/>
            </a:xfrm>
            <a:custGeom>
              <a:avLst/>
              <a:gdLst>
                <a:gd name="T0" fmla="*/ 3434 w 269"/>
                <a:gd name="T1" fmla="*/ 13053 h 375"/>
                <a:gd name="T2" fmla="*/ 4994 w 269"/>
                <a:gd name="T3" fmla="*/ 18427 h 375"/>
                <a:gd name="T4" fmla="*/ 3434 w 269"/>
                <a:gd name="T5" fmla="*/ 21630 h 375"/>
                <a:gd name="T6" fmla="*/ 4994 w 269"/>
                <a:gd name="T7" fmla="*/ 22764 h 375"/>
                <a:gd name="T8" fmla="*/ 7281 w 269"/>
                <a:gd name="T9" fmla="*/ 24543 h 375"/>
                <a:gd name="T10" fmla="*/ 9473 w 269"/>
                <a:gd name="T11" fmla="*/ 26025 h 375"/>
                <a:gd name="T12" fmla="*/ 10715 w 269"/>
                <a:gd name="T13" fmla="*/ 27115 h 375"/>
                <a:gd name="T14" fmla="*/ 13031 w 269"/>
                <a:gd name="T15" fmla="*/ 29452 h 375"/>
                <a:gd name="T16" fmla="*/ 13031 w 269"/>
                <a:gd name="T17" fmla="*/ 30838 h 375"/>
                <a:gd name="T18" fmla="*/ 19057 w 269"/>
                <a:gd name="T19" fmla="*/ 32498 h 375"/>
                <a:gd name="T20" fmla="*/ 20655 w 269"/>
                <a:gd name="T21" fmla="*/ 33045 h 375"/>
                <a:gd name="T22" fmla="*/ 22773 w 269"/>
                <a:gd name="T23" fmla="*/ 33523 h 375"/>
                <a:gd name="T24" fmla="*/ 23601 w 269"/>
                <a:gd name="T25" fmla="*/ 33523 h 375"/>
                <a:gd name="T26" fmla="*/ 25309 w 269"/>
                <a:gd name="T27" fmla="*/ 34940 h 375"/>
                <a:gd name="T28" fmla="*/ 24232 w 269"/>
                <a:gd name="T29" fmla="*/ 35828 h 375"/>
                <a:gd name="T30" fmla="*/ 22060 w 269"/>
                <a:gd name="T31" fmla="*/ 37475 h 375"/>
                <a:gd name="T32" fmla="*/ 23601 w 269"/>
                <a:gd name="T33" fmla="*/ 40142 h 375"/>
                <a:gd name="T34" fmla="*/ 23917 w 269"/>
                <a:gd name="T35" fmla="*/ 40731 h 375"/>
                <a:gd name="T36" fmla="*/ 23129 w 269"/>
                <a:gd name="T37" fmla="*/ 41576 h 375"/>
                <a:gd name="T38" fmla="*/ 22668 w 269"/>
                <a:gd name="T39" fmla="*/ 42485 h 375"/>
                <a:gd name="T40" fmla="*/ 20865 w 269"/>
                <a:gd name="T41" fmla="*/ 44734 h 375"/>
                <a:gd name="T42" fmla="*/ 19837 w 269"/>
                <a:gd name="T43" fmla="*/ 44619 h 375"/>
                <a:gd name="T44" fmla="*/ 18139 w 269"/>
                <a:gd name="T45" fmla="*/ 45193 h 375"/>
                <a:gd name="T46" fmla="*/ 16955 w 269"/>
                <a:gd name="T47" fmla="*/ 46007 h 375"/>
                <a:gd name="T48" fmla="*/ 12803 w 269"/>
                <a:gd name="T49" fmla="*/ 47846 h 375"/>
                <a:gd name="T50" fmla="*/ 11490 w 269"/>
                <a:gd name="T51" fmla="*/ 48441 h 375"/>
                <a:gd name="T52" fmla="*/ 8455 w 269"/>
                <a:gd name="T53" fmla="*/ 49470 h 375"/>
                <a:gd name="T54" fmla="*/ 7563 w 269"/>
                <a:gd name="T55" fmla="*/ 50429 h 375"/>
                <a:gd name="T56" fmla="*/ 10015 w 269"/>
                <a:gd name="T57" fmla="*/ 50598 h 375"/>
                <a:gd name="T58" fmla="*/ 11718 w 269"/>
                <a:gd name="T59" fmla="*/ 50641 h 375"/>
                <a:gd name="T60" fmla="*/ 16036 w 269"/>
                <a:gd name="T61" fmla="*/ 50598 h 375"/>
                <a:gd name="T62" fmla="*/ 19057 w 269"/>
                <a:gd name="T63" fmla="*/ 52659 h 375"/>
                <a:gd name="T64" fmla="*/ 20357 w 269"/>
                <a:gd name="T65" fmla="*/ 53010 h 375"/>
                <a:gd name="T66" fmla="*/ 23129 w 269"/>
                <a:gd name="T67" fmla="*/ 51238 h 375"/>
                <a:gd name="T68" fmla="*/ 29101 w 269"/>
                <a:gd name="T69" fmla="*/ 47642 h 375"/>
                <a:gd name="T70" fmla="*/ 33445 w 269"/>
                <a:gd name="T71" fmla="*/ 47642 h 375"/>
                <a:gd name="T72" fmla="*/ 39955 w 269"/>
                <a:gd name="T73" fmla="*/ 46969 h 375"/>
                <a:gd name="T74" fmla="*/ 48591 w 269"/>
                <a:gd name="T75" fmla="*/ 46007 h 375"/>
                <a:gd name="T76" fmla="*/ 57358 w 269"/>
                <a:gd name="T77" fmla="*/ 47846 h 375"/>
                <a:gd name="T78" fmla="*/ 67511 w 269"/>
                <a:gd name="T79" fmla="*/ 52109 h 375"/>
                <a:gd name="T80" fmla="*/ 71985 w 269"/>
                <a:gd name="T81" fmla="*/ 51681 h 375"/>
                <a:gd name="T82" fmla="*/ 74359 w 269"/>
                <a:gd name="T83" fmla="*/ 45807 h 375"/>
                <a:gd name="T84" fmla="*/ 74359 w 269"/>
                <a:gd name="T85" fmla="*/ 42725 h 375"/>
                <a:gd name="T86" fmla="*/ 86039 w 269"/>
                <a:gd name="T87" fmla="*/ 40881 h 375"/>
                <a:gd name="T88" fmla="*/ 78400 w 269"/>
                <a:gd name="T89" fmla="*/ 32803 h 375"/>
                <a:gd name="T90" fmla="*/ 66998 w 269"/>
                <a:gd name="T91" fmla="*/ 22663 h 375"/>
                <a:gd name="T92" fmla="*/ 66127 w 269"/>
                <a:gd name="T93" fmla="*/ 13525 h 375"/>
                <a:gd name="T94" fmla="*/ 60904 w 269"/>
                <a:gd name="T95" fmla="*/ 13621 h 375"/>
                <a:gd name="T96" fmla="*/ 53386 w 269"/>
                <a:gd name="T97" fmla="*/ 11808 h 375"/>
                <a:gd name="T98" fmla="*/ 47513 w 269"/>
                <a:gd name="T99" fmla="*/ 7858 h 375"/>
                <a:gd name="T100" fmla="*/ 38552 w 269"/>
                <a:gd name="T101" fmla="*/ 9606 h 375"/>
                <a:gd name="T102" fmla="*/ 32550 w 269"/>
                <a:gd name="T103" fmla="*/ 9359 h 375"/>
                <a:gd name="T104" fmla="*/ 35976 w 269"/>
                <a:gd name="T105" fmla="*/ 6828 h 375"/>
                <a:gd name="T106" fmla="*/ 32261 w 269"/>
                <a:gd name="T107" fmla="*/ 2076 h 375"/>
                <a:gd name="T108" fmla="*/ 13031 w 269"/>
                <a:gd name="T109" fmla="*/ 0 h 375"/>
                <a:gd name="T110" fmla="*/ 8831 w 269"/>
                <a:gd name="T111" fmla="*/ 1772 h 375"/>
                <a:gd name="T112" fmla="*/ 8831 w 269"/>
                <a:gd name="T113" fmla="*/ 7467 h 375"/>
                <a:gd name="T114" fmla="*/ 10715 w 269"/>
                <a:gd name="T115" fmla="*/ 9498 h 375"/>
                <a:gd name="T116" fmla="*/ 6414 w 269"/>
                <a:gd name="T117" fmla="*/ 10415 h 375"/>
                <a:gd name="T118" fmla="*/ 5216 w 269"/>
                <a:gd name="T119" fmla="*/ 10084 h 375"/>
                <a:gd name="T120" fmla="*/ 1820 w 269"/>
                <a:gd name="T121" fmla="*/ 9359 h 375"/>
                <a:gd name="T122" fmla="*/ 0 w 269"/>
                <a:gd name="T123" fmla="*/ 9359 h 375"/>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269"/>
                <a:gd name="T187" fmla="*/ 0 h 375"/>
                <a:gd name="T188" fmla="*/ 269 w 269"/>
                <a:gd name="T189" fmla="*/ 375 h 375"/>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8" name="Freeform 22"/>
            <p:cNvSpPr>
              <a:spLocks/>
            </p:cNvSpPr>
            <p:nvPr/>
          </p:nvSpPr>
          <p:spPr bwMode="auto">
            <a:xfrm>
              <a:off x="2702" y="2641"/>
              <a:ext cx="437" cy="401"/>
            </a:xfrm>
            <a:custGeom>
              <a:avLst/>
              <a:gdLst>
                <a:gd name="T0" fmla="*/ 5777 w 336"/>
                <a:gd name="T1" fmla="*/ 33567 h 318"/>
                <a:gd name="T2" fmla="*/ 5556 w 336"/>
                <a:gd name="T3" fmla="*/ 30418 h 318"/>
                <a:gd name="T4" fmla="*/ 1807 w 336"/>
                <a:gd name="T5" fmla="*/ 26412 h 318"/>
                <a:gd name="T6" fmla="*/ 8287 w 336"/>
                <a:gd name="T7" fmla="*/ 20983 h 318"/>
                <a:gd name="T8" fmla="*/ 14018 w 336"/>
                <a:gd name="T9" fmla="*/ 17522 h 318"/>
                <a:gd name="T10" fmla="*/ 15582 w 336"/>
                <a:gd name="T11" fmla="*/ 14681 h 318"/>
                <a:gd name="T12" fmla="*/ 19664 w 336"/>
                <a:gd name="T13" fmla="*/ 14056 h 318"/>
                <a:gd name="T14" fmla="*/ 22989 w 336"/>
                <a:gd name="T15" fmla="*/ 9045 h 318"/>
                <a:gd name="T16" fmla="*/ 22989 w 336"/>
                <a:gd name="T17" fmla="*/ 5464 h 318"/>
                <a:gd name="T18" fmla="*/ 26358 w 336"/>
                <a:gd name="T19" fmla="*/ 3240 h 318"/>
                <a:gd name="T20" fmla="*/ 29300 w 336"/>
                <a:gd name="T21" fmla="*/ 0 h 318"/>
                <a:gd name="T22" fmla="*/ 33858 w 336"/>
                <a:gd name="T23" fmla="*/ 806 h 318"/>
                <a:gd name="T24" fmla="*/ 42159 w 336"/>
                <a:gd name="T25" fmla="*/ 3033 h 318"/>
                <a:gd name="T26" fmla="*/ 52167 w 336"/>
                <a:gd name="T27" fmla="*/ 5559 h 318"/>
                <a:gd name="T28" fmla="*/ 59998 w 336"/>
                <a:gd name="T29" fmla="*/ 8059 h 318"/>
                <a:gd name="T30" fmla="*/ 65614 w 336"/>
                <a:gd name="T31" fmla="*/ 9478 h 318"/>
                <a:gd name="T32" fmla="*/ 70110 w 336"/>
                <a:gd name="T33" fmla="*/ 7010 h 318"/>
                <a:gd name="T34" fmla="*/ 78873 w 336"/>
                <a:gd name="T35" fmla="*/ 5688 h 318"/>
                <a:gd name="T36" fmla="*/ 84355 w 336"/>
                <a:gd name="T37" fmla="*/ 5929 h 318"/>
                <a:gd name="T38" fmla="*/ 95158 w 336"/>
                <a:gd name="T39" fmla="*/ 9671 h 318"/>
                <a:gd name="T40" fmla="*/ 102872 w 336"/>
                <a:gd name="T41" fmla="*/ 10162 h 318"/>
                <a:gd name="T42" fmla="*/ 104616 w 336"/>
                <a:gd name="T43" fmla="*/ 12391 h 318"/>
                <a:gd name="T44" fmla="*/ 108747 w 336"/>
                <a:gd name="T45" fmla="*/ 14548 h 318"/>
                <a:gd name="T46" fmla="*/ 105210 w 336"/>
                <a:gd name="T47" fmla="*/ 17522 h 318"/>
                <a:gd name="T48" fmla="*/ 98100 w 336"/>
                <a:gd name="T49" fmla="*/ 17166 h 318"/>
                <a:gd name="T50" fmla="*/ 94630 w 336"/>
                <a:gd name="T51" fmla="*/ 17725 h 318"/>
                <a:gd name="T52" fmla="*/ 91865 w 336"/>
                <a:gd name="T53" fmla="*/ 22653 h 318"/>
                <a:gd name="T54" fmla="*/ 88766 w 336"/>
                <a:gd name="T55" fmla="*/ 23841 h 318"/>
                <a:gd name="T56" fmla="*/ 85016 w 336"/>
                <a:gd name="T57" fmla="*/ 22653 h 318"/>
                <a:gd name="T58" fmla="*/ 81117 w 336"/>
                <a:gd name="T59" fmla="*/ 22554 h 318"/>
                <a:gd name="T60" fmla="*/ 78873 w 336"/>
                <a:gd name="T61" fmla="*/ 24846 h 318"/>
                <a:gd name="T62" fmla="*/ 73573 w 336"/>
                <a:gd name="T63" fmla="*/ 24122 h 318"/>
                <a:gd name="T64" fmla="*/ 71286 w 336"/>
                <a:gd name="T65" fmla="*/ 25829 h 318"/>
                <a:gd name="T66" fmla="*/ 70110 w 336"/>
                <a:gd name="T67" fmla="*/ 30548 h 318"/>
                <a:gd name="T68" fmla="*/ 74031 w 336"/>
                <a:gd name="T69" fmla="*/ 37628 h 318"/>
                <a:gd name="T70" fmla="*/ 77402 w 336"/>
                <a:gd name="T71" fmla="*/ 40089 h 318"/>
                <a:gd name="T72" fmla="*/ 85016 w 336"/>
                <a:gd name="T73" fmla="*/ 43554 h 318"/>
                <a:gd name="T74" fmla="*/ 86106 w 336"/>
                <a:gd name="T75" fmla="*/ 46395 h 318"/>
                <a:gd name="T76" fmla="*/ 85016 w 336"/>
                <a:gd name="T77" fmla="*/ 47790 h 318"/>
                <a:gd name="T78" fmla="*/ 80894 w 336"/>
                <a:gd name="T79" fmla="*/ 50791 h 318"/>
                <a:gd name="T80" fmla="*/ 74489 w 336"/>
                <a:gd name="T81" fmla="*/ 51884 h 318"/>
                <a:gd name="T82" fmla="*/ 71286 w 336"/>
                <a:gd name="T83" fmla="*/ 51884 h 318"/>
                <a:gd name="T84" fmla="*/ 64636 w 336"/>
                <a:gd name="T85" fmla="*/ 51792 h 318"/>
                <a:gd name="T86" fmla="*/ 59513 w 336"/>
                <a:gd name="T87" fmla="*/ 51220 h 318"/>
                <a:gd name="T88" fmla="*/ 55474 w 336"/>
                <a:gd name="T89" fmla="*/ 51792 h 318"/>
                <a:gd name="T90" fmla="*/ 57273 w 336"/>
                <a:gd name="T91" fmla="*/ 50552 h 318"/>
                <a:gd name="T92" fmla="*/ 56255 w 336"/>
                <a:gd name="T93" fmla="*/ 47806 h 318"/>
                <a:gd name="T94" fmla="*/ 49562 w 336"/>
                <a:gd name="T95" fmla="*/ 47806 h 318"/>
                <a:gd name="T96" fmla="*/ 44586 w 336"/>
                <a:gd name="T97" fmla="*/ 48575 h 318"/>
                <a:gd name="T98" fmla="*/ 40642 w 336"/>
                <a:gd name="T99" fmla="*/ 49032 h 318"/>
                <a:gd name="T100" fmla="*/ 38789 w 336"/>
                <a:gd name="T101" fmla="*/ 48368 h 318"/>
                <a:gd name="T102" fmla="*/ 36370 w 336"/>
                <a:gd name="T103" fmla="*/ 48575 h 318"/>
                <a:gd name="T104" fmla="*/ 32402 w 336"/>
                <a:gd name="T105" fmla="*/ 40516 h 318"/>
                <a:gd name="T106" fmla="*/ 29300 w 336"/>
                <a:gd name="T107" fmla="*/ 40516 h 318"/>
                <a:gd name="T108" fmla="*/ 25023 w 336"/>
                <a:gd name="T109" fmla="*/ 40278 h 318"/>
                <a:gd name="T110" fmla="*/ 22528 w 336"/>
                <a:gd name="T111" fmla="*/ 41538 h 318"/>
                <a:gd name="T112" fmla="*/ 18743 w 336"/>
                <a:gd name="T113" fmla="*/ 43044 h 318"/>
                <a:gd name="T114" fmla="*/ 14204 w 336"/>
                <a:gd name="T115" fmla="*/ 42328 h 318"/>
                <a:gd name="T116" fmla="*/ 9398 w 336"/>
                <a:gd name="T117" fmla="*/ 40516 h 318"/>
                <a:gd name="T118" fmla="*/ 8938 w 336"/>
                <a:gd name="T119" fmla="*/ 37911 h 318"/>
                <a:gd name="T120" fmla="*/ 4442 w 336"/>
                <a:gd name="T121" fmla="*/ 38111 h 318"/>
                <a:gd name="T122" fmla="*/ 0 w 336"/>
                <a:gd name="T123" fmla="*/ 37121 h 318"/>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336"/>
                <a:gd name="T187" fmla="*/ 0 h 318"/>
                <a:gd name="T188" fmla="*/ 336 w 336"/>
                <a:gd name="T189" fmla="*/ 318 h 318"/>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39" name="Freeform 23"/>
            <p:cNvSpPr>
              <a:spLocks/>
            </p:cNvSpPr>
            <p:nvPr/>
          </p:nvSpPr>
          <p:spPr bwMode="auto">
            <a:xfrm>
              <a:off x="2620" y="2076"/>
              <a:ext cx="772" cy="686"/>
            </a:xfrm>
            <a:custGeom>
              <a:avLst/>
              <a:gdLst>
                <a:gd name="T0" fmla="*/ 5480 w 592"/>
                <a:gd name="T1" fmla="*/ 32366 h 548"/>
                <a:gd name="T2" fmla="*/ 7875 w 592"/>
                <a:gd name="T3" fmla="*/ 39442 h 548"/>
                <a:gd name="T4" fmla="*/ 15847 w 592"/>
                <a:gd name="T5" fmla="*/ 42270 h 548"/>
                <a:gd name="T6" fmla="*/ 28439 w 592"/>
                <a:gd name="T7" fmla="*/ 45435 h 548"/>
                <a:gd name="T8" fmla="*/ 32698 w 592"/>
                <a:gd name="T9" fmla="*/ 46165 h 548"/>
                <a:gd name="T10" fmla="*/ 40733 w 592"/>
                <a:gd name="T11" fmla="*/ 46165 h 548"/>
                <a:gd name="T12" fmla="*/ 49781 w 592"/>
                <a:gd name="T13" fmla="*/ 41433 h 548"/>
                <a:gd name="T14" fmla="*/ 56308 w 592"/>
                <a:gd name="T15" fmla="*/ 43505 h 548"/>
                <a:gd name="T16" fmla="*/ 53615 w 592"/>
                <a:gd name="T17" fmla="*/ 48210 h 548"/>
                <a:gd name="T18" fmla="*/ 56308 w 592"/>
                <a:gd name="T19" fmla="*/ 51345 h 548"/>
                <a:gd name="T20" fmla="*/ 56417 w 592"/>
                <a:gd name="T21" fmla="*/ 55197 h 548"/>
                <a:gd name="T22" fmla="*/ 49781 w 592"/>
                <a:gd name="T23" fmla="*/ 62087 h 548"/>
                <a:gd name="T24" fmla="*/ 54487 w 592"/>
                <a:gd name="T25" fmla="*/ 63823 h 548"/>
                <a:gd name="T26" fmla="*/ 67690 w 592"/>
                <a:gd name="T27" fmla="*/ 65981 h 548"/>
                <a:gd name="T28" fmla="*/ 78335 w 592"/>
                <a:gd name="T29" fmla="*/ 68869 h 548"/>
                <a:gd name="T30" fmla="*/ 88245 w 592"/>
                <a:gd name="T31" fmla="*/ 71200 h 548"/>
                <a:gd name="T32" fmla="*/ 94970 w 592"/>
                <a:gd name="T33" fmla="*/ 68401 h 548"/>
                <a:gd name="T34" fmla="*/ 106502 w 592"/>
                <a:gd name="T35" fmla="*/ 67968 h 548"/>
                <a:gd name="T36" fmla="*/ 119612 w 592"/>
                <a:gd name="T37" fmla="*/ 71339 h 548"/>
                <a:gd name="T38" fmla="*/ 128620 w 592"/>
                <a:gd name="T39" fmla="*/ 72004 h 548"/>
                <a:gd name="T40" fmla="*/ 132528 w 592"/>
                <a:gd name="T41" fmla="*/ 69639 h 548"/>
                <a:gd name="T42" fmla="*/ 144483 w 592"/>
                <a:gd name="T43" fmla="*/ 71935 h 548"/>
                <a:gd name="T44" fmla="*/ 148125 w 592"/>
                <a:gd name="T45" fmla="*/ 72343 h 548"/>
                <a:gd name="T46" fmla="*/ 150284 w 592"/>
                <a:gd name="T47" fmla="*/ 69995 h 548"/>
                <a:gd name="T48" fmla="*/ 157162 w 592"/>
                <a:gd name="T49" fmla="*/ 67741 h 548"/>
                <a:gd name="T50" fmla="*/ 161502 w 592"/>
                <a:gd name="T51" fmla="*/ 69571 h 548"/>
                <a:gd name="T52" fmla="*/ 170954 w 592"/>
                <a:gd name="T53" fmla="*/ 74675 h 548"/>
                <a:gd name="T54" fmla="*/ 177079 w 592"/>
                <a:gd name="T55" fmla="*/ 74278 h 548"/>
                <a:gd name="T56" fmla="*/ 183042 w 592"/>
                <a:gd name="T57" fmla="*/ 75625 h 548"/>
                <a:gd name="T58" fmla="*/ 188414 w 592"/>
                <a:gd name="T59" fmla="*/ 75964 h 548"/>
                <a:gd name="T60" fmla="*/ 193694 w 592"/>
                <a:gd name="T61" fmla="*/ 76286 h 548"/>
                <a:gd name="T62" fmla="*/ 194690 w 592"/>
                <a:gd name="T63" fmla="*/ 72814 h 548"/>
                <a:gd name="T64" fmla="*/ 200318 w 592"/>
                <a:gd name="T65" fmla="*/ 71636 h 548"/>
                <a:gd name="T66" fmla="*/ 197588 w 592"/>
                <a:gd name="T67" fmla="*/ 69285 h 548"/>
                <a:gd name="T68" fmla="*/ 201029 w 592"/>
                <a:gd name="T69" fmla="*/ 65638 h 548"/>
                <a:gd name="T70" fmla="*/ 201826 w 592"/>
                <a:gd name="T71" fmla="*/ 62863 h 548"/>
                <a:gd name="T72" fmla="*/ 201826 w 592"/>
                <a:gd name="T73" fmla="*/ 60590 h 548"/>
                <a:gd name="T74" fmla="*/ 198039 w 592"/>
                <a:gd name="T75" fmla="*/ 57326 h 548"/>
                <a:gd name="T76" fmla="*/ 195978 w 592"/>
                <a:gd name="T77" fmla="*/ 52708 h 548"/>
                <a:gd name="T78" fmla="*/ 173717 w 592"/>
                <a:gd name="T79" fmla="*/ 51150 h 548"/>
                <a:gd name="T80" fmla="*/ 157162 w 592"/>
                <a:gd name="T81" fmla="*/ 50413 h 548"/>
                <a:gd name="T82" fmla="*/ 149459 w 592"/>
                <a:gd name="T83" fmla="*/ 45034 h 548"/>
                <a:gd name="T84" fmla="*/ 141491 w 592"/>
                <a:gd name="T85" fmla="*/ 44779 h 548"/>
                <a:gd name="T86" fmla="*/ 115667 w 592"/>
                <a:gd name="T87" fmla="*/ 41433 h 548"/>
                <a:gd name="T88" fmla="*/ 119612 w 592"/>
                <a:gd name="T89" fmla="*/ 37625 h 548"/>
                <a:gd name="T90" fmla="*/ 115076 w 592"/>
                <a:gd name="T91" fmla="*/ 32765 h 548"/>
                <a:gd name="T92" fmla="*/ 109229 w 592"/>
                <a:gd name="T93" fmla="*/ 31508 h 548"/>
                <a:gd name="T94" fmla="*/ 91818 w 592"/>
                <a:gd name="T95" fmla="*/ 31938 h 548"/>
                <a:gd name="T96" fmla="*/ 90331 w 592"/>
                <a:gd name="T97" fmla="*/ 18079 h 548"/>
                <a:gd name="T98" fmla="*/ 83621 w 592"/>
                <a:gd name="T99" fmla="*/ 10105 h 548"/>
                <a:gd name="T100" fmla="*/ 77932 w 592"/>
                <a:gd name="T101" fmla="*/ 2303 h 548"/>
                <a:gd name="T102" fmla="*/ 72827 w 592"/>
                <a:gd name="T103" fmla="*/ 0 h 548"/>
                <a:gd name="T104" fmla="*/ 74787 w 592"/>
                <a:gd name="T105" fmla="*/ 1768 h 548"/>
                <a:gd name="T106" fmla="*/ 65856 w 592"/>
                <a:gd name="T107" fmla="*/ 4518 h 548"/>
                <a:gd name="T108" fmla="*/ 56417 w 592"/>
                <a:gd name="T109" fmla="*/ 8515 h 548"/>
                <a:gd name="T110" fmla="*/ 57077 w 592"/>
                <a:gd name="T111" fmla="*/ 13763 h 548"/>
                <a:gd name="T112" fmla="*/ 32458 w 592"/>
                <a:gd name="T113" fmla="*/ 25412 h 548"/>
                <a:gd name="T114" fmla="*/ 13780 w 592"/>
                <a:gd name="T115" fmla="*/ 27441 h 548"/>
                <a:gd name="T116" fmla="*/ 3500 w 592"/>
                <a:gd name="T117" fmla="*/ 29651 h 548"/>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w 592"/>
                <a:gd name="T178" fmla="*/ 0 h 548"/>
                <a:gd name="T179" fmla="*/ 592 w 592"/>
                <a:gd name="T180" fmla="*/ 548 h 548"/>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T177" t="T178" r="T179" b="T180"/>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0" name="Freeform 24"/>
            <p:cNvSpPr>
              <a:spLocks/>
            </p:cNvSpPr>
            <p:nvPr/>
          </p:nvSpPr>
          <p:spPr bwMode="auto">
            <a:xfrm>
              <a:off x="2538" y="2503"/>
              <a:ext cx="224" cy="172"/>
            </a:xfrm>
            <a:custGeom>
              <a:avLst/>
              <a:gdLst>
                <a:gd name="T0" fmla="*/ 7457 w 172"/>
                <a:gd name="T1" fmla="*/ 15648 h 138"/>
                <a:gd name="T2" fmla="*/ 1430 w 172"/>
                <a:gd name="T3" fmla="*/ 12851 h 138"/>
                <a:gd name="T4" fmla="*/ 0 w 172"/>
                <a:gd name="T5" fmla="*/ 11003 h 138"/>
                <a:gd name="T6" fmla="*/ 1990 w 172"/>
                <a:gd name="T7" fmla="*/ 7534 h 138"/>
                <a:gd name="T8" fmla="*/ 11053 w 172"/>
                <a:gd name="T9" fmla="*/ 4517 h 138"/>
                <a:gd name="T10" fmla="*/ 18031 w 172"/>
                <a:gd name="T11" fmla="*/ 3268 h 138"/>
                <a:gd name="T12" fmla="*/ 33083 w 172"/>
                <a:gd name="T13" fmla="*/ 0 h 138"/>
                <a:gd name="T14" fmla="*/ 40570 w 172"/>
                <a:gd name="T15" fmla="*/ 2104 h 138"/>
                <a:gd name="T16" fmla="*/ 44185 w 172"/>
                <a:gd name="T17" fmla="*/ 4249 h 138"/>
                <a:gd name="T18" fmla="*/ 54323 w 172"/>
                <a:gd name="T19" fmla="*/ 7983 h 138"/>
                <a:gd name="T20" fmla="*/ 54114 w 172"/>
                <a:gd name="T21" fmla="*/ 10901 h 138"/>
                <a:gd name="T22" fmla="*/ 42376 w 172"/>
                <a:gd name="T23" fmla="*/ 14065 h 138"/>
                <a:gd name="T24" fmla="*/ 31338 w 172"/>
                <a:gd name="T25" fmla="*/ 17530 h 138"/>
                <a:gd name="T26" fmla="*/ 21451 w 172"/>
                <a:gd name="T27" fmla="*/ 17016 h 138"/>
                <a:gd name="T28" fmla="*/ 11053 w 172"/>
                <a:gd name="T29" fmla="*/ 15929 h 138"/>
                <a:gd name="T30" fmla="*/ 7457 w 172"/>
                <a:gd name="T31" fmla="*/ 15648 h 138"/>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172"/>
                <a:gd name="T49" fmla="*/ 0 h 138"/>
                <a:gd name="T50" fmla="*/ 172 w 172"/>
                <a:gd name="T51" fmla="*/ 138 h 138"/>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2">
                <a:alpha val="30196"/>
              </a:schemeClr>
            </a:solidFill>
            <a:ln w="12700">
              <a:solidFill>
                <a:srgbClr val="C0C0C0"/>
              </a:solidFill>
              <a:round/>
              <a:headEnd/>
              <a:tailEnd/>
            </a:ln>
          </p:spPr>
          <p:txBody>
            <a:bodyPr wrap="none" anchor="ctr"/>
            <a:lstStyle/>
            <a:p>
              <a:pPr>
                <a:defRPr/>
              </a:pPr>
              <a:endParaRPr lang="es-MX">
                <a:ea typeface="MS PGothic" pitchFamily="34" charset="-128"/>
                <a:cs typeface="+mn-cs"/>
              </a:endParaRPr>
            </a:p>
          </p:txBody>
        </p:sp>
        <p:sp>
          <p:nvSpPr>
            <p:cNvPr id="34841" name="Freeform 25"/>
            <p:cNvSpPr>
              <a:spLocks/>
            </p:cNvSpPr>
            <p:nvPr/>
          </p:nvSpPr>
          <p:spPr bwMode="auto">
            <a:xfrm>
              <a:off x="2249" y="1973"/>
              <a:ext cx="670" cy="826"/>
            </a:xfrm>
            <a:custGeom>
              <a:avLst/>
              <a:gdLst>
                <a:gd name="T0" fmla="*/ 81406 w 515"/>
                <a:gd name="T1" fmla="*/ 906 h 659"/>
                <a:gd name="T2" fmla="*/ 89105 w 515"/>
                <a:gd name="T3" fmla="*/ 8048 h 659"/>
                <a:gd name="T4" fmla="*/ 76833 w 515"/>
                <a:gd name="T5" fmla="*/ 18566 h 659"/>
                <a:gd name="T6" fmla="*/ 53031 w 515"/>
                <a:gd name="T7" fmla="*/ 17087 h 659"/>
                <a:gd name="T8" fmla="*/ 36000 w 515"/>
                <a:gd name="T9" fmla="*/ 21146 h 659"/>
                <a:gd name="T10" fmla="*/ 22636 w 515"/>
                <a:gd name="T11" fmla="*/ 25938 h 659"/>
                <a:gd name="T12" fmla="*/ 21647 w 515"/>
                <a:gd name="T13" fmla="*/ 34564 h 659"/>
                <a:gd name="T14" fmla="*/ 8824 w 515"/>
                <a:gd name="T15" fmla="*/ 38395 h 659"/>
                <a:gd name="T16" fmla="*/ 4301 w 515"/>
                <a:gd name="T17" fmla="*/ 47064 h 659"/>
                <a:gd name="T18" fmla="*/ 8824 w 515"/>
                <a:gd name="T19" fmla="*/ 62999 h 659"/>
                <a:gd name="T20" fmla="*/ 16028 w 515"/>
                <a:gd name="T21" fmla="*/ 60321 h 659"/>
                <a:gd name="T22" fmla="*/ 24979 w 515"/>
                <a:gd name="T23" fmla="*/ 56584 h 659"/>
                <a:gd name="T24" fmla="*/ 20852 w 515"/>
                <a:gd name="T25" fmla="*/ 61712 h 659"/>
                <a:gd name="T26" fmla="*/ 25278 w 515"/>
                <a:gd name="T27" fmla="*/ 65419 h 659"/>
                <a:gd name="T28" fmla="*/ 34415 w 515"/>
                <a:gd name="T29" fmla="*/ 62530 h 659"/>
                <a:gd name="T30" fmla="*/ 35293 w 515"/>
                <a:gd name="T31" fmla="*/ 70260 h 659"/>
                <a:gd name="T32" fmla="*/ 47429 w 515"/>
                <a:gd name="T33" fmla="*/ 64250 h 659"/>
                <a:gd name="T34" fmla="*/ 54196 w 515"/>
                <a:gd name="T35" fmla="*/ 68964 h 659"/>
                <a:gd name="T36" fmla="*/ 48374 w 515"/>
                <a:gd name="T37" fmla="*/ 74746 h 659"/>
                <a:gd name="T38" fmla="*/ 36638 w 515"/>
                <a:gd name="T39" fmla="*/ 77583 h 659"/>
                <a:gd name="T40" fmla="*/ 32637 w 515"/>
                <a:gd name="T41" fmla="*/ 81392 h 659"/>
                <a:gd name="T42" fmla="*/ 25746 w 515"/>
                <a:gd name="T43" fmla="*/ 86687 h 659"/>
                <a:gd name="T44" fmla="*/ 37183 w 515"/>
                <a:gd name="T45" fmla="*/ 91966 h 659"/>
                <a:gd name="T46" fmla="*/ 50859 w 515"/>
                <a:gd name="T47" fmla="*/ 94213 h 659"/>
                <a:gd name="T48" fmla="*/ 57641 w 515"/>
                <a:gd name="T49" fmla="*/ 93619 h 659"/>
                <a:gd name="T50" fmla="*/ 59734 w 515"/>
                <a:gd name="T51" fmla="*/ 93241 h 659"/>
                <a:gd name="T52" fmla="*/ 74918 w 515"/>
                <a:gd name="T53" fmla="*/ 90489 h 659"/>
                <a:gd name="T54" fmla="*/ 82614 w 515"/>
                <a:gd name="T55" fmla="*/ 87591 h 659"/>
                <a:gd name="T56" fmla="*/ 79269 w 515"/>
                <a:gd name="T57" fmla="*/ 79664 h 659"/>
                <a:gd name="T58" fmla="*/ 75779 w 515"/>
                <a:gd name="T59" fmla="*/ 77077 h 659"/>
                <a:gd name="T60" fmla="*/ 77712 w 515"/>
                <a:gd name="T61" fmla="*/ 68063 h 659"/>
                <a:gd name="T62" fmla="*/ 95078 w 515"/>
                <a:gd name="T63" fmla="*/ 64250 h 659"/>
                <a:gd name="T64" fmla="*/ 108544 w 515"/>
                <a:gd name="T65" fmla="*/ 62050 h 659"/>
                <a:gd name="T66" fmla="*/ 115923 w 515"/>
                <a:gd name="T67" fmla="*/ 66055 h 659"/>
                <a:gd name="T68" fmla="*/ 127408 w 515"/>
                <a:gd name="T69" fmla="*/ 70847 h 659"/>
                <a:gd name="T70" fmla="*/ 144322 w 515"/>
                <a:gd name="T71" fmla="*/ 75578 h 659"/>
                <a:gd name="T72" fmla="*/ 147380 w 515"/>
                <a:gd name="T73" fmla="*/ 64620 h 659"/>
                <a:gd name="T74" fmla="*/ 149902 w 515"/>
                <a:gd name="T75" fmla="*/ 61177 h 659"/>
                <a:gd name="T76" fmla="*/ 132490 w 515"/>
                <a:gd name="T77" fmla="*/ 60045 h 659"/>
                <a:gd name="T78" fmla="*/ 122648 w 515"/>
                <a:gd name="T79" fmla="*/ 59784 h 659"/>
                <a:gd name="T80" fmla="*/ 114738 w 515"/>
                <a:gd name="T81" fmla="*/ 56795 h 659"/>
                <a:gd name="T82" fmla="*/ 102727 w 515"/>
                <a:gd name="T83" fmla="*/ 49527 h 659"/>
                <a:gd name="T84" fmla="*/ 101839 w 515"/>
                <a:gd name="T85" fmla="*/ 43506 h 659"/>
                <a:gd name="T86" fmla="*/ 118468 w 515"/>
                <a:gd name="T87" fmla="*/ 39514 h 659"/>
                <a:gd name="T88" fmla="*/ 135641 w 515"/>
                <a:gd name="T89" fmla="*/ 34430 h 659"/>
                <a:gd name="T90" fmla="*/ 148766 w 515"/>
                <a:gd name="T91" fmla="*/ 26274 h 659"/>
                <a:gd name="T92" fmla="*/ 156660 w 515"/>
                <a:gd name="T93" fmla="*/ 19286 h 659"/>
                <a:gd name="T94" fmla="*/ 156660 w 515"/>
                <a:gd name="T95" fmla="*/ 12622 h 659"/>
                <a:gd name="T96" fmla="*/ 146195 w 515"/>
                <a:gd name="T97" fmla="*/ 7205 h 659"/>
                <a:gd name="T98" fmla="*/ 130651 w 515"/>
                <a:gd name="T99" fmla="*/ 5506 h 659"/>
                <a:gd name="T100" fmla="*/ 119719 w 515"/>
                <a:gd name="T101" fmla="*/ 2602 h 659"/>
                <a:gd name="T102" fmla="*/ 97466 w 515"/>
                <a:gd name="T103" fmla="*/ 0 h 659"/>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515"/>
                <a:gd name="T157" fmla="*/ 0 h 659"/>
                <a:gd name="T158" fmla="*/ 515 w 515"/>
                <a:gd name="T159" fmla="*/ 659 h 659"/>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0000CC">
                <a:alpha val="30196"/>
              </a:srgbClr>
            </a:solidFill>
            <a:ln w="9525">
              <a:solidFill>
                <a:srgbClr val="C0C0C0"/>
              </a:solidFill>
              <a:round/>
              <a:headEnd/>
              <a:tailEnd/>
            </a:ln>
          </p:spPr>
          <p:txBody>
            <a:bodyPr wrap="none" anchor="ctr"/>
            <a:lstStyle/>
            <a:p>
              <a:pPr>
                <a:defRPr/>
              </a:pPr>
              <a:endParaRPr lang="es-MX">
                <a:ea typeface="MS PGothic" pitchFamily="34" charset="-128"/>
                <a:cs typeface="+mn-cs"/>
              </a:endParaRPr>
            </a:p>
          </p:txBody>
        </p:sp>
        <p:sp>
          <p:nvSpPr>
            <p:cNvPr id="34842" name="Freeform 26"/>
            <p:cNvSpPr>
              <a:spLocks/>
            </p:cNvSpPr>
            <p:nvPr/>
          </p:nvSpPr>
          <p:spPr bwMode="auto">
            <a:xfrm>
              <a:off x="1399" y="612"/>
              <a:ext cx="1104" cy="1253"/>
            </a:xfrm>
            <a:custGeom>
              <a:avLst/>
              <a:gdLst>
                <a:gd name="T0" fmla="*/ 53905 w 848"/>
                <a:gd name="T1" fmla="*/ 0 h 1001"/>
                <a:gd name="T2" fmla="*/ 19415 w 848"/>
                <a:gd name="T3" fmla="*/ 11693 h 1001"/>
                <a:gd name="T4" fmla="*/ 26375 w 848"/>
                <a:gd name="T5" fmla="*/ 24937 h 1001"/>
                <a:gd name="T6" fmla="*/ 28727 w 848"/>
                <a:gd name="T7" fmla="*/ 52691 h 1001"/>
                <a:gd name="T8" fmla="*/ 26375 w 848"/>
                <a:gd name="T9" fmla="*/ 60502 h 1001"/>
                <a:gd name="T10" fmla="*/ 25951 w 848"/>
                <a:gd name="T11" fmla="*/ 69553 h 1001"/>
                <a:gd name="T12" fmla="*/ 27256 w 848"/>
                <a:gd name="T13" fmla="*/ 75041 h 1001"/>
                <a:gd name="T14" fmla="*/ 23411 w 848"/>
                <a:gd name="T15" fmla="*/ 78666 h 1001"/>
                <a:gd name="T16" fmla="*/ 9640 w 848"/>
                <a:gd name="T17" fmla="*/ 77346 h 1001"/>
                <a:gd name="T18" fmla="*/ 5017 w 848"/>
                <a:gd name="T19" fmla="*/ 76750 h 1001"/>
                <a:gd name="T20" fmla="*/ 1095 w 848"/>
                <a:gd name="T21" fmla="*/ 77822 h 1001"/>
                <a:gd name="T22" fmla="*/ 1 w 848"/>
                <a:gd name="T23" fmla="*/ 80104 h 1001"/>
                <a:gd name="T24" fmla="*/ 4094 w 848"/>
                <a:gd name="T25" fmla="*/ 83683 h 1001"/>
                <a:gd name="T26" fmla="*/ 8504 w 848"/>
                <a:gd name="T27" fmla="*/ 85451 h 1001"/>
                <a:gd name="T28" fmla="*/ 16759 w 848"/>
                <a:gd name="T29" fmla="*/ 92326 h 1001"/>
                <a:gd name="T30" fmla="*/ 21818 w 848"/>
                <a:gd name="T31" fmla="*/ 96147 h 1001"/>
                <a:gd name="T32" fmla="*/ 18764 w 848"/>
                <a:gd name="T33" fmla="*/ 100768 h 1001"/>
                <a:gd name="T34" fmla="*/ 20576 w 848"/>
                <a:gd name="T35" fmla="*/ 104437 h 1001"/>
                <a:gd name="T36" fmla="*/ 30889 w 848"/>
                <a:gd name="T37" fmla="*/ 105092 h 1001"/>
                <a:gd name="T38" fmla="*/ 35484 w 848"/>
                <a:gd name="T39" fmla="*/ 105236 h 1001"/>
                <a:gd name="T40" fmla="*/ 44389 w 848"/>
                <a:gd name="T41" fmla="*/ 107330 h 1001"/>
                <a:gd name="T42" fmla="*/ 48689 w 848"/>
                <a:gd name="T43" fmla="*/ 111990 h 1001"/>
                <a:gd name="T44" fmla="*/ 53905 w 848"/>
                <a:gd name="T45" fmla="*/ 120546 h 1001"/>
                <a:gd name="T46" fmla="*/ 57076 w 848"/>
                <a:gd name="T47" fmla="*/ 126027 h 1001"/>
                <a:gd name="T48" fmla="*/ 61108 w 848"/>
                <a:gd name="T49" fmla="*/ 127015 h 1001"/>
                <a:gd name="T50" fmla="*/ 73340 w 848"/>
                <a:gd name="T51" fmla="*/ 127851 h 1001"/>
                <a:gd name="T52" fmla="*/ 76955 w 848"/>
                <a:gd name="T53" fmla="*/ 131729 h 1001"/>
                <a:gd name="T54" fmla="*/ 85582 w 848"/>
                <a:gd name="T55" fmla="*/ 135832 h 1001"/>
                <a:gd name="T56" fmla="*/ 96337 w 848"/>
                <a:gd name="T57" fmla="*/ 139591 h 1001"/>
                <a:gd name="T58" fmla="*/ 103641 w 848"/>
                <a:gd name="T59" fmla="*/ 139745 h 1001"/>
                <a:gd name="T60" fmla="*/ 115523 w 848"/>
                <a:gd name="T61" fmla="*/ 131729 h 1001"/>
                <a:gd name="T62" fmla="*/ 120940 w 848"/>
                <a:gd name="T63" fmla="*/ 128980 h 1001"/>
                <a:gd name="T64" fmla="*/ 119504 w 848"/>
                <a:gd name="T65" fmla="*/ 124504 h 1001"/>
                <a:gd name="T66" fmla="*/ 123914 w 848"/>
                <a:gd name="T67" fmla="*/ 124138 h 1001"/>
                <a:gd name="T68" fmla="*/ 131545 w 848"/>
                <a:gd name="T69" fmla="*/ 121967 h 1001"/>
                <a:gd name="T70" fmla="*/ 136317 w 848"/>
                <a:gd name="T71" fmla="*/ 115839 h 1001"/>
                <a:gd name="T72" fmla="*/ 140709 w 848"/>
                <a:gd name="T73" fmla="*/ 115142 h 1001"/>
                <a:gd name="T74" fmla="*/ 145205 w 848"/>
                <a:gd name="T75" fmla="*/ 114868 h 1001"/>
                <a:gd name="T76" fmla="*/ 156125 w 848"/>
                <a:gd name="T77" fmla="*/ 118788 h 1001"/>
                <a:gd name="T78" fmla="*/ 168909 w 848"/>
                <a:gd name="T79" fmla="*/ 122704 h 1001"/>
                <a:gd name="T80" fmla="*/ 178235 w 848"/>
                <a:gd name="T81" fmla="*/ 124138 h 1001"/>
                <a:gd name="T82" fmla="*/ 184714 w 848"/>
                <a:gd name="T83" fmla="*/ 122829 h 1001"/>
                <a:gd name="T84" fmla="*/ 195638 w 848"/>
                <a:gd name="T85" fmla="*/ 123260 h 1001"/>
                <a:gd name="T86" fmla="*/ 206218 w 848"/>
                <a:gd name="T87" fmla="*/ 124504 h 1001"/>
                <a:gd name="T88" fmla="*/ 220186 w 848"/>
                <a:gd name="T89" fmla="*/ 122829 h 1001"/>
                <a:gd name="T90" fmla="*/ 238618 w 848"/>
                <a:gd name="T91" fmla="*/ 118438 h 1001"/>
                <a:gd name="T92" fmla="*/ 253962 w 848"/>
                <a:gd name="T93" fmla="*/ 117214 h 1001"/>
                <a:gd name="T94" fmla="*/ 281072 w 848"/>
                <a:gd name="T95" fmla="*/ 66653 h 1001"/>
                <a:gd name="T96" fmla="*/ 253394 w 848"/>
                <a:gd name="T97" fmla="*/ 60863 h 1001"/>
                <a:gd name="T98" fmla="*/ 236384 w 848"/>
                <a:gd name="T99" fmla="*/ 57099 h 1001"/>
                <a:gd name="T100" fmla="*/ 211110 w 848"/>
                <a:gd name="T101" fmla="*/ 42741 h 1001"/>
                <a:gd name="T102" fmla="*/ 198947 w 848"/>
                <a:gd name="T103" fmla="*/ 28402 h 1001"/>
                <a:gd name="T104" fmla="*/ 170284 w 848"/>
                <a:gd name="T105" fmla="*/ 17652 h 1001"/>
                <a:gd name="T106" fmla="*/ 147946 w 848"/>
                <a:gd name="T107" fmla="*/ 9928 h 1001"/>
                <a:gd name="T108" fmla="*/ 131545 w 848"/>
                <a:gd name="T109" fmla="*/ 2212 h 1001"/>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848"/>
                <a:gd name="T166" fmla="*/ 0 h 1001"/>
                <a:gd name="T167" fmla="*/ 848 w 848"/>
                <a:gd name="T168" fmla="*/ 1001 h 1001"/>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3" name="Freeform 27"/>
            <p:cNvSpPr>
              <a:spLocks/>
            </p:cNvSpPr>
            <p:nvPr/>
          </p:nvSpPr>
          <p:spPr bwMode="auto">
            <a:xfrm>
              <a:off x="1726" y="1619"/>
              <a:ext cx="883" cy="937"/>
            </a:xfrm>
            <a:custGeom>
              <a:avLst/>
              <a:gdLst>
                <a:gd name="T0" fmla="*/ 521 w 679"/>
                <a:gd name="T1" fmla="*/ 10459 h 748"/>
                <a:gd name="T2" fmla="*/ 1806 w 679"/>
                <a:gd name="T3" fmla="*/ 11379 h 748"/>
                <a:gd name="T4" fmla="*/ 3359 w 679"/>
                <a:gd name="T5" fmla="*/ 12453 h 748"/>
                <a:gd name="T6" fmla="*/ 4464 w 679"/>
                <a:gd name="T7" fmla="*/ 13895 h 748"/>
                <a:gd name="T8" fmla="*/ 6451 w 679"/>
                <a:gd name="T9" fmla="*/ 14452 h 748"/>
                <a:gd name="T10" fmla="*/ 8160 w 679"/>
                <a:gd name="T11" fmla="*/ 14210 h 748"/>
                <a:gd name="T12" fmla="*/ 9606 w 679"/>
                <a:gd name="T13" fmla="*/ 15126 h 748"/>
                <a:gd name="T14" fmla="*/ 10612 w 679"/>
                <a:gd name="T15" fmla="*/ 17253 h 748"/>
                <a:gd name="T16" fmla="*/ 11974 w 679"/>
                <a:gd name="T17" fmla="*/ 19589 h 748"/>
                <a:gd name="T18" fmla="*/ 12750 w 679"/>
                <a:gd name="T19" fmla="*/ 20272 h 748"/>
                <a:gd name="T20" fmla="*/ 13592 w 679"/>
                <a:gd name="T21" fmla="*/ 21409 h 748"/>
                <a:gd name="T22" fmla="*/ 15513 w 679"/>
                <a:gd name="T23" fmla="*/ 21880 h 748"/>
                <a:gd name="T24" fmla="*/ 18817 w 679"/>
                <a:gd name="T25" fmla="*/ 23240 h 748"/>
                <a:gd name="T26" fmla="*/ 19055 w 679"/>
                <a:gd name="T27" fmla="*/ 24769 h 748"/>
                <a:gd name="T28" fmla="*/ 19764 w 679"/>
                <a:gd name="T29" fmla="*/ 25229 h 748"/>
                <a:gd name="T30" fmla="*/ 21962 w 679"/>
                <a:gd name="T31" fmla="*/ 24769 h 748"/>
                <a:gd name="T32" fmla="*/ 23572 w 679"/>
                <a:gd name="T33" fmla="*/ 25982 h 748"/>
                <a:gd name="T34" fmla="*/ 25560 w 679"/>
                <a:gd name="T35" fmla="*/ 26222 h 748"/>
                <a:gd name="T36" fmla="*/ 27547 w 679"/>
                <a:gd name="T37" fmla="*/ 26413 h 748"/>
                <a:gd name="T38" fmla="*/ 28174 w 679"/>
                <a:gd name="T39" fmla="*/ 21853 h 748"/>
                <a:gd name="T40" fmla="*/ 28832 w 679"/>
                <a:gd name="T41" fmla="*/ 19991 h 748"/>
                <a:gd name="T42" fmla="*/ 31178 w 679"/>
                <a:gd name="T43" fmla="*/ 19231 h 748"/>
                <a:gd name="T44" fmla="*/ 30902 w 679"/>
                <a:gd name="T45" fmla="*/ 17909 h 748"/>
                <a:gd name="T46" fmla="*/ 33099 w 679"/>
                <a:gd name="T47" fmla="*/ 16624 h 748"/>
                <a:gd name="T48" fmla="*/ 35284 w 679"/>
                <a:gd name="T49" fmla="*/ 15271 h 748"/>
                <a:gd name="T50" fmla="*/ 37574 w 679"/>
                <a:gd name="T51" fmla="*/ 14756 h 748"/>
                <a:gd name="T52" fmla="*/ 41840 w 679"/>
                <a:gd name="T53" fmla="*/ 15126 h 748"/>
                <a:gd name="T54" fmla="*/ 44475 w 679"/>
                <a:gd name="T55" fmla="*/ 14829 h 748"/>
                <a:gd name="T56" fmla="*/ 45255 w 679"/>
                <a:gd name="T57" fmla="*/ 12891 h 748"/>
                <a:gd name="T58" fmla="*/ 43043 w 679"/>
                <a:gd name="T59" fmla="*/ 10678 h 748"/>
                <a:gd name="T60" fmla="*/ 41840 w 679"/>
                <a:gd name="T61" fmla="*/ 12354 h 748"/>
                <a:gd name="T62" fmla="*/ 39937 w 679"/>
                <a:gd name="T63" fmla="*/ 12305 h 748"/>
                <a:gd name="T64" fmla="*/ 37675 w 679"/>
                <a:gd name="T65" fmla="*/ 12305 h 748"/>
                <a:gd name="T66" fmla="*/ 36048 w 679"/>
                <a:gd name="T67" fmla="*/ 10752 h 748"/>
                <a:gd name="T68" fmla="*/ 34709 w 679"/>
                <a:gd name="T69" fmla="*/ 9862 h 748"/>
                <a:gd name="T70" fmla="*/ 35761 w 679"/>
                <a:gd name="T71" fmla="*/ 9257 h 748"/>
                <a:gd name="T72" fmla="*/ 35259 w 679"/>
                <a:gd name="T73" fmla="*/ 8427 h 748"/>
                <a:gd name="T74" fmla="*/ 36220 w 679"/>
                <a:gd name="T75" fmla="*/ 6916 h 748"/>
                <a:gd name="T76" fmla="*/ 36356 w 679"/>
                <a:gd name="T77" fmla="*/ 4899 h 748"/>
                <a:gd name="T78" fmla="*/ 35072 w 679"/>
                <a:gd name="T79" fmla="*/ 1844 h 748"/>
                <a:gd name="T80" fmla="*/ 28966 w 679"/>
                <a:gd name="T81" fmla="*/ 1051 h 748"/>
                <a:gd name="T82" fmla="*/ 24853 w 679"/>
                <a:gd name="T83" fmla="*/ 3088 h 748"/>
                <a:gd name="T84" fmla="*/ 22196 w 679"/>
                <a:gd name="T85" fmla="*/ 2305 h 748"/>
                <a:gd name="T86" fmla="*/ 19326 w 679"/>
                <a:gd name="T87" fmla="*/ 2170 h 748"/>
                <a:gd name="T88" fmla="*/ 17371 w 679"/>
                <a:gd name="T89" fmla="*/ 2416 h 748"/>
                <a:gd name="T90" fmla="*/ 14187 w 679"/>
                <a:gd name="T91" fmla="*/ 1125 h 748"/>
                <a:gd name="T92" fmla="*/ 11549 w 679"/>
                <a:gd name="T93" fmla="*/ 0 h 748"/>
                <a:gd name="T94" fmla="*/ 10299 w 679"/>
                <a:gd name="T95" fmla="*/ 535 h 748"/>
                <a:gd name="T96" fmla="*/ 9237 w 679"/>
                <a:gd name="T97" fmla="*/ 1945 h 748"/>
                <a:gd name="T98" fmla="*/ 7323 w 679"/>
                <a:gd name="T99" fmla="*/ 2495 h 748"/>
                <a:gd name="T100" fmla="*/ 7103 w 679"/>
                <a:gd name="T101" fmla="*/ 3529 h 748"/>
                <a:gd name="T102" fmla="*/ 5990 w 679"/>
                <a:gd name="T103" fmla="*/ 4530 h 748"/>
                <a:gd name="T104" fmla="*/ 3124 w 679"/>
                <a:gd name="T105" fmla="*/ 6577 h 748"/>
                <a:gd name="T106" fmla="*/ 485 w 679"/>
                <a:gd name="T107" fmla="*/ 6792 h 748"/>
                <a:gd name="T108" fmla="*/ 1 w 679"/>
                <a:gd name="T109" fmla="*/ 8286 h 748"/>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679"/>
                <a:gd name="T166" fmla="*/ 0 h 748"/>
                <a:gd name="T167" fmla="*/ 679 w 679"/>
                <a:gd name="T168" fmla="*/ 748 h 748"/>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bg2">
                <a:alpha val="30196"/>
              </a:schemeClr>
            </a:solidFill>
            <a:ln w="9525">
              <a:solidFill>
                <a:srgbClr val="C0C0C0"/>
              </a:solidFill>
              <a:round/>
              <a:headEnd/>
              <a:tailEnd/>
            </a:ln>
          </p:spPr>
          <p:txBody>
            <a:bodyPr wrap="none" anchor="ctr"/>
            <a:lstStyle/>
            <a:p>
              <a:pPr>
                <a:defRPr/>
              </a:pPr>
              <a:endParaRPr lang="es-MX">
                <a:ea typeface="MS PGothic" pitchFamily="34" charset="-128"/>
                <a:cs typeface="+mn-cs"/>
              </a:endParaRPr>
            </a:p>
          </p:txBody>
        </p:sp>
        <p:sp>
          <p:nvSpPr>
            <p:cNvPr id="34844" name="Freeform 28"/>
            <p:cNvSpPr>
              <a:spLocks/>
            </p:cNvSpPr>
            <p:nvPr/>
          </p:nvSpPr>
          <p:spPr bwMode="auto">
            <a:xfrm>
              <a:off x="22" y="358"/>
              <a:ext cx="703" cy="984"/>
            </a:xfrm>
            <a:custGeom>
              <a:avLst/>
              <a:gdLst>
                <a:gd name="T0" fmla="*/ 46929 w 540"/>
                <a:gd name="T1" fmla="*/ 367 h 785"/>
                <a:gd name="T2" fmla="*/ 104474 w 540"/>
                <a:gd name="T3" fmla="*/ 3729 h 785"/>
                <a:gd name="T4" fmla="*/ 92878 w 540"/>
                <a:gd name="T5" fmla="*/ 11930 h 785"/>
                <a:gd name="T6" fmla="*/ 90229 w 540"/>
                <a:gd name="T7" fmla="*/ 16369 h 785"/>
                <a:gd name="T8" fmla="*/ 90122 w 540"/>
                <a:gd name="T9" fmla="*/ 18589 h 785"/>
                <a:gd name="T10" fmla="*/ 97530 w 540"/>
                <a:gd name="T11" fmla="*/ 22098 h 785"/>
                <a:gd name="T12" fmla="*/ 98540 w 540"/>
                <a:gd name="T13" fmla="*/ 25721 h 785"/>
                <a:gd name="T14" fmla="*/ 95445 w 540"/>
                <a:gd name="T15" fmla="*/ 28873 h 785"/>
                <a:gd name="T16" fmla="*/ 93666 w 540"/>
                <a:gd name="T17" fmla="*/ 37303 h 785"/>
                <a:gd name="T18" fmla="*/ 99497 w 540"/>
                <a:gd name="T19" fmla="*/ 42065 h 785"/>
                <a:gd name="T20" fmla="*/ 101909 w 540"/>
                <a:gd name="T21" fmla="*/ 55738 h 785"/>
                <a:gd name="T22" fmla="*/ 106320 w 540"/>
                <a:gd name="T23" fmla="*/ 64445 h 785"/>
                <a:gd name="T24" fmla="*/ 112100 w 540"/>
                <a:gd name="T25" fmla="*/ 70169 h 785"/>
                <a:gd name="T26" fmla="*/ 121234 w 540"/>
                <a:gd name="T27" fmla="*/ 71817 h 785"/>
                <a:gd name="T28" fmla="*/ 140694 w 540"/>
                <a:gd name="T29" fmla="*/ 83994 h 785"/>
                <a:gd name="T30" fmla="*/ 145168 w 540"/>
                <a:gd name="T31" fmla="*/ 89091 h 785"/>
                <a:gd name="T32" fmla="*/ 150878 w 540"/>
                <a:gd name="T33" fmla="*/ 90269 h 785"/>
                <a:gd name="T34" fmla="*/ 159229 w 540"/>
                <a:gd name="T35" fmla="*/ 93817 h 785"/>
                <a:gd name="T36" fmla="*/ 168629 w 540"/>
                <a:gd name="T37" fmla="*/ 102451 h 785"/>
                <a:gd name="T38" fmla="*/ 172054 w 540"/>
                <a:gd name="T39" fmla="*/ 106357 h 785"/>
                <a:gd name="T40" fmla="*/ 175530 w 540"/>
                <a:gd name="T41" fmla="*/ 111676 h 785"/>
                <a:gd name="T42" fmla="*/ 159525 w 540"/>
                <a:gd name="T43" fmla="*/ 112508 h 785"/>
                <a:gd name="T44" fmla="*/ 113866 w 540"/>
                <a:gd name="T45" fmla="*/ 109338 h 785"/>
                <a:gd name="T46" fmla="*/ 118380 w 540"/>
                <a:gd name="T47" fmla="*/ 107330 h 785"/>
                <a:gd name="T48" fmla="*/ 116084 w 540"/>
                <a:gd name="T49" fmla="*/ 103855 h 785"/>
                <a:gd name="T50" fmla="*/ 118380 w 540"/>
                <a:gd name="T51" fmla="*/ 97373 h 785"/>
                <a:gd name="T52" fmla="*/ 111334 w 540"/>
                <a:gd name="T53" fmla="*/ 93310 h 785"/>
                <a:gd name="T54" fmla="*/ 103972 w 540"/>
                <a:gd name="T55" fmla="*/ 88361 h 785"/>
                <a:gd name="T56" fmla="*/ 98540 w 540"/>
                <a:gd name="T57" fmla="*/ 85723 h 785"/>
                <a:gd name="T58" fmla="*/ 91960 w 540"/>
                <a:gd name="T59" fmla="*/ 82360 h 785"/>
                <a:gd name="T60" fmla="*/ 81886 w 540"/>
                <a:gd name="T61" fmla="*/ 76956 h 785"/>
                <a:gd name="T62" fmla="*/ 69226 w 540"/>
                <a:gd name="T63" fmla="*/ 73086 h 785"/>
                <a:gd name="T64" fmla="*/ 60409 w 540"/>
                <a:gd name="T65" fmla="*/ 69868 h 785"/>
                <a:gd name="T66" fmla="*/ 53878 w 540"/>
                <a:gd name="T67" fmla="*/ 63050 h 785"/>
                <a:gd name="T68" fmla="*/ 50460 w 540"/>
                <a:gd name="T69" fmla="*/ 53620 h 785"/>
                <a:gd name="T70" fmla="*/ 42452 w 540"/>
                <a:gd name="T71" fmla="*/ 50733 h 785"/>
                <a:gd name="T72" fmla="*/ 42887 w 540"/>
                <a:gd name="T73" fmla="*/ 44237 h 785"/>
                <a:gd name="T74" fmla="*/ 33515 w 540"/>
                <a:gd name="T75" fmla="*/ 37613 h 785"/>
                <a:gd name="T76" fmla="*/ 32609 w 540"/>
                <a:gd name="T77" fmla="*/ 32288 h 785"/>
                <a:gd name="T78" fmla="*/ 14931 w 540"/>
                <a:gd name="T79" fmla="*/ 23301 h 785"/>
                <a:gd name="T80" fmla="*/ 18757 w 540"/>
                <a:gd name="T81" fmla="*/ 19525 h 785"/>
                <a:gd name="T82" fmla="*/ 10286 w 540"/>
                <a:gd name="T83" fmla="*/ 13271 h 785"/>
                <a:gd name="T84" fmla="*/ 11761 w 540"/>
                <a:gd name="T85" fmla="*/ 7208 h 785"/>
                <a:gd name="T86" fmla="*/ 8400 w 540"/>
                <a:gd name="T87" fmla="*/ 6057 h 785"/>
                <a:gd name="T88" fmla="*/ 5330 w 540"/>
                <a:gd name="T89" fmla="*/ 2238 h 785"/>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w 540"/>
                <a:gd name="T136" fmla="*/ 0 h 785"/>
                <a:gd name="T137" fmla="*/ 540 w 540"/>
                <a:gd name="T138" fmla="*/ 785 h 785"/>
              </a:gdLst>
              <a:ahLst/>
              <a:cxnLst>
                <a:cxn ang="T90">
                  <a:pos x="T0" y="T1"/>
                </a:cxn>
                <a:cxn ang="T91">
                  <a:pos x="T2" y="T3"/>
                </a:cxn>
                <a:cxn ang="T92">
                  <a:pos x="T4" y="T5"/>
                </a:cxn>
                <a:cxn ang="T93">
                  <a:pos x="T6" y="T7"/>
                </a:cxn>
                <a:cxn ang="T94">
                  <a:pos x="T8" y="T9"/>
                </a:cxn>
                <a:cxn ang="T95">
                  <a:pos x="T10" y="T11"/>
                </a:cxn>
                <a:cxn ang="T96">
                  <a:pos x="T12" y="T13"/>
                </a:cxn>
                <a:cxn ang="T97">
                  <a:pos x="T14" y="T15"/>
                </a:cxn>
                <a:cxn ang="T98">
                  <a:pos x="T16" y="T17"/>
                </a:cxn>
                <a:cxn ang="T99">
                  <a:pos x="T18" y="T19"/>
                </a:cxn>
                <a:cxn ang="T100">
                  <a:pos x="T20" y="T21"/>
                </a:cxn>
                <a:cxn ang="T101">
                  <a:pos x="T22" y="T23"/>
                </a:cxn>
                <a:cxn ang="T102">
                  <a:pos x="T24" y="T25"/>
                </a:cxn>
                <a:cxn ang="T103">
                  <a:pos x="T26" y="T27"/>
                </a:cxn>
                <a:cxn ang="T104">
                  <a:pos x="T28" y="T29"/>
                </a:cxn>
                <a:cxn ang="T105">
                  <a:pos x="T30" y="T31"/>
                </a:cxn>
                <a:cxn ang="T106">
                  <a:pos x="T32" y="T33"/>
                </a:cxn>
                <a:cxn ang="T107">
                  <a:pos x="T34" y="T35"/>
                </a:cxn>
                <a:cxn ang="T108">
                  <a:pos x="T36" y="T37"/>
                </a:cxn>
                <a:cxn ang="T109">
                  <a:pos x="T38" y="T39"/>
                </a:cxn>
                <a:cxn ang="T110">
                  <a:pos x="T40" y="T41"/>
                </a:cxn>
                <a:cxn ang="T111">
                  <a:pos x="T42" y="T43"/>
                </a:cxn>
                <a:cxn ang="T112">
                  <a:pos x="T44" y="T45"/>
                </a:cxn>
                <a:cxn ang="T113">
                  <a:pos x="T46" y="T47"/>
                </a:cxn>
                <a:cxn ang="T114">
                  <a:pos x="T48" y="T49"/>
                </a:cxn>
                <a:cxn ang="T115">
                  <a:pos x="T50" y="T51"/>
                </a:cxn>
                <a:cxn ang="T116">
                  <a:pos x="T52" y="T53"/>
                </a:cxn>
                <a:cxn ang="T117">
                  <a:pos x="T54" y="T55"/>
                </a:cxn>
                <a:cxn ang="T118">
                  <a:pos x="T56" y="T57"/>
                </a:cxn>
                <a:cxn ang="T119">
                  <a:pos x="T58" y="T59"/>
                </a:cxn>
                <a:cxn ang="T120">
                  <a:pos x="T60" y="T61"/>
                </a:cxn>
                <a:cxn ang="T121">
                  <a:pos x="T62" y="T63"/>
                </a:cxn>
                <a:cxn ang="T122">
                  <a:pos x="T64" y="T65"/>
                </a:cxn>
                <a:cxn ang="T123">
                  <a:pos x="T66" y="T67"/>
                </a:cxn>
                <a:cxn ang="T124">
                  <a:pos x="T68" y="T69"/>
                </a:cxn>
                <a:cxn ang="T125">
                  <a:pos x="T70" y="T71"/>
                </a:cxn>
                <a:cxn ang="T126">
                  <a:pos x="T72" y="T73"/>
                </a:cxn>
                <a:cxn ang="T127">
                  <a:pos x="T74" y="T75"/>
                </a:cxn>
                <a:cxn ang="T128">
                  <a:pos x="T76" y="T77"/>
                </a:cxn>
                <a:cxn ang="T129">
                  <a:pos x="T78" y="T79"/>
                </a:cxn>
                <a:cxn ang="T130">
                  <a:pos x="T80" y="T81"/>
                </a:cxn>
                <a:cxn ang="T131">
                  <a:pos x="T82" y="T83"/>
                </a:cxn>
                <a:cxn ang="T132">
                  <a:pos x="T84" y="T85"/>
                </a:cxn>
                <a:cxn ang="T133">
                  <a:pos x="T86" y="T87"/>
                </a:cxn>
                <a:cxn ang="T134">
                  <a:pos x="T88" y="T89"/>
                </a:cxn>
              </a:cxnLst>
              <a:rect l="T135" t="T136" r="T137" b="T138"/>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5" name="Freeform 29"/>
            <p:cNvSpPr>
              <a:spLocks/>
            </p:cNvSpPr>
            <p:nvPr/>
          </p:nvSpPr>
          <p:spPr bwMode="auto">
            <a:xfrm>
              <a:off x="269" y="1272"/>
              <a:ext cx="965" cy="1111"/>
            </a:xfrm>
            <a:custGeom>
              <a:avLst/>
              <a:gdLst>
                <a:gd name="T0" fmla="*/ 1206 w 741"/>
                <a:gd name="T1" fmla="*/ 721 h 887"/>
                <a:gd name="T2" fmla="*/ 2664 w 741"/>
                <a:gd name="T3" fmla="*/ 571 h 887"/>
                <a:gd name="T4" fmla="*/ 6953 w 741"/>
                <a:gd name="T5" fmla="*/ 576 h 887"/>
                <a:gd name="T6" fmla="*/ 8484 w 741"/>
                <a:gd name="T7" fmla="*/ 0 h 887"/>
                <a:gd name="T8" fmla="*/ 11792 w 741"/>
                <a:gd name="T9" fmla="*/ 715 h 887"/>
                <a:gd name="T10" fmla="*/ 22801 w 741"/>
                <a:gd name="T11" fmla="*/ 1131 h 887"/>
                <a:gd name="T12" fmla="*/ 25404 w 741"/>
                <a:gd name="T13" fmla="*/ 4260 h 887"/>
                <a:gd name="T14" fmla="*/ 26308 w 741"/>
                <a:gd name="T15" fmla="*/ 5549 h 887"/>
                <a:gd name="T16" fmla="*/ 28187 w 741"/>
                <a:gd name="T17" fmla="*/ 7202 h 887"/>
                <a:gd name="T18" fmla="*/ 29612 w 741"/>
                <a:gd name="T19" fmla="*/ 7838 h 887"/>
                <a:gd name="T20" fmla="*/ 32578 w 741"/>
                <a:gd name="T21" fmla="*/ 10565 h 887"/>
                <a:gd name="T22" fmla="*/ 32892 w 741"/>
                <a:gd name="T23" fmla="*/ 11228 h 887"/>
                <a:gd name="T24" fmla="*/ 33746 w 741"/>
                <a:gd name="T25" fmla="*/ 12584 h 887"/>
                <a:gd name="T26" fmla="*/ 33918 w 741"/>
                <a:gd name="T27" fmla="*/ 14343 h 887"/>
                <a:gd name="T28" fmla="*/ 36290 w 741"/>
                <a:gd name="T29" fmla="*/ 16647 h 887"/>
                <a:gd name="T30" fmla="*/ 36402 w 741"/>
                <a:gd name="T31" fmla="*/ 18470 h 887"/>
                <a:gd name="T32" fmla="*/ 39104 w 741"/>
                <a:gd name="T33" fmla="*/ 20605 h 887"/>
                <a:gd name="T34" fmla="*/ 38256 w 741"/>
                <a:gd name="T35" fmla="*/ 22855 h 887"/>
                <a:gd name="T36" fmla="*/ 39229 w 741"/>
                <a:gd name="T37" fmla="*/ 24342 h 887"/>
                <a:gd name="T38" fmla="*/ 42426 w 741"/>
                <a:gd name="T39" fmla="*/ 24085 h 887"/>
                <a:gd name="T40" fmla="*/ 43766 w 741"/>
                <a:gd name="T41" fmla="*/ 23898 h 887"/>
                <a:gd name="T42" fmla="*/ 45518 w 741"/>
                <a:gd name="T43" fmla="*/ 24844 h 887"/>
                <a:gd name="T44" fmla="*/ 47572 w 741"/>
                <a:gd name="T45" fmla="*/ 26836 h 887"/>
                <a:gd name="T46" fmla="*/ 48040 w 741"/>
                <a:gd name="T47" fmla="*/ 27516 h 887"/>
                <a:gd name="T48" fmla="*/ 48882 w 741"/>
                <a:gd name="T49" fmla="*/ 28456 h 887"/>
                <a:gd name="T50" fmla="*/ 50459 w 741"/>
                <a:gd name="T51" fmla="*/ 28899 h 887"/>
                <a:gd name="T52" fmla="*/ 50545 w 741"/>
                <a:gd name="T53" fmla="*/ 30263 h 887"/>
                <a:gd name="T54" fmla="*/ 48882 w 741"/>
                <a:gd name="T55" fmla="*/ 31578 h 887"/>
                <a:gd name="T56" fmla="*/ 45713 w 741"/>
                <a:gd name="T57" fmla="*/ 32387 h 887"/>
                <a:gd name="T58" fmla="*/ 44361 w 741"/>
                <a:gd name="T59" fmla="*/ 32387 h 887"/>
                <a:gd name="T60" fmla="*/ 43084 w 741"/>
                <a:gd name="T61" fmla="*/ 30869 h 887"/>
                <a:gd name="T62" fmla="*/ 43084 w 741"/>
                <a:gd name="T63" fmla="*/ 30303 h 887"/>
                <a:gd name="T64" fmla="*/ 41826 w 741"/>
                <a:gd name="T65" fmla="*/ 28899 h 887"/>
                <a:gd name="T66" fmla="*/ 38948 w 741"/>
                <a:gd name="T67" fmla="*/ 27709 h 887"/>
                <a:gd name="T68" fmla="*/ 36402 w 741"/>
                <a:gd name="T69" fmla="*/ 25781 h 887"/>
                <a:gd name="T70" fmla="*/ 33082 w 741"/>
                <a:gd name="T71" fmla="*/ 24041 h 887"/>
                <a:gd name="T72" fmla="*/ 27153 w 741"/>
                <a:gd name="T73" fmla="*/ 22202 h 887"/>
                <a:gd name="T74" fmla="*/ 24921 w 741"/>
                <a:gd name="T75" fmla="*/ 21010 h 887"/>
                <a:gd name="T76" fmla="*/ 24309 w 741"/>
                <a:gd name="T77" fmla="*/ 19763 h 887"/>
                <a:gd name="T78" fmla="*/ 25748 w 741"/>
                <a:gd name="T79" fmla="*/ 16790 h 887"/>
                <a:gd name="T80" fmla="*/ 25748 w 741"/>
                <a:gd name="T81" fmla="*/ 15743 h 887"/>
                <a:gd name="T82" fmla="*/ 24732 w 741"/>
                <a:gd name="T83" fmla="*/ 12597 h 887"/>
                <a:gd name="T84" fmla="*/ 22320 w 741"/>
                <a:gd name="T85" fmla="*/ 11468 h 887"/>
                <a:gd name="T86" fmla="*/ 21230 w 741"/>
                <a:gd name="T87" fmla="*/ 10903 h 887"/>
                <a:gd name="T88" fmla="*/ 19458 w 741"/>
                <a:gd name="T89" fmla="*/ 10525 h 887"/>
                <a:gd name="T90" fmla="*/ 19669 w 741"/>
                <a:gd name="T91" fmla="*/ 9978 h 887"/>
                <a:gd name="T92" fmla="*/ 18030 w 741"/>
                <a:gd name="T93" fmla="*/ 9251 h 887"/>
                <a:gd name="T94" fmla="*/ 15126 w 741"/>
                <a:gd name="T95" fmla="*/ 7560 h 887"/>
                <a:gd name="T96" fmla="*/ 11911 w 741"/>
                <a:gd name="T97" fmla="*/ 7718 h 887"/>
                <a:gd name="T98" fmla="*/ 10829 w 741"/>
                <a:gd name="T99" fmla="*/ 6498 h 887"/>
                <a:gd name="T100" fmla="*/ 7249 w 741"/>
                <a:gd name="T101" fmla="*/ 4964 h 887"/>
                <a:gd name="T102" fmla="*/ 5040 w 741"/>
                <a:gd name="T103" fmla="*/ 4602 h 887"/>
                <a:gd name="T104" fmla="*/ 4397 w 741"/>
                <a:gd name="T105" fmla="*/ 3051 h 887"/>
                <a:gd name="T106" fmla="*/ 1862 w 741"/>
                <a:gd name="T107" fmla="*/ 1775 h 887"/>
                <a:gd name="T108" fmla="*/ 843 w 741"/>
                <a:gd name="T109" fmla="*/ 1470 h 88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741"/>
                <a:gd name="T166" fmla="*/ 0 h 887"/>
                <a:gd name="T167" fmla="*/ 741 w 741"/>
                <a:gd name="T168" fmla="*/ 887 h 88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6" name="Freeform 30"/>
            <p:cNvSpPr>
              <a:spLocks/>
            </p:cNvSpPr>
            <p:nvPr/>
          </p:nvSpPr>
          <p:spPr bwMode="auto">
            <a:xfrm>
              <a:off x="1296" y="1534"/>
              <a:ext cx="725" cy="954"/>
            </a:xfrm>
            <a:custGeom>
              <a:avLst/>
              <a:gdLst>
                <a:gd name="T0" fmla="*/ 1 w 557"/>
                <a:gd name="T1" fmla="*/ 28119 h 761"/>
                <a:gd name="T2" fmla="*/ 1855 w 557"/>
                <a:gd name="T3" fmla="*/ 32308 h 761"/>
                <a:gd name="T4" fmla="*/ 9071 w 557"/>
                <a:gd name="T5" fmla="*/ 32683 h 761"/>
                <a:gd name="T6" fmla="*/ 12459 w 557"/>
                <a:gd name="T7" fmla="*/ 34392 h 761"/>
                <a:gd name="T8" fmla="*/ 14896 w 557"/>
                <a:gd name="T9" fmla="*/ 34038 h 761"/>
                <a:gd name="T10" fmla="*/ 17351 w 557"/>
                <a:gd name="T11" fmla="*/ 36282 h 761"/>
                <a:gd name="T12" fmla="*/ 19389 w 557"/>
                <a:gd name="T13" fmla="*/ 36486 h 761"/>
                <a:gd name="T14" fmla="*/ 20517 w 557"/>
                <a:gd name="T15" fmla="*/ 35821 h 761"/>
                <a:gd name="T16" fmla="*/ 24069 w 557"/>
                <a:gd name="T17" fmla="*/ 36486 h 761"/>
                <a:gd name="T18" fmla="*/ 25219 w 557"/>
                <a:gd name="T19" fmla="*/ 35250 h 761"/>
                <a:gd name="T20" fmla="*/ 27894 w 557"/>
                <a:gd name="T21" fmla="*/ 35250 h 761"/>
                <a:gd name="T22" fmla="*/ 30407 w 557"/>
                <a:gd name="T23" fmla="*/ 36658 h 761"/>
                <a:gd name="T24" fmla="*/ 29396 w 557"/>
                <a:gd name="T25" fmla="*/ 38660 h 761"/>
                <a:gd name="T26" fmla="*/ 40778 w 557"/>
                <a:gd name="T27" fmla="*/ 40979 h 761"/>
                <a:gd name="T28" fmla="*/ 45244 w 557"/>
                <a:gd name="T29" fmla="*/ 42273 h 761"/>
                <a:gd name="T30" fmla="*/ 54980 w 557"/>
                <a:gd name="T31" fmla="*/ 44550 h 761"/>
                <a:gd name="T32" fmla="*/ 62427 w 557"/>
                <a:gd name="T33" fmla="*/ 46765 h 761"/>
                <a:gd name="T34" fmla="*/ 64520 w 557"/>
                <a:gd name="T35" fmla="*/ 49084 h 761"/>
                <a:gd name="T36" fmla="*/ 64823 w 557"/>
                <a:gd name="T37" fmla="*/ 51363 h 761"/>
                <a:gd name="T38" fmla="*/ 64106 w 557"/>
                <a:gd name="T39" fmla="*/ 54876 h 761"/>
                <a:gd name="T40" fmla="*/ 67894 w 557"/>
                <a:gd name="T41" fmla="*/ 58138 h 761"/>
                <a:gd name="T42" fmla="*/ 74731 w 557"/>
                <a:gd name="T43" fmla="*/ 61017 h 761"/>
                <a:gd name="T44" fmla="*/ 95653 w 557"/>
                <a:gd name="T45" fmla="*/ 68452 h 761"/>
                <a:gd name="T46" fmla="*/ 116199 w 557"/>
                <a:gd name="T47" fmla="*/ 77976 h 761"/>
                <a:gd name="T48" fmla="*/ 119582 w 557"/>
                <a:gd name="T49" fmla="*/ 81442 h 761"/>
                <a:gd name="T50" fmla="*/ 125901 w 557"/>
                <a:gd name="T51" fmla="*/ 84372 h 761"/>
                <a:gd name="T52" fmla="*/ 131148 w 557"/>
                <a:gd name="T53" fmla="*/ 86963 h 761"/>
                <a:gd name="T54" fmla="*/ 136815 w 557"/>
                <a:gd name="T55" fmla="*/ 91722 h 761"/>
                <a:gd name="T56" fmla="*/ 140948 w 557"/>
                <a:gd name="T57" fmla="*/ 93741 h 761"/>
                <a:gd name="T58" fmla="*/ 146438 w 557"/>
                <a:gd name="T59" fmla="*/ 96343 h 761"/>
                <a:gd name="T60" fmla="*/ 154198 w 557"/>
                <a:gd name="T61" fmla="*/ 100737 h 761"/>
                <a:gd name="T62" fmla="*/ 158861 w 557"/>
                <a:gd name="T63" fmla="*/ 102600 h 761"/>
                <a:gd name="T64" fmla="*/ 167237 w 557"/>
                <a:gd name="T65" fmla="*/ 107195 h 761"/>
                <a:gd name="T66" fmla="*/ 170704 w 557"/>
                <a:gd name="T67" fmla="*/ 108367 h 761"/>
                <a:gd name="T68" fmla="*/ 173761 w 557"/>
                <a:gd name="T69" fmla="*/ 109456 h 761"/>
                <a:gd name="T70" fmla="*/ 176560 w 557"/>
                <a:gd name="T71" fmla="*/ 107195 h 761"/>
                <a:gd name="T72" fmla="*/ 176244 w 557"/>
                <a:gd name="T73" fmla="*/ 100031 h 761"/>
                <a:gd name="T74" fmla="*/ 183460 w 557"/>
                <a:gd name="T75" fmla="*/ 95621 h 761"/>
                <a:gd name="T76" fmla="*/ 175084 w 557"/>
                <a:gd name="T77" fmla="*/ 93283 h 761"/>
                <a:gd name="T78" fmla="*/ 168407 w 557"/>
                <a:gd name="T79" fmla="*/ 87911 h 761"/>
                <a:gd name="T80" fmla="*/ 161355 w 557"/>
                <a:gd name="T81" fmla="*/ 80357 h 761"/>
                <a:gd name="T82" fmla="*/ 154698 w 557"/>
                <a:gd name="T83" fmla="*/ 69131 h 761"/>
                <a:gd name="T84" fmla="*/ 144745 w 557"/>
                <a:gd name="T85" fmla="*/ 65889 h 761"/>
                <a:gd name="T86" fmla="*/ 134513 w 557"/>
                <a:gd name="T87" fmla="*/ 67142 h 761"/>
                <a:gd name="T88" fmla="*/ 126055 w 557"/>
                <a:gd name="T89" fmla="*/ 60180 h 761"/>
                <a:gd name="T90" fmla="*/ 116199 w 557"/>
                <a:gd name="T91" fmla="*/ 54426 h 761"/>
                <a:gd name="T92" fmla="*/ 108287 w 557"/>
                <a:gd name="T93" fmla="*/ 48536 h 761"/>
                <a:gd name="T94" fmla="*/ 109310 w 557"/>
                <a:gd name="T95" fmla="*/ 39924 h 761"/>
                <a:gd name="T96" fmla="*/ 107157 w 557"/>
                <a:gd name="T97" fmla="*/ 31827 h 761"/>
                <a:gd name="T98" fmla="*/ 97271 w 557"/>
                <a:gd name="T99" fmla="*/ 24034 h 761"/>
                <a:gd name="T100" fmla="*/ 80851 w 557"/>
                <a:gd name="T101" fmla="*/ 22778 h 761"/>
                <a:gd name="T102" fmla="*/ 75555 w 557"/>
                <a:gd name="T103" fmla="*/ 15957 h 761"/>
                <a:gd name="T104" fmla="*/ 68265 w 557"/>
                <a:gd name="T105" fmla="*/ 3995 h 761"/>
                <a:gd name="T106" fmla="*/ 55613 w 557"/>
                <a:gd name="T107" fmla="*/ 1 h 761"/>
                <a:gd name="T108" fmla="*/ 48915 w 557"/>
                <a:gd name="T109" fmla="*/ 5008 h 761"/>
                <a:gd name="T110" fmla="*/ 13465 w 557"/>
                <a:gd name="T111" fmla="*/ 17724 h 761"/>
                <a:gd name="T112" fmla="*/ 9020 w 557"/>
                <a:gd name="T113" fmla="*/ 17528 h 761"/>
                <a:gd name="T114" fmla="*/ 841 w 557"/>
                <a:gd name="T115" fmla="*/ 24034 h 761"/>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w 557"/>
                <a:gd name="T175" fmla="*/ 0 h 761"/>
                <a:gd name="T176" fmla="*/ 557 w 557"/>
                <a:gd name="T177" fmla="*/ 761 h 761"/>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T174" t="T175" r="T176" b="T177"/>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7" name="Freeform 31"/>
            <p:cNvSpPr>
              <a:spLocks/>
            </p:cNvSpPr>
            <p:nvPr/>
          </p:nvSpPr>
          <p:spPr bwMode="auto">
            <a:xfrm>
              <a:off x="414" y="346"/>
              <a:ext cx="1143" cy="1342"/>
            </a:xfrm>
            <a:custGeom>
              <a:avLst/>
              <a:gdLst>
                <a:gd name="T0" fmla="*/ 297443 w 877"/>
                <a:gd name="T1" fmla="*/ 65520 h 1071"/>
                <a:gd name="T2" fmla="*/ 290691 w 877"/>
                <a:gd name="T3" fmla="*/ 99002 h 1071"/>
                <a:gd name="T4" fmla="*/ 282889 w 877"/>
                <a:gd name="T5" fmla="*/ 107256 h 1071"/>
                <a:gd name="T6" fmla="*/ 267929 w 877"/>
                <a:gd name="T7" fmla="*/ 106831 h 1071"/>
                <a:gd name="T8" fmla="*/ 268248 w 877"/>
                <a:gd name="T9" fmla="*/ 113431 h 1071"/>
                <a:gd name="T10" fmla="*/ 281929 w 877"/>
                <a:gd name="T11" fmla="*/ 123089 h 1071"/>
                <a:gd name="T12" fmla="*/ 283315 w 877"/>
                <a:gd name="T13" fmla="*/ 133231 h 1071"/>
                <a:gd name="T14" fmla="*/ 285935 w 877"/>
                <a:gd name="T15" fmla="*/ 143929 h 1071"/>
                <a:gd name="T16" fmla="*/ 251022 w 877"/>
                <a:gd name="T17" fmla="*/ 146140 h 1071"/>
                <a:gd name="T18" fmla="*/ 239954 w 877"/>
                <a:gd name="T19" fmla="*/ 143040 h 1071"/>
                <a:gd name="T20" fmla="*/ 230836 w 877"/>
                <a:gd name="T21" fmla="*/ 142494 h 1071"/>
                <a:gd name="T22" fmla="*/ 221636 w 877"/>
                <a:gd name="T23" fmla="*/ 135189 h 1071"/>
                <a:gd name="T24" fmla="*/ 214129 w 877"/>
                <a:gd name="T25" fmla="*/ 132670 h 1071"/>
                <a:gd name="T26" fmla="*/ 201319 w 877"/>
                <a:gd name="T27" fmla="*/ 129858 h 1071"/>
                <a:gd name="T28" fmla="*/ 196742 w 877"/>
                <a:gd name="T29" fmla="*/ 127158 h 1071"/>
                <a:gd name="T30" fmla="*/ 193604 w 877"/>
                <a:gd name="T31" fmla="*/ 125603 h 1071"/>
                <a:gd name="T32" fmla="*/ 192604 w 877"/>
                <a:gd name="T33" fmla="*/ 123017 h 1071"/>
                <a:gd name="T34" fmla="*/ 190623 w 877"/>
                <a:gd name="T35" fmla="*/ 120110 h 1071"/>
                <a:gd name="T36" fmla="*/ 192369 w 877"/>
                <a:gd name="T37" fmla="*/ 117194 h 1071"/>
                <a:gd name="T38" fmla="*/ 193604 w 877"/>
                <a:gd name="T39" fmla="*/ 114864 h 1071"/>
                <a:gd name="T40" fmla="*/ 183727 w 877"/>
                <a:gd name="T41" fmla="*/ 112975 h 1071"/>
                <a:gd name="T42" fmla="*/ 176100 w 877"/>
                <a:gd name="T43" fmla="*/ 113069 h 1071"/>
                <a:gd name="T44" fmla="*/ 173524 w 877"/>
                <a:gd name="T45" fmla="*/ 111802 h 1071"/>
                <a:gd name="T46" fmla="*/ 170390 w 877"/>
                <a:gd name="T47" fmla="*/ 112263 h 1071"/>
                <a:gd name="T48" fmla="*/ 169232 w 877"/>
                <a:gd name="T49" fmla="*/ 111407 h 1071"/>
                <a:gd name="T50" fmla="*/ 165459 w 877"/>
                <a:gd name="T51" fmla="*/ 110001 h 1071"/>
                <a:gd name="T52" fmla="*/ 162237 w 877"/>
                <a:gd name="T53" fmla="*/ 108588 h 1071"/>
                <a:gd name="T54" fmla="*/ 160898 w 877"/>
                <a:gd name="T55" fmla="*/ 107477 h 1071"/>
                <a:gd name="T56" fmla="*/ 158783 w 877"/>
                <a:gd name="T57" fmla="*/ 105509 h 1071"/>
                <a:gd name="T58" fmla="*/ 155358 w 877"/>
                <a:gd name="T59" fmla="*/ 103561 h 1071"/>
                <a:gd name="T60" fmla="*/ 151096 w 877"/>
                <a:gd name="T61" fmla="*/ 101020 h 1071"/>
                <a:gd name="T62" fmla="*/ 142332 w 877"/>
                <a:gd name="T63" fmla="*/ 98233 h 1071"/>
                <a:gd name="T64" fmla="*/ 135539 w 877"/>
                <a:gd name="T65" fmla="*/ 93887 h 1071"/>
                <a:gd name="T66" fmla="*/ 133045 w 877"/>
                <a:gd name="T67" fmla="*/ 92122 h 1071"/>
                <a:gd name="T68" fmla="*/ 126062 w 877"/>
                <a:gd name="T69" fmla="*/ 87098 h 1071"/>
                <a:gd name="T70" fmla="*/ 122602 w 877"/>
                <a:gd name="T71" fmla="*/ 84498 h 1071"/>
                <a:gd name="T72" fmla="*/ 121170 w 877"/>
                <a:gd name="T73" fmla="*/ 82061 h 1071"/>
                <a:gd name="T74" fmla="*/ 116749 w 877"/>
                <a:gd name="T75" fmla="*/ 79237 h 1071"/>
                <a:gd name="T76" fmla="*/ 114892 w 877"/>
                <a:gd name="T77" fmla="*/ 74430 h 1071"/>
                <a:gd name="T78" fmla="*/ 108310 w 877"/>
                <a:gd name="T79" fmla="*/ 69885 h 1071"/>
                <a:gd name="T80" fmla="*/ 102793 w 877"/>
                <a:gd name="T81" fmla="*/ 64541 h 1071"/>
                <a:gd name="T82" fmla="*/ 100090 w 877"/>
                <a:gd name="T83" fmla="*/ 57084 h 1071"/>
                <a:gd name="T84" fmla="*/ 96725 w 877"/>
                <a:gd name="T85" fmla="*/ 53245 h 1071"/>
                <a:gd name="T86" fmla="*/ 86106 w 877"/>
                <a:gd name="T87" fmla="*/ 42949 h 1071"/>
                <a:gd name="T88" fmla="*/ 87604 w 877"/>
                <a:gd name="T89" fmla="*/ 37373 h 1071"/>
                <a:gd name="T90" fmla="*/ 91694 w 877"/>
                <a:gd name="T91" fmla="*/ 35610 h 1071"/>
                <a:gd name="T92" fmla="*/ 84980 w 877"/>
                <a:gd name="T93" fmla="*/ 33526 h 1071"/>
                <a:gd name="T94" fmla="*/ 73864 w 877"/>
                <a:gd name="T95" fmla="*/ 31876 h 1071"/>
                <a:gd name="T96" fmla="*/ 66067 w 877"/>
                <a:gd name="T97" fmla="*/ 29306 h 1071"/>
                <a:gd name="T98" fmla="*/ 59560 w 877"/>
                <a:gd name="T99" fmla="*/ 25272 h 1071"/>
                <a:gd name="T100" fmla="*/ 54734 w 877"/>
                <a:gd name="T101" fmla="*/ 24338 h 1071"/>
                <a:gd name="T102" fmla="*/ 50302 w 877"/>
                <a:gd name="T103" fmla="*/ 24338 h 1071"/>
                <a:gd name="T104" fmla="*/ 38895 w 877"/>
                <a:gd name="T105" fmla="*/ 25272 h 1071"/>
                <a:gd name="T106" fmla="*/ 29224 w 877"/>
                <a:gd name="T107" fmla="*/ 22026 h 1071"/>
                <a:gd name="T108" fmla="*/ 25600 w 877"/>
                <a:gd name="T109" fmla="*/ 20413 h 1071"/>
                <a:gd name="T110" fmla="*/ 17875 w 877"/>
                <a:gd name="T111" fmla="*/ 18665 h 1071"/>
                <a:gd name="T112" fmla="*/ 12271 w 877"/>
                <a:gd name="T113" fmla="*/ 18100 h 1071"/>
                <a:gd name="T114" fmla="*/ 1874 w 877"/>
                <a:gd name="T115" fmla="*/ 13380 h 1071"/>
                <a:gd name="T116" fmla="*/ 17058 w 877"/>
                <a:gd name="T117" fmla="*/ 0 h 1071"/>
                <a:gd name="T118" fmla="*/ 184607 w 877"/>
                <a:gd name="T119" fmla="*/ 34582 h 107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877"/>
                <a:gd name="T181" fmla="*/ 0 h 1071"/>
                <a:gd name="T182" fmla="*/ 877 w 877"/>
                <a:gd name="T183" fmla="*/ 1071 h 107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8" name="Freeform 32"/>
            <p:cNvSpPr>
              <a:spLocks/>
            </p:cNvSpPr>
            <p:nvPr/>
          </p:nvSpPr>
          <p:spPr bwMode="auto">
            <a:xfrm>
              <a:off x="2339" y="1008"/>
              <a:ext cx="753" cy="1081"/>
            </a:xfrm>
            <a:custGeom>
              <a:avLst/>
              <a:gdLst>
                <a:gd name="T0" fmla="*/ 170103 w 580"/>
                <a:gd name="T1" fmla="*/ 51548 h 861"/>
                <a:gd name="T2" fmla="*/ 156573 w 580"/>
                <a:gd name="T3" fmla="*/ 58803 h 861"/>
                <a:gd name="T4" fmla="*/ 139829 w 580"/>
                <a:gd name="T5" fmla="*/ 62729 h 861"/>
                <a:gd name="T6" fmla="*/ 138435 w 580"/>
                <a:gd name="T7" fmla="*/ 67603 h 861"/>
                <a:gd name="T8" fmla="*/ 141996 w 580"/>
                <a:gd name="T9" fmla="*/ 65935 h 861"/>
                <a:gd name="T10" fmla="*/ 149998 w 580"/>
                <a:gd name="T11" fmla="*/ 74114 h 861"/>
                <a:gd name="T12" fmla="*/ 140148 w 580"/>
                <a:gd name="T13" fmla="*/ 76748 h 861"/>
                <a:gd name="T14" fmla="*/ 131449 w 580"/>
                <a:gd name="T15" fmla="*/ 79064 h 861"/>
                <a:gd name="T16" fmla="*/ 125156 w 580"/>
                <a:gd name="T17" fmla="*/ 88076 h 861"/>
                <a:gd name="T18" fmla="*/ 132762 w 580"/>
                <a:gd name="T19" fmla="*/ 94086 h 861"/>
                <a:gd name="T20" fmla="*/ 136701 w 580"/>
                <a:gd name="T21" fmla="*/ 99212 h 861"/>
                <a:gd name="T22" fmla="*/ 146538 w 580"/>
                <a:gd name="T23" fmla="*/ 103268 h 861"/>
                <a:gd name="T24" fmla="*/ 146821 w 580"/>
                <a:gd name="T25" fmla="*/ 104642 h 861"/>
                <a:gd name="T26" fmla="*/ 153764 w 580"/>
                <a:gd name="T27" fmla="*/ 108856 h 861"/>
                <a:gd name="T28" fmla="*/ 164198 w 580"/>
                <a:gd name="T29" fmla="*/ 110951 h 861"/>
                <a:gd name="T30" fmla="*/ 156215 w 580"/>
                <a:gd name="T31" fmla="*/ 112622 h 861"/>
                <a:gd name="T32" fmla="*/ 137742 w 580"/>
                <a:gd name="T33" fmla="*/ 113574 h 861"/>
                <a:gd name="T34" fmla="*/ 140148 w 580"/>
                <a:gd name="T35" fmla="*/ 119652 h 861"/>
                <a:gd name="T36" fmla="*/ 139459 w 580"/>
                <a:gd name="T37" fmla="*/ 123938 h 861"/>
                <a:gd name="T38" fmla="*/ 139143 w 580"/>
                <a:gd name="T39" fmla="*/ 127953 h 861"/>
                <a:gd name="T40" fmla="*/ 135814 w 580"/>
                <a:gd name="T41" fmla="*/ 127412 h 861"/>
                <a:gd name="T42" fmla="*/ 129023 w 580"/>
                <a:gd name="T43" fmla="*/ 127872 h 861"/>
                <a:gd name="T44" fmla="*/ 116764 w 580"/>
                <a:gd name="T45" fmla="*/ 121421 h 861"/>
                <a:gd name="T46" fmla="*/ 107949 w 580"/>
                <a:gd name="T47" fmla="*/ 122752 h 861"/>
                <a:gd name="T48" fmla="*/ 103169 w 580"/>
                <a:gd name="T49" fmla="*/ 121082 h 861"/>
                <a:gd name="T50" fmla="*/ 102335 w 580"/>
                <a:gd name="T51" fmla="*/ 119077 h 861"/>
                <a:gd name="T52" fmla="*/ 98298 w 580"/>
                <a:gd name="T53" fmla="*/ 119418 h 861"/>
                <a:gd name="T54" fmla="*/ 91787 w 580"/>
                <a:gd name="T55" fmla="*/ 117268 h 861"/>
                <a:gd name="T56" fmla="*/ 80237 w 580"/>
                <a:gd name="T57" fmla="*/ 115534 h 861"/>
                <a:gd name="T58" fmla="*/ 55292 w 580"/>
                <a:gd name="T59" fmla="*/ 115534 h 861"/>
                <a:gd name="T60" fmla="*/ 50168 w 580"/>
                <a:gd name="T61" fmla="*/ 120580 h 861"/>
                <a:gd name="T62" fmla="*/ 42748 w 580"/>
                <a:gd name="T63" fmla="*/ 123385 h 861"/>
                <a:gd name="T64" fmla="*/ 29200 w 580"/>
                <a:gd name="T65" fmla="*/ 123058 h 861"/>
                <a:gd name="T66" fmla="*/ 22433 w 580"/>
                <a:gd name="T67" fmla="*/ 117609 h 861"/>
                <a:gd name="T68" fmla="*/ 15534 w 580"/>
                <a:gd name="T69" fmla="*/ 113377 h 861"/>
                <a:gd name="T70" fmla="*/ 16970 w 580"/>
                <a:gd name="T71" fmla="*/ 110228 h 861"/>
                <a:gd name="T72" fmla="*/ 18050 w 580"/>
                <a:gd name="T73" fmla="*/ 106944 h 861"/>
                <a:gd name="T74" fmla="*/ 20167 w 580"/>
                <a:gd name="T75" fmla="*/ 101848 h 861"/>
                <a:gd name="T76" fmla="*/ 22898 w 580"/>
                <a:gd name="T77" fmla="*/ 95944 h 861"/>
                <a:gd name="T78" fmla="*/ 19068 w 580"/>
                <a:gd name="T79" fmla="*/ 82251 h 861"/>
                <a:gd name="T80" fmla="*/ 1901 w 580"/>
                <a:gd name="T81" fmla="*/ 56209 h 861"/>
                <a:gd name="T82" fmla="*/ 48279 w 580"/>
                <a:gd name="T83" fmla="*/ 14966 h 861"/>
                <a:gd name="T84" fmla="*/ 73484 w 580"/>
                <a:gd name="T85" fmla="*/ 0 h 861"/>
                <a:gd name="T86" fmla="*/ 88711 w 580"/>
                <a:gd name="T87" fmla="*/ 1682 h 861"/>
                <a:gd name="T88" fmla="*/ 112216 w 580"/>
                <a:gd name="T89" fmla="*/ 3308 h 861"/>
                <a:gd name="T90" fmla="*/ 123363 w 580"/>
                <a:gd name="T91" fmla="*/ 8909 h 861"/>
                <a:gd name="T92" fmla="*/ 140148 w 580"/>
                <a:gd name="T93" fmla="*/ 15686 h 861"/>
                <a:gd name="T94" fmla="*/ 160119 w 580"/>
                <a:gd name="T95" fmla="*/ 33395 h 861"/>
                <a:gd name="T96" fmla="*/ 174834 w 580"/>
                <a:gd name="T97" fmla="*/ 45510 h 861"/>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580"/>
                <a:gd name="T148" fmla="*/ 0 h 861"/>
                <a:gd name="T149" fmla="*/ 580 w 580"/>
                <a:gd name="T150" fmla="*/ 861 h 861"/>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49" name="Freeform 33"/>
            <p:cNvSpPr>
              <a:spLocks/>
            </p:cNvSpPr>
            <p:nvPr/>
          </p:nvSpPr>
          <p:spPr bwMode="auto">
            <a:xfrm>
              <a:off x="2842" y="1422"/>
              <a:ext cx="519" cy="944"/>
            </a:xfrm>
            <a:custGeom>
              <a:avLst/>
              <a:gdLst>
                <a:gd name="T0" fmla="*/ 15515 w 398"/>
                <a:gd name="T1" fmla="*/ 27297 h 754"/>
                <a:gd name="T2" fmla="*/ 25388 w 398"/>
                <a:gd name="T3" fmla="*/ 27139 h 754"/>
                <a:gd name="T4" fmla="*/ 31523 w 398"/>
                <a:gd name="T5" fmla="*/ 17361 h 754"/>
                <a:gd name="T6" fmla="*/ 22582 w 398"/>
                <a:gd name="T7" fmla="*/ 16019 h 754"/>
                <a:gd name="T8" fmla="*/ 17212 w 398"/>
                <a:gd name="T9" fmla="*/ 17415 h 754"/>
                <a:gd name="T10" fmla="*/ 23771 w 398"/>
                <a:gd name="T11" fmla="*/ 11046 h 754"/>
                <a:gd name="T12" fmla="*/ 40697 w 398"/>
                <a:gd name="T13" fmla="*/ 6520 h 754"/>
                <a:gd name="T14" fmla="*/ 59742 w 398"/>
                <a:gd name="T15" fmla="*/ 3471 h 754"/>
                <a:gd name="T16" fmla="*/ 63289 w 398"/>
                <a:gd name="T17" fmla="*/ 6107 h 754"/>
                <a:gd name="T18" fmla="*/ 73836 w 398"/>
                <a:gd name="T19" fmla="*/ 15601 h 754"/>
                <a:gd name="T20" fmla="*/ 74577 w 398"/>
                <a:gd name="T21" fmla="*/ 18139 h 754"/>
                <a:gd name="T22" fmla="*/ 77070 w 398"/>
                <a:gd name="T23" fmla="*/ 21508 h 754"/>
                <a:gd name="T24" fmla="*/ 75610 w 398"/>
                <a:gd name="T25" fmla="*/ 25910 h 754"/>
                <a:gd name="T26" fmla="*/ 86183 w 398"/>
                <a:gd name="T27" fmla="*/ 29011 h 754"/>
                <a:gd name="T28" fmla="*/ 91770 w 398"/>
                <a:gd name="T29" fmla="*/ 34070 h 754"/>
                <a:gd name="T30" fmla="*/ 98954 w 398"/>
                <a:gd name="T31" fmla="*/ 36914 h 754"/>
                <a:gd name="T32" fmla="*/ 111967 w 398"/>
                <a:gd name="T33" fmla="*/ 41501 h 754"/>
                <a:gd name="T34" fmla="*/ 118425 w 398"/>
                <a:gd name="T35" fmla="*/ 40514 h 754"/>
                <a:gd name="T36" fmla="*/ 127808 w 398"/>
                <a:gd name="T37" fmla="*/ 42540 h 754"/>
                <a:gd name="T38" fmla="*/ 136459 w 398"/>
                <a:gd name="T39" fmla="*/ 52898 h 754"/>
                <a:gd name="T40" fmla="*/ 111033 w 398"/>
                <a:gd name="T41" fmla="*/ 62450 h 754"/>
                <a:gd name="T42" fmla="*/ 102946 w 398"/>
                <a:gd name="T43" fmla="*/ 63035 h 754"/>
                <a:gd name="T44" fmla="*/ 99838 w 398"/>
                <a:gd name="T45" fmla="*/ 66401 h 754"/>
                <a:gd name="T46" fmla="*/ 99484 w 398"/>
                <a:gd name="T47" fmla="*/ 68980 h 754"/>
                <a:gd name="T48" fmla="*/ 88223 w 398"/>
                <a:gd name="T49" fmla="*/ 71033 h 754"/>
                <a:gd name="T50" fmla="*/ 82228 w 398"/>
                <a:gd name="T51" fmla="*/ 72923 h 754"/>
                <a:gd name="T52" fmla="*/ 74362 w 398"/>
                <a:gd name="T53" fmla="*/ 73899 h 754"/>
                <a:gd name="T54" fmla="*/ 79400 w 398"/>
                <a:gd name="T55" fmla="*/ 77504 h 754"/>
                <a:gd name="T56" fmla="*/ 77943 w 398"/>
                <a:gd name="T57" fmla="*/ 84162 h 754"/>
                <a:gd name="T58" fmla="*/ 83989 w 398"/>
                <a:gd name="T59" fmla="*/ 87488 h 754"/>
                <a:gd name="T60" fmla="*/ 85863 w 398"/>
                <a:gd name="T61" fmla="*/ 88933 h 754"/>
                <a:gd name="T62" fmla="*/ 76290 w 398"/>
                <a:gd name="T63" fmla="*/ 93009 h 754"/>
                <a:gd name="T64" fmla="*/ 67893 w 398"/>
                <a:gd name="T65" fmla="*/ 92834 h 754"/>
                <a:gd name="T66" fmla="*/ 63057 w 398"/>
                <a:gd name="T67" fmla="*/ 95867 h 754"/>
                <a:gd name="T68" fmla="*/ 56403 w 398"/>
                <a:gd name="T69" fmla="*/ 101043 h 754"/>
                <a:gd name="T70" fmla="*/ 55420 w 398"/>
                <a:gd name="T71" fmla="*/ 104082 h 754"/>
                <a:gd name="T72" fmla="*/ 43969 w 398"/>
                <a:gd name="T73" fmla="*/ 105819 h 754"/>
                <a:gd name="T74" fmla="*/ 33718 w 398"/>
                <a:gd name="T75" fmla="*/ 91687 h 754"/>
                <a:gd name="T76" fmla="*/ 27087 w 398"/>
                <a:gd name="T77" fmla="*/ 83632 h 754"/>
                <a:gd name="T78" fmla="*/ 21379 w 398"/>
                <a:gd name="T79" fmla="*/ 75983 h 754"/>
                <a:gd name="T80" fmla="*/ 20661 w 398"/>
                <a:gd name="T81" fmla="*/ 72058 h 754"/>
                <a:gd name="T82" fmla="*/ 18370 w 398"/>
                <a:gd name="T83" fmla="*/ 67522 h 754"/>
                <a:gd name="T84" fmla="*/ 18229 w 398"/>
                <a:gd name="T85" fmla="*/ 64210 h 754"/>
                <a:gd name="T86" fmla="*/ 27879 w 398"/>
                <a:gd name="T87" fmla="*/ 58246 h 754"/>
                <a:gd name="T88" fmla="*/ 41774 w 398"/>
                <a:gd name="T89" fmla="*/ 59600 h 754"/>
                <a:gd name="T90" fmla="*/ 45024 w 398"/>
                <a:gd name="T91" fmla="*/ 56736 h 754"/>
                <a:gd name="T92" fmla="*/ 29447 w 398"/>
                <a:gd name="T93" fmla="*/ 53769 h 754"/>
                <a:gd name="T94" fmla="*/ 32456 w 398"/>
                <a:gd name="T95" fmla="*/ 51939 h 754"/>
                <a:gd name="T96" fmla="*/ 22582 w 398"/>
                <a:gd name="T97" fmla="*/ 49658 h 754"/>
                <a:gd name="T98" fmla="*/ 14636 w 398"/>
                <a:gd name="T99" fmla="*/ 46157 h 754"/>
                <a:gd name="T100" fmla="*/ 12150 w 398"/>
                <a:gd name="T101" fmla="*/ 38596 h 754"/>
                <a:gd name="T102" fmla="*/ 0 w 398"/>
                <a:gd name="T103" fmla="*/ 32945 h 754"/>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398"/>
                <a:gd name="T157" fmla="*/ 0 h 754"/>
                <a:gd name="T158" fmla="*/ 398 w 398"/>
                <a:gd name="T159" fmla="*/ 754 h 754"/>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0" name="Freeform 34"/>
            <p:cNvSpPr>
              <a:spLocks/>
            </p:cNvSpPr>
            <p:nvPr/>
          </p:nvSpPr>
          <p:spPr bwMode="auto">
            <a:xfrm>
              <a:off x="3043" y="1443"/>
              <a:ext cx="558" cy="1121"/>
            </a:xfrm>
            <a:custGeom>
              <a:avLst/>
              <a:gdLst>
                <a:gd name="T0" fmla="*/ 137425 w 429"/>
                <a:gd name="T1" fmla="*/ 45768 h 895"/>
                <a:gd name="T2" fmla="*/ 123884 w 429"/>
                <a:gd name="T3" fmla="*/ 59988 h 895"/>
                <a:gd name="T4" fmla="*/ 117392 w 429"/>
                <a:gd name="T5" fmla="*/ 64992 h 895"/>
                <a:gd name="T6" fmla="*/ 113776 w 429"/>
                <a:gd name="T7" fmla="*/ 71942 h 895"/>
                <a:gd name="T8" fmla="*/ 114097 w 429"/>
                <a:gd name="T9" fmla="*/ 75867 h 895"/>
                <a:gd name="T10" fmla="*/ 112902 w 429"/>
                <a:gd name="T11" fmla="*/ 86785 h 895"/>
                <a:gd name="T12" fmla="*/ 116725 w 429"/>
                <a:gd name="T13" fmla="*/ 104169 h 895"/>
                <a:gd name="T14" fmla="*/ 117768 w 429"/>
                <a:gd name="T15" fmla="*/ 106481 h 895"/>
                <a:gd name="T16" fmla="*/ 118781 w 429"/>
                <a:gd name="T17" fmla="*/ 108450 h 895"/>
                <a:gd name="T18" fmla="*/ 116982 w 429"/>
                <a:gd name="T19" fmla="*/ 111976 h 895"/>
                <a:gd name="T20" fmla="*/ 116353 w 429"/>
                <a:gd name="T21" fmla="*/ 114939 h 895"/>
                <a:gd name="T22" fmla="*/ 112902 w 429"/>
                <a:gd name="T23" fmla="*/ 115951 h 895"/>
                <a:gd name="T24" fmla="*/ 110986 w 429"/>
                <a:gd name="T25" fmla="*/ 119403 h 895"/>
                <a:gd name="T26" fmla="*/ 114922 w 429"/>
                <a:gd name="T27" fmla="*/ 120483 h 895"/>
                <a:gd name="T28" fmla="*/ 116725 w 429"/>
                <a:gd name="T29" fmla="*/ 125196 h 895"/>
                <a:gd name="T30" fmla="*/ 113014 w 429"/>
                <a:gd name="T31" fmla="*/ 125858 h 895"/>
                <a:gd name="T32" fmla="*/ 104693 w 429"/>
                <a:gd name="T33" fmla="*/ 122161 h 895"/>
                <a:gd name="T34" fmla="*/ 100422 w 429"/>
                <a:gd name="T35" fmla="*/ 121322 h 895"/>
                <a:gd name="T36" fmla="*/ 94111 w 429"/>
                <a:gd name="T37" fmla="*/ 122451 h 895"/>
                <a:gd name="T38" fmla="*/ 88873 w 429"/>
                <a:gd name="T39" fmla="*/ 122676 h 895"/>
                <a:gd name="T40" fmla="*/ 85328 w 429"/>
                <a:gd name="T41" fmla="*/ 122451 h 895"/>
                <a:gd name="T42" fmla="*/ 53978 w 429"/>
                <a:gd name="T43" fmla="*/ 122451 h 895"/>
                <a:gd name="T44" fmla="*/ 42253 w 429"/>
                <a:gd name="T45" fmla="*/ 122161 h 895"/>
                <a:gd name="T46" fmla="*/ 32429 w 429"/>
                <a:gd name="T47" fmla="*/ 115554 h 895"/>
                <a:gd name="T48" fmla="*/ 29916 w 429"/>
                <a:gd name="T49" fmla="*/ 117705 h 895"/>
                <a:gd name="T50" fmla="*/ 4978 w 429"/>
                <a:gd name="T51" fmla="*/ 112640 h 895"/>
                <a:gd name="T52" fmla="*/ 9946 w 429"/>
                <a:gd name="T53" fmla="*/ 107338 h 895"/>
                <a:gd name="T54" fmla="*/ 1807 w 429"/>
                <a:gd name="T55" fmla="*/ 104853 h 895"/>
                <a:gd name="T56" fmla="*/ 2350 w 429"/>
                <a:gd name="T57" fmla="*/ 102234 h 895"/>
                <a:gd name="T58" fmla="*/ 3291 w 429"/>
                <a:gd name="T59" fmla="*/ 99359 h 895"/>
                <a:gd name="T60" fmla="*/ 9420 w 429"/>
                <a:gd name="T61" fmla="*/ 94109 h 895"/>
                <a:gd name="T62" fmla="*/ 14248 w 429"/>
                <a:gd name="T63" fmla="*/ 90859 h 895"/>
                <a:gd name="T64" fmla="*/ 21887 w 429"/>
                <a:gd name="T65" fmla="*/ 91248 h 895"/>
                <a:gd name="T66" fmla="*/ 31353 w 429"/>
                <a:gd name="T67" fmla="*/ 87027 h 895"/>
                <a:gd name="T68" fmla="*/ 29404 w 429"/>
                <a:gd name="T69" fmla="*/ 85698 h 895"/>
                <a:gd name="T70" fmla="*/ 23733 w 429"/>
                <a:gd name="T71" fmla="*/ 82288 h 895"/>
                <a:gd name="T72" fmla="*/ 24975 w 429"/>
                <a:gd name="T73" fmla="*/ 75564 h 895"/>
                <a:gd name="T74" fmla="*/ 20277 w 429"/>
                <a:gd name="T75" fmla="*/ 71800 h 895"/>
                <a:gd name="T76" fmla="*/ 27602 w 429"/>
                <a:gd name="T77" fmla="*/ 71110 h 895"/>
                <a:gd name="T78" fmla="*/ 33276 w 429"/>
                <a:gd name="T79" fmla="*/ 69006 h 895"/>
                <a:gd name="T80" fmla="*/ 44112 w 429"/>
                <a:gd name="T81" fmla="*/ 66837 h 895"/>
                <a:gd name="T82" fmla="*/ 44620 w 429"/>
                <a:gd name="T83" fmla="*/ 64350 h 895"/>
                <a:gd name="T84" fmla="*/ 47248 w 429"/>
                <a:gd name="T85" fmla="*/ 60905 h 895"/>
                <a:gd name="T86" fmla="*/ 54958 w 429"/>
                <a:gd name="T87" fmla="*/ 60416 h 895"/>
                <a:gd name="T88" fmla="*/ 79004 w 429"/>
                <a:gd name="T89" fmla="*/ 50707 h 895"/>
                <a:gd name="T90" fmla="*/ 70884 w 429"/>
                <a:gd name="T91" fmla="*/ 40276 h 895"/>
                <a:gd name="T92" fmla="*/ 61770 w 429"/>
                <a:gd name="T93" fmla="*/ 38160 h 895"/>
                <a:gd name="T94" fmla="*/ 55989 w 429"/>
                <a:gd name="T95" fmla="*/ 39275 h 895"/>
                <a:gd name="T96" fmla="*/ 43369 w 429"/>
                <a:gd name="T97" fmla="*/ 34587 h 895"/>
                <a:gd name="T98" fmla="*/ 36637 w 429"/>
                <a:gd name="T99" fmla="*/ 31715 h 895"/>
                <a:gd name="T100" fmla="*/ 31422 w 429"/>
                <a:gd name="T101" fmla="*/ 26557 h 895"/>
                <a:gd name="T102" fmla="*/ 21581 w 429"/>
                <a:gd name="T103" fmla="*/ 23634 h 895"/>
                <a:gd name="T104" fmla="*/ 23000 w 429"/>
                <a:gd name="T105" fmla="*/ 18918 h 895"/>
                <a:gd name="T106" fmla="*/ 20565 w 429"/>
                <a:gd name="T107" fmla="*/ 15661 h 895"/>
                <a:gd name="T108" fmla="*/ 19709 w 429"/>
                <a:gd name="T109" fmla="*/ 12951 h 895"/>
                <a:gd name="T110" fmla="*/ 9946 w 429"/>
                <a:gd name="T111" fmla="*/ 3458 h 895"/>
                <a:gd name="T112" fmla="*/ 29309 w 429"/>
                <a:gd name="T113" fmla="*/ 5236 h 895"/>
                <a:gd name="T114" fmla="*/ 44683 w 429"/>
                <a:gd name="T115" fmla="*/ 26392 h 895"/>
                <a:gd name="T116" fmla="*/ 67657 w 429"/>
                <a:gd name="T117" fmla="*/ 33685 h 895"/>
                <a:gd name="T118" fmla="*/ 87720 w 429"/>
                <a:gd name="T119" fmla="*/ 37615 h 895"/>
                <a:gd name="T120" fmla="*/ 129529 w 429"/>
                <a:gd name="T121" fmla="*/ 41981 h 895"/>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429"/>
                <a:gd name="T184" fmla="*/ 0 h 895"/>
                <a:gd name="T185" fmla="*/ 429 w 429"/>
                <a:gd name="T186" fmla="*/ 895 h 895"/>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1" name="Freeform 35"/>
            <p:cNvSpPr>
              <a:spLocks/>
            </p:cNvSpPr>
            <p:nvPr/>
          </p:nvSpPr>
          <p:spPr bwMode="auto">
            <a:xfrm>
              <a:off x="3317" y="3071"/>
              <a:ext cx="207" cy="117"/>
            </a:xfrm>
            <a:custGeom>
              <a:avLst/>
              <a:gdLst>
                <a:gd name="T0" fmla="*/ 6277 w 158"/>
                <a:gd name="T1" fmla="*/ 1931 h 93"/>
                <a:gd name="T2" fmla="*/ 8511 w 158"/>
                <a:gd name="T3" fmla="*/ 2239 h 93"/>
                <a:gd name="T4" fmla="*/ 13407 w 158"/>
                <a:gd name="T5" fmla="*/ 2239 h 93"/>
                <a:gd name="T6" fmla="*/ 16954 w 158"/>
                <a:gd name="T7" fmla="*/ 2429 h 93"/>
                <a:gd name="T8" fmla="*/ 22212 w 158"/>
                <a:gd name="T9" fmla="*/ 1844 h 93"/>
                <a:gd name="T10" fmla="*/ 27265 w 158"/>
                <a:gd name="T11" fmla="*/ 387 h 93"/>
                <a:gd name="T12" fmla="*/ 30830 w 158"/>
                <a:gd name="T13" fmla="*/ 0 h 93"/>
                <a:gd name="T14" fmla="*/ 30978 w 158"/>
                <a:gd name="T15" fmla="*/ 1535 h 93"/>
                <a:gd name="T16" fmla="*/ 34346 w 158"/>
                <a:gd name="T17" fmla="*/ 1780 h 93"/>
                <a:gd name="T18" fmla="*/ 36639 w 158"/>
                <a:gd name="T19" fmla="*/ 2239 h 93"/>
                <a:gd name="T20" fmla="*/ 39499 w 158"/>
                <a:gd name="T21" fmla="*/ 2429 h 93"/>
                <a:gd name="T22" fmla="*/ 41583 w 158"/>
                <a:gd name="T23" fmla="*/ 2817 h 93"/>
                <a:gd name="T24" fmla="*/ 43850 w 158"/>
                <a:gd name="T25" fmla="*/ 3845 h 93"/>
                <a:gd name="T26" fmla="*/ 46799 w 158"/>
                <a:gd name="T27" fmla="*/ 4274 h 93"/>
                <a:gd name="T28" fmla="*/ 46799 w 158"/>
                <a:gd name="T29" fmla="*/ 5803 h 93"/>
                <a:gd name="T30" fmla="*/ 47660 w 158"/>
                <a:gd name="T31" fmla="*/ 6573 h 93"/>
                <a:gd name="T32" fmla="*/ 51505 w 158"/>
                <a:gd name="T33" fmla="*/ 6440 h 93"/>
                <a:gd name="T34" fmla="*/ 54167 w 158"/>
                <a:gd name="T35" fmla="*/ 6728 h 93"/>
                <a:gd name="T36" fmla="*/ 55139 w 158"/>
                <a:gd name="T37" fmla="*/ 8464 h 93"/>
                <a:gd name="T38" fmla="*/ 57898 w 158"/>
                <a:gd name="T39" fmla="*/ 8464 h 93"/>
                <a:gd name="T40" fmla="*/ 59287 w 158"/>
                <a:gd name="T41" fmla="*/ 8879 h 93"/>
                <a:gd name="T42" fmla="*/ 58036 w 158"/>
                <a:gd name="T43" fmla="*/ 10707 h 93"/>
                <a:gd name="T44" fmla="*/ 55080 w 158"/>
                <a:gd name="T45" fmla="*/ 10707 h 93"/>
                <a:gd name="T46" fmla="*/ 51505 w 158"/>
                <a:gd name="T47" fmla="*/ 10403 h 93"/>
                <a:gd name="T48" fmla="*/ 48080 w 158"/>
                <a:gd name="T49" fmla="*/ 10958 h 93"/>
                <a:gd name="T50" fmla="*/ 48080 w 158"/>
                <a:gd name="T51" fmla="*/ 12115 h 93"/>
                <a:gd name="T52" fmla="*/ 45826 w 158"/>
                <a:gd name="T53" fmla="*/ 13088 h 93"/>
                <a:gd name="T54" fmla="*/ 43224 w 158"/>
                <a:gd name="T55" fmla="*/ 13396 h 93"/>
                <a:gd name="T56" fmla="*/ 41021 w 158"/>
                <a:gd name="T57" fmla="*/ 12505 h 93"/>
                <a:gd name="T58" fmla="*/ 40099 w 158"/>
                <a:gd name="T59" fmla="*/ 11881 h 93"/>
                <a:gd name="T60" fmla="*/ 35938 w 158"/>
                <a:gd name="T61" fmla="*/ 12823 h 93"/>
                <a:gd name="T62" fmla="*/ 32849 w 158"/>
                <a:gd name="T63" fmla="*/ 14395 h 93"/>
                <a:gd name="T64" fmla="*/ 29101 w 158"/>
                <a:gd name="T65" fmla="*/ 13786 h 93"/>
                <a:gd name="T66" fmla="*/ 26943 w 158"/>
                <a:gd name="T67" fmla="*/ 13396 h 93"/>
                <a:gd name="T68" fmla="*/ 22212 w 158"/>
                <a:gd name="T69" fmla="*/ 12115 h 93"/>
                <a:gd name="T70" fmla="*/ 18696 w 158"/>
                <a:gd name="T71" fmla="*/ 10193 h 93"/>
                <a:gd name="T72" fmla="*/ 17068 w 158"/>
                <a:gd name="T73" fmla="*/ 9199 h 93"/>
                <a:gd name="T74" fmla="*/ 14608 w 158"/>
                <a:gd name="T75" fmla="*/ 7301 h 93"/>
                <a:gd name="T76" fmla="*/ 13028 w 158"/>
                <a:gd name="T77" fmla="*/ 6573 h 93"/>
                <a:gd name="T78" fmla="*/ 12065 w 158"/>
                <a:gd name="T79" fmla="*/ 5812 h 93"/>
                <a:gd name="T80" fmla="*/ 4095 w 158"/>
                <a:gd name="T81" fmla="*/ 6085 h 93"/>
                <a:gd name="T82" fmla="*/ 2204 w 158"/>
                <a:gd name="T83" fmla="*/ 4930 h 93"/>
                <a:gd name="T84" fmla="*/ 1626 w 158"/>
                <a:gd name="T85" fmla="*/ 3544 h 93"/>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58"/>
                <a:gd name="T130" fmla="*/ 0 h 93"/>
                <a:gd name="T131" fmla="*/ 158 w 158"/>
                <a:gd name="T132" fmla="*/ 93 h 93"/>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2" name="Freeform 36"/>
            <p:cNvSpPr>
              <a:spLocks/>
            </p:cNvSpPr>
            <p:nvPr/>
          </p:nvSpPr>
          <p:spPr bwMode="auto">
            <a:xfrm>
              <a:off x="3004" y="2976"/>
              <a:ext cx="340" cy="371"/>
            </a:xfrm>
            <a:custGeom>
              <a:avLst/>
              <a:gdLst>
                <a:gd name="T0" fmla="*/ 6603 w 261"/>
                <a:gd name="T1" fmla="*/ 33004 h 297"/>
                <a:gd name="T2" fmla="*/ 5069 w 261"/>
                <a:gd name="T3" fmla="*/ 34649 h 297"/>
                <a:gd name="T4" fmla="*/ 1868 w 261"/>
                <a:gd name="T5" fmla="*/ 37486 h 297"/>
                <a:gd name="T6" fmla="*/ 7005 w 261"/>
                <a:gd name="T7" fmla="*/ 37841 h 297"/>
                <a:gd name="T8" fmla="*/ 11129 w 261"/>
                <a:gd name="T9" fmla="*/ 39052 h 297"/>
                <a:gd name="T10" fmla="*/ 22275 w 261"/>
                <a:gd name="T11" fmla="*/ 34933 h 297"/>
                <a:gd name="T12" fmla="*/ 28031 w 261"/>
                <a:gd name="T13" fmla="*/ 34709 h 297"/>
                <a:gd name="T14" fmla="*/ 31565 w 261"/>
                <a:gd name="T15" fmla="*/ 33887 h 297"/>
                <a:gd name="T16" fmla="*/ 37327 w 261"/>
                <a:gd name="T17" fmla="*/ 31918 h 297"/>
                <a:gd name="T18" fmla="*/ 39762 w 261"/>
                <a:gd name="T19" fmla="*/ 31918 h 297"/>
                <a:gd name="T20" fmla="*/ 42548 w 261"/>
                <a:gd name="T21" fmla="*/ 30175 h 297"/>
                <a:gd name="T22" fmla="*/ 50224 w 261"/>
                <a:gd name="T23" fmla="*/ 26929 h 297"/>
                <a:gd name="T24" fmla="*/ 53652 w 261"/>
                <a:gd name="T25" fmla="*/ 24825 h 297"/>
                <a:gd name="T26" fmla="*/ 54763 w 261"/>
                <a:gd name="T27" fmla="*/ 22387 h 297"/>
                <a:gd name="T28" fmla="*/ 52102 w 261"/>
                <a:gd name="T29" fmla="*/ 20455 h 297"/>
                <a:gd name="T30" fmla="*/ 55427 w 261"/>
                <a:gd name="T31" fmla="*/ 18730 h 297"/>
                <a:gd name="T32" fmla="*/ 57046 w 261"/>
                <a:gd name="T33" fmla="*/ 17608 h 297"/>
                <a:gd name="T34" fmla="*/ 58638 w 261"/>
                <a:gd name="T35" fmla="*/ 16039 h 297"/>
                <a:gd name="T36" fmla="*/ 60304 w 261"/>
                <a:gd name="T37" fmla="*/ 15125 h 297"/>
                <a:gd name="T38" fmla="*/ 61364 w 261"/>
                <a:gd name="T39" fmla="*/ 15481 h 297"/>
                <a:gd name="T40" fmla="*/ 64145 w 261"/>
                <a:gd name="T41" fmla="*/ 16223 h 297"/>
                <a:gd name="T42" fmla="*/ 68684 w 261"/>
                <a:gd name="T43" fmla="*/ 19767 h 297"/>
                <a:gd name="T44" fmla="*/ 68886 w 261"/>
                <a:gd name="T45" fmla="*/ 22672 h 297"/>
                <a:gd name="T46" fmla="*/ 71872 w 261"/>
                <a:gd name="T47" fmla="*/ 24023 h 297"/>
                <a:gd name="T48" fmla="*/ 74012 w 261"/>
                <a:gd name="T49" fmla="*/ 27128 h 297"/>
                <a:gd name="T50" fmla="*/ 81032 w 261"/>
                <a:gd name="T51" fmla="*/ 28212 h 297"/>
                <a:gd name="T52" fmla="*/ 84298 w 261"/>
                <a:gd name="T53" fmla="*/ 26124 h 297"/>
                <a:gd name="T54" fmla="*/ 85229 w 261"/>
                <a:gd name="T55" fmla="*/ 20910 h 297"/>
                <a:gd name="T56" fmla="*/ 84478 w 261"/>
                <a:gd name="T57" fmla="*/ 16039 h 297"/>
                <a:gd name="T58" fmla="*/ 86350 w 261"/>
                <a:gd name="T59" fmla="*/ 12736 h 297"/>
                <a:gd name="T60" fmla="*/ 86350 w 261"/>
                <a:gd name="T61" fmla="*/ 10279 h 297"/>
                <a:gd name="T62" fmla="*/ 79309 w 261"/>
                <a:gd name="T63" fmla="*/ 8229 h 297"/>
                <a:gd name="T64" fmla="*/ 71339 w 261"/>
                <a:gd name="T65" fmla="*/ 8755 h 297"/>
                <a:gd name="T66" fmla="*/ 67475 w 261"/>
                <a:gd name="T67" fmla="*/ 4407 h 297"/>
                <a:gd name="T68" fmla="*/ 58823 w 261"/>
                <a:gd name="T69" fmla="*/ 5503 h 297"/>
                <a:gd name="T70" fmla="*/ 49102 w 261"/>
                <a:gd name="T71" fmla="*/ 7455 h 297"/>
                <a:gd name="T72" fmla="*/ 47048 w 261"/>
                <a:gd name="T73" fmla="*/ 4778 h 297"/>
                <a:gd name="T74" fmla="*/ 39263 w 261"/>
                <a:gd name="T75" fmla="*/ 1285 h 297"/>
                <a:gd name="T76" fmla="*/ 28654 w 261"/>
                <a:gd name="T77" fmla="*/ 4188 h 297"/>
                <a:gd name="T78" fmla="*/ 28654 w 261"/>
                <a:gd name="T79" fmla="*/ 4883 h 297"/>
                <a:gd name="T80" fmla="*/ 25482 w 261"/>
                <a:gd name="T81" fmla="*/ 6874 h 297"/>
                <a:gd name="T82" fmla="*/ 19561 w 261"/>
                <a:gd name="T83" fmla="*/ 8162 h 297"/>
                <a:gd name="T84" fmla="*/ 21141 w 261"/>
                <a:gd name="T85" fmla="*/ 9976 h 297"/>
                <a:gd name="T86" fmla="*/ 20172 w 261"/>
                <a:gd name="T87" fmla="*/ 11450 h 297"/>
                <a:gd name="T88" fmla="*/ 17051 w 261"/>
                <a:gd name="T89" fmla="*/ 14474 h 297"/>
                <a:gd name="T90" fmla="*/ 14279 w 261"/>
                <a:gd name="T91" fmla="*/ 15125 h 297"/>
                <a:gd name="T92" fmla="*/ 15680 w 261"/>
                <a:gd name="T93" fmla="*/ 17258 h 297"/>
                <a:gd name="T94" fmla="*/ 18093 w 261"/>
                <a:gd name="T95" fmla="*/ 20035 h 297"/>
                <a:gd name="T96" fmla="*/ 13089 w 261"/>
                <a:gd name="T97" fmla="*/ 20982 h 297"/>
                <a:gd name="T98" fmla="*/ 9125 w 261"/>
                <a:gd name="T99" fmla="*/ 24461 h 297"/>
                <a:gd name="T100" fmla="*/ 5921 w 261"/>
                <a:gd name="T101" fmla="*/ 27235 h 297"/>
                <a:gd name="T102" fmla="*/ 1 w 261"/>
                <a:gd name="T103" fmla="*/ 30009 h 297"/>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w 261"/>
                <a:gd name="T157" fmla="*/ 0 h 297"/>
                <a:gd name="T158" fmla="*/ 261 w 261"/>
                <a:gd name="T159" fmla="*/ 297 h 297"/>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T156" t="T157" r="T158" b="T159"/>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3" name="Freeform 37"/>
            <p:cNvSpPr>
              <a:spLocks/>
            </p:cNvSpPr>
            <p:nvPr/>
          </p:nvSpPr>
          <p:spPr bwMode="auto">
            <a:xfrm>
              <a:off x="3092" y="2722"/>
              <a:ext cx="390" cy="370"/>
            </a:xfrm>
            <a:custGeom>
              <a:avLst/>
              <a:gdLst>
                <a:gd name="T0" fmla="*/ 4246 w 300"/>
                <a:gd name="T1" fmla="*/ 18407 h 296"/>
                <a:gd name="T2" fmla="*/ 14144 w 300"/>
                <a:gd name="T3" fmla="*/ 16887 h 296"/>
                <a:gd name="T4" fmla="*/ 19057 w 300"/>
                <a:gd name="T5" fmla="*/ 13532 h 296"/>
                <a:gd name="T6" fmla="*/ 27934 w 300"/>
                <a:gd name="T7" fmla="*/ 7266 h 296"/>
                <a:gd name="T8" fmla="*/ 34638 w 300"/>
                <a:gd name="T9" fmla="*/ 6624 h 296"/>
                <a:gd name="T10" fmla="*/ 40078 w 300"/>
                <a:gd name="T11" fmla="*/ 5299 h 296"/>
                <a:gd name="T12" fmla="*/ 43507 w 300"/>
                <a:gd name="T13" fmla="*/ 2515 h 296"/>
                <a:gd name="T14" fmla="*/ 50164 w 300"/>
                <a:gd name="T15" fmla="*/ 3256 h 296"/>
                <a:gd name="T16" fmla="*/ 55607 w 300"/>
                <a:gd name="T17" fmla="*/ 3930 h 296"/>
                <a:gd name="T18" fmla="*/ 60055 w 300"/>
                <a:gd name="T19" fmla="*/ 4239 h 296"/>
                <a:gd name="T20" fmla="*/ 65213 w 300"/>
                <a:gd name="T21" fmla="*/ 4239 h 296"/>
                <a:gd name="T22" fmla="*/ 65213 w 300"/>
                <a:gd name="T23" fmla="*/ 567 h 296"/>
                <a:gd name="T24" fmla="*/ 71623 w 300"/>
                <a:gd name="T25" fmla="*/ 651 h 296"/>
                <a:gd name="T26" fmla="*/ 70968 w 300"/>
                <a:gd name="T27" fmla="*/ 3774 h 296"/>
                <a:gd name="T28" fmla="*/ 80535 w 300"/>
                <a:gd name="T29" fmla="*/ 4955 h 296"/>
                <a:gd name="T30" fmla="*/ 82777 w 300"/>
                <a:gd name="T31" fmla="*/ 6624 h 296"/>
                <a:gd name="T32" fmla="*/ 86720 w 300"/>
                <a:gd name="T33" fmla="*/ 7502 h 296"/>
                <a:gd name="T34" fmla="*/ 82777 w 300"/>
                <a:gd name="T35" fmla="*/ 11690 h 296"/>
                <a:gd name="T36" fmla="*/ 79882 w 300"/>
                <a:gd name="T37" fmla="*/ 13510 h 296"/>
                <a:gd name="T38" fmla="*/ 75906 w 300"/>
                <a:gd name="T39" fmla="*/ 12469 h 296"/>
                <a:gd name="T40" fmla="*/ 71548 w 300"/>
                <a:gd name="T41" fmla="*/ 15139 h 296"/>
                <a:gd name="T42" fmla="*/ 66030 w 300"/>
                <a:gd name="T43" fmla="*/ 16289 h 296"/>
                <a:gd name="T44" fmla="*/ 72688 w 300"/>
                <a:gd name="T45" fmla="*/ 15921 h 296"/>
                <a:gd name="T46" fmla="*/ 68977 w 300"/>
                <a:gd name="T47" fmla="*/ 18620 h 296"/>
                <a:gd name="T48" fmla="*/ 70968 w 300"/>
                <a:gd name="T49" fmla="*/ 23962 h 296"/>
                <a:gd name="T50" fmla="*/ 78071 w 300"/>
                <a:gd name="T51" fmla="*/ 22253 h 296"/>
                <a:gd name="T52" fmla="*/ 90633 w 300"/>
                <a:gd name="T53" fmla="*/ 17459 h 296"/>
                <a:gd name="T54" fmla="*/ 95585 w 300"/>
                <a:gd name="T55" fmla="*/ 19511 h 296"/>
                <a:gd name="T56" fmla="*/ 88512 w 300"/>
                <a:gd name="T57" fmla="*/ 23556 h 296"/>
                <a:gd name="T58" fmla="*/ 83567 w 300"/>
                <a:gd name="T59" fmla="*/ 25331 h 296"/>
                <a:gd name="T60" fmla="*/ 79882 w 300"/>
                <a:gd name="T61" fmla="*/ 25985 h 296"/>
                <a:gd name="T62" fmla="*/ 86720 w 300"/>
                <a:gd name="T63" fmla="*/ 29445 h 296"/>
                <a:gd name="T64" fmla="*/ 84777 w 300"/>
                <a:gd name="T65" fmla="*/ 31945 h 296"/>
                <a:gd name="T66" fmla="*/ 80535 w 300"/>
                <a:gd name="T67" fmla="*/ 36806 h 296"/>
                <a:gd name="T68" fmla="*/ 74916 w 300"/>
                <a:gd name="T69" fmla="*/ 38894 h 296"/>
                <a:gd name="T70" fmla="*/ 68269 w 300"/>
                <a:gd name="T71" fmla="*/ 39931 h 296"/>
                <a:gd name="T72" fmla="*/ 61370 w 300"/>
                <a:gd name="T73" fmla="*/ 39580 h 296"/>
                <a:gd name="T74" fmla="*/ 61015 w 300"/>
                <a:gd name="T75" fmla="*/ 37951 h 296"/>
                <a:gd name="T76" fmla="*/ 59043 w 300"/>
                <a:gd name="T77" fmla="*/ 35702 h 296"/>
                <a:gd name="T78" fmla="*/ 52515 w 300"/>
                <a:gd name="T79" fmla="*/ 35021 h 296"/>
                <a:gd name="T80" fmla="*/ 46107 w 300"/>
                <a:gd name="T81" fmla="*/ 35702 h 296"/>
                <a:gd name="T82" fmla="*/ 43507 w 300"/>
                <a:gd name="T83" fmla="*/ 31584 h 296"/>
                <a:gd name="T84" fmla="*/ 37881 w 300"/>
                <a:gd name="T85" fmla="*/ 31584 h 296"/>
                <a:gd name="T86" fmla="*/ 30829 w 300"/>
                <a:gd name="T87" fmla="*/ 34396 h 296"/>
                <a:gd name="T88" fmla="*/ 24774 w 300"/>
                <a:gd name="T89" fmla="*/ 33532 h 296"/>
                <a:gd name="T90" fmla="*/ 22833 w 300"/>
                <a:gd name="T91" fmla="*/ 31584 h 296"/>
                <a:gd name="T92" fmla="*/ 17081 w 300"/>
                <a:gd name="T93" fmla="*/ 28097 h 296"/>
                <a:gd name="T94" fmla="*/ 7566 w 300"/>
                <a:gd name="T95" fmla="*/ 27126 h 296"/>
                <a:gd name="T96" fmla="*/ 5141 w 300"/>
                <a:gd name="T97" fmla="*/ 25985 h 29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w 300"/>
                <a:gd name="T148" fmla="*/ 0 h 296"/>
                <a:gd name="T149" fmla="*/ 300 w 300"/>
                <a:gd name="T150" fmla="*/ 296 h 29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T147" t="T148" r="T149" b="T150"/>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4" name="Freeform 38"/>
            <p:cNvSpPr>
              <a:spLocks/>
            </p:cNvSpPr>
            <p:nvPr/>
          </p:nvSpPr>
          <p:spPr bwMode="auto">
            <a:xfrm>
              <a:off x="3162" y="3188"/>
              <a:ext cx="173" cy="159"/>
            </a:xfrm>
            <a:custGeom>
              <a:avLst/>
              <a:gdLst>
                <a:gd name="T0" fmla="*/ 821 w 133"/>
                <a:gd name="T1" fmla="*/ 10283 h 126"/>
                <a:gd name="T2" fmla="*/ 2530 w 133"/>
                <a:gd name="T3" fmla="*/ 9508 h 126"/>
                <a:gd name="T4" fmla="*/ 3057 w 133"/>
                <a:gd name="T5" fmla="*/ 8519 h 126"/>
                <a:gd name="T6" fmla="*/ 6375 w 133"/>
                <a:gd name="T7" fmla="*/ 6361 h 126"/>
                <a:gd name="T8" fmla="*/ 8750 w 133"/>
                <a:gd name="T9" fmla="*/ 5239 h 126"/>
                <a:gd name="T10" fmla="*/ 10955 w 133"/>
                <a:gd name="T11" fmla="*/ 4422 h 126"/>
                <a:gd name="T12" fmla="*/ 11652 w 133"/>
                <a:gd name="T13" fmla="*/ 3166 h 126"/>
                <a:gd name="T14" fmla="*/ 13895 w 133"/>
                <a:gd name="T15" fmla="*/ 1916 h 126"/>
                <a:gd name="T16" fmla="*/ 15591 w 133"/>
                <a:gd name="T17" fmla="*/ 815 h 126"/>
                <a:gd name="T18" fmla="*/ 20569 w 133"/>
                <a:gd name="T19" fmla="*/ 1297 h 126"/>
                <a:gd name="T20" fmla="*/ 21905 w 133"/>
                <a:gd name="T21" fmla="*/ 1637 h 126"/>
                <a:gd name="T22" fmla="*/ 24946 w 133"/>
                <a:gd name="T23" fmla="*/ 1916 h 126"/>
                <a:gd name="T24" fmla="*/ 29020 w 133"/>
                <a:gd name="T25" fmla="*/ 0 h 126"/>
                <a:gd name="T26" fmla="*/ 30581 w 133"/>
                <a:gd name="T27" fmla="*/ 646 h 126"/>
                <a:gd name="T28" fmla="*/ 31362 w 133"/>
                <a:gd name="T29" fmla="*/ 1637 h 126"/>
                <a:gd name="T30" fmla="*/ 32449 w 133"/>
                <a:gd name="T31" fmla="*/ 3593 h 126"/>
                <a:gd name="T32" fmla="*/ 33289 w 133"/>
                <a:gd name="T33" fmla="*/ 4732 h 126"/>
                <a:gd name="T34" fmla="*/ 35910 w 133"/>
                <a:gd name="T35" fmla="*/ 5971 h 126"/>
                <a:gd name="T36" fmla="*/ 38273 w 133"/>
                <a:gd name="T37" fmla="*/ 5997 h 126"/>
                <a:gd name="T38" fmla="*/ 40794 w 133"/>
                <a:gd name="T39" fmla="*/ 5971 h 126"/>
                <a:gd name="T40" fmla="*/ 42208 w 133"/>
                <a:gd name="T41" fmla="*/ 4858 h 126"/>
                <a:gd name="T42" fmla="*/ 43052 w 133"/>
                <a:gd name="T43" fmla="*/ 5721 h 126"/>
                <a:gd name="T44" fmla="*/ 43052 w 133"/>
                <a:gd name="T45" fmla="*/ 7041 h 126"/>
                <a:gd name="T46" fmla="*/ 40893 w 133"/>
                <a:gd name="T47" fmla="*/ 7735 h 126"/>
                <a:gd name="T48" fmla="*/ 42208 w 133"/>
                <a:gd name="T49" fmla="*/ 8519 h 126"/>
                <a:gd name="T50" fmla="*/ 38942 w 133"/>
                <a:gd name="T51" fmla="*/ 10750 h 126"/>
                <a:gd name="T52" fmla="*/ 40166 w 133"/>
                <a:gd name="T53" fmla="*/ 11092 h 126"/>
                <a:gd name="T54" fmla="*/ 41579 w 133"/>
                <a:gd name="T55" fmla="*/ 12051 h 126"/>
                <a:gd name="T56" fmla="*/ 42280 w 133"/>
                <a:gd name="T57" fmla="*/ 12760 h 126"/>
                <a:gd name="T58" fmla="*/ 40893 w 133"/>
                <a:gd name="T59" fmla="*/ 13265 h 126"/>
                <a:gd name="T60" fmla="*/ 39236 w 133"/>
                <a:gd name="T61" fmla="*/ 13265 h 126"/>
                <a:gd name="T62" fmla="*/ 39236 w 133"/>
                <a:gd name="T63" fmla="*/ 13601 h 126"/>
                <a:gd name="T64" fmla="*/ 38942 w 133"/>
                <a:gd name="T65" fmla="*/ 15543 h 126"/>
                <a:gd name="T66" fmla="*/ 38856 w 133"/>
                <a:gd name="T67" fmla="*/ 17853 h 126"/>
                <a:gd name="T68" fmla="*/ 36572 w 133"/>
                <a:gd name="T69" fmla="*/ 18306 h 126"/>
                <a:gd name="T70" fmla="*/ 33930 w 133"/>
                <a:gd name="T71" fmla="*/ 17118 h 126"/>
                <a:gd name="T72" fmla="*/ 32449 w 133"/>
                <a:gd name="T73" fmla="*/ 16564 h 126"/>
                <a:gd name="T74" fmla="*/ 29424 w 133"/>
                <a:gd name="T75" fmla="*/ 18054 h 126"/>
                <a:gd name="T76" fmla="*/ 26755 w 133"/>
                <a:gd name="T77" fmla="*/ 19190 h 126"/>
                <a:gd name="T78" fmla="*/ 25050 w 133"/>
                <a:gd name="T79" fmla="*/ 19614 h 126"/>
                <a:gd name="T80" fmla="*/ 21682 w 133"/>
                <a:gd name="T81" fmla="*/ 20319 h 126"/>
                <a:gd name="T82" fmla="*/ 20280 w 133"/>
                <a:gd name="T83" fmla="*/ 20902 h 126"/>
                <a:gd name="T84" fmla="*/ 19714 w 133"/>
                <a:gd name="T85" fmla="*/ 19889 h 126"/>
                <a:gd name="T86" fmla="*/ 18250 w 133"/>
                <a:gd name="T87" fmla="*/ 18850 h 126"/>
                <a:gd name="T88" fmla="*/ 15943 w 133"/>
                <a:gd name="T89" fmla="*/ 17263 h 126"/>
                <a:gd name="T90" fmla="*/ 14030 w 133"/>
                <a:gd name="T91" fmla="*/ 15761 h 126"/>
                <a:gd name="T92" fmla="*/ 11986 w 133"/>
                <a:gd name="T93" fmla="*/ 16130 h 126"/>
                <a:gd name="T94" fmla="*/ 7550 w 133"/>
                <a:gd name="T95" fmla="*/ 17263 h 126"/>
                <a:gd name="T96" fmla="*/ 5804 w 133"/>
                <a:gd name="T97" fmla="*/ 16739 h 126"/>
                <a:gd name="T98" fmla="*/ 3976 w 133"/>
                <a:gd name="T99" fmla="*/ 12760 h 126"/>
                <a:gd name="T100" fmla="*/ 1 w 133"/>
                <a:gd name="T101" fmla="*/ 11092 h 12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w 133"/>
                <a:gd name="T154" fmla="*/ 0 h 126"/>
                <a:gd name="T155" fmla="*/ 133 w 133"/>
                <a:gd name="T156" fmla="*/ 126 h 12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T153" t="T154" r="T155" b="T156"/>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bg2">
                <a:alpha val="30196"/>
              </a:scheme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sp>
          <p:nvSpPr>
            <p:cNvPr id="34855" name="Freeform 39"/>
            <p:cNvSpPr>
              <a:spLocks/>
            </p:cNvSpPr>
            <p:nvPr/>
          </p:nvSpPr>
          <p:spPr bwMode="auto">
            <a:xfrm>
              <a:off x="3213" y="3108"/>
              <a:ext cx="72" cy="102"/>
            </a:xfrm>
            <a:custGeom>
              <a:avLst/>
              <a:gdLst>
                <a:gd name="T0" fmla="*/ 0 w 55"/>
                <a:gd name="T1" fmla="*/ 9464 h 80"/>
                <a:gd name="T2" fmla="*/ 893 w 55"/>
                <a:gd name="T3" fmla="*/ 9001 h 80"/>
                <a:gd name="T4" fmla="*/ 1169 w 55"/>
                <a:gd name="T5" fmla="*/ 8382 h 80"/>
                <a:gd name="T6" fmla="*/ 893 w 55"/>
                <a:gd name="T7" fmla="*/ 7844 h 80"/>
                <a:gd name="T8" fmla="*/ 1530 w 55"/>
                <a:gd name="T9" fmla="*/ 7769 h 80"/>
                <a:gd name="T10" fmla="*/ 3685 w 55"/>
                <a:gd name="T11" fmla="*/ 6643 h 80"/>
                <a:gd name="T12" fmla="*/ 4054 w 55"/>
                <a:gd name="T13" fmla="*/ 6093 h 80"/>
                <a:gd name="T14" fmla="*/ 4824 w 55"/>
                <a:gd name="T15" fmla="*/ 6152 h 80"/>
                <a:gd name="T16" fmla="*/ 4824 w 55"/>
                <a:gd name="T17" fmla="*/ 5987 h 80"/>
                <a:gd name="T18" fmla="*/ 5729 w 55"/>
                <a:gd name="T19" fmla="*/ 5210 h 80"/>
                <a:gd name="T20" fmla="*/ 5729 w 55"/>
                <a:gd name="T21" fmla="*/ 5156 h 80"/>
                <a:gd name="T22" fmla="*/ 5882 w 55"/>
                <a:gd name="T23" fmla="*/ 4696 h 80"/>
                <a:gd name="T24" fmla="*/ 5882 w 55"/>
                <a:gd name="T25" fmla="*/ 4284 h 80"/>
                <a:gd name="T26" fmla="*/ 5882 w 55"/>
                <a:gd name="T27" fmla="*/ 4044 h 80"/>
                <a:gd name="T28" fmla="*/ 5882 w 55"/>
                <a:gd name="T29" fmla="*/ 2940 h 80"/>
                <a:gd name="T30" fmla="*/ 7163 w 55"/>
                <a:gd name="T31" fmla="*/ 2488 h 80"/>
                <a:gd name="T32" fmla="*/ 8267 w 55"/>
                <a:gd name="T33" fmla="*/ 2889 h 80"/>
                <a:gd name="T34" fmla="*/ 8593 w 55"/>
                <a:gd name="T35" fmla="*/ 2488 h 80"/>
                <a:gd name="T36" fmla="*/ 8593 w 55"/>
                <a:gd name="T37" fmla="*/ 2266 h 80"/>
                <a:gd name="T38" fmla="*/ 9377 w 55"/>
                <a:gd name="T39" fmla="*/ 1809 h 80"/>
                <a:gd name="T40" fmla="*/ 9377 w 55"/>
                <a:gd name="T41" fmla="*/ 1394 h 80"/>
                <a:gd name="T42" fmla="*/ 10407 w 55"/>
                <a:gd name="T43" fmla="*/ 0 h 80"/>
                <a:gd name="T44" fmla="*/ 11249 w 55"/>
                <a:gd name="T45" fmla="*/ 0 h 80"/>
                <a:gd name="T46" fmla="*/ 11249 w 55"/>
                <a:gd name="T47" fmla="*/ 672 h 80"/>
                <a:gd name="T48" fmla="*/ 10407 w 55"/>
                <a:gd name="T49" fmla="*/ 1394 h 80"/>
                <a:gd name="T50" fmla="*/ 10407 w 55"/>
                <a:gd name="T51" fmla="*/ 1777 h 80"/>
                <a:gd name="T52" fmla="*/ 10822 w 55"/>
                <a:gd name="T53" fmla="*/ 2266 h 80"/>
                <a:gd name="T54" fmla="*/ 11905 w 55"/>
                <a:gd name="T55" fmla="*/ 2266 h 80"/>
                <a:gd name="T56" fmla="*/ 12275 w 55"/>
                <a:gd name="T57" fmla="*/ 2266 h 80"/>
                <a:gd name="T58" fmla="*/ 13624 w 55"/>
                <a:gd name="T59" fmla="*/ 2306 h 80"/>
                <a:gd name="T60" fmla="*/ 13529 w 55"/>
                <a:gd name="T61" fmla="*/ 2889 h 80"/>
                <a:gd name="T62" fmla="*/ 13624 w 55"/>
                <a:gd name="T63" fmla="*/ 3748 h 80"/>
                <a:gd name="T64" fmla="*/ 13624 w 55"/>
                <a:gd name="T65" fmla="*/ 5210 h 80"/>
                <a:gd name="T66" fmla="*/ 13624 w 55"/>
                <a:gd name="T67" fmla="*/ 5462 h 80"/>
                <a:gd name="T68" fmla="*/ 17835 w 55"/>
                <a:gd name="T69" fmla="*/ 7060 h 80"/>
                <a:gd name="T70" fmla="*/ 18361 w 55"/>
                <a:gd name="T71" fmla="*/ 8382 h 80"/>
                <a:gd name="T72" fmla="*/ 18546 w 55"/>
                <a:gd name="T73" fmla="*/ 10618 h 80"/>
                <a:gd name="T74" fmla="*/ 20402 w 55"/>
                <a:gd name="T75" fmla="*/ 11321 h 80"/>
                <a:gd name="T76" fmla="*/ 19653 w 55"/>
                <a:gd name="T77" fmla="*/ 11734 h 80"/>
                <a:gd name="T78" fmla="*/ 18546 w 55"/>
                <a:gd name="T79" fmla="*/ 12067 h 80"/>
                <a:gd name="T80" fmla="*/ 18546 w 55"/>
                <a:gd name="T81" fmla="*/ 12963 h 80"/>
                <a:gd name="T82" fmla="*/ 19507 w 55"/>
                <a:gd name="T83" fmla="*/ 13626 h 80"/>
                <a:gd name="T84" fmla="*/ 19507 w 55"/>
                <a:gd name="T85" fmla="*/ 13951 h 80"/>
                <a:gd name="T86" fmla="*/ 17275 w 55"/>
                <a:gd name="T87" fmla="*/ 14632 h 80"/>
                <a:gd name="T88" fmla="*/ 14726 w 55"/>
                <a:gd name="T89" fmla="*/ 16258 h 80"/>
                <a:gd name="T90" fmla="*/ 13196 w 55"/>
                <a:gd name="T91" fmla="*/ 16528 h 80"/>
                <a:gd name="T92" fmla="*/ 11905 w 55"/>
                <a:gd name="T93" fmla="*/ 16102 h 80"/>
                <a:gd name="T94" fmla="*/ 10407 w 55"/>
                <a:gd name="T95" fmla="*/ 15902 h 80"/>
                <a:gd name="T96" fmla="*/ 9818 w 55"/>
                <a:gd name="T97" fmla="*/ 15820 h 80"/>
                <a:gd name="T98" fmla="*/ 5882 w 55"/>
                <a:gd name="T99" fmla="*/ 15471 h 80"/>
                <a:gd name="T100" fmla="*/ 4054 w 55"/>
                <a:gd name="T101" fmla="*/ 15058 h 80"/>
                <a:gd name="T102" fmla="*/ 3432 w 55"/>
                <a:gd name="T103" fmla="*/ 15058 h 80"/>
                <a:gd name="T104" fmla="*/ 2622 w 55"/>
                <a:gd name="T105" fmla="*/ 14374 h 80"/>
                <a:gd name="T106" fmla="*/ 2815 w 55"/>
                <a:gd name="T107" fmla="*/ 13769 h 80"/>
                <a:gd name="T108" fmla="*/ 2622 w 55"/>
                <a:gd name="T109" fmla="*/ 12963 h 80"/>
                <a:gd name="T110" fmla="*/ 2815 w 55"/>
                <a:gd name="T111" fmla="*/ 12472 h 80"/>
                <a:gd name="T112" fmla="*/ 2622 w 55"/>
                <a:gd name="T113" fmla="*/ 12408 h 80"/>
                <a:gd name="T114" fmla="*/ 2003 w 55"/>
                <a:gd name="T115" fmla="*/ 12408 h 80"/>
                <a:gd name="T116" fmla="*/ 1169 w 55"/>
                <a:gd name="T117" fmla="*/ 11734 h 80"/>
                <a:gd name="T118" fmla="*/ 0 w 55"/>
                <a:gd name="T119" fmla="*/ 10799 h 80"/>
                <a:gd name="T120" fmla="*/ 0 w 55"/>
                <a:gd name="T121" fmla="*/ 9464 h 8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w 55"/>
                <a:gd name="T184" fmla="*/ 0 h 80"/>
                <a:gd name="T185" fmla="*/ 55 w 55"/>
                <a:gd name="T186" fmla="*/ 80 h 80"/>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T183" t="T184" r="T185" b="T186"/>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0000CC">
                <a:alpha val="30196"/>
              </a:srgbClr>
            </a:solidFill>
            <a:ln w="12700" cap="rnd">
              <a:solidFill>
                <a:srgbClr val="C0C0C0"/>
              </a:solidFill>
              <a:round/>
              <a:headEnd type="none" w="sm" len="sm"/>
              <a:tailEnd type="none" w="sm" len="sm"/>
            </a:ln>
          </p:spPr>
          <p:txBody>
            <a:bodyPr/>
            <a:lstStyle/>
            <a:p>
              <a:pPr>
                <a:defRPr/>
              </a:pPr>
              <a:endParaRPr lang="es-MX">
                <a:ea typeface="MS PGothic" pitchFamily="34" charset="-128"/>
                <a:cs typeface="+mn-cs"/>
              </a:endParaRPr>
            </a:p>
          </p:txBody>
        </p:sp>
      </p:grpSp>
      <p:sp>
        <p:nvSpPr>
          <p:cNvPr id="20482" name="Text Box 80"/>
          <p:cNvSpPr txBox="1">
            <a:spLocks noChangeArrowheads="1"/>
          </p:cNvSpPr>
          <p:nvPr/>
        </p:nvSpPr>
        <p:spPr bwMode="auto">
          <a:xfrm>
            <a:off x="5273739" y="980728"/>
            <a:ext cx="3366233"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eaLnBrk="1" hangingPunct="1"/>
            <a:r>
              <a:rPr lang="es-MX" sz="1800" u="none" dirty="0">
                <a:solidFill>
                  <a:schemeClr val="accent1">
                    <a:lumMod val="75000"/>
                  </a:schemeClr>
                </a:solidFill>
                <a:latin typeface="Arial Rounded MT Bold" charset="0"/>
              </a:rPr>
              <a:t>UBICACIÓN GEOGRÁFICA</a:t>
            </a:r>
            <a:endParaRPr lang="es-ES" sz="1800" u="none" dirty="0">
              <a:solidFill>
                <a:schemeClr val="accent1">
                  <a:lumMod val="75000"/>
                </a:schemeClr>
              </a:solidFill>
              <a:latin typeface="Arial Rounded MT Bold" charset="0"/>
            </a:endParaRPr>
          </a:p>
        </p:txBody>
      </p:sp>
      <p:sp>
        <p:nvSpPr>
          <p:cNvPr id="20483" name="Rectangle 82"/>
          <p:cNvSpPr>
            <a:spLocks noChangeArrowheads="1"/>
          </p:cNvSpPr>
          <p:nvPr/>
        </p:nvSpPr>
        <p:spPr bwMode="auto">
          <a:xfrm>
            <a:off x="107504" y="3976028"/>
            <a:ext cx="2582087" cy="6771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ctr">
            <a:spAutoFit/>
          </a:bodyPr>
          <a:lstStyle/>
          <a:p>
            <a:pPr marL="0" lvl="1" eaLnBrk="0" hangingPunct="0"/>
            <a:r>
              <a:rPr lang="es-MX" sz="1400" i="1" u="none" dirty="0">
                <a:solidFill>
                  <a:srgbClr val="2D2D8A"/>
                </a:solidFill>
                <a:latin typeface="Arial Rounded MT Bold" charset="0"/>
              </a:rPr>
              <a:t>91 COMPAÑIAS haciendo</a:t>
            </a:r>
            <a:r>
              <a:rPr lang="es-MX" i="1" u="none" dirty="0">
                <a:solidFill>
                  <a:srgbClr val="2D2D8A"/>
                </a:solidFill>
                <a:latin typeface="Arial Rounded MT Bold" charset="0"/>
              </a:rPr>
              <a:t> </a:t>
            </a:r>
            <a:r>
              <a:rPr lang="es-MX" sz="1400" b="1" u="none" dirty="0">
                <a:solidFill>
                  <a:srgbClr val="2D2D8A"/>
                </a:solidFill>
                <a:latin typeface="Arial Rounded MT Bold" charset="0"/>
              </a:rPr>
              <a:t>NANOTECNOLGÍA </a:t>
            </a:r>
            <a:r>
              <a:rPr lang="es-MX" sz="2000" b="1" i="1" u="none" dirty="0">
                <a:solidFill>
                  <a:srgbClr val="FF0000"/>
                </a:solidFill>
                <a:latin typeface="Arial Rounded MT Bold" charset="0"/>
              </a:rPr>
              <a:t>2008</a:t>
            </a:r>
            <a:endParaRPr lang="es-ES" sz="2000" b="1" i="1" u="none" dirty="0">
              <a:solidFill>
                <a:srgbClr val="FF0000"/>
              </a:solidFill>
              <a:latin typeface="Arial Rounded MT Bold" charset="0"/>
            </a:endParaRPr>
          </a:p>
        </p:txBody>
      </p:sp>
      <p:sp>
        <p:nvSpPr>
          <p:cNvPr id="20484" name="38 CuadroTexto"/>
          <p:cNvSpPr txBox="1">
            <a:spLocks noChangeArrowheads="1"/>
          </p:cNvSpPr>
          <p:nvPr/>
        </p:nvSpPr>
        <p:spPr bwMode="auto">
          <a:xfrm>
            <a:off x="3850618" y="3277084"/>
            <a:ext cx="449407" cy="3077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eaLnBrk="1" hangingPunct="1"/>
            <a:r>
              <a:rPr lang="en-US" sz="1400" u="none" dirty="0">
                <a:solidFill>
                  <a:schemeClr val="bg1"/>
                </a:solidFill>
              </a:rPr>
              <a:t>NL</a:t>
            </a:r>
          </a:p>
        </p:txBody>
      </p:sp>
      <p:sp>
        <p:nvSpPr>
          <p:cNvPr id="20485" name="Rectangle 20"/>
          <p:cNvSpPr>
            <a:spLocks noChangeArrowheads="1"/>
          </p:cNvSpPr>
          <p:nvPr/>
        </p:nvSpPr>
        <p:spPr bwMode="auto">
          <a:xfrm>
            <a:off x="-108519" y="1013247"/>
            <a:ext cx="4506894" cy="61555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lIns="0" tIns="0" rIns="0" bIns="0">
            <a:spAutoFit/>
          </a:bodyPr>
          <a:lstStyle/>
          <a:p>
            <a:pPr lvl="1"/>
            <a:r>
              <a:rPr lang="es-MX" sz="2000" u="none" dirty="0">
                <a:solidFill>
                  <a:schemeClr val="accent1">
                    <a:lumMod val="75000"/>
                  </a:schemeClr>
                </a:solidFill>
                <a:latin typeface="Arial Rounded MT Bold" charset="0"/>
              </a:rPr>
              <a:t>Actividades </a:t>
            </a:r>
            <a:r>
              <a:rPr lang="es-MX" u="none" dirty="0" smtClean="0">
                <a:solidFill>
                  <a:schemeClr val="accent1">
                    <a:lumMod val="75000"/>
                  </a:schemeClr>
                </a:solidFill>
                <a:latin typeface="Arial Rounded MT Bold" charset="0"/>
              </a:rPr>
              <a:t>Industriales</a:t>
            </a:r>
            <a:endParaRPr lang="es-MX" sz="2000" dirty="0">
              <a:solidFill>
                <a:schemeClr val="accent1">
                  <a:lumMod val="75000"/>
                </a:schemeClr>
              </a:solidFill>
              <a:latin typeface="Arial Rounded MT Bold" charset="0"/>
            </a:endParaRPr>
          </a:p>
          <a:p>
            <a:pPr lvl="1"/>
            <a:r>
              <a:rPr lang="es-MX" sz="2000" u="none" dirty="0" smtClean="0">
                <a:solidFill>
                  <a:schemeClr val="accent1">
                    <a:lumMod val="75000"/>
                  </a:schemeClr>
                </a:solidFill>
                <a:latin typeface="Arial Rounded MT Bold" charset="0"/>
              </a:rPr>
              <a:t>en </a:t>
            </a:r>
            <a:r>
              <a:rPr lang="es-MX" sz="2000" u="none" dirty="0">
                <a:solidFill>
                  <a:schemeClr val="accent1">
                    <a:lumMod val="75000"/>
                  </a:schemeClr>
                </a:solidFill>
                <a:latin typeface="Arial Rounded MT Bold" charset="0"/>
              </a:rPr>
              <a:t>Nanotecnología en México</a:t>
            </a:r>
          </a:p>
        </p:txBody>
      </p:sp>
      <p:grpSp>
        <p:nvGrpSpPr>
          <p:cNvPr id="20486" name="105 Grupo"/>
          <p:cNvGrpSpPr>
            <a:grpSpLocks/>
          </p:cNvGrpSpPr>
          <p:nvPr/>
        </p:nvGrpSpPr>
        <p:grpSpPr bwMode="auto">
          <a:xfrm>
            <a:off x="4830244" y="1350060"/>
            <a:ext cx="4117636" cy="2930518"/>
            <a:chOff x="4651224" y="735951"/>
            <a:chExt cx="4296885" cy="3123719"/>
          </a:xfrm>
        </p:grpSpPr>
        <p:grpSp>
          <p:nvGrpSpPr>
            <p:cNvPr id="20491" name="103 Grupo"/>
            <p:cNvGrpSpPr>
              <a:grpSpLocks/>
            </p:cNvGrpSpPr>
            <p:nvPr/>
          </p:nvGrpSpPr>
          <p:grpSpPr bwMode="auto">
            <a:xfrm>
              <a:off x="4651224" y="735951"/>
              <a:ext cx="3090103" cy="3123719"/>
              <a:chOff x="4204268" y="727075"/>
              <a:chExt cx="3518920" cy="3542490"/>
            </a:xfrm>
          </p:grpSpPr>
          <p:sp>
            <p:nvSpPr>
              <p:cNvPr id="20523" name="Freeform 5"/>
              <p:cNvSpPr>
                <a:spLocks/>
              </p:cNvSpPr>
              <p:nvPr/>
            </p:nvSpPr>
            <p:spPr bwMode="auto">
              <a:xfrm>
                <a:off x="6278563" y="727075"/>
                <a:ext cx="1444625" cy="1444625"/>
              </a:xfrm>
              <a:custGeom>
                <a:avLst/>
                <a:gdLst>
                  <a:gd name="T0" fmla="*/ 2147483647 w 1438"/>
                  <a:gd name="T1" fmla="*/ 2147483647 h 1439"/>
                  <a:gd name="T2" fmla="*/ 0 w 1438"/>
                  <a:gd name="T3" fmla="*/ 2147483647 h 1439"/>
                  <a:gd name="T4" fmla="*/ 0 w 1438"/>
                  <a:gd name="T5" fmla="*/ 2147483647 h 1439"/>
                  <a:gd name="T6" fmla="*/ 0 w 1438"/>
                  <a:gd name="T7" fmla="*/ 2147483647 h 1439"/>
                  <a:gd name="T8" fmla="*/ 2147483647 w 1438"/>
                  <a:gd name="T9" fmla="*/ 2147483647 h 1439"/>
                  <a:gd name="T10" fmla="*/ 0 60000 65536"/>
                  <a:gd name="T11" fmla="*/ 0 60000 65536"/>
                  <a:gd name="T12" fmla="*/ 0 60000 65536"/>
                  <a:gd name="T13" fmla="*/ 0 60000 65536"/>
                  <a:gd name="T14" fmla="*/ 0 60000 65536"/>
                  <a:gd name="T15" fmla="*/ 0 w 1438"/>
                  <a:gd name="T16" fmla="*/ 0 h 1439"/>
                  <a:gd name="T17" fmla="*/ 1438 w 1438"/>
                  <a:gd name="T18" fmla="*/ 1439 h 1439"/>
                </a:gdLst>
                <a:ahLst/>
                <a:cxnLst>
                  <a:cxn ang="T10">
                    <a:pos x="T0" y="T1"/>
                  </a:cxn>
                  <a:cxn ang="T11">
                    <a:pos x="T2" y="T3"/>
                  </a:cxn>
                  <a:cxn ang="T12">
                    <a:pos x="T4" y="T5"/>
                  </a:cxn>
                  <a:cxn ang="T13">
                    <a:pos x="T6" y="T7"/>
                  </a:cxn>
                  <a:cxn ang="T14">
                    <a:pos x="T8" y="T9"/>
                  </a:cxn>
                </a:cxnLst>
                <a:rect l="T15" t="T16" r="T17" b="T18"/>
                <a:pathLst>
                  <a:path w="1438" h="1439">
                    <a:moveTo>
                      <a:pt x="1438" y="1413"/>
                    </a:moveTo>
                    <a:cubicBezTo>
                      <a:pt x="1424" y="629"/>
                      <a:pt x="785" y="1"/>
                      <a:pt x="0" y="1"/>
                    </a:cubicBezTo>
                    <a:cubicBezTo>
                      <a:pt x="0" y="0"/>
                      <a:pt x="0" y="1"/>
                      <a:pt x="0" y="1"/>
                    </a:cubicBezTo>
                    <a:lnTo>
                      <a:pt x="0" y="1439"/>
                    </a:lnTo>
                    <a:lnTo>
                      <a:pt x="1438" y="1413"/>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4" name="Freeform 6"/>
              <p:cNvSpPr>
                <a:spLocks/>
              </p:cNvSpPr>
              <p:nvPr/>
            </p:nvSpPr>
            <p:spPr bwMode="auto">
              <a:xfrm>
                <a:off x="5984875" y="2566988"/>
                <a:ext cx="1446212" cy="1147763"/>
              </a:xfrm>
              <a:custGeom>
                <a:avLst/>
                <a:gdLst>
                  <a:gd name="T0" fmla="*/ 2147483647 w 1439"/>
                  <a:gd name="T1" fmla="*/ 2147483647 h 1144"/>
                  <a:gd name="T2" fmla="*/ 2147483647 w 1439"/>
                  <a:gd name="T3" fmla="*/ 2147483647 h 1144"/>
                  <a:gd name="T4" fmla="*/ 2147483647 w 1439"/>
                  <a:gd name="T5" fmla="*/ 0 h 1144"/>
                  <a:gd name="T6" fmla="*/ 0 w 1439"/>
                  <a:gd name="T7" fmla="*/ 2147483647 h 1144"/>
                  <a:gd name="T8" fmla="*/ 2147483647 w 1439"/>
                  <a:gd name="T9" fmla="*/ 2147483647 h 1144"/>
                  <a:gd name="T10" fmla="*/ 0 60000 65536"/>
                  <a:gd name="T11" fmla="*/ 0 60000 65536"/>
                  <a:gd name="T12" fmla="*/ 0 60000 65536"/>
                  <a:gd name="T13" fmla="*/ 0 60000 65536"/>
                  <a:gd name="T14" fmla="*/ 0 60000 65536"/>
                  <a:gd name="T15" fmla="*/ 0 w 1439"/>
                  <a:gd name="T16" fmla="*/ 0 h 1144"/>
                  <a:gd name="T17" fmla="*/ 1439 w 1439"/>
                  <a:gd name="T18" fmla="*/ 1144 h 1144"/>
                </a:gdLst>
                <a:ahLst/>
                <a:cxnLst>
                  <a:cxn ang="T10">
                    <a:pos x="T0" y="T1"/>
                  </a:cxn>
                  <a:cxn ang="T11">
                    <a:pos x="T2" y="T3"/>
                  </a:cxn>
                  <a:cxn ang="T12">
                    <a:pos x="T4" y="T5"/>
                  </a:cxn>
                  <a:cxn ang="T13">
                    <a:pos x="T6" y="T7"/>
                  </a:cxn>
                  <a:cxn ang="T14">
                    <a:pos x="T8" y="T9"/>
                  </a:cxn>
                </a:cxnLst>
                <a:rect l="T15" t="T16" r="T17" b="T18"/>
                <a:pathLst>
                  <a:path w="1439" h="1144">
                    <a:moveTo>
                      <a:pt x="905" y="1144"/>
                    </a:moveTo>
                    <a:cubicBezTo>
                      <a:pt x="1242" y="871"/>
                      <a:pt x="1439" y="460"/>
                      <a:pt x="1439" y="26"/>
                    </a:cubicBezTo>
                    <a:cubicBezTo>
                      <a:pt x="1439" y="17"/>
                      <a:pt x="1438" y="9"/>
                      <a:pt x="1438" y="0"/>
                    </a:cubicBezTo>
                    <a:lnTo>
                      <a:pt x="0" y="26"/>
                    </a:lnTo>
                    <a:lnTo>
                      <a:pt x="905" y="1144"/>
                    </a:lnTo>
                    <a:close/>
                  </a:path>
                </a:pathLst>
              </a:custGeom>
              <a:solidFill>
                <a:srgbClr val="993366"/>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5" name="Freeform 7"/>
              <p:cNvSpPr>
                <a:spLocks/>
              </p:cNvSpPr>
              <p:nvPr/>
            </p:nvSpPr>
            <p:spPr bwMode="auto">
              <a:xfrm>
                <a:off x="5884863" y="2638425"/>
                <a:ext cx="958850" cy="1444625"/>
              </a:xfrm>
              <a:custGeom>
                <a:avLst/>
                <a:gdLst>
                  <a:gd name="T0" fmla="*/ 0 w 956"/>
                  <a:gd name="T1" fmla="*/ 2147483647 h 1439"/>
                  <a:gd name="T2" fmla="*/ 2147483647 w 956"/>
                  <a:gd name="T3" fmla="*/ 2147483647 h 1439"/>
                  <a:gd name="T4" fmla="*/ 2147483647 w 956"/>
                  <a:gd name="T5" fmla="*/ 2147483647 h 1439"/>
                  <a:gd name="T6" fmla="*/ 2147483647 w 956"/>
                  <a:gd name="T7" fmla="*/ 0 h 1439"/>
                  <a:gd name="T8" fmla="*/ 0 w 956"/>
                  <a:gd name="T9" fmla="*/ 2147483647 h 1439"/>
                  <a:gd name="T10" fmla="*/ 0 60000 65536"/>
                  <a:gd name="T11" fmla="*/ 0 60000 65536"/>
                  <a:gd name="T12" fmla="*/ 0 60000 65536"/>
                  <a:gd name="T13" fmla="*/ 0 60000 65536"/>
                  <a:gd name="T14" fmla="*/ 0 60000 65536"/>
                  <a:gd name="T15" fmla="*/ 0 w 956"/>
                  <a:gd name="T16" fmla="*/ 0 h 1439"/>
                  <a:gd name="T17" fmla="*/ 956 w 956"/>
                  <a:gd name="T18" fmla="*/ 1439 h 1439"/>
                </a:gdLst>
                <a:ahLst/>
                <a:cxnLst>
                  <a:cxn ang="T10">
                    <a:pos x="T0" y="T1"/>
                  </a:cxn>
                  <a:cxn ang="T11">
                    <a:pos x="T2" y="T3"/>
                  </a:cxn>
                  <a:cxn ang="T12">
                    <a:pos x="T4" y="T5"/>
                  </a:cxn>
                  <a:cxn ang="T13">
                    <a:pos x="T6" y="T7"/>
                  </a:cxn>
                  <a:cxn ang="T14">
                    <a:pos x="T8" y="T9"/>
                  </a:cxn>
                </a:cxnLst>
                <a:rect l="T15" t="T16" r="T17" b="T18"/>
                <a:pathLst>
                  <a:path w="956" h="1439">
                    <a:moveTo>
                      <a:pt x="0" y="1438"/>
                    </a:moveTo>
                    <a:cubicBezTo>
                      <a:pt x="17" y="1438"/>
                      <a:pt x="34" y="1439"/>
                      <a:pt x="51" y="1439"/>
                    </a:cubicBezTo>
                    <a:cubicBezTo>
                      <a:pt x="380" y="1438"/>
                      <a:pt x="700" y="1325"/>
                      <a:pt x="956" y="1118"/>
                    </a:cubicBezTo>
                    <a:lnTo>
                      <a:pt x="51" y="0"/>
                    </a:lnTo>
                    <a:lnTo>
                      <a:pt x="0" y="1438"/>
                    </a:lnTo>
                    <a:close/>
                  </a:path>
                </a:pathLst>
              </a:custGeom>
              <a:solidFill>
                <a:srgbClr val="99CC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6" name="Freeform 8"/>
              <p:cNvSpPr>
                <a:spLocks/>
              </p:cNvSpPr>
              <p:nvPr/>
            </p:nvSpPr>
            <p:spPr bwMode="auto">
              <a:xfrm>
                <a:off x="5116513" y="2638425"/>
                <a:ext cx="765175" cy="1444625"/>
              </a:xfrm>
              <a:custGeom>
                <a:avLst/>
                <a:gdLst>
                  <a:gd name="T0" fmla="*/ 0 w 763"/>
                  <a:gd name="T1" fmla="*/ 2147483647 h 1438"/>
                  <a:gd name="T2" fmla="*/ 2147483647 w 763"/>
                  <a:gd name="T3" fmla="*/ 2147483647 h 1438"/>
                  <a:gd name="T4" fmla="*/ 2147483647 w 763"/>
                  <a:gd name="T5" fmla="*/ 0 h 1438"/>
                  <a:gd name="T6" fmla="*/ 0 w 763"/>
                  <a:gd name="T7" fmla="*/ 2147483647 h 1438"/>
                  <a:gd name="T8" fmla="*/ 0 60000 65536"/>
                  <a:gd name="T9" fmla="*/ 0 60000 65536"/>
                  <a:gd name="T10" fmla="*/ 0 60000 65536"/>
                  <a:gd name="T11" fmla="*/ 0 60000 65536"/>
                  <a:gd name="T12" fmla="*/ 0 w 763"/>
                  <a:gd name="T13" fmla="*/ 0 h 1438"/>
                  <a:gd name="T14" fmla="*/ 763 w 763"/>
                  <a:gd name="T15" fmla="*/ 1438 h 1438"/>
                </a:gdLst>
                <a:ahLst/>
                <a:cxnLst>
                  <a:cxn ang="T8">
                    <a:pos x="T0" y="T1"/>
                  </a:cxn>
                  <a:cxn ang="T9">
                    <a:pos x="T2" y="T3"/>
                  </a:cxn>
                  <a:cxn ang="T10">
                    <a:pos x="T4" y="T5"/>
                  </a:cxn>
                  <a:cxn ang="T11">
                    <a:pos x="T6" y="T7"/>
                  </a:cxn>
                </a:cxnLst>
                <a:rect l="T12" t="T13" r="T14" b="T15"/>
                <a:pathLst>
                  <a:path w="763" h="1438">
                    <a:moveTo>
                      <a:pt x="0" y="1219"/>
                    </a:moveTo>
                    <a:cubicBezTo>
                      <a:pt x="214" y="1353"/>
                      <a:pt x="460" y="1429"/>
                      <a:pt x="712" y="1438"/>
                    </a:cubicBezTo>
                    <a:lnTo>
                      <a:pt x="763" y="0"/>
                    </a:lnTo>
                    <a:lnTo>
                      <a:pt x="0" y="1219"/>
                    </a:lnTo>
                    <a:close/>
                  </a:path>
                </a:pathLst>
              </a:custGeom>
              <a:solidFill>
                <a:srgbClr val="99CC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7" name="Freeform 9"/>
              <p:cNvSpPr>
                <a:spLocks/>
              </p:cNvSpPr>
              <p:nvPr/>
            </p:nvSpPr>
            <p:spPr bwMode="auto">
              <a:xfrm>
                <a:off x="4621213" y="2617788"/>
                <a:ext cx="1223962" cy="1223963"/>
              </a:xfrm>
              <a:custGeom>
                <a:avLst/>
                <a:gdLst>
                  <a:gd name="T0" fmla="*/ 0 w 1220"/>
                  <a:gd name="T1" fmla="*/ 2147483647 h 1219"/>
                  <a:gd name="T2" fmla="*/ 2147483647 w 1220"/>
                  <a:gd name="T3" fmla="*/ 2147483647 h 1219"/>
                  <a:gd name="T4" fmla="*/ 2147483647 w 1220"/>
                  <a:gd name="T5" fmla="*/ 0 h 1219"/>
                  <a:gd name="T6" fmla="*/ 0 w 1220"/>
                  <a:gd name="T7" fmla="*/ 2147483647 h 1219"/>
                  <a:gd name="T8" fmla="*/ 0 60000 65536"/>
                  <a:gd name="T9" fmla="*/ 0 60000 65536"/>
                  <a:gd name="T10" fmla="*/ 0 60000 65536"/>
                  <a:gd name="T11" fmla="*/ 0 60000 65536"/>
                  <a:gd name="T12" fmla="*/ 0 w 1220"/>
                  <a:gd name="T13" fmla="*/ 0 h 1219"/>
                  <a:gd name="T14" fmla="*/ 1220 w 1220"/>
                  <a:gd name="T15" fmla="*/ 1219 h 1219"/>
                </a:gdLst>
                <a:ahLst/>
                <a:cxnLst>
                  <a:cxn ang="T8">
                    <a:pos x="T0" y="T1"/>
                  </a:cxn>
                  <a:cxn ang="T9">
                    <a:pos x="T2" y="T3"/>
                  </a:cxn>
                  <a:cxn ang="T10">
                    <a:pos x="T4" y="T5"/>
                  </a:cxn>
                  <a:cxn ang="T11">
                    <a:pos x="T6" y="T7"/>
                  </a:cxn>
                </a:cxnLst>
                <a:rect l="T12" t="T13" r="T14" b="T15"/>
                <a:pathLst>
                  <a:path w="1220" h="1219">
                    <a:moveTo>
                      <a:pt x="0" y="762"/>
                    </a:moveTo>
                    <a:cubicBezTo>
                      <a:pt x="116" y="947"/>
                      <a:pt x="272" y="1104"/>
                      <a:pt x="457" y="1219"/>
                    </a:cubicBezTo>
                    <a:lnTo>
                      <a:pt x="1220" y="0"/>
                    </a:lnTo>
                    <a:lnTo>
                      <a:pt x="0" y="762"/>
                    </a:lnTo>
                    <a:close/>
                  </a:path>
                </a:pathLst>
              </a:custGeom>
              <a:solidFill>
                <a:srgbClr val="FF99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8" name="Freeform 10"/>
              <p:cNvSpPr>
                <a:spLocks/>
              </p:cNvSpPr>
              <p:nvPr/>
            </p:nvSpPr>
            <p:spPr bwMode="auto">
              <a:xfrm>
                <a:off x="4389438" y="2584450"/>
                <a:ext cx="1436687" cy="765175"/>
              </a:xfrm>
              <a:custGeom>
                <a:avLst/>
                <a:gdLst>
                  <a:gd name="T0" fmla="*/ 0 w 1431"/>
                  <a:gd name="T1" fmla="*/ 2147483647 h 762"/>
                  <a:gd name="T2" fmla="*/ 2147483647 w 1431"/>
                  <a:gd name="T3" fmla="*/ 2147483647 h 762"/>
                  <a:gd name="T4" fmla="*/ 2147483647 w 1431"/>
                  <a:gd name="T5" fmla="*/ 0 h 762"/>
                  <a:gd name="T6" fmla="*/ 0 w 1431"/>
                  <a:gd name="T7" fmla="*/ 2147483647 h 762"/>
                  <a:gd name="T8" fmla="*/ 0 60000 65536"/>
                  <a:gd name="T9" fmla="*/ 0 60000 65536"/>
                  <a:gd name="T10" fmla="*/ 0 60000 65536"/>
                  <a:gd name="T11" fmla="*/ 0 60000 65536"/>
                  <a:gd name="T12" fmla="*/ 0 w 1431"/>
                  <a:gd name="T13" fmla="*/ 0 h 762"/>
                  <a:gd name="T14" fmla="*/ 1431 w 1431"/>
                  <a:gd name="T15" fmla="*/ 762 h 762"/>
                </a:gdLst>
                <a:ahLst/>
                <a:cxnLst>
                  <a:cxn ang="T8">
                    <a:pos x="T0" y="T1"/>
                  </a:cxn>
                  <a:cxn ang="T9">
                    <a:pos x="T2" y="T3"/>
                  </a:cxn>
                  <a:cxn ang="T10">
                    <a:pos x="T4" y="T5"/>
                  </a:cxn>
                  <a:cxn ang="T11">
                    <a:pos x="T6" y="T7"/>
                  </a:cxn>
                </a:cxnLst>
                <a:rect l="T12" t="T13" r="T14" b="T15"/>
                <a:pathLst>
                  <a:path w="1431" h="762">
                    <a:moveTo>
                      <a:pt x="0" y="150"/>
                    </a:moveTo>
                    <a:cubicBezTo>
                      <a:pt x="23" y="367"/>
                      <a:pt x="95" y="576"/>
                      <a:pt x="211" y="762"/>
                    </a:cubicBezTo>
                    <a:lnTo>
                      <a:pt x="1431" y="0"/>
                    </a:lnTo>
                    <a:lnTo>
                      <a:pt x="0" y="150"/>
                    </a:lnTo>
                    <a:close/>
                  </a:path>
                </a:pathLst>
              </a:custGeom>
              <a:solidFill>
                <a:srgbClr val="FF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29" name="Freeform 11"/>
              <p:cNvSpPr>
                <a:spLocks/>
              </p:cNvSpPr>
              <p:nvPr/>
            </p:nvSpPr>
            <p:spPr bwMode="auto">
              <a:xfrm>
                <a:off x="4375150" y="2151063"/>
                <a:ext cx="1446212" cy="549275"/>
              </a:xfrm>
              <a:custGeom>
                <a:avLst/>
                <a:gdLst>
                  <a:gd name="T0" fmla="*/ 2147483647 w 1439"/>
                  <a:gd name="T1" fmla="*/ 0 h 547"/>
                  <a:gd name="T2" fmla="*/ 2147483647 w 1439"/>
                  <a:gd name="T3" fmla="*/ 2147483647 h 547"/>
                  <a:gd name="T4" fmla="*/ 2147483647 w 1439"/>
                  <a:gd name="T5" fmla="*/ 2147483647 h 547"/>
                  <a:gd name="T6" fmla="*/ 2147483647 w 1439"/>
                  <a:gd name="T7" fmla="*/ 2147483647 h 547"/>
                  <a:gd name="T8" fmla="*/ 2147483647 w 1439"/>
                  <a:gd name="T9" fmla="*/ 0 h 547"/>
                  <a:gd name="T10" fmla="*/ 0 60000 65536"/>
                  <a:gd name="T11" fmla="*/ 0 60000 65536"/>
                  <a:gd name="T12" fmla="*/ 0 60000 65536"/>
                  <a:gd name="T13" fmla="*/ 0 60000 65536"/>
                  <a:gd name="T14" fmla="*/ 0 60000 65536"/>
                  <a:gd name="T15" fmla="*/ 0 w 1439"/>
                  <a:gd name="T16" fmla="*/ 0 h 547"/>
                  <a:gd name="T17" fmla="*/ 1439 w 1439"/>
                  <a:gd name="T18" fmla="*/ 547 h 547"/>
                </a:gdLst>
                <a:ahLst/>
                <a:cxnLst>
                  <a:cxn ang="T10">
                    <a:pos x="T0" y="T1"/>
                  </a:cxn>
                  <a:cxn ang="T11">
                    <a:pos x="T2" y="T3"/>
                  </a:cxn>
                  <a:cxn ang="T12">
                    <a:pos x="T4" y="T5"/>
                  </a:cxn>
                  <a:cxn ang="T13">
                    <a:pos x="T6" y="T7"/>
                  </a:cxn>
                  <a:cxn ang="T14">
                    <a:pos x="T8" y="T9"/>
                  </a:cxn>
                </a:cxnLst>
                <a:rect l="T15" t="T16" r="T17" b="T18"/>
                <a:pathLst>
                  <a:path w="1439" h="547">
                    <a:moveTo>
                      <a:pt x="56" y="0"/>
                    </a:moveTo>
                    <a:cubicBezTo>
                      <a:pt x="19" y="129"/>
                      <a:pt x="1" y="263"/>
                      <a:pt x="1" y="397"/>
                    </a:cubicBezTo>
                    <a:cubicBezTo>
                      <a:pt x="0" y="447"/>
                      <a:pt x="3" y="497"/>
                      <a:pt x="8" y="547"/>
                    </a:cubicBezTo>
                    <a:lnTo>
                      <a:pt x="1439" y="397"/>
                    </a:lnTo>
                    <a:lnTo>
                      <a:pt x="56" y="0"/>
                    </a:lnTo>
                    <a:close/>
                  </a:path>
                </a:pathLst>
              </a:custGeom>
              <a:solidFill>
                <a:srgbClr val="0066CC"/>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0" name="Freeform 12"/>
              <p:cNvSpPr>
                <a:spLocks/>
              </p:cNvSpPr>
              <p:nvPr/>
            </p:nvSpPr>
            <p:spPr bwMode="auto">
              <a:xfrm>
                <a:off x="4438650" y="1778000"/>
                <a:ext cx="1389062" cy="744538"/>
              </a:xfrm>
              <a:custGeom>
                <a:avLst/>
                <a:gdLst>
                  <a:gd name="T0" fmla="*/ 2147483647 w 1383"/>
                  <a:gd name="T1" fmla="*/ 0 h 741"/>
                  <a:gd name="T2" fmla="*/ 0 w 1383"/>
                  <a:gd name="T3" fmla="*/ 2147483647 h 741"/>
                  <a:gd name="T4" fmla="*/ 2147483647 w 1383"/>
                  <a:gd name="T5" fmla="*/ 2147483647 h 741"/>
                  <a:gd name="T6" fmla="*/ 2147483647 w 1383"/>
                  <a:gd name="T7" fmla="*/ 0 h 741"/>
                  <a:gd name="T8" fmla="*/ 0 60000 65536"/>
                  <a:gd name="T9" fmla="*/ 0 60000 65536"/>
                  <a:gd name="T10" fmla="*/ 0 60000 65536"/>
                  <a:gd name="T11" fmla="*/ 0 60000 65536"/>
                  <a:gd name="T12" fmla="*/ 0 w 1383"/>
                  <a:gd name="T13" fmla="*/ 0 h 741"/>
                  <a:gd name="T14" fmla="*/ 1383 w 1383"/>
                  <a:gd name="T15" fmla="*/ 741 h 741"/>
                </a:gdLst>
                <a:ahLst/>
                <a:cxnLst>
                  <a:cxn ang="T8">
                    <a:pos x="T0" y="T1"/>
                  </a:cxn>
                  <a:cxn ang="T9">
                    <a:pos x="T2" y="T3"/>
                  </a:cxn>
                  <a:cxn ang="T10">
                    <a:pos x="T4" y="T5"/>
                  </a:cxn>
                  <a:cxn ang="T11">
                    <a:pos x="T6" y="T7"/>
                  </a:cxn>
                </a:cxnLst>
                <a:rect l="T12" t="T13" r="T14" b="T15"/>
                <a:pathLst>
                  <a:path w="1383" h="741">
                    <a:moveTo>
                      <a:pt x="150" y="0"/>
                    </a:moveTo>
                    <a:cubicBezTo>
                      <a:pt x="85" y="108"/>
                      <a:pt x="35" y="224"/>
                      <a:pt x="0" y="344"/>
                    </a:cubicBezTo>
                    <a:lnTo>
                      <a:pt x="1383" y="741"/>
                    </a:lnTo>
                    <a:lnTo>
                      <a:pt x="150" y="0"/>
                    </a:lnTo>
                    <a:close/>
                  </a:path>
                </a:pathLst>
              </a:custGeom>
              <a:solidFill>
                <a:srgbClr val="00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1" name="Freeform 13"/>
              <p:cNvSpPr>
                <a:spLocks/>
              </p:cNvSpPr>
              <p:nvPr/>
            </p:nvSpPr>
            <p:spPr bwMode="auto">
              <a:xfrm>
                <a:off x="4600575" y="1482725"/>
                <a:ext cx="1238250" cy="1020763"/>
              </a:xfrm>
              <a:custGeom>
                <a:avLst/>
                <a:gdLst>
                  <a:gd name="T0" fmla="*/ 2147483647 w 1233"/>
                  <a:gd name="T1" fmla="*/ 0 h 1017"/>
                  <a:gd name="T2" fmla="*/ 0 w 1233"/>
                  <a:gd name="T3" fmla="*/ 2147483647 h 1017"/>
                  <a:gd name="T4" fmla="*/ 2147483647 w 1233"/>
                  <a:gd name="T5" fmla="*/ 2147483647 h 1017"/>
                  <a:gd name="T6" fmla="*/ 2147483647 w 1233"/>
                  <a:gd name="T7" fmla="*/ 0 h 1017"/>
                  <a:gd name="T8" fmla="*/ 0 60000 65536"/>
                  <a:gd name="T9" fmla="*/ 0 60000 65536"/>
                  <a:gd name="T10" fmla="*/ 0 60000 65536"/>
                  <a:gd name="T11" fmla="*/ 0 60000 65536"/>
                  <a:gd name="T12" fmla="*/ 0 w 1233"/>
                  <a:gd name="T13" fmla="*/ 0 h 1017"/>
                  <a:gd name="T14" fmla="*/ 1233 w 1233"/>
                  <a:gd name="T15" fmla="*/ 1017 h 1017"/>
                </a:gdLst>
                <a:ahLst/>
                <a:cxnLst>
                  <a:cxn ang="T8">
                    <a:pos x="T0" y="T1"/>
                  </a:cxn>
                  <a:cxn ang="T9">
                    <a:pos x="T2" y="T3"/>
                  </a:cxn>
                  <a:cxn ang="T10">
                    <a:pos x="T4" y="T5"/>
                  </a:cxn>
                  <a:cxn ang="T11">
                    <a:pos x="T6" y="T7"/>
                  </a:cxn>
                </a:cxnLst>
                <a:rect l="T12" t="T13" r="T14" b="T15"/>
                <a:pathLst>
                  <a:path w="1233" h="1017">
                    <a:moveTo>
                      <a:pt x="216" y="0"/>
                    </a:moveTo>
                    <a:cubicBezTo>
                      <a:pt x="133" y="83"/>
                      <a:pt x="61" y="175"/>
                      <a:pt x="0" y="276"/>
                    </a:cubicBezTo>
                    <a:lnTo>
                      <a:pt x="1233" y="1017"/>
                    </a:lnTo>
                    <a:lnTo>
                      <a:pt x="216" y="0"/>
                    </a:lnTo>
                    <a:close/>
                  </a:path>
                </a:pathLst>
              </a:custGeom>
              <a:solidFill>
                <a:srgbClr val="0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2" name="Freeform 14"/>
              <p:cNvSpPr>
                <a:spLocks/>
              </p:cNvSpPr>
              <p:nvPr/>
            </p:nvSpPr>
            <p:spPr bwMode="auto">
              <a:xfrm>
                <a:off x="4832350" y="1236663"/>
                <a:ext cx="1022350" cy="1250950"/>
              </a:xfrm>
              <a:custGeom>
                <a:avLst/>
                <a:gdLst>
                  <a:gd name="T0" fmla="*/ 2147483647 w 1017"/>
                  <a:gd name="T1" fmla="*/ 0 h 1246"/>
                  <a:gd name="T2" fmla="*/ 0 w 1017"/>
                  <a:gd name="T3" fmla="*/ 2147483647 h 1246"/>
                  <a:gd name="T4" fmla="*/ 2147483647 w 1017"/>
                  <a:gd name="T5" fmla="*/ 2147483647 h 1246"/>
                  <a:gd name="T6" fmla="*/ 2147483647 w 1017"/>
                  <a:gd name="T7" fmla="*/ 0 h 1246"/>
                  <a:gd name="T8" fmla="*/ 0 60000 65536"/>
                  <a:gd name="T9" fmla="*/ 0 60000 65536"/>
                  <a:gd name="T10" fmla="*/ 0 60000 65536"/>
                  <a:gd name="T11" fmla="*/ 0 60000 65536"/>
                  <a:gd name="T12" fmla="*/ 0 w 1017"/>
                  <a:gd name="T13" fmla="*/ 0 h 1246"/>
                  <a:gd name="T14" fmla="*/ 1017 w 1017"/>
                  <a:gd name="T15" fmla="*/ 1246 h 1246"/>
                </a:gdLst>
                <a:ahLst/>
                <a:cxnLst>
                  <a:cxn ang="T8">
                    <a:pos x="T0" y="T1"/>
                  </a:cxn>
                  <a:cxn ang="T9">
                    <a:pos x="T2" y="T3"/>
                  </a:cxn>
                  <a:cxn ang="T10">
                    <a:pos x="T4" y="T5"/>
                  </a:cxn>
                  <a:cxn ang="T11">
                    <a:pos x="T6" y="T7"/>
                  </a:cxn>
                </a:cxnLst>
                <a:rect l="T12" t="T13" r="T14" b="T15"/>
                <a:pathLst>
                  <a:path w="1017" h="1246">
                    <a:moveTo>
                      <a:pt x="297" y="0"/>
                    </a:moveTo>
                    <a:cubicBezTo>
                      <a:pt x="189" y="63"/>
                      <a:pt x="89" y="140"/>
                      <a:pt x="0" y="229"/>
                    </a:cubicBezTo>
                    <a:lnTo>
                      <a:pt x="1017" y="1246"/>
                    </a:lnTo>
                    <a:lnTo>
                      <a:pt x="297" y="0"/>
                    </a:lnTo>
                    <a:close/>
                  </a:path>
                </a:pathLst>
              </a:custGeom>
              <a:solidFill>
                <a:srgbClr val="FF00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3" name="Freeform 15"/>
              <p:cNvSpPr>
                <a:spLocks/>
              </p:cNvSpPr>
              <p:nvPr/>
            </p:nvSpPr>
            <p:spPr bwMode="auto">
              <a:xfrm>
                <a:off x="5148263" y="1112838"/>
                <a:ext cx="722312" cy="1365250"/>
              </a:xfrm>
              <a:custGeom>
                <a:avLst/>
                <a:gdLst>
                  <a:gd name="T0" fmla="*/ 2147483647 w 720"/>
                  <a:gd name="T1" fmla="*/ 0 h 1360"/>
                  <a:gd name="T2" fmla="*/ 0 w 720"/>
                  <a:gd name="T3" fmla="*/ 2147483647 h 1360"/>
                  <a:gd name="T4" fmla="*/ 2147483647 w 720"/>
                  <a:gd name="T5" fmla="*/ 2147483647 h 1360"/>
                  <a:gd name="T6" fmla="*/ 2147483647 w 720"/>
                  <a:gd name="T7" fmla="*/ 0 h 1360"/>
                  <a:gd name="T8" fmla="*/ 0 60000 65536"/>
                  <a:gd name="T9" fmla="*/ 0 60000 65536"/>
                  <a:gd name="T10" fmla="*/ 0 60000 65536"/>
                  <a:gd name="T11" fmla="*/ 0 60000 65536"/>
                  <a:gd name="T12" fmla="*/ 0 w 720"/>
                  <a:gd name="T13" fmla="*/ 0 h 1360"/>
                  <a:gd name="T14" fmla="*/ 720 w 720"/>
                  <a:gd name="T15" fmla="*/ 1360 h 1360"/>
                </a:gdLst>
                <a:ahLst/>
                <a:cxnLst>
                  <a:cxn ang="T8">
                    <a:pos x="T0" y="T1"/>
                  </a:cxn>
                  <a:cxn ang="T9">
                    <a:pos x="T2" y="T3"/>
                  </a:cxn>
                  <a:cxn ang="T10">
                    <a:pos x="T4" y="T5"/>
                  </a:cxn>
                  <a:cxn ang="T11">
                    <a:pos x="T6" y="T7"/>
                  </a:cxn>
                </a:cxnLst>
                <a:rect l="T12" t="T13" r="T14" b="T15"/>
                <a:pathLst>
                  <a:path w="720" h="1360">
                    <a:moveTo>
                      <a:pt x="252" y="0"/>
                    </a:moveTo>
                    <a:cubicBezTo>
                      <a:pt x="164" y="30"/>
                      <a:pt x="80" y="68"/>
                      <a:pt x="0" y="114"/>
                    </a:cubicBezTo>
                    <a:lnTo>
                      <a:pt x="720" y="1360"/>
                    </a:lnTo>
                    <a:lnTo>
                      <a:pt x="252" y="0"/>
                    </a:lnTo>
                    <a:close/>
                  </a:path>
                </a:pathLst>
              </a:cu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4" name="Freeform 16"/>
              <p:cNvSpPr>
                <a:spLocks/>
              </p:cNvSpPr>
              <p:nvPr/>
            </p:nvSpPr>
            <p:spPr bwMode="auto">
              <a:xfrm>
                <a:off x="5414963" y="1055688"/>
                <a:ext cx="469900" cy="1417638"/>
              </a:xfrm>
              <a:custGeom>
                <a:avLst/>
                <a:gdLst>
                  <a:gd name="T0" fmla="*/ 2147483647 w 468"/>
                  <a:gd name="T1" fmla="*/ 0 h 1412"/>
                  <a:gd name="T2" fmla="*/ 0 w 468"/>
                  <a:gd name="T3" fmla="*/ 2147483647 h 1412"/>
                  <a:gd name="T4" fmla="*/ 2147483647 w 468"/>
                  <a:gd name="T5" fmla="*/ 2147483647 h 1412"/>
                  <a:gd name="T6" fmla="*/ 2147483647 w 468"/>
                  <a:gd name="T7" fmla="*/ 0 h 1412"/>
                  <a:gd name="T8" fmla="*/ 0 60000 65536"/>
                  <a:gd name="T9" fmla="*/ 0 60000 65536"/>
                  <a:gd name="T10" fmla="*/ 0 60000 65536"/>
                  <a:gd name="T11" fmla="*/ 0 60000 65536"/>
                  <a:gd name="T12" fmla="*/ 0 w 468"/>
                  <a:gd name="T13" fmla="*/ 0 h 1412"/>
                  <a:gd name="T14" fmla="*/ 468 w 468"/>
                  <a:gd name="T15" fmla="*/ 1412 h 1412"/>
                </a:gdLst>
                <a:ahLst/>
                <a:cxnLst>
                  <a:cxn ang="T8">
                    <a:pos x="T0" y="T1"/>
                  </a:cxn>
                  <a:cxn ang="T9">
                    <a:pos x="T2" y="T3"/>
                  </a:cxn>
                  <a:cxn ang="T10">
                    <a:pos x="T4" y="T5"/>
                  </a:cxn>
                  <a:cxn ang="T11">
                    <a:pos x="T6" y="T7"/>
                  </a:cxn>
                </a:cxnLst>
                <a:rect l="T12" t="T13" r="T14" b="T15"/>
                <a:pathLst>
                  <a:path w="468" h="1412">
                    <a:moveTo>
                      <a:pt x="194" y="0"/>
                    </a:moveTo>
                    <a:cubicBezTo>
                      <a:pt x="128" y="13"/>
                      <a:pt x="63" y="30"/>
                      <a:pt x="0" y="52"/>
                    </a:cubicBezTo>
                    <a:lnTo>
                      <a:pt x="468" y="1412"/>
                    </a:lnTo>
                    <a:lnTo>
                      <a:pt x="194" y="0"/>
                    </a:lnTo>
                    <a:close/>
                  </a:path>
                </a:pathLst>
              </a:custGeom>
              <a:solidFill>
                <a:srgbClr val="00FFFF"/>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5" name="Freeform 17"/>
              <p:cNvSpPr>
                <a:spLocks/>
              </p:cNvSpPr>
              <p:nvPr/>
            </p:nvSpPr>
            <p:spPr bwMode="auto">
              <a:xfrm>
                <a:off x="5619750" y="1038225"/>
                <a:ext cx="274637" cy="1433513"/>
              </a:xfrm>
              <a:custGeom>
                <a:avLst/>
                <a:gdLst>
                  <a:gd name="T0" fmla="*/ 2147483647 w 274"/>
                  <a:gd name="T1" fmla="*/ 0 h 1428"/>
                  <a:gd name="T2" fmla="*/ 0 w 274"/>
                  <a:gd name="T3" fmla="*/ 2147483647 h 1428"/>
                  <a:gd name="T4" fmla="*/ 2147483647 w 274"/>
                  <a:gd name="T5" fmla="*/ 2147483647 h 1428"/>
                  <a:gd name="T6" fmla="*/ 2147483647 w 274"/>
                  <a:gd name="T7" fmla="*/ 0 h 1428"/>
                  <a:gd name="T8" fmla="*/ 0 60000 65536"/>
                  <a:gd name="T9" fmla="*/ 0 60000 65536"/>
                  <a:gd name="T10" fmla="*/ 0 60000 65536"/>
                  <a:gd name="T11" fmla="*/ 0 60000 65536"/>
                  <a:gd name="T12" fmla="*/ 0 w 274"/>
                  <a:gd name="T13" fmla="*/ 0 h 1428"/>
                  <a:gd name="T14" fmla="*/ 274 w 274"/>
                  <a:gd name="T15" fmla="*/ 1428 h 1428"/>
                </a:gdLst>
                <a:ahLst/>
                <a:cxnLst>
                  <a:cxn ang="T8">
                    <a:pos x="T0" y="T1"/>
                  </a:cxn>
                  <a:cxn ang="T9">
                    <a:pos x="T2" y="T3"/>
                  </a:cxn>
                  <a:cxn ang="T10">
                    <a:pos x="T4" y="T5"/>
                  </a:cxn>
                  <a:cxn ang="T11">
                    <a:pos x="T6" y="T7"/>
                  </a:cxn>
                </a:cxnLst>
                <a:rect l="T12" t="T13" r="T14" b="T15"/>
                <a:pathLst>
                  <a:path w="274" h="1428">
                    <a:moveTo>
                      <a:pt x="98" y="0"/>
                    </a:moveTo>
                    <a:cubicBezTo>
                      <a:pt x="65" y="4"/>
                      <a:pt x="32" y="10"/>
                      <a:pt x="0" y="16"/>
                    </a:cubicBezTo>
                    <a:lnTo>
                      <a:pt x="274" y="1428"/>
                    </a:lnTo>
                    <a:lnTo>
                      <a:pt x="98" y="0"/>
                    </a:lnTo>
                    <a:close/>
                  </a:path>
                </a:pathLst>
              </a:custGeom>
              <a:solidFill>
                <a:srgbClr val="800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6" name="Freeform 18"/>
              <p:cNvSpPr>
                <a:spLocks/>
              </p:cNvSpPr>
              <p:nvPr/>
            </p:nvSpPr>
            <p:spPr bwMode="auto">
              <a:xfrm>
                <a:off x="5721350" y="1028700"/>
                <a:ext cx="176212" cy="1441450"/>
              </a:xfrm>
              <a:custGeom>
                <a:avLst/>
                <a:gdLst>
                  <a:gd name="T0" fmla="*/ 2147483647 w 176"/>
                  <a:gd name="T1" fmla="*/ 0 h 1435"/>
                  <a:gd name="T2" fmla="*/ 0 w 176"/>
                  <a:gd name="T3" fmla="*/ 2147483647 h 1435"/>
                  <a:gd name="T4" fmla="*/ 2147483647 w 176"/>
                  <a:gd name="T5" fmla="*/ 2147483647 h 1435"/>
                  <a:gd name="T6" fmla="*/ 2147483647 w 176"/>
                  <a:gd name="T7" fmla="*/ 0 h 1435"/>
                  <a:gd name="T8" fmla="*/ 0 60000 65536"/>
                  <a:gd name="T9" fmla="*/ 0 60000 65536"/>
                  <a:gd name="T10" fmla="*/ 0 60000 65536"/>
                  <a:gd name="T11" fmla="*/ 0 60000 65536"/>
                  <a:gd name="T12" fmla="*/ 0 w 176"/>
                  <a:gd name="T13" fmla="*/ 0 h 1435"/>
                  <a:gd name="T14" fmla="*/ 176 w 176"/>
                  <a:gd name="T15" fmla="*/ 1435 h 1435"/>
                </a:gdLst>
                <a:ahLst/>
                <a:cxnLst>
                  <a:cxn ang="T8">
                    <a:pos x="T0" y="T1"/>
                  </a:cxn>
                  <a:cxn ang="T9">
                    <a:pos x="T2" y="T3"/>
                  </a:cxn>
                  <a:cxn ang="T10">
                    <a:pos x="T4" y="T5"/>
                  </a:cxn>
                  <a:cxn ang="T11">
                    <a:pos x="T6" y="T7"/>
                  </a:cxn>
                </a:cxnLst>
                <a:rect l="T12" t="T13" r="T14" b="T15"/>
                <a:pathLst>
                  <a:path w="176" h="1435">
                    <a:moveTo>
                      <a:pt x="75" y="0"/>
                    </a:moveTo>
                    <a:cubicBezTo>
                      <a:pt x="50" y="2"/>
                      <a:pt x="25" y="4"/>
                      <a:pt x="0" y="7"/>
                    </a:cubicBezTo>
                    <a:lnTo>
                      <a:pt x="176" y="1435"/>
                    </a:lnTo>
                    <a:lnTo>
                      <a:pt x="75" y="0"/>
                    </a:lnTo>
                    <a:close/>
                  </a:path>
                </a:pathLst>
              </a:custGeom>
              <a:solidFill>
                <a:srgbClr val="8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7" name="Freeform 19"/>
              <p:cNvSpPr>
                <a:spLocks/>
              </p:cNvSpPr>
              <p:nvPr/>
            </p:nvSpPr>
            <p:spPr bwMode="auto">
              <a:xfrm>
                <a:off x="5802313" y="1027113"/>
                <a:ext cx="101600" cy="1443038"/>
              </a:xfrm>
              <a:custGeom>
                <a:avLst/>
                <a:gdLst>
                  <a:gd name="T0" fmla="*/ 2147483647 w 101"/>
                  <a:gd name="T1" fmla="*/ 0 h 1438"/>
                  <a:gd name="T2" fmla="*/ 0 w 101"/>
                  <a:gd name="T3" fmla="*/ 2147483647 h 1438"/>
                  <a:gd name="T4" fmla="*/ 2147483647 w 101"/>
                  <a:gd name="T5" fmla="*/ 2147483647 h 1438"/>
                  <a:gd name="T6" fmla="*/ 2147483647 w 101"/>
                  <a:gd name="T7" fmla="*/ 0 h 1438"/>
                  <a:gd name="T8" fmla="*/ 0 60000 65536"/>
                  <a:gd name="T9" fmla="*/ 0 60000 65536"/>
                  <a:gd name="T10" fmla="*/ 0 60000 65536"/>
                  <a:gd name="T11" fmla="*/ 0 60000 65536"/>
                  <a:gd name="T12" fmla="*/ 0 w 101"/>
                  <a:gd name="T13" fmla="*/ 0 h 1438"/>
                  <a:gd name="T14" fmla="*/ 101 w 101"/>
                  <a:gd name="T15" fmla="*/ 1438 h 1438"/>
                </a:gdLst>
                <a:ahLst/>
                <a:cxnLst>
                  <a:cxn ang="T8">
                    <a:pos x="T0" y="T1"/>
                  </a:cxn>
                  <a:cxn ang="T9">
                    <a:pos x="T2" y="T3"/>
                  </a:cxn>
                  <a:cxn ang="T10">
                    <a:pos x="T4" y="T5"/>
                  </a:cxn>
                  <a:cxn ang="T11">
                    <a:pos x="T6" y="T7"/>
                  </a:cxn>
                </a:cxnLst>
                <a:rect l="T12" t="T13" r="T14" b="T15"/>
                <a:pathLst>
                  <a:path w="101" h="1438">
                    <a:moveTo>
                      <a:pt x="101" y="0"/>
                    </a:moveTo>
                    <a:cubicBezTo>
                      <a:pt x="67" y="0"/>
                      <a:pt x="34" y="1"/>
                      <a:pt x="0" y="3"/>
                    </a:cubicBezTo>
                    <a:lnTo>
                      <a:pt x="101" y="1438"/>
                    </a:lnTo>
                    <a:lnTo>
                      <a:pt x="101" y="0"/>
                    </a:lnTo>
                    <a:close/>
                  </a:path>
                </a:pathLst>
              </a:custGeom>
              <a:solidFill>
                <a:srgbClr val="80808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20538" name="Rectangle 21"/>
              <p:cNvSpPr>
                <a:spLocks noChangeArrowheads="1"/>
              </p:cNvSpPr>
              <p:nvPr/>
            </p:nvSpPr>
            <p:spPr bwMode="auto">
              <a:xfrm>
                <a:off x="7388734" y="922338"/>
                <a:ext cx="248425"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25%</a:t>
                </a:r>
                <a:endParaRPr lang="es-MX" u="none"/>
              </a:p>
            </p:txBody>
          </p:sp>
          <p:sp>
            <p:nvSpPr>
              <p:cNvPr id="20539" name="Rectangle 22"/>
              <p:cNvSpPr>
                <a:spLocks noChangeArrowheads="1"/>
              </p:cNvSpPr>
              <p:nvPr/>
            </p:nvSpPr>
            <p:spPr bwMode="auto">
              <a:xfrm>
                <a:off x="7401434" y="3200400"/>
                <a:ext cx="248425"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14%</a:t>
                </a:r>
                <a:endParaRPr lang="es-MX" u="none"/>
              </a:p>
            </p:txBody>
          </p:sp>
          <p:sp>
            <p:nvSpPr>
              <p:cNvPr id="20540" name="Rectangle 23"/>
              <p:cNvSpPr>
                <a:spLocks noChangeArrowheads="1"/>
              </p:cNvSpPr>
              <p:nvPr/>
            </p:nvSpPr>
            <p:spPr bwMode="auto">
              <a:xfrm>
                <a:off x="6485639" y="4079875"/>
                <a:ext cx="248425"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11%</a:t>
                </a:r>
                <a:endParaRPr lang="es-MX" u="none"/>
              </a:p>
            </p:txBody>
          </p:sp>
          <p:sp>
            <p:nvSpPr>
              <p:cNvPr id="20541" name="Rectangle 24"/>
              <p:cNvSpPr>
                <a:spLocks noChangeArrowheads="1"/>
              </p:cNvSpPr>
              <p:nvPr/>
            </p:nvSpPr>
            <p:spPr bwMode="auto">
              <a:xfrm>
                <a:off x="5325044" y="4095751"/>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8%</a:t>
                </a:r>
                <a:endParaRPr lang="es-MX" u="none"/>
              </a:p>
            </p:txBody>
          </p:sp>
          <p:sp>
            <p:nvSpPr>
              <p:cNvPr id="20542" name="Rectangle 25"/>
              <p:cNvSpPr>
                <a:spLocks noChangeArrowheads="1"/>
              </p:cNvSpPr>
              <p:nvPr/>
            </p:nvSpPr>
            <p:spPr bwMode="auto">
              <a:xfrm>
                <a:off x="4659881" y="3703638"/>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7%</a:t>
                </a:r>
                <a:endParaRPr lang="es-MX" u="none"/>
              </a:p>
            </p:txBody>
          </p:sp>
          <p:sp>
            <p:nvSpPr>
              <p:cNvPr id="20543" name="Rectangle 26"/>
              <p:cNvSpPr>
                <a:spLocks noChangeArrowheads="1"/>
              </p:cNvSpPr>
              <p:nvPr/>
            </p:nvSpPr>
            <p:spPr bwMode="auto">
              <a:xfrm>
                <a:off x="4283643" y="3035300"/>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7%</a:t>
                </a:r>
                <a:endParaRPr lang="es-MX" u="none"/>
              </a:p>
            </p:txBody>
          </p:sp>
          <p:sp>
            <p:nvSpPr>
              <p:cNvPr id="20544" name="Rectangle 27"/>
              <p:cNvSpPr>
                <a:spLocks noChangeArrowheads="1"/>
              </p:cNvSpPr>
              <p:nvPr/>
            </p:nvSpPr>
            <p:spPr bwMode="auto">
              <a:xfrm>
                <a:off x="4204268" y="2343150"/>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6%</a:t>
                </a:r>
                <a:endParaRPr lang="es-MX" u="none"/>
              </a:p>
            </p:txBody>
          </p:sp>
          <p:sp>
            <p:nvSpPr>
              <p:cNvPr id="20545" name="Rectangle 28"/>
              <p:cNvSpPr>
                <a:spLocks noChangeArrowheads="1"/>
              </p:cNvSpPr>
              <p:nvPr/>
            </p:nvSpPr>
            <p:spPr bwMode="auto">
              <a:xfrm>
                <a:off x="4324918" y="1828800"/>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4%</a:t>
                </a:r>
                <a:endParaRPr lang="es-MX" u="none"/>
              </a:p>
            </p:txBody>
          </p:sp>
          <p:sp>
            <p:nvSpPr>
              <p:cNvPr id="20546" name="Rectangle 29"/>
              <p:cNvSpPr>
                <a:spLocks noChangeArrowheads="1"/>
              </p:cNvSpPr>
              <p:nvPr/>
            </p:nvSpPr>
            <p:spPr bwMode="auto">
              <a:xfrm>
                <a:off x="4534468" y="1439862"/>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4%</a:t>
                </a:r>
                <a:endParaRPr lang="es-MX" u="none"/>
              </a:p>
            </p:txBody>
          </p:sp>
          <p:sp>
            <p:nvSpPr>
              <p:cNvPr id="20547" name="Rectangle 30"/>
              <p:cNvSpPr>
                <a:spLocks noChangeArrowheads="1"/>
              </p:cNvSpPr>
              <p:nvPr/>
            </p:nvSpPr>
            <p:spPr bwMode="auto">
              <a:xfrm>
                <a:off x="4805931" y="1146176"/>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4%</a:t>
                </a:r>
                <a:endParaRPr lang="es-MX" u="none"/>
              </a:p>
            </p:txBody>
          </p:sp>
          <p:sp>
            <p:nvSpPr>
              <p:cNvPr id="20548" name="Rectangle 31"/>
              <p:cNvSpPr>
                <a:spLocks noChangeArrowheads="1"/>
              </p:cNvSpPr>
              <p:nvPr/>
            </p:nvSpPr>
            <p:spPr bwMode="auto">
              <a:xfrm>
                <a:off x="5110730" y="958850"/>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3%</a:t>
                </a:r>
                <a:endParaRPr lang="es-MX" u="none"/>
              </a:p>
            </p:txBody>
          </p:sp>
          <p:sp>
            <p:nvSpPr>
              <p:cNvPr id="20549" name="Rectangle 32"/>
              <p:cNvSpPr>
                <a:spLocks noChangeArrowheads="1"/>
              </p:cNvSpPr>
              <p:nvPr/>
            </p:nvSpPr>
            <p:spPr bwMode="auto">
              <a:xfrm>
                <a:off x="5388544" y="865188"/>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2%</a:t>
                </a:r>
                <a:endParaRPr lang="es-MX" u="none"/>
              </a:p>
            </p:txBody>
          </p:sp>
          <p:sp>
            <p:nvSpPr>
              <p:cNvPr id="20550" name="Rectangle 33"/>
              <p:cNvSpPr>
                <a:spLocks noChangeArrowheads="1"/>
              </p:cNvSpPr>
              <p:nvPr/>
            </p:nvSpPr>
            <p:spPr bwMode="auto">
              <a:xfrm>
                <a:off x="5696519" y="774699"/>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1%</a:t>
                </a:r>
                <a:endParaRPr lang="es-MX" u="none"/>
              </a:p>
            </p:txBody>
          </p:sp>
          <p:sp>
            <p:nvSpPr>
              <p:cNvPr id="20551" name="Rectangle 34"/>
              <p:cNvSpPr>
                <a:spLocks noChangeArrowheads="1"/>
              </p:cNvSpPr>
              <p:nvPr/>
            </p:nvSpPr>
            <p:spPr bwMode="auto">
              <a:xfrm>
                <a:off x="5875905" y="744538"/>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1%</a:t>
                </a:r>
                <a:endParaRPr lang="es-MX" u="none"/>
              </a:p>
            </p:txBody>
          </p:sp>
          <p:sp>
            <p:nvSpPr>
              <p:cNvPr id="20552" name="Rectangle 35"/>
              <p:cNvSpPr>
                <a:spLocks noChangeArrowheads="1"/>
              </p:cNvSpPr>
              <p:nvPr/>
            </p:nvSpPr>
            <p:spPr bwMode="auto">
              <a:xfrm>
                <a:off x="5550469" y="814388"/>
                <a:ext cx="175716" cy="17381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solidFill>
                      <a:srgbClr val="000080"/>
                    </a:solidFill>
                  </a:rPr>
                  <a:t>1%</a:t>
                </a:r>
                <a:endParaRPr lang="es-MX" u="none"/>
              </a:p>
            </p:txBody>
          </p:sp>
        </p:grpSp>
        <p:grpSp>
          <p:nvGrpSpPr>
            <p:cNvPr id="20492" name="104 Grupo"/>
            <p:cNvGrpSpPr>
              <a:grpSpLocks/>
            </p:cNvGrpSpPr>
            <p:nvPr/>
          </p:nvGrpSpPr>
          <p:grpSpPr bwMode="auto">
            <a:xfrm>
              <a:off x="7929563" y="886652"/>
              <a:ext cx="1018546" cy="2705967"/>
              <a:chOff x="7929563" y="886652"/>
              <a:chExt cx="1018546" cy="2705967"/>
            </a:xfrm>
          </p:grpSpPr>
          <p:sp>
            <p:nvSpPr>
              <p:cNvPr id="20493" name="Rectangle 36"/>
              <p:cNvSpPr>
                <a:spLocks noChangeArrowheads="1"/>
              </p:cNvSpPr>
              <p:nvPr/>
            </p:nvSpPr>
            <p:spPr bwMode="auto">
              <a:xfrm>
                <a:off x="7929563" y="919990"/>
                <a:ext cx="73025" cy="74613"/>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494" name="Rectangle 37"/>
              <p:cNvSpPr>
                <a:spLocks noChangeArrowheads="1"/>
              </p:cNvSpPr>
              <p:nvPr/>
            </p:nvSpPr>
            <p:spPr bwMode="auto">
              <a:xfrm>
                <a:off x="8031163" y="886652"/>
                <a:ext cx="618984"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Nuevo León</a:t>
                </a:r>
                <a:endParaRPr lang="es-MX" u="none"/>
              </a:p>
            </p:txBody>
          </p:sp>
          <p:sp>
            <p:nvSpPr>
              <p:cNvPr id="20495" name="Rectangle 38"/>
              <p:cNvSpPr>
                <a:spLocks noChangeArrowheads="1"/>
              </p:cNvSpPr>
              <p:nvPr/>
            </p:nvSpPr>
            <p:spPr bwMode="auto">
              <a:xfrm>
                <a:off x="7929563" y="1102552"/>
                <a:ext cx="73025" cy="74613"/>
              </a:xfrm>
              <a:prstGeom prst="rect">
                <a:avLst/>
              </a:prstGeom>
              <a:solidFill>
                <a:srgbClr val="993366"/>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496" name="Rectangle 39"/>
              <p:cNvSpPr>
                <a:spLocks noChangeArrowheads="1"/>
              </p:cNvSpPr>
              <p:nvPr/>
            </p:nvSpPr>
            <p:spPr bwMode="auto">
              <a:xfrm>
                <a:off x="8031163" y="1069215"/>
                <a:ext cx="331662"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Jalisco</a:t>
                </a:r>
                <a:endParaRPr lang="es-MX" u="none"/>
              </a:p>
            </p:txBody>
          </p:sp>
          <p:sp>
            <p:nvSpPr>
              <p:cNvPr id="20497" name="Rectangle 40"/>
              <p:cNvSpPr>
                <a:spLocks noChangeArrowheads="1"/>
              </p:cNvSpPr>
              <p:nvPr/>
            </p:nvSpPr>
            <p:spPr bwMode="auto">
              <a:xfrm>
                <a:off x="7929563" y="1285115"/>
                <a:ext cx="73025" cy="74613"/>
              </a:xfrm>
              <a:prstGeom prst="rect">
                <a:avLst/>
              </a:prstGeom>
              <a:solidFill>
                <a:srgbClr val="99CC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498" name="Rectangle 41"/>
              <p:cNvSpPr>
                <a:spLocks noChangeArrowheads="1"/>
              </p:cNvSpPr>
              <p:nvPr/>
            </p:nvSpPr>
            <p:spPr bwMode="auto">
              <a:xfrm>
                <a:off x="8031163" y="1250190"/>
                <a:ext cx="603020"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Guanajuato</a:t>
                </a:r>
                <a:endParaRPr lang="es-MX" u="none"/>
              </a:p>
            </p:txBody>
          </p:sp>
          <p:sp>
            <p:nvSpPr>
              <p:cNvPr id="20499" name="Rectangle 42"/>
              <p:cNvSpPr>
                <a:spLocks noChangeArrowheads="1"/>
              </p:cNvSpPr>
              <p:nvPr/>
            </p:nvSpPr>
            <p:spPr bwMode="auto">
              <a:xfrm>
                <a:off x="7929563" y="1467677"/>
                <a:ext cx="73025" cy="74613"/>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00" name="Rectangle 43"/>
              <p:cNvSpPr>
                <a:spLocks noChangeArrowheads="1"/>
              </p:cNvSpPr>
              <p:nvPr/>
            </p:nvSpPr>
            <p:spPr bwMode="auto">
              <a:xfrm>
                <a:off x="8031163" y="1432752"/>
                <a:ext cx="450492"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Coahuila</a:t>
                </a:r>
                <a:endParaRPr lang="es-MX" u="none"/>
              </a:p>
            </p:txBody>
          </p:sp>
          <p:sp>
            <p:nvSpPr>
              <p:cNvPr id="20501" name="Rectangle 44"/>
              <p:cNvSpPr>
                <a:spLocks noChangeArrowheads="1"/>
              </p:cNvSpPr>
              <p:nvPr/>
            </p:nvSpPr>
            <p:spPr bwMode="auto">
              <a:xfrm>
                <a:off x="7929563" y="1650240"/>
                <a:ext cx="73025" cy="74613"/>
              </a:xfrm>
              <a:prstGeom prst="rect">
                <a:avLst/>
              </a:prstGeom>
              <a:solidFill>
                <a:srgbClr val="FF99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02" name="Rectangle 45"/>
              <p:cNvSpPr>
                <a:spLocks noChangeArrowheads="1"/>
              </p:cNvSpPr>
              <p:nvPr/>
            </p:nvSpPr>
            <p:spPr bwMode="auto">
              <a:xfrm>
                <a:off x="8044012" y="1616902"/>
                <a:ext cx="200416"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D.F.</a:t>
                </a:r>
                <a:endParaRPr lang="es-MX" u="none"/>
              </a:p>
            </p:txBody>
          </p:sp>
          <p:sp>
            <p:nvSpPr>
              <p:cNvPr id="20503" name="Rectangle 46"/>
              <p:cNvSpPr>
                <a:spLocks noChangeArrowheads="1"/>
              </p:cNvSpPr>
              <p:nvPr/>
            </p:nvSpPr>
            <p:spPr bwMode="auto">
              <a:xfrm>
                <a:off x="7929563" y="1832802"/>
                <a:ext cx="73025" cy="73025"/>
              </a:xfrm>
              <a:prstGeom prst="rect">
                <a:avLst/>
              </a:prstGeom>
              <a:solidFill>
                <a:srgbClr val="FF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04" name="Rectangle 47"/>
              <p:cNvSpPr>
                <a:spLocks noChangeArrowheads="1"/>
              </p:cNvSpPr>
              <p:nvPr/>
            </p:nvSpPr>
            <p:spPr bwMode="auto">
              <a:xfrm>
                <a:off x="8031163" y="1797877"/>
                <a:ext cx="916946"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Estado de México</a:t>
                </a:r>
                <a:endParaRPr lang="es-MX" u="none"/>
              </a:p>
            </p:txBody>
          </p:sp>
          <p:sp>
            <p:nvSpPr>
              <p:cNvPr id="20505" name="Rectangle 48"/>
              <p:cNvSpPr>
                <a:spLocks noChangeArrowheads="1"/>
              </p:cNvSpPr>
              <p:nvPr/>
            </p:nvSpPr>
            <p:spPr bwMode="auto">
              <a:xfrm>
                <a:off x="7929563" y="2015365"/>
                <a:ext cx="73025" cy="73025"/>
              </a:xfrm>
              <a:prstGeom prst="rect">
                <a:avLst/>
              </a:prstGeom>
              <a:solidFill>
                <a:srgbClr val="0066CC"/>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06" name="Rectangle 49"/>
              <p:cNvSpPr>
                <a:spLocks noChangeArrowheads="1"/>
              </p:cNvSpPr>
              <p:nvPr/>
            </p:nvSpPr>
            <p:spPr bwMode="auto">
              <a:xfrm>
                <a:off x="8031163" y="1980440"/>
                <a:ext cx="555133"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Chihuahua</a:t>
                </a:r>
                <a:endParaRPr lang="es-MX" u="none"/>
              </a:p>
            </p:txBody>
          </p:sp>
          <p:sp>
            <p:nvSpPr>
              <p:cNvPr id="20507" name="Rectangle 50"/>
              <p:cNvSpPr>
                <a:spLocks noChangeArrowheads="1"/>
              </p:cNvSpPr>
              <p:nvPr/>
            </p:nvSpPr>
            <p:spPr bwMode="auto">
              <a:xfrm>
                <a:off x="7929563" y="2197927"/>
                <a:ext cx="73025" cy="74613"/>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08" name="Rectangle 51"/>
              <p:cNvSpPr>
                <a:spLocks noChangeArrowheads="1"/>
              </p:cNvSpPr>
              <p:nvPr/>
            </p:nvSpPr>
            <p:spPr bwMode="auto">
              <a:xfrm>
                <a:off x="8031163" y="2163002"/>
                <a:ext cx="744907"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Baja California</a:t>
                </a:r>
                <a:endParaRPr lang="es-MX" u="none"/>
              </a:p>
            </p:txBody>
          </p:sp>
          <p:sp>
            <p:nvSpPr>
              <p:cNvPr id="20509" name="Rectangle 52"/>
              <p:cNvSpPr>
                <a:spLocks noChangeArrowheads="1"/>
              </p:cNvSpPr>
              <p:nvPr/>
            </p:nvSpPr>
            <p:spPr bwMode="auto">
              <a:xfrm>
                <a:off x="7929563" y="2378902"/>
                <a:ext cx="73025" cy="74613"/>
              </a:xfrm>
              <a:prstGeom prst="rect">
                <a:avLst/>
              </a:prstGeom>
              <a:solidFill>
                <a:srgbClr val="0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10" name="Rectangle 53"/>
              <p:cNvSpPr>
                <a:spLocks noChangeArrowheads="1"/>
              </p:cNvSpPr>
              <p:nvPr/>
            </p:nvSpPr>
            <p:spPr bwMode="auto">
              <a:xfrm>
                <a:off x="8031163" y="2345565"/>
                <a:ext cx="539171"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Querétaro</a:t>
                </a:r>
                <a:endParaRPr lang="es-MX" u="none"/>
              </a:p>
            </p:txBody>
          </p:sp>
          <p:sp>
            <p:nvSpPr>
              <p:cNvPr id="20511" name="Rectangle 54"/>
              <p:cNvSpPr>
                <a:spLocks noChangeArrowheads="1"/>
              </p:cNvSpPr>
              <p:nvPr/>
            </p:nvSpPr>
            <p:spPr bwMode="auto">
              <a:xfrm>
                <a:off x="7929563" y="2561465"/>
                <a:ext cx="73025" cy="74613"/>
              </a:xfrm>
              <a:prstGeom prst="rect">
                <a:avLst/>
              </a:prstGeom>
              <a:solidFill>
                <a:srgbClr val="FF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12" name="Rectangle 55"/>
              <p:cNvSpPr>
                <a:spLocks noChangeArrowheads="1"/>
              </p:cNvSpPr>
              <p:nvPr/>
            </p:nvSpPr>
            <p:spPr bwMode="auto">
              <a:xfrm>
                <a:off x="8031163" y="2528127"/>
                <a:ext cx="590605"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Tamaulipas</a:t>
                </a:r>
                <a:endParaRPr lang="es-MX" u="none"/>
              </a:p>
            </p:txBody>
          </p:sp>
          <p:sp>
            <p:nvSpPr>
              <p:cNvPr id="20513" name="Rectangle 56"/>
              <p:cNvSpPr>
                <a:spLocks noChangeArrowheads="1"/>
              </p:cNvSpPr>
              <p:nvPr/>
            </p:nvSpPr>
            <p:spPr bwMode="auto">
              <a:xfrm>
                <a:off x="7929563" y="2744027"/>
                <a:ext cx="73025" cy="74613"/>
              </a:xfrm>
              <a:prstGeom prst="rect">
                <a:avLst/>
              </a:prstGeom>
              <a:solidFill>
                <a:srgbClr val="FFFF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14" name="Rectangle 57"/>
              <p:cNvSpPr>
                <a:spLocks noChangeArrowheads="1"/>
              </p:cNvSpPr>
              <p:nvPr/>
            </p:nvSpPr>
            <p:spPr bwMode="auto">
              <a:xfrm>
                <a:off x="8031163" y="2710690"/>
                <a:ext cx="766190"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San Luis Potosi</a:t>
                </a:r>
                <a:endParaRPr lang="es-MX" u="none"/>
              </a:p>
            </p:txBody>
          </p:sp>
          <p:sp>
            <p:nvSpPr>
              <p:cNvPr id="20515" name="Rectangle 58"/>
              <p:cNvSpPr>
                <a:spLocks noChangeArrowheads="1"/>
              </p:cNvSpPr>
              <p:nvPr/>
            </p:nvSpPr>
            <p:spPr bwMode="auto">
              <a:xfrm>
                <a:off x="7929563" y="2926590"/>
                <a:ext cx="73025" cy="74613"/>
              </a:xfrm>
              <a:prstGeom prst="rect">
                <a:avLst/>
              </a:prstGeom>
              <a:solidFill>
                <a:srgbClr val="00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16" name="Rectangle 59"/>
              <p:cNvSpPr>
                <a:spLocks noChangeArrowheads="1"/>
              </p:cNvSpPr>
              <p:nvPr/>
            </p:nvSpPr>
            <p:spPr bwMode="auto">
              <a:xfrm>
                <a:off x="8031163" y="2891665"/>
                <a:ext cx="503699"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Zacatecas</a:t>
                </a:r>
                <a:endParaRPr lang="es-MX" u="none"/>
              </a:p>
            </p:txBody>
          </p:sp>
          <p:sp>
            <p:nvSpPr>
              <p:cNvPr id="20517" name="Rectangle 60"/>
              <p:cNvSpPr>
                <a:spLocks noChangeArrowheads="1"/>
              </p:cNvSpPr>
              <p:nvPr/>
            </p:nvSpPr>
            <p:spPr bwMode="auto">
              <a:xfrm>
                <a:off x="7929563" y="3109152"/>
                <a:ext cx="73025" cy="74613"/>
              </a:xfrm>
              <a:prstGeom prst="rect">
                <a:avLst/>
              </a:prstGeom>
              <a:solidFill>
                <a:srgbClr val="800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18" name="Rectangle 61"/>
              <p:cNvSpPr>
                <a:spLocks noChangeArrowheads="1"/>
              </p:cNvSpPr>
              <p:nvPr/>
            </p:nvSpPr>
            <p:spPr bwMode="auto">
              <a:xfrm>
                <a:off x="8031163" y="3074227"/>
                <a:ext cx="395511"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Hidalgo</a:t>
                </a:r>
                <a:endParaRPr lang="es-MX" u="none"/>
              </a:p>
            </p:txBody>
          </p:sp>
          <p:sp>
            <p:nvSpPr>
              <p:cNvPr id="20519" name="Rectangle 62"/>
              <p:cNvSpPr>
                <a:spLocks noChangeArrowheads="1"/>
              </p:cNvSpPr>
              <p:nvPr/>
            </p:nvSpPr>
            <p:spPr bwMode="auto">
              <a:xfrm>
                <a:off x="7929563" y="3291715"/>
                <a:ext cx="73025" cy="74613"/>
              </a:xfrm>
              <a:prstGeom prst="rect">
                <a:avLst/>
              </a:prstGeom>
              <a:solidFill>
                <a:srgbClr val="8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20" name="Rectangle 63"/>
              <p:cNvSpPr>
                <a:spLocks noChangeArrowheads="1"/>
              </p:cNvSpPr>
              <p:nvPr/>
            </p:nvSpPr>
            <p:spPr bwMode="auto">
              <a:xfrm>
                <a:off x="8031163" y="3258377"/>
                <a:ext cx="374228"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Sinaloa</a:t>
                </a:r>
                <a:endParaRPr lang="es-MX" u="none"/>
              </a:p>
            </p:txBody>
          </p:sp>
          <p:sp>
            <p:nvSpPr>
              <p:cNvPr id="20521" name="Rectangle 64"/>
              <p:cNvSpPr>
                <a:spLocks noChangeArrowheads="1"/>
              </p:cNvSpPr>
              <p:nvPr/>
            </p:nvSpPr>
            <p:spPr bwMode="auto">
              <a:xfrm>
                <a:off x="7929563" y="3474277"/>
                <a:ext cx="73025" cy="73025"/>
              </a:xfrm>
              <a:prstGeom prst="rect">
                <a:avLst/>
              </a:prstGeom>
              <a:solidFill>
                <a:srgbClr val="80808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u="none"/>
              </a:p>
            </p:txBody>
          </p:sp>
          <p:sp>
            <p:nvSpPr>
              <p:cNvPr id="20522" name="Rectangle 65"/>
              <p:cNvSpPr>
                <a:spLocks noChangeArrowheads="1"/>
              </p:cNvSpPr>
              <p:nvPr/>
            </p:nvSpPr>
            <p:spPr bwMode="auto">
              <a:xfrm>
                <a:off x="8031163" y="3439352"/>
                <a:ext cx="455813" cy="15326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r>
                  <a:rPr lang="es-MX" sz="900" u="none"/>
                  <a:t>Veracruz</a:t>
                </a:r>
                <a:endParaRPr lang="es-MX" u="none"/>
              </a:p>
            </p:txBody>
          </p:sp>
        </p:grpSp>
      </p:grpSp>
      <p:pic>
        <p:nvPicPr>
          <p:cNvPr id="20487" name="Picture 4" descr="Diapositiva"/>
          <p:cNvPicPr>
            <a:picLocks noChangeAspect="1" noChangeArrowheads="1"/>
          </p:cNvPicPr>
          <p:nvPr/>
        </p:nvPicPr>
        <p:blipFill rotWithShape="1">
          <a:blip r:embed="rId4" cstate="print">
            <a:extLst>
              <a:ext uri="{28A0092B-C50C-407E-A947-70E740481C1C}">
                <a14:useLocalDpi xmlns:a14="http://schemas.microsoft.com/office/drawing/2010/main" xmlns="" val="0"/>
              </a:ext>
            </a:extLst>
          </a:blip>
          <a:srcRect/>
          <a:stretch/>
        </p:blipFill>
        <p:spPr bwMode="auto">
          <a:xfrm>
            <a:off x="107504" y="4725145"/>
            <a:ext cx="2664296" cy="1872208"/>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8" name="Picture 5" descr="Secretaría de Economía"/>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2744029" y="5517232"/>
            <a:ext cx="1827971" cy="11238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5" name="Rectangle 11"/>
          <p:cNvSpPr>
            <a:spLocks noChangeArrowheads="1"/>
          </p:cNvSpPr>
          <p:nvPr/>
        </p:nvSpPr>
        <p:spPr bwMode="auto">
          <a:xfrm>
            <a:off x="5988496" y="5301208"/>
            <a:ext cx="3048000" cy="846367"/>
          </a:xfrm>
          <a:prstGeom prst="rect">
            <a:avLst/>
          </a:prstGeom>
          <a:noFill/>
          <a:ln w="25400">
            <a:noFill/>
            <a:miter lim="800000"/>
            <a:headEnd/>
            <a:tailEnd/>
          </a:ln>
          <a:effectLst/>
        </p:spPr>
        <p:txBody>
          <a:bodyPr lIns="91423" tIns="45711" rIns="91423" bIns="45711">
            <a:spAutoFit/>
          </a:bodyPr>
          <a:lstStyle/>
          <a:p>
            <a:pPr algn="r">
              <a:defRPr/>
            </a:pPr>
            <a:r>
              <a:rPr lang="en-US" sz="1600" i="1" dirty="0">
                <a:solidFill>
                  <a:schemeClr val="bg1"/>
                </a:solidFill>
                <a:latin typeface="Arial Rounded MT Bold" charset="0"/>
                <a:cs typeface="Arial Rounded MT Bold" charset="0"/>
              </a:rPr>
              <a:t>PRODIAT</a:t>
            </a:r>
          </a:p>
          <a:p>
            <a:pPr algn="r">
              <a:defRPr/>
            </a:pPr>
            <a:r>
              <a:rPr lang="en-US" sz="1100" u="none" dirty="0" err="1">
                <a:solidFill>
                  <a:schemeClr val="bg1"/>
                </a:solidFill>
                <a:latin typeface="Arial Rounded MT Bold" charset="0"/>
                <a:cs typeface="Arial Rounded MT Bold" charset="0"/>
              </a:rPr>
              <a:t>Programa</a:t>
            </a:r>
            <a:r>
              <a:rPr lang="en-US" sz="1100" u="none" dirty="0">
                <a:solidFill>
                  <a:schemeClr val="bg1"/>
                </a:solidFill>
                <a:latin typeface="Arial Rounded MT Bold" charset="0"/>
                <a:cs typeface="Arial Rounded MT Bold" charset="0"/>
              </a:rPr>
              <a:t> para el </a:t>
            </a:r>
            <a:r>
              <a:rPr lang="en-US" sz="1100" u="none" dirty="0" err="1">
                <a:solidFill>
                  <a:schemeClr val="bg1"/>
                </a:solidFill>
                <a:latin typeface="Arial Rounded MT Bold" charset="0"/>
                <a:cs typeface="Arial Rounded MT Bold" charset="0"/>
              </a:rPr>
              <a:t>desarrollo</a:t>
            </a:r>
            <a:r>
              <a:rPr lang="en-US" sz="1100" u="none" dirty="0">
                <a:solidFill>
                  <a:schemeClr val="bg1"/>
                </a:solidFill>
                <a:latin typeface="Arial Rounded MT Bold" charset="0"/>
                <a:cs typeface="Arial Rounded MT Bold" charset="0"/>
              </a:rPr>
              <a:t> de </a:t>
            </a:r>
          </a:p>
          <a:p>
            <a:pPr algn="r">
              <a:defRPr/>
            </a:pPr>
            <a:r>
              <a:rPr lang="en-US" sz="1100" u="none" dirty="0" err="1">
                <a:solidFill>
                  <a:schemeClr val="bg1"/>
                </a:solidFill>
                <a:latin typeface="Arial Rounded MT Bold" charset="0"/>
                <a:cs typeface="Arial Rounded MT Bold" charset="0"/>
              </a:rPr>
              <a:t>Industrias</a:t>
            </a:r>
            <a:r>
              <a:rPr lang="en-US" sz="1100" u="none" dirty="0">
                <a:solidFill>
                  <a:schemeClr val="bg1"/>
                </a:solidFill>
                <a:latin typeface="Arial Rounded MT Bold" charset="0"/>
                <a:cs typeface="Arial Rounded MT Bold" charset="0"/>
              </a:rPr>
              <a:t> de Alta </a:t>
            </a:r>
            <a:r>
              <a:rPr lang="en-US" sz="1100" u="none" dirty="0" err="1">
                <a:solidFill>
                  <a:schemeClr val="bg1"/>
                </a:solidFill>
                <a:latin typeface="Arial Rounded MT Bold" charset="0"/>
                <a:cs typeface="Arial Rounded MT Bold" charset="0"/>
              </a:rPr>
              <a:t>Tecnología</a:t>
            </a:r>
            <a:endParaRPr lang="en-US" sz="1100" u="none" dirty="0">
              <a:solidFill>
                <a:schemeClr val="bg1"/>
              </a:solidFill>
              <a:latin typeface="Arial Rounded MT Bold" charset="0"/>
              <a:cs typeface="Arial Rounded MT Bold" charset="0"/>
            </a:endParaRPr>
          </a:p>
          <a:p>
            <a:pPr algn="r">
              <a:defRPr/>
            </a:pPr>
            <a:r>
              <a:rPr lang="en-US" sz="1100" u="none" dirty="0" err="1">
                <a:solidFill>
                  <a:schemeClr val="bg1"/>
                </a:solidFill>
                <a:latin typeface="Arial Rounded MT Bold" charset="0"/>
                <a:cs typeface="Arial Rounded MT Bold" charset="0"/>
              </a:rPr>
              <a:t>Nanotecnología</a:t>
            </a:r>
            <a:r>
              <a:rPr lang="en-US" sz="1100" u="none" dirty="0">
                <a:solidFill>
                  <a:schemeClr val="bg1"/>
                </a:solidFill>
                <a:latin typeface="Arial Rounded MT Bold" charset="0"/>
                <a:cs typeface="Arial Rounded MT Bold" charset="0"/>
              </a:rPr>
              <a:t>, </a:t>
            </a:r>
            <a:r>
              <a:rPr lang="en-US" sz="1100" u="none" dirty="0" err="1">
                <a:solidFill>
                  <a:schemeClr val="bg1"/>
                </a:solidFill>
                <a:latin typeface="Arial Rounded MT Bold" charset="0"/>
                <a:cs typeface="Arial Rounded MT Bold" charset="0"/>
              </a:rPr>
              <a:t>Biotecnología</a:t>
            </a:r>
            <a:r>
              <a:rPr lang="en-US" sz="1100" u="none" dirty="0">
                <a:solidFill>
                  <a:schemeClr val="bg1"/>
                </a:solidFill>
                <a:latin typeface="Arial Rounded MT Bold" charset="0"/>
                <a:cs typeface="Arial Rounded MT Bold" charset="0"/>
              </a:rPr>
              <a:t> y TICs</a:t>
            </a:r>
          </a:p>
        </p:txBody>
      </p:sp>
    </p:spTree>
    <p:extLst>
      <p:ext uri="{BB962C8B-B14F-4D97-AF65-F5344CB8AC3E}">
        <p14:creationId xmlns:p14="http://schemas.microsoft.com/office/powerpoint/2010/main" xmlns="" val="2962818753"/>
      </p:ext>
    </p:extLst>
  </p:cSld>
  <p:clrMapOvr>
    <a:masterClrMapping/>
  </p:clrMapOvr>
  <p:transition>
    <p:wipe dir="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89" name="Text Box 8"/>
          <p:cNvSpPr txBox="1">
            <a:spLocks noChangeArrowheads="1"/>
          </p:cNvSpPr>
          <p:nvPr/>
        </p:nvSpPr>
        <p:spPr bwMode="auto">
          <a:xfrm>
            <a:off x="1096566" y="294233"/>
            <a:ext cx="3763466"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spcBef>
                <a:spcPct val="50000"/>
              </a:spcBef>
            </a:pPr>
            <a:r>
              <a:rPr lang="en-US" sz="1800" u="none" dirty="0" err="1">
                <a:solidFill>
                  <a:schemeClr val="accent1">
                    <a:lumMod val="75000"/>
                  </a:schemeClr>
                </a:solidFill>
              </a:rPr>
              <a:t>Incubadora</a:t>
            </a:r>
            <a:r>
              <a:rPr lang="en-US" sz="1800" u="none" dirty="0">
                <a:solidFill>
                  <a:schemeClr val="accent1">
                    <a:lumMod val="75000"/>
                  </a:schemeClr>
                </a:solidFill>
              </a:rPr>
              <a:t> de </a:t>
            </a:r>
            <a:r>
              <a:rPr lang="en-US" sz="1800" u="none" dirty="0" err="1">
                <a:solidFill>
                  <a:schemeClr val="accent1">
                    <a:lumMod val="75000"/>
                  </a:schemeClr>
                </a:solidFill>
              </a:rPr>
              <a:t>Nanotecnología</a:t>
            </a:r>
            <a:endParaRPr lang="en-US" sz="1800" u="none" dirty="0">
              <a:solidFill>
                <a:schemeClr val="accent1">
                  <a:lumMod val="75000"/>
                </a:schemeClr>
              </a:solidFill>
            </a:endParaRPr>
          </a:p>
        </p:txBody>
      </p:sp>
      <p:pic>
        <p:nvPicPr>
          <p:cNvPr id="156676" name="Picture 5"/>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940152" y="2782366"/>
            <a:ext cx="2250707" cy="1582738"/>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6677" name="Picture 11"/>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6037585" y="1131737"/>
            <a:ext cx="2186645" cy="127476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6678" name="Picture 12"/>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5940152" y="4869160"/>
            <a:ext cx="2162311" cy="153193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156680" name="Picture 4" descr="P1010136"/>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827584" y="3708338"/>
            <a:ext cx="4367758" cy="2817006"/>
          </a:xfrm>
          <a:prstGeom prst="roundRect">
            <a:avLst>
              <a:gd name="adj" fmla="val 8594"/>
            </a:avLst>
          </a:prstGeom>
          <a:solidFill>
            <a:srgbClr val="FFFFFF">
              <a:shade val="85000"/>
            </a:srgbClr>
          </a:solidFill>
          <a:ln>
            <a:noFill/>
          </a:ln>
          <a:effectLst/>
        </p:spPr>
      </p:pic>
      <p:pic>
        <p:nvPicPr>
          <p:cNvPr id="156681" name="9 Imagen" descr="incubadora nano.jpg"/>
          <p:cNvPicPr>
            <a:picLocks noChangeAspect="1" noChangeArrowheads="1"/>
          </p:cNvPicPr>
          <p:nvPr/>
        </p:nvPicPr>
        <p:blipFill rotWithShape="1">
          <a:blip r:embed="rId7" cstate="print">
            <a:extLst>
              <a:ext uri="{28A0092B-C50C-407E-A947-70E740481C1C}">
                <a14:useLocalDpi xmlns:a14="http://schemas.microsoft.com/office/drawing/2010/main" xmlns="" val="0"/>
              </a:ext>
            </a:extLst>
          </a:blip>
          <a:srcRect/>
          <a:stretch/>
        </p:blipFill>
        <p:spPr bwMode="auto">
          <a:xfrm>
            <a:off x="755576" y="987899"/>
            <a:ext cx="4320480" cy="2670537"/>
          </a:xfrm>
          <a:prstGeom prst="roundRect">
            <a:avLst>
              <a:gd name="adj" fmla="val 8594"/>
            </a:avLst>
          </a:prstGeom>
          <a:solidFill>
            <a:srgbClr val="FFFFFF">
              <a:shade val="85000"/>
            </a:srgbClr>
          </a:solidFill>
          <a:ln>
            <a:noFill/>
          </a:ln>
          <a:effectLst/>
        </p:spPr>
      </p:pic>
      <p:sp>
        <p:nvSpPr>
          <p:cNvPr id="63496" name="10 CuadroTexto"/>
          <p:cNvSpPr txBox="1">
            <a:spLocks noChangeArrowheads="1"/>
          </p:cNvSpPr>
          <p:nvPr/>
        </p:nvSpPr>
        <p:spPr bwMode="auto">
          <a:xfrm>
            <a:off x="1314326" y="1124744"/>
            <a:ext cx="304165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r>
              <a:rPr lang="es-MX" sz="1400" u="none" dirty="0">
                <a:solidFill>
                  <a:schemeClr val="accent1">
                    <a:lumMod val="75000"/>
                  </a:schemeClr>
                </a:solidFill>
              </a:rPr>
              <a:t>Inauguración / Septiembre /2009</a:t>
            </a:r>
          </a:p>
        </p:txBody>
      </p:sp>
      <p:sp>
        <p:nvSpPr>
          <p:cNvPr id="63497" name="Text Box 11"/>
          <p:cNvSpPr txBox="1">
            <a:spLocks noChangeArrowheads="1"/>
          </p:cNvSpPr>
          <p:nvPr/>
        </p:nvSpPr>
        <p:spPr bwMode="auto">
          <a:xfrm>
            <a:off x="947713" y="3757008"/>
            <a:ext cx="4127500" cy="338554"/>
          </a:xfrm>
          <a:prstGeom prst="rect">
            <a:avLst/>
          </a:prstGeom>
          <a:noFill/>
          <a:ln>
            <a:noFill/>
          </a:ln>
          <a:effectLst>
            <a:prstShdw prst="shdw12">
              <a:srgbClr val="000000">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spcBef>
                <a:spcPct val="50000"/>
              </a:spcBef>
            </a:pPr>
            <a:r>
              <a:rPr lang="es-MX" sz="1600" u="none" dirty="0">
                <a:solidFill>
                  <a:schemeClr val="accent1">
                    <a:lumMod val="75000"/>
                  </a:schemeClr>
                </a:solidFill>
              </a:rPr>
              <a:t>CIMAV: Administración Técnica</a:t>
            </a:r>
            <a:endParaRPr lang="es-ES" sz="1600" u="none" dirty="0">
              <a:solidFill>
                <a:schemeClr val="accent1">
                  <a:lumMod val="75000"/>
                </a:schemeClr>
              </a:solidFill>
            </a:endParaRPr>
          </a:p>
        </p:txBody>
      </p:sp>
    </p:spTree>
    <p:extLst>
      <p:ext uri="{BB962C8B-B14F-4D97-AF65-F5344CB8AC3E}">
        <p14:creationId xmlns:p14="http://schemas.microsoft.com/office/powerpoint/2010/main" xmlns="" val="35092797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7715" name="Picture 11" descr="DSCF164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283968" y="4413251"/>
            <a:ext cx="4572000" cy="2159464"/>
          </a:xfrm>
          <a:prstGeom prst="rect">
            <a:avLst/>
          </a:prstGeom>
          <a:ln>
            <a:noFill/>
          </a:ln>
          <a:effectLst>
            <a:softEdge rad="112500"/>
          </a:effectLst>
        </p:spPr>
      </p:pic>
      <p:pic>
        <p:nvPicPr>
          <p:cNvPr id="157698" name="Picture 7"/>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41540" y="2141537"/>
            <a:ext cx="3860547" cy="2271714"/>
          </a:xfrm>
          <a:prstGeom prst="rect">
            <a:avLst/>
          </a:prstGeom>
          <a:ln>
            <a:noFill/>
          </a:ln>
          <a:effectLst>
            <a:softEdge rad="112500"/>
          </a:effectLst>
        </p:spPr>
      </p:pic>
      <p:pic>
        <p:nvPicPr>
          <p:cNvPr id="157699" name="Picture 3" descr="P1000905"/>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75100" y="799162"/>
            <a:ext cx="3748827" cy="1525857"/>
          </a:xfrm>
          <a:prstGeom prst="rect">
            <a:avLst/>
          </a:prstGeom>
          <a:ln>
            <a:noFill/>
          </a:ln>
          <a:effectLst>
            <a:softEdge rad="112500"/>
          </a:effectLst>
        </p:spPr>
      </p:pic>
      <p:sp>
        <p:nvSpPr>
          <p:cNvPr id="65541" name="Text Box 4"/>
          <p:cNvSpPr txBox="1">
            <a:spLocks noChangeArrowheads="1"/>
          </p:cNvSpPr>
          <p:nvPr/>
        </p:nvSpPr>
        <p:spPr bwMode="auto">
          <a:xfrm>
            <a:off x="323528" y="4005064"/>
            <a:ext cx="2051050" cy="23314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lnSpc>
                <a:spcPct val="50000"/>
              </a:lnSpc>
              <a:spcBef>
                <a:spcPct val="50000"/>
              </a:spcBef>
            </a:pPr>
            <a:r>
              <a:rPr lang="es-MX" sz="1600" i="1" u="none" dirty="0" err="1">
                <a:solidFill>
                  <a:schemeClr val="bg1"/>
                </a:solidFill>
                <a:latin typeface="Bookman Old Style" charset="0"/>
                <a:cs typeface="Arial" charset="0"/>
              </a:rPr>
              <a:t>Nanoparticles</a:t>
            </a:r>
            <a:endParaRPr lang="es-ES" sz="1600" i="1" u="none" dirty="0">
              <a:solidFill>
                <a:schemeClr val="bg1"/>
              </a:solidFill>
              <a:latin typeface="Bookman Old Style" charset="0"/>
              <a:cs typeface="Arial" charset="0"/>
            </a:endParaRPr>
          </a:p>
        </p:txBody>
      </p:sp>
      <p:pic>
        <p:nvPicPr>
          <p:cNvPr id="157716" name="Picture 13" descr="DSCF1645"/>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29058" y="4312046"/>
            <a:ext cx="3975100" cy="2303463"/>
          </a:xfrm>
          <a:prstGeom prst="rect">
            <a:avLst/>
          </a:prstGeom>
          <a:ln>
            <a:noFill/>
          </a:ln>
          <a:effectLst>
            <a:softEdge rad="112500"/>
          </a:effectLst>
        </p:spPr>
      </p:pic>
      <p:sp>
        <p:nvSpPr>
          <p:cNvPr id="65543" name="Line 27"/>
          <p:cNvSpPr>
            <a:spLocks noChangeShapeType="1"/>
          </p:cNvSpPr>
          <p:nvPr/>
        </p:nvSpPr>
        <p:spPr bwMode="auto">
          <a:xfrm>
            <a:off x="4067175" y="6858000"/>
            <a:ext cx="2952750" cy="0"/>
          </a:xfrm>
          <a:prstGeom prst="line">
            <a:avLst/>
          </a:prstGeom>
          <a:noFill/>
          <a:ln w="38100">
            <a:solidFill>
              <a:schemeClr val="tx1"/>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5544" name="Text Box 30"/>
          <p:cNvSpPr txBox="1">
            <a:spLocks noChangeArrowheads="1"/>
          </p:cNvSpPr>
          <p:nvPr/>
        </p:nvSpPr>
        <p:spPr bwMode="auto">
          <a:xfrm>
            <a:off x="3209925" y="6093296"/>
            <a:ext cx="792163"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algn="r" eaLnBrk="1" hangingPunct="1">
              <a:spcBef>
                <a:spcPct val="50000"/>
              </a:spcBef>
            </a:pPr>
            <a:r>
              <a:rPr lang="es-MX" sz="1800" i="1" u="none" dirty="0">
                <a:solidFill>
                  <a:schemeClr val="bg1"/>
                </a:solidFill>
                <a:latin typeface="Bookman Old Style" charset="0"/>
              </a:rPr>
              <a:t>CNT</a:t>
            </a:r>
            <a:endParaRPr lang="es-ES" sz="1800" i="1" u="none" dirty="0">
              <a:solidFill>
                <a:schemeClr val="bg1"/>
              </a:solidFill>
              <a:latin typeface="Bookman Old Style" charset="0"/>
            </a:endParaRPr>
          </a:p>
        </p:txBody>
      </p:sp>
      <p:sp>
        <p:nvSpPr>
          <p:cNvPr id="65545" name="Text Box 31"/>
          <p:cNvSpPr txBox="1">
            <a:spLocks noChangeArrowheads="1"/>
          </p:cNvSpPr>
          <p:nvPr/>
        </p:nvSpPr>
        <p:spPr bwMode="auto">
          <a:xfrm>
            <a:off x="7236296" y="4797152"/>
            <a:ext cx="1439862"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algn="r" eaLnBrk="1" hangingPunct="1">
              <a:spcBef>
                <a:spcPct val="50000"/>
              </a:spcBef>
            </a:pPr>
            <a:r>
              <a:rPr lang="es-MX" sz="1800" i="1" u="none" dirty="0" err="1">
                <a:solidFill>
                  <a:schemeClr val="bg1"/>
                </a:solidFill>
                <a:latin typeface="Bookman Old Style" charset="0"/>
              </a:rPr>
              <a:t>Nanofilms</a:t>
            </a:r>
            <a:endParaRPr lang="es-ES" sz="1800" i="1" u="none" dirty="0">
              <a:solidFill>
                <a:schemeClr val="bg1"/>
              </a:solidFill>
              <a:latin typeface="Bookman Old Style" charset="0"/>
            </a:endParaRPr>
          </a:p>
        </p:txBody>
      </p:sp>
      <p:pic>
        <p:nvPicPr>
          <p:cNvPr id="157728" name="Picture 6"/>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4283968" y="980728"/>
            <a:ext cx="4464496" cy="3318395"/>
          </a:xfrm>
          <a:prstGeom prst="rect">
            <a:avLst/>
          </a:prstGeom>
          <a:ln>
            <a:noFill/>
          </a:ln>
          <a:effectLst>
            <a:softEdge rad="112500"/>
          </a:effectLst>
        </p:spPr>
      </p:pic>
      <p:sp>
        <p:nvSpPr>
          <p:cNvPr id="12" name="Text Box 8"/>
          <p:cNvSpPr txBox="1">
            <a:spLocks noChangeArrowheads="1"/>
          </p:cNvSpPr>
          <p:nvPr/>
        </p:nvSpPr>
        <p:spPr bwMode="auto">
          <a:xfrm>
            <a:off x="1096566" y="294233"/>
            <a:ext cx="3763466"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spcBef>
                <a:spcPct val="50000"/>
              </a:spcBef>
            </a:pPr>
            <a:r>
              <a:rPr lang="en-US" sz="1800" u="none" dirty="0" err="1">
                <a:solidFill>
                  <a:schemeClr val="accent1">
                    <a:lumMod val="75000"/>
                  </a:schemeClr>
                </a:solidFill>
              </a:rPr>
              <a:t>Incubadora</a:t>
            </a:r>
            <a:r>
              <a:rPr lang="en-US" sz="1800" u="none" dirty="0">
                <a:solidFill>
                  <a:schemeClr val="accent1">
                    <a:lumMod val="75000"/>
                  </a:schemeClr>
                </a:solidFill>
              </a:rPr>
              <a:t> de </a:t>
            </a:r>
            <a:r>
              <a:rPr lang="en-US" sz="1800" u="none" dirty="0" err="1">
                <a:solidFill>
                  <a:schemeClr val="accent1">
                    <a:lumMod val="75000"/>
                  </a:schemeClr>
                </a:solidFill>
              </a:rPr>
              <a:t>Nanotecnología</a:t>
            </a:r>
            <a:endParaRPr lang="en-US" sz="1800" u="none" dirty="0">
              <a:solidFill>
                <a:schemeClr val="accent1">
                  <a:lumMod val="75000"/>
                </a:schemeClr>
              </a:solidFill>
            </a:endParaRPr>
          </a:p>
        </p:txBody>
      </p:sp>
    </p:spTree>
    <p:extLst>
      <p:ext uri="{BB962C8B-B14F-4D97-AF65-F5344CB8AC3E}">
        <p14:creationId xmlns:p14="http://schemas.microsoft.com/office/powerpoint/2010/main" xmlns="" val="3853861874"/>
      </p:ext>
    </p:extLst>
  </p:cSld>
  <p:clrMapOvr>
    <a:masterClrMapping/>
  </p:clrMapOvr>
  <p:transition>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2" name="Grupo 11"/>
          <p:cNvGrpSpPr/>
          <p:nvPr/>
        </p:nvGrpSpPr>
        <p:grpSpPr>
          <a:xfrm>
            <a:off x="6920944" y="1084545"/>
            <a:ext cx="1755512" cy="3568591"/>
            <a:chOff x="7033084" y="976907"/>
            <a:chExt cx="1872837" cy="3839173"/>
          </a:xfrm>
        </p:grpSpPr>
        <p:sp>
          <p:nvSpPr>
            <p:cNvPr id="64" name="Rectángulo redondeado 63"/>
            <p:cNvSpPr/>
            <p:nvPr/>
          </p:nvSpPr>
          <p:spPr>
            <a:xfrm>
              <a:off x="7033084" y="976907"/>
              <a:ext cx="1872837" cy="3839173"/>
            </a:xfrm>
            <a:prstGeom prst="roundRect">
              <a:avLst>
                <a:gd name="adj" fmla="val 6256"/>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7" name="4 Elipse"/>
            <p:cNvSpPr/>
            <p:nvPr/>
          </p:nvSpPr>
          <p:spPr>
            <a:xfrm>
              <a:off x="7359889" y="1431704"/>
              <a:ext cx="1206910" cy="1041421"/>
            </a:xfrm>
            <a:prstGeom prst="ellipse">
              <a:avLst/>
            </a:prstGeom>
            <a:solidFill>
              <a:schemeClr val="accent3">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a:p>
          </p:txBody>
        </p:sp>
        <p:sp>
          <p:nvSpPr>
            <p:cNvPr id="70" name="11 Elipse"/>
            <p:cNvSpPr/>
            <p:nvPr/>
          </p:nvSpPr>
          <p:spPr>
            <a:xfrm>
              <a:off x="7354914" y="2550523"/>
              <a:ext cx="1206910" cy="1041421"/>
            </a:xfrm>
            <a:prstGeom prst="ellipse">
              <a:avLst/>
            </a:prstGeom>
            <a:solidFill>
              <a:schemeClr val="accent5">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a:solidFill>
                  <a:schemeClr val="bg1"/>
                </a:solidFill>
                <a:latin typeface="+mj-lt"/>
              </a:endParaRPr>
            </a:p>
          </p:txBody>
        </p:sp>
        <p:sp>
          <p:nvSpPr>
            <p:cNvPr id="72" name="13 Elipse"/>
            <p:cNvSpPr/>
            <p:nvPr/>
          </p:nvSpPr>
          <p:spPr>
            <a:xfrm>
              <a:off x="7347213" y="3650580"/>
              <a:ext cx="1206910" cy="1041421"/>
            </a:xfrm>
            <a:prstGeom prst="ellipse">
              <a:avLst/>
            </a:prstGeom>
            <a:solidFill>
              <a:schemeClr val="tx2">
                <a:lumMod val="75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1200">
                <a:solidFill>
                  <a:schemeClr val="bg1"/>
                </a:solidFill>
              </a:endParaRPr>
            </a:p>
          </p:txBody>
        </p:sp>
        <p:sp>
          <p:nvSpPr>
            <p:cNvPr id="68" name="9 CuadroTexto"/>
            <p:cNvSpPr txBox="1"/>
            <p:nvPr/>
          </p:nvSpPr>
          <p:spPr>
            <a:xfrm>
              <a:off x="7347213" y="999656"/>
              <a:ext cx="1236749" cy="461665"/>
            </a:xfrm>
            <a:prstGeom prst="rect">
              <a:avLst/>
            </a:prstGeom>
            <a:noFill/>
          </p:spPr>
          <p:txBody>
            <a:bodyPr wrap="none" rtlCol="0">
              <a:spAutoFit/>
            </a:bodyPr>
            <a:lstStyle/>
            <a:p>
              <a:r>
                <a:rPr lang="es-MX" sz="1200" b="1" dirty="0" smtClean="0">
                  <a:solidFill>
                    <a:srgbClr val="000000"/>
                  </a:solidFill>
                  <a:latin typeface="+mj-lt"/>
                </a:rPr>
                <a:t> 3 DIRECTRICES</a:t>
              </a:r>
            </a:p>
            <a:p>
              <a:r>
                <a:rPr lang="es-MX" sz="1200" b="1" dirty="0" smtClean="0">
                  <a:solidFill>
                    <a:srgbClr val="000000"/>
                  </a:solidFill>
                  <a:latin typeface="+mj-lt"/>
                </a:rPr>
                <a:t>DE DESARROLLO</a:t>
              </a:r>
              <a:endParaRPr lang="es-MX" sz="1200" b="1" dirty="0">
                <a:solidFill>
                  <a:srgbClr val="000000"/>
                </a:solidFill>
                <a:latin typeface="+mj-lt"/>
              </a:endParaRPr>
            </a:p>
          </p:txBody>
        </p:sp>
        <p:sp>
          <p:nvSpPr>
            <p:cNvPr id="69" name="10 CuadroTexto"/>
            <p:cNvSpPr txBox="1"/>
            <p:nvPr/>
          </p:nvSpPr>
          <p:spPr>
            <a:xfrm>
              <a:off x="7494443" y="1786857"/>
              <a:ext cx="927851" cy="331114"/>
            </a:xfrm>
            <a:prstGeom prst="rect">
              <a:avLst/>
            </a:prstGeom>
            <a:noFill/>
          </p:spPr>
          <p:txBody>
            <a:bodyPr wrap="none" rtlCol="0">
              <a:spAutoFit/>
            </a:bodyPr>
            <a:lstStyle/>
            <a:p>
              <a:r>
                <a:rPr lang="es-MX" sz="1400" b="1" dirty="0" smtClean="0">
                  <a:solidFill>
                    <a:schemeClr val="bg1"/>
                  </a:solidFill>
                  <a:latin typeface="+mj-lt"/>
                </a:rPr>
                <a:t>Start Ups</a:t>
              </a:r>
              <a:endParaRPr lang="es-MX" sz="1400" b="1" dirty="0">
                <a:solidFill>
                  <a:schemeClr val="bg1"/>
                </a:solidFill>
                <a:latin typeface="+mj-lt"/>
              </a:endParaRPr>
            </a:p>
          </p:txBody>
        </p:sp>
        <p:sp>
          <p:nvSpPr>
            <p:cNvPr id="71" name="12 CuadroTexto"/>
            <p:cNvSpPr txBox="1"/>
            <p:nvPr/>
          </p:nvSpPr>
          <p:spPr>
            <a:xfrm>
              <a:off x="7386758" y="3730954"/>
              <a:ext cx="1168269" cy="830997"/>
            </a:xfrm>
            <a:prstGeom prst="rect">
              <a:avLst/>
            </a:prstGeom>
            <a:noFill/>
          </p:spPr>
          <p:txBody>
            <a:bodyPr wrap="none" rtlCol="0">
              <a:spAutoFit/>
            </a:bodyPr>
            <a:lstStyle/>
            <a:p>
              <a:pPr algn="ctr"/>
              <a:r>
                <a:rPr lang="es-MX" sz="1100" b="1" dirty="0" smtClean="0">
                  <a:solidFill>
                    <a:schemeClr val="bg1"/>
                  </a:solidFill>
                  <a:latin typeface="+mj-lt"/>
                </a:rPr>
                <a:t>Micro-</a:t>
              </a:r>
            </a:p>
            <a:p>
              <a:pPr algn="ctr"/>
              <a:r>
                <a:rPr lang="es-MX" sz="1100" b="1" dirty="0" smtClean="0">
                  <a:solidFill>
                    <a:schemeClr val="bg1"/>
                  </a:solidFill>
                  <a:latin typeface="+mj-lt"/>
                </a:rPr>
                <a:t>clusterización</a:t>
              </a:r>
            </a:p>
            <a:p>
              <a:pPr algn="ctr"/>
              <a:r>
                <a:rPr lang="es-MX" sz="1100" b="1" dirty="0" smtClean="0">
                  <a:solidFill>
                    <a:schemeClr val="bg1"/>
                  </a:solidFill>
                  <a:latin typeface="+mj-lt"/>
                </a:rPr>
                <a:t>20 microcluster</a:t>
              </a:r>
            </a:p>
            <a:p>
              <a:pPr algn="ctr"/>
              <a:r>
                <a:rPr lang="es-MX" sz="1100" b="1" dirty="0">
                  <a:solidFill>
                    <a:schemeClr val="bg1"/>
                  </a:solidFill>
                  <a:latin typeface="+mj-lt"/>
                </a:rPr>
                <a:t>c</a:t>
              </a:r>
              <a:r>
                <a:rPr lang="es-MX" sz="1100" b="1" dirty="0" smtClean="0">
                  <a:solidFill>
                    <a:schemeClr val="bg1"/>
                  </a:solidFill>
                  <a:latin typeface="+mj-lt"/>
                </a:rPr>
                <a:t>on 50 PYMES</a:t>
              </a:r>
              <a:endParaRPr lang="es-MX" sz="1100" b="1" dirty="0">
                <a:solidFill>
                  <a:schemeClr val="bg1"/>
                </a:solidFill>
                <a:latin typeface="+mj-lt"/>
              </a:endParaRPr>
            </a:p>
          </p:txBody>
        </p:sp>
        <p:sp>
          <p:nvSpPr>
            <p:cNvPr id="73" name="14 CuadroTexto"/>
            <p:cNvSpPr txBox="1"/>
            <p:nvPr/>
          </p:nvSpPr>
          <p:spPr>
            <a:xfrm>
              <a:off x="7419221" y="2655840"/>
              <a:ext cx="1061701" cy="830997"/>
            </a:xfrm>
            <a:prstGeom prst="rect">
              <a:avLst/>
            </a:prstGeom>
            <a:noFill/>
          </p:spPr>
          <p:txBody>
            <a:bodyPr wrap="none" rtlCol="0">
              <a:spAutoFit/>
            </a:bodyPr>
            <a:lstStyle/>
            <a:p>
              <a:pPr algn="ctr"/>
              <a:r>
                <a:rPr lang="es-MX" sz="1200" b="1" dirty="0" smtClean="0">
                  <a:solidFill>
                    <a:schemeClr val="bg1"/>
                  </a:solidFill>
                  <a:latin typeface="+mj-lt"/>
                </a:rPr>
                <a:t>Proyectos</a:t>
              </a:r>
            </a:p>
            <a:p>
              <a:pPr algn="ctr"/>
              <a:r>
                <a:rPr lang="es-MX" sz="1200" b="1" dirty="0" smtClean="0">
                  <a:solidFill>
                    <a:schemeClr val="bg1"/>
                  </a:solidFill>
                  <a:latin typeface="+mj-lt"/>
                </a:rPr>
                <a:t>Colaborativos</a:t>
              </a:r>
            </a:p>
            <a:p>
              <a:pPr algn="ctr"/>
              <a:r>
                <a:rPr lang="es-MX" sz="1200" b="1" dirty="0" smtClean="0">
                  <a:solidFill>
                    <a:schemeClr val="bg1"/>
                  </a:solidFill>
                  <a:latin typeface="+mj-lt"/>
                </a:rPr>
                <a:t>Empresas</a:t>
              </a:r>
            </a:p>
            <a:p>
              <a:pPr algn="ctr"/>
              <a:r>
                <a:rPr lang="es-MX" sz="1200" b="1" dirty="0">
                  <a:solidFill>
                    <a:schemeClr val="bg1"/>
                  </a:solidFill>
                  <a:latin typeface="+mj-lt"/>
                </a:rPr>
                <a:t>d</a:t>
              </a:r>
              <a:r>
                <a:rPr lang="es-MX" sz="1200" b="1" dirty="0" smtClean="0">
                  <a:solidFill>
                    <a:schemeClr val="bg1"/>
                  </a:solidFill>
                  <a:latin typeface="+mj-lt"/>
                </a:rPr>
                <a:t>el Clúster</a:t>
              </a:r>
              <a:endParaRPr lang="es-MX" sz="1200" b="1" dirty="0">
                <a:solidFill>
                  <a:schemeClr val="bg1"/>
                </a:solidFill>
                <a:latin typeface="+mj-lt"/>
              </a:endParaRPr>
            </a:p>
          </p:txBody>
        </p:sp>
      </p:grpSp>
      <p:sp>
        <p:nvSpPr>
          <p:cNvPr id="6" name="CuadroTexto 5"/>
          <p:cNvSpPr txBox="1"/>
          <p:nvPr/>
        </p:nvSpPr>
        <p:spPr>
          <a:xfrm>
            <a:off x="1003208" y="283744"/>
            <a:ext cx="5279372" cy="430887"/>
          </a:xfrm>
          <a:prstGeom prst="rect">
            <a:avLst/>
          </a:prstGeom>
          <a:noFill/>
        </p:spPr>
        <p:txBody>
          <a:bodyPr wrap="none" rtlCol="0">
            <a:spAutoFit/>
          </a:bodyPr>
          <a:lstStyle/>
          <a:p>
            <a:r>
              <a:rPr lang="es-ES" sz="2200" dirty="0" smtClean="0">
                <a:solidFill>
                  <a:schemeClr val="accent1">
                    <a:lumMod val="75000"/>
                  </a:schemeClr>
                </a:solidFill>
                <a:latin typeface="Arial Black"/>
                <a:cs typeface="Arial Black"/>
              </a:rPr>
              <a:t>Clúster de Nanotecnología de NL</a:t>
            </a:r>
            <a:endParaRPr lang="es-ES" sz="2200" dirty="0">
              <a:solidFill>
                <a:schemeClr val="accent1">
                  <a:lumMod val="75000"/>
                </a:schemeClr>
              </a:solidFill>
              <a:latin typeface="Arial Black"/>
              <a:cs typeface="Arial Black"/>
            </a:endParaRPr>
          </a:p>
        </p:txBody>
      </p:sp>
      <p:grpSp>
        <p:nvGrpSpPr>
          <p:cNvPr id="13" name="Grupo 12"/>
          <p:cNvGrpSpPr/>
          <p:nvPr/>
        </p:nvGrpSpPr>
        <p:grpSpPr>
          <a:xfrm>
            <a:off x="480356" y="4869160"/>
            <a:ext cx="8196100" cy="1511375"/>
            <a:chOff x="336340" y="4922489"/>
            <a:chExt cx="8569582" cy="1693791"/>
          </a:xfrm>
        </p:grpSpPr>
        <p:sp>
          <p:nvSpPr>
            <p:cNvPr id="65" name="Rectángulo redondeado 64"/>
            <p:cNvSpPr/>
            <p:nvPr/>
          </p:nvSpPr>
          <p:spPr>
            <a:xfrm>
              <a:off x="336340" y="4922489"/>
              <a:ext cx="8569582" cy="1693791"/>
            </a:xfrm>
            <a:prstGeom prst="roundRect">
              <a:avLst>
                <a:gd name="adj" fmla="val 6256"/>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3" name="17 Imagen" descr="Nueva imagen (8).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6041302" y="5784997"/>
              <a:ext cx="978970" cy="705189"/>
            </a:xfrm>
            <a:prstGeom prst="rect">
              <a:avLst/>
            </a:prstGeom>
            <a:solidFill>
              <a:schemeClr val="bg1"/>
            </a:solidFill>
          </p:spPr>
        </p:pic>
        <p:pic>
          <p:nvPicPr>
            <p:cNvPr id="54" name="Picture 18" descr="Logo Mty AC Alta resolución"/>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189704" y="5100900"/>
              <a:ext cx="1252395" cy="544513"/>
            </a:xfrm>
            <a:prstGeom prst="rect">
              <a:avLst/>
            </a:prstGeom>
            <a:solidFill>
              <a:schemeClr val="bg1"/>
            </a:solidFill>
            <a:ln w="9525">
              <a:noFill/>
              <a:miter lim="800000"/>
              <a:headEnd/>
              <a:tailEnd/>
            </a:ln>
          </p:spPr>
        </p:pic>
        <p:pic>
          <p:nvPicPr>
            <p:cNvPr id="55" name="Picture 25"/>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521744" y="5046266"/>
              <a:ext cx="1655762" cy="612775"/>
            </a:xfrm>
            <a:prstGeom prst="rect">
              <a:avLst/>
            </a:prstGeom>
            <a:solidFill>
              <a:schemeClr val="bg1"/>
            </a:solidFill>
            <a:ln w="9525">
              <a:noFill/>
              <a:miter lim="800000"/>
              <a:headEnd/>
              <a:tailEnd/>
            </a:ln>
          </p:spPr>
        </p:pic>
        <p:pic>
          <p:nvPicPr>
            <p:cNvPr id="56" name="Picture 20"/>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274673" y="5085184"/>
              <a:ext cx="1360753" cy="488571"/>
            </a:xfrm>
            <a:prstGeom prst="rect">
              <a:avLst/>
            </a:prstGeom>
            <a:solidFill>
              <a:schemeClr val="bg1"/>
            </a:solidFill>
            <a:ln w="9525">
              <a:noFill/>
              <a:miter lim="800000"/>
              <a:headEnd/>
              <a:tailEnd/>
            </a:ln>
          </p:spPr>
        </p:pic>
        <p:pic>
          <p:nvPicPr>
            <p:cNvPr id="59" name="Picture 22"/>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467544" y="5949280"/>
              <a:ext cx="1317402" cy="562976"/>
            </a:xfrm>
            <a:prstGeom prst="rect">
              <a:avLst/>
            </a:prstGeom>
            <a:solidFill>
              <a:schemeClr val="bg1"/>
            </a:solidFill>
            <a:ln w="9525">
              <a:noFill/>
              <a:miter lim="800000"/>
              <a:headEnd/>
              <a:tailEnd/>
            </a:ln>
          </p:spPr>
        </p:pic>
        <p:pic>
          <p:nvPicPr>
            <p:cNvPr id="60" name="Picture 23"/>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5364387" y="5126610"/>
              <a:ext cx="1728788" cy="625475"/>
            </a:xfrm>
            <a:prstGeom prst="rect">
              <a:avLst/>
            </a:prstGeom>
            <a:solidFill>
              <a:schemeClr val="bg1"/>
            </a:solidFill>
            <a:ln w="9525">
              <a:noFill/>
              <a:miter lim="800000"/>
              <a:headEnd/>
              <a:tailEnd/>
            </a:ln>
          </p:spPr>
        </p:pic>
        <p:pic>
          <p:nvPicPr>
            <p:cNvPr id="61" name="Picture 24"/>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7275059" y="5661248"/>
              <a:ext cx="1329389" cy="794065"/>
            </a:xfrm>
            <a:prstGeom prst="rect">
              <a:avLst/>
            </a:prstGeom>
            <a:solidFill>
              <a:schemeClr val="bg1"/>
            </a:solidFill>
            <a:ln w="9525">
              <a:noFill/>
              <a:miter lim="800000"/>
              <a:headEnd/>
              <a:tailEnd/>
            </a:ln>
          </p:spPr>
        </p:pic>
        <p:pic>
          <p:nvPicPr>
            <p:cNvPr id="62" name="Picture 3"/>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4458632" y="5856849"/>
              <a:ext cx="1481520" cy="647700"/>
            </a:xfrm>
            <a:prstGeom prst="rect">
              <a:avLst/>
            </a:prstGeom>
            <a:solidFill>
              <a:schemeClr val="bg1"/>
            </a:solidFill>
            <a:ln w="9525">
              <a:noFill/>
              <a:miter lim="800000"/>
              <a:headEnd/>
              <a:tailEnd/>
            </a:ln>
          </p:spPr>
        </p:pic>
        <p:pic>
          <p:nvPicPr>
            <p:cNvPr id="63" name="Picture 4"/>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998105" y="5940553"/>
              <a:ext cx="1277751" cy="440775"/>
            </a:xfrm>
            <a:prstGeom prst="rect">
              <a:avLst/>
            </a:prstGeom>
            <a:solidFill>
              <a:schemeClr val="bg1"/>
            </a:solidFill>
            <a:ln w="9525">
              <a:noFill/>
              <a:miter lim="800000"/>
              <a:headEnd/>
              <a:tailEnd/>
            </a:ln>
          </p:spPr>
        </p:pic>
        <p:pic>
          <p:nvPicPr>
            <p:cNvPr id="66" name="9 Imagen" descr="Cluster nano logo -OK-03word.jpg"/>
            <p:cNvPicPr>
              <a:picLocks noChangeAspect="1"/>
            </p:cNvPicPr>
            <p:nvPr/>
          </p:nvPicPr>
          <p:blipFill>
            <a:blip r:embed="rId11" cstate="email">
              <a:extLst>
                <a:ext uri="{28A0092B-C50C-407E-A947-70E740481C1C}">
                  <a14:useLocalDpi xmlns:a14="http://schemas.microsoft.com/office/drawing/2010/main" xmlns="" val="0"/>
                </a:ext>
              </a:extLst>
            </a:blip>
            <a:stretch>
              <a:fillRect/>
            </a:stretch>
          </p:blipFill>
          <p:spPr>
            <a:xfrm>
              <a:off x="3569531" y="5761859"/>
              <a:ext cx="714437" cy="714437"/>
            </a:xfrm>
            <a:prstGeom prst="rect">
              <a:avLst/>
            </a:prstGeom>
            <a:effectLst>
              <a:outerShdw blurRad="50800" dist="38100" dir="5400000" algn="t" rotWithShape="0">
                <a:prstClr val="black">
                  <a:alpha val="40000"/>
                </a:prstClr>
              </a:outerShdw>
            </a:effectLst>
          </p:spPr>
        </p:pic>
        <p:sp>
          <p:nvSpPr>
            <p:cNvPr id="8" name="CuadroTexto 7"/>
            <p:cNvSpPr txBox="1"/>
            <p:nvPr/>
          </p:nvSpPr>
          <p:spPr>
            <a:xfrm>
              <a:off x="358646" y="4941168"/>
              <a:ext cx="1876504" cy="954107"/>
            </a:xfrm>
            <a:prstGeom prst="rect">
              <a:avLst/>
            </a:prstGeom>
            <a:noFill/>
          </p:spPr>
          <p:txBody>
            <a:bodyPr wrap="square" rtlCol="0">
              <a:spAutoFit/>
            </a:bodyPr>
            <a:lstStyle/>
            <a:p>
              <a:pPr algn="ctr"/>
              <a:r>
                <a:rPr lang="es-ES" sz="1400" b="1" dirty="0" smtClean="0">
                  <a:latin typeface="American Typewriter"/>
                  <a:cs typeface="American Typewriter"/>
                </a:rPr>
                <a:t>10 </a:t>
              </a:r>
              <a:r>
                <a:rPr lang="es-ES" sz="1400" b="1" dirty="0" err="1" smtClean="0">
                  <a:latin typeface="American Typewriter"/>
                  <a:cs typeface="American Typewriter"/>
                </a:rPr>
                <a:t>Clústers</a:t>
              </a:r>
              <a:r>
                <a:rPr lang="es-ES" sz="1400" b="1" dirty="0" smtClean="0">
                  <a:latin typeface="American Typewriter"/>
                  <a:cs typeface="American Typewriter"/>
                </a:rPr>
                <a:t> estratégicos</a:t>
              </a:r>
            </a:p>
            <a:p>
              <a:pPr algn="ctr"/>
              <a:r>
                <a:rPr lang="es-ES" sz="1400" b="1" dirty="0" smtClean="0">
                  <a:latin typeface="American Typewriter"/>
                  <a:cs typeface="American Typewriter"/>
                </a:rPr>
                <a:t>65 % Industria </a:t>
              </a:r>
              <a:r>
                <a:rPr lang="es-ES" sz="1400" b="1" dirty="0">
                  <a:latin typeface="American Typewriter"/>
                  <a:cs typeface="American Typewriter"/>
                </a:rPr>
                <a:t>d</a:t>
              </a:r>
              <a:r>
                <a:rPr lang="es-ES" sz="1400" b="1" dirty="0" smtClean="0">
                  <a:latin typeface="American Typewriter"/>
                  <a:cs typeface="American Typewriter"/>
                </a:rPr>
                <a:t>el Estado</a:t>
              </a:r>
              <a:endParaRPr lang="es-ES" sz="1400" b="1" dirty="0">
                <a:latin typeface="American Typewriter"/>
                <a:cs typeface="American Typewriter"/>
              </a:endParaRPr>
            </a:p>
          </p:txBody>
        </p:sp>
      </p:grpSp>
      <p:grpSp>
        <p:nvGrpSpPr>
          <p:cNvPr id="11" name="Grupo 10"/>
          <p:cNvGrpSpPr/>
          <p:nvPr/>
        </p:nvGrpSpPr>
        <p:grpSpPr>
          <a:xfrm>
            <a:off x="441584" y="1089927"/>
            <a:ext cx="6290656" cy="3563209"/>
            <a:chOff x="297568" y="998742"/>
            <a:chExt cx="6588086" cy="3842682"/>
          </a:xfrm>
        </p:grpSpPr>
        <p:sp>
          <p:nvSpPr>
            <p:cNvPr id="9" name="Rectángulo redondeado 8"/>
            <p:cNvSpPr/>
            <p:nvPr/>
          </p:nvSpPr>
          <p:spPr>
            <a:xfrm>
              <a:off x="336340" y="998742"/>
              <a:ext cx="6549314" cy="3842682"/>
            </a:xfrm>
            <a:prstGeom prst="roundRect">
              <a:avLst>
                <a:gd name="adj" fmla="val 6256"/>
              </a:avLst>
            </a:prstGeom>
            <a:solidFill>
              <a:schemeClr val="bg1"/>
            </a:solidFill>
            <a:ln>
              <a:noFill/>
            </a:ln>
            <a:effectLst>
              <a:outerShdw blurRad="50800" dist="38100" dir="8100000" algn="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02" name="Rectangle 3"/>
            <p:cNvSpPr>
              <a:spLocks noChangeArrowheads="1"/>
            </p:cNvSpPr>
            <p:nvPr/>
          </p:nvSpPr>
          <p:spPr bwMode="auto">
            <a:xfrm>
              <a:off x="297568" y="998742"/>
              <a:ext cx="6223937" cy="539990"/>
            </a:xfrm>
            <a:prstGeom prst="rect">
              <a:avLst/>
            </a:prstGeom>
            <a:noFill/>
            <a:ln w="9525">
              <a:noFill/>
              <a:miter lim="800000"/>
              <a:headEnd/>
              <a:tailEnd/>
            </a:ln>
            <a:effectLst/>
          </p:spPr>
          <p:txBody>
            <a:bodyPr lIns="92075" tIns="46038" rIns="92075" bIns="46038" anchor="ctr"/>
            <a:lstStyle/>
            <a:p>
              <a:pPr>
                <a:lnSpc>
                  <a:spcPct val="90000"/>
                </a:lnSpc>
              </a:pPr>
              <a:r>
                <a:rPr lang="es-ES" altLang="en-US" sz="2400" b="1" dirty="0" smtClean="0">
                  <a:solidFill>
                    <a:schemeClr val="tx2"/>
                  </a:solidFill>
                </a:rPr>
                <a:t> </a:t>
              </a:r>
            </a:p>
            <a:p>
              <a:pPr>
                <a:lnSpc>
                  <a:spcPct val="90000"/>
                </a:lnSpc>
                <a:spcBef>
                  <a:spcPct val="0"/>
                </a:spcBef>
              </a:pPr>
              <a:endParaRPr lang="en-US" altLang="en-US" sz="2400" b="1" dirty="0">
                <a:solidFill>
                  <a:schemeClr val="tx2"/>
                </a:solidFill>
                <a:latin typeface="Arial" pitchFamily="34" charset="0"/>
              </a:endParaRPr>
            </a:p>
          </p:txBody>
        </p:sp>
        <p:pic>
          <p:nvPicPr>
            <p:cNvPr id="21" name="20 Imagen" descr="nanomat logo feb12-01.jpg"/>
            <p:cNvPicPr>
              <a:picLocks noChangeAspect="1"/>
            </p:cNvPicPr>
            <p:nvPr/>
          </p:nvPicPr>
          <p:blipFill>
            <a:blip r:embed="rId12" cstate="email">
              <a:extLst>
                <a:ext uri="{28A0092B-C50C-407E-A947-70E740481C1C}">
                  <a14:useLocalDpi xmlns:a14="http://schemas.microsoft.com/office/drawing/2010/main" xmlns="" val="0"/>
                </a:ext>
              </a:extLst>
            </a:blip>
            <a:stretch>
              <a:fillRect/>
            </a:stretch>
          </p:blipFill>
          <p:spPr>
            <a:xfrm>
              <a:off x="5889130" y="2581092"/>
              <a:ext cx="709841" cy="744050"/>
            </a:xfrm>
            <a:prstGeom prst="rect">
              <a:avLst/>
            </a:prstGeom>
          </p:spPr>
        </p:pic>
        <p:pic>
          <p:nvPicPr>
            <p:cNvPr id="22" name="Picture 4" descr="logoI2T2"/>
            <p:cNvPicPr>
              <a:picLocks noChangeAspect="1" noChangeArrowheads="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5387357" y="1708237"/>
              <a:ext cx="1163874" cy="268623"/>
            </a:xfrm>
            <a:prstGeom prst="rect">
              <a:avLst/>
            </a:prstGeom>
            <a:noFill/>
          </p:spPr>
        </p:pic>
        <p:pic>
          <p:nvPicPr>
            <p:cNvPr id="23" name="Picture 5" descr="logo"/>
            <p:cNvPicPr>
              <a:picLocks noChangeAspect="1" noChangeArrowheads="1"/>
            </p:cNvPicPr>
            <p:nvPr/>
          </p:nvPicPr>
          <p:blipFill>
            <a:blip r:embed="rId14" cstate="email">
              <a:extLst>
                <a:ext uri="{28A0092B-C50C-407E-A947-70E740481C1C}">
                  <a14:useLocalDpi xmlns:a14="http://schemas.microsoft.com/office/drawing/2010/main" xmlns="" val="0"/>
                </a:ext>
              </a:extLst>
            </a:blip>
            <a:srcRect/>
            <a:stretch>
              <a:fillRect/>
            </a:stretch>
          </p:blipFill>
          <p:spPr bwMode="auto">
            <a:xfrm>
              <a:off x="5510415" y="1988719"/>
              <a:ext cx="1008691" cy="466316"/>
            </a:xfrm>
            <a:prstGeom prst="rect">
              <a:avLst/>
            </a:prstGeom>
            <a:noFill/>
          </p:spPr>
        </p:pic>
        <p:pic>
          <p:nvPicPr>
            <p:cNvPr id="24" name="Picture 6" descr="UANL-logo-E76947C974-seeklogo"/>
            <p:cNvPicPr>
              <a:picLocks noChangeAspect="1" noChangeArrowheads="1"/>
            </p:cNvPicPr>
            <p:nvPr/>
          </p:nvPicPr>
          <p:blipFill>
            <a:blip r:embed="rId15" cstate="email">
              <a:extLst>
                <a:ext uri="{28A0092B-C50C-407E-A947-70E740481C1C}">
                  <a14:useLocalDpi xmlns:a14="http://schemas.microsoft.com/office/drawing/2010/main" xmlns="" val="0"/>
                </a:ext>
              </a:extLst>
            </a:blip>
            <a:srcRect/>
            <a:stretch>
              <a:fillRect/>
            </a:stretch>
          </p:blipFill>
          <p:spPr bwMode="auto">
            <a:xfrm>
              <a:off x="2150142" y="2951425"/>
              <a:ext cx="834110" cy="408970"/>
            </a:xfrm>
            <a:prstGeom prst="rect">
              <a:avLst/>
            </a:prstGeom>
            <a:noFill/>
          </p:spPr>
        </p:pic>
        <p:pic>
          <p:nvPicPr>
            <p:cNvPr id="25" name="Picture 7" descr="cidesi"/>
            <p:cNvPicPr>
              <a:picLocks noChangeAspect="1" noChangeArrowheads="1"/>
            </p:cNvPicPr>
            <p:nvPr/>
          </p:nvPicPr>
          <p:blipFill>
            <a:blip r:embed="rId16" cstate="email">
              <a:extLst>
                <a:ext uri="{28A0092B-C50C-407E-A947-70E740481C1C}">
                  <a14:useLocalDpi xmlns:a14="http://schemas.microsoft.com/office/drawing/2010/main" xmlns="" val="0"/>
                </a:ext>
              </a:extLst>
            </a:blip>
            <a:srcRect/>
            <a:stretch>
              <a:fillRect/>
            </a:stretch>
          </p:blipFill>
          <p:spPr bwMode="auto">
            <a:xfrm>
              <a:off x="3195826" y="1205435"/>
              <a:ext cx="801780" cy="273150"/>
            </a:xfrm>
            <a:prstGeom prst="rect">
              <a:avLst/>
            </a:prstGeom>
            <a:noFill/>
          </p:spPr>
        </p:pic>
        <p:pic>
          <p:nvPicPr>
            <p:cNvPr id="26" name="Picture 8" descr="CIQA"/>
            <p:cNvPicPr>
              <a:picLocks noChangeAspect="1" noChangeArrowheads="1"/>
            </p:cNvPicPr>
            <p:nvPr/>
          </p:nvPicPr>
          <p:blipFill>
            <a:blip r:embed="rId17" cstate="email">
              <a:extLst>
                <a:ext uri="{28A0092B-C50C-407E-A947-70E740481C1C}">
                  <a14:useLocalDpi xmlns:a14="http://schemas.microsoft.com/office/drawing/2010/main" xmlns="" val="0"/>
                </a:ext>
              </a:extLst>
            </a:blip>
            <a:srcRect/>
            <a:stretch>
              <a:fillRect/>
            </a:stretch>
          </p:blipFill>
          <p:spPr bwMode="auto">
            <a:xfrm>
              <a:off x="5680509" y="1171152"/>
              <a:ext cx="834110" cy="279941"/>
            </a:xfrm>
            <a:prstGeom prst="rect">
              <a:avLst/>
            </a:prstGeom>
            <a:noFill/>
          </p:spPr>
        </p:pic>
        <p:pic>
          <p:nvPicPr>
            <p:cNvPr id="27" name="Picture 10" descr="logo_viakable"/>
            <p:cNvPicPr>
              <a:picLocks noChangeAspect="1" noChangeArrowheads="1"/>
            </p:cNvPicPr>
            <p:nvPr/>
          </p:nvPicPr>
          <p:blipFill>
            <a:blip r:embed="rId18" cstate="email">
              <a:extLst>
                <a:ext uri="{28A0092B-C50C-407E-A947-70E740481C1C}">
                  <a14:useLocalDpi xmlns:a14="http://schemas.microsoft.com/office/drawing/2010/main" xmlns="" val="0"/>
                </a:ext>
              </a:extLst>
            </a:blip>
            <a:srcRect/>
            <a:stretch>
              <a:fillRect/>
            </a:stretch>
          </p:blipFill>
          <p:spPr bwMode="auto">
            <a:xfrm>
              <a:off x="3221928" y="3121216"/>
              <a:ext cx="1302370" cy="293833"/>
            </a:xfrm>
            <a:prstGeom prst="rect">
              <a:avLst/>
            </a:prstGeom>
            <a:noFill/>
          </p:spPr>
        </p:pic>
        <p:pic>
          <p:nvPicPr>
            <p:cNvPr id="29" name="Picture 12" descr="owens corning"/>
            <p:cNvPicPr>
              <a:picLocks noChangeAspect="1" noChangeArrowheads="1"/>
            </p:cNvPicPr>
            <p:nvPr/>
          </p:nvPicPr>
          <p:blipFill>
            <a:blip r:embed="rId19" cstate="email">
              <a:extLst>
                <a:ext uri="{28A0092B-C50C-407E-A947-70E740481C1C}">
                  <a14:useLocalDpi xmlns:a14="http://schemas.microsoft.com/office/drawing/2010/main" xmlns="" val="0"/>
                </a:ext>
              </a:extLst>
            </a:blip>
            <a:srcRect/>
            <a:stretch>
              <a:fillRect/>
            </a:stretch>
          </p:blipFill>
          <p:spPr bwMode="auto">
            <a:xfrm>
              <a:off x="2620562" y="3516867"/>
              <a:ext cx="751165" cy="600825"/>
            </a:xfrm>
            <a:prstGeom prst="rect">
              <a:avLst/>
            </a:prstGeom>
            <a:noFill/>
          </p:spPr>
        </p:pic>
        <p:pic>
          <p:nvPicPr>
            <p:cNvPr id="30" name="Picture 13" descr="CEMEX logo"/>
            <p:cNvPicPr>
              <a:picLocks noChangeAspect="1" noChangeArrowheads="1"/>
            </p:cNvPicPr>
            <p:nvPr/>
          </p:nvPicPr>
          <p:blipFill>
            <a:blip r:embed="rId20" cstate="email">
              <a:extLst>
                <a:ext uri="{28A0092B-C50C-407E-A947-70E740481C1C}">
                  <a14:useLocalDpi xmlns:a14="http://schemas.microsoft.com/office/drawing/2010/main" xmlns="" val="0"/>
                </a:ext>
              </a:extLst>
            </a:blip>
            <a:srcRect/>
            <a:stretch>
              <a:fillRect/>
            </a:stretch>
          </p:blipFill>
          <p:spPr bwMode="auto">
            <a:xfrm>
              <a:off x="1568205" y="1171152"/>
              <a:ext cx="1163874" cy="288242"/>
            </a:xfrm>
            <a:prstGeom prst="rect">
              <a:avLst/>
            </a:prstGeom>
            <a:noFill/>
          </p:spPr>
        </p:pic>
        <p:pic>
          <p:nvPicPr>
            <p:cNvPr id="31" name="Picture 16" descr="simplex_etitg"/>
            <p:cNvPicPr>
              <a:picLocks noChangeAspect="1" noChangeArrowheads="1"/>
            </p:cNvPicPr>
            <p:nvPr/>
          </p:nvPicPr>
          <p:blipFill>
            <a:blip r:embed="rId21" cstate="print">
              <a:extLst>
                <a:ext uri="{28A0092B-C50C-407E-A947-70E740481C1C}">
                  <a14:useLocalDpi xmlns:a14="http://schemas.microsoft.com/office/drawing/2010/main" xmlns="" val="0"/>
                </a:ext>
              </a:extLst>
            </a:blip>
            <a:srcRect b="16000"/>
            <a:stretch>
              <a:fillRect/>
            </a:stretch>
          </p:blipFill>
          <p:spPr bwMode="auto">
            <a:xfrm>
              <a:off x="3810781" y="1685036"/>
              <a:ext cx="1357854" cy="166756"/>
            </a:xfrm>
            <a:prstGeom prst="rect">
              <a:avLst/>
            </a:prstGeom>
            <a:noFill/>
            <a:ln w="9525">
              <a:noFill/>
              <a:miter lim="800000"/>
              <a:headEnd/>
              <a:tailEnd/>
            </a:ln>
          </p:spPr>
        </p:pic>
        <p:pic>
          <p:nvPicPr>
            <p:cNvPr id="32" name="Picture 17" descr="whirlpool"/>
            <p:cNvPicPr>
              <a:picLocks noChangeAspect="1" noChangeArrowheads="1"/>
            </p:cNvPicPr>
            <p:nvPr/>
          </p:nvPicPr>
          <p:blipFill>
            <a:blip r:embed="rId22" cstate="email">
              <a:extLst>
                <a:ext uri="{28A0092B-C50C-407E-A947-70E740481C1C}">
                  <a14:useLocalDpi xmlns:a14="http://schemas.microsoft.com/office/drawing/2010/main" xmlns="" val="0"/>
                </a:ext>
              </a:extLst>
            </a:blip>
            <a:srcRect/>
            <a:stretch>
              <a:fillRect/>
            </a:stretch>
          </p:blipFill>
          <p:spPr bwMode="auto">
            <a:xfrm>
              <a:off x="3969206" y="2637488"/>
              <a:ext cx="814712" cy="391615"/>
            </a:xfrm>
            <a:prstGeom prst="rect">
              <a:avLst/>
            </a:prstGeom>
            <a:noFill/>
          </p:spPr>
        </p:pic>
        <p:pic>
          <p:nvPicPr>
            <p:cNvPr id="33" name="Picture 18" descr="logo_lamosa"/>
            <p:cNvPicPr>
              <a:picLocks noChangeAspect="1" noChangeArrowheads="1"/>
            </p:cNvPicPr>
            <p:nvPr/>
          </p:nvPicPr>
          <p:blipFill>
            <a:blip r:embed="rId23" cstate="print">
              <a:extLst>
                <a:ext uri="{28A0092B-C50C-407E-A947-70E740481C1C}">
                  <a14:useLocalDpi xmlns:a14="http://schemas.microsoft.com/office/drawing/2010/main" xmlns="" val="0"/>
                </a:ext>
              </a:extLst>
            </a:blip>
            <a:srcRect/>
            <a:stretch>
              <a:fillRect/>
            </a:stretch>
          </p:blipFill>
          <p:spPr bwMode="auto">
            <a:xfrm>
              <a:off x="1588749" y="2197132"/>
              <a:ext cx="1086284" cy="262586"/>
            </a:xfrm>
            <a:prstGeom prst="rect">
              <a:avLst/>
            </a:prstGeom>
            <a:noFill/>
          </p:spPr>
        </p:pic>
        <p:pic>
          <p:nvPicPr>
            <p:cNvPr id="34" name="Picture 20"/>
            <p:cNvPicPr>
              <a:picLocks noChangeAspect="1" noChangeArrowheads="1"/>
            </p:cNvPicPr>
            <p:nvPr/>
          </p:nvPicPr>
          <p:blipFill>
            <a:blip r:embed="rId24" cstate="email">
              <a:extLst>
                <a:ext uri="{28A0092B-C50C-407E-A947-70E740481C1C}">
                  <a14:useLocalDpi xmlns:a14="http://schemas.microsoft.com/office/drawing/2010/main" xmlns="" val="0"/>
                </a:ext>
              </a:extLst>
            </a:blip>
            <a:srcRect/>
            <a:stretch>
              <a:fillRect/>
            </a:stretch>
          </p:blipFill>
          <p:spPr bwMode="auto">
            <a:xfrm>
              <a:off x="1841383" y="4279295"/>
              <a:ext cx="788901" cy="496925"/>
            </a:xfrm>
            <a:prstGeom prst="rect">
              <a:avLst/>
            </a:prstGeom>
            <a:noFill/>
            <a:ln w="9525">
              <a:noFill/>
              <a:miter lim="800000"/>
              <a:headEnd/>
              <a:tailEnd/>
            </a:ln>
            <a:effectLst/>
          </p:spPr>
        </p:pic>
        <p:pic>
          <p:nvPicPr>
            <p:cNvPr id="35" name="Picture 21" descr="brand"/>
            <p:cNvPicPr>
              <a:picLocks noChangeAspect="1" noChangeArrowheads="1"/>
            </p:cNvPicPr>
            <p:nvPr/>
          </p:nvPicPr>
          <p:blipFill>
            <a:blip r:embed="rId25" cstate="email">
              <a:extLst>
                <a:ext uri="{28A0092B-C50C-407E-A947-70E740481C1C}">
                  <a14:useLocalDpi xmlns:a14="http://schemas.microsoft.com/office/drawing/2010/main" xmlns="" val="0"/>
                </a:ext>
              </a:extLst>
            </a:blip>
            <a:srcRect/>
            <a:stretch>
              <a:fillRect/>
            </a:stretch>
          </p:blipFill>
          <p:spPr bwMode="auto">
            <a:xfrm>
              <a:off x="2715497" y="1549145"/>
              <a:ext cx="853508" cy="479897"/>
            </a:xfrm>
            <a:prstGeom prst="rect">
              <a:avLst/>
            </a:prstGeom>
            <a:noFill/>
          </p:spPr>
        </p:pic>
        <p:pic>
          <p:nvPicPr>
            <p:cNvPr id="36" name="Picture 23"/>
            <p:cNvPicPr>
              <a:picLocks noChangeAspect="1" noChangeArrowheads="1"/>
            </p:cNvPicPr>
            <p:nvPr/>
          </p:nvPicPr>
          <p:blipFill>
            <a:blip r:embed="rId26" cstate="email">
              <a:extLst>
                <a:ext uri="{28A0092B-C50C-407E-A947-70E740481C1C}">
                  <a14:useLocalDpi xmlns:a14="http://schemas.microsoft.com/office/drawing/2010/main" xmlns="" val="0"/>
                </a:ext>
              </a:extLst>
            </a:blip>
            <a:srcRect/>
            <a:stretch>
              <a:fillRect/>
            </a:stretch>
          </p:blipFill>
          <p:spPr bwMode="auto">
            <a:xfrm>
              <a:off x="4485610" y="2015310"/>
              <a:ext cx="581937" cy="378031"/>
            </a:xfrm>
            <a:prstGeom prst="rect">
              <a:avLst/>
            </a:prstGeom>
            <a:noFill/>
            <a:ln w="9525">
              <a:noFill/>
              <a:miter lim="800000"/>
              <a:headEnd/>
              <a:tailEnd/>
            </a:ln>
            <a:effectLst/>
          </p:spPr>
        </p:pic>
        <p:pic>
          <p:nvPicPr>
            <p:cNvPr id="37" name="Picture 25" descr="The-University-of-Texas-at-Austin-2A09DA8D"/>
            <p:cNvPicPr>
              <a:picLocks noChangeAspect="1" noChangeArrowheads="1"/>
            </p:cNvPicPr>
            <p:nvPr/>
          </p:nvPicPr>
          <p:blipFill>
            <a:blip r:embed="rId27" cstate="email">
              <a:extLst>
                <a:ext uri="{28A0092B-C50C-407E-A947-70E740481C1C}">
                  <a14:useLocalDpi xmlns:a14="http://schemas.microsoft.com/office/drawing/2010/main" xmlns="" val="0"/>
                </a:ext>
              </a:extLst>
            </a:blip>
            <a:srcRect/>
            <a:stretch>
              <a:fillRect/>
            </a:stretch>
          </p:blipFill>
          <p:spPr bwMode="auto">
            <a:xfrm>
              <a:off x="4802873" y="3231441"/>
              <a:ext cx="905237" cy="400670"/>
            </a:xfrm>
            <a:prstGeom prst="rect">
              <a:avLst/>
            </a:prstGeom>
            <a:noFill/>
          </p:spPr>
        </p:pic>
        <p:pic>
          <p:nvPicPr>
            <p:cNvPr id="38" name="Picture 28"/>
            <p:cNvPicPr>
              <a:picLocks noChangeAspect="1" noChangeArrowheads="1"/>
            </p:cNvPicPr>
            <p:nvPr/>
          </p:nvPicPr>
          <p:blipFill>
            <a:blip r:embed="rId28" cstate="email">
              <a:extLst>
                <a:ext uri="{28A0092B-C50C-407E-A947-70E740481C1C}">
                  <a14:useLocalDpi xmlns:a14="http://schemas.microsoft.com/office/drawing/2010/main" xmlns="" val="0"/>
                </a:ext>
              </a:extLst>
            </a:blip>
            <a:srcRect/>
            <a:stretch>
              <a:fillRect/>
            </a:stretch>
          </p:blipFill>
          <p:spPr bwMode="auto">
            <a:xfrm>
              <a:off x="661328" y="2783990"/>
              <a:ext cx="1117806" cy="403688"/>
            </a:xfrm>
            <a:prstGeom prst="rect">
              <a:avLst/>
            </a:prstGeom>
            <a:noFill/>
            <a:ln w="9525">
              <a:noFill/>
              <a:miter lim="800000"/>
              <a:headEnd/>
              <a:tailEnd/>
            </a:ln>
          </p:spPr>
        </p:pic>
        <p:pic>
          <p:nvPicPr>
            <p:cNvPr id="40" name="39 Imagen" descr="udem.bmp"/>
            <p:cNvPicPr>
              <a:picLocks noChangeAspect="1"/>
            </p:cNvPicPr>
            <p:nvPr/>
          </p:nvPicPr>
          <p:blipFill>
            <a:blip r:embed="rId29" cstate="email">
              <a:extLst>
                <a:ext uri="{28A0092B-C50C-407E-A947-70E740481C1C}">
                  <a14:useLocalDpi xmlns:a14="http://schemas.microsoft.com/office/drawing/2010/main" xmlns="" val="0"/>
                </a:ext>
              </a:extLst>
            </a:blip>
            <a:srcRect/>
            <a:stretch>
              <a:fillRect/>
            </a:stretch>
          </p:blipFill>
          <p:spPr>
            <a:xfrm>
              <a:off x="541656" y="4142308"/>
              <a:ext cx="1047093" cy="574400"/>
            </a:xfrm>
            <a:prstGeom prst="rect">
              <a:avLst/>
            </a:prstGeom>
          </p:spPr>
        </p:pic>
        <p:pic>
          <p:nvPicPr>
            <p:cNvPr id="41" name="Picture 9" descr="cimav-logoforweb"/>
            <p:cNvPicPr>
              <a:picLocks noChangeAspect="1" noChangeArrowheads="1"/>
            </p:cNvPicPr>
            <p:nvPr/>
          </p:nvPicPr>
          <p:blipFill>
            <a:blip r:embed="rId30" cstate="email">
              <a:extLst>
                <a:ext uri="{28A0092B-C50C-407E-A947-70E740481C1C}">
                  <a14:useLocalDpi xmlns:a14="http://schemas.microsoft.com/office/drawing/2010/main" xmlns="" val="0"/>
                </a:ext>
              </a:extLst>
            </a:blip>
            <a:srcRect/>
            <a:stretch>
              <a:fillRect/>
            </a:stretch>
          </p:blipFill>
          <p:spPr bwMode="auto">
            <a:xfrm>
              <a:off x="4582637" y="1134833"/>
              <a:ext cx="594869" cy="333515"/>
            </a:xfrm>
            <a:prstGeom prst="rect">
              <a:avLst/>
            </a:prstGeom>
            <a:noFill/>
          </p:spPr>
        </p:pic>
        <p:pic>
          <p:nvPicPr>
            <p:cNvPr id="42" name="Picture 2" descr="http://cuprum.com.mx/perfiles/sucursal/imagen/cuprum.gif"/>
            <p:cNvPicPr>
              <a:picLocks noChangeAspect="1" noChangeArrowheads="1"/>
            </p:cNvPicPr>
            <p:nvPr/>
          </p:nvPicPr>
          <p:blipFill>
            <a:blip r:embed="rId31" cstate="email">
              <a:extLst>
                <a:ext uri="{28A0092B-C50C-407E-A947-70E740481C1C}">
                  <a14:useLocalDpi xmlns:a14="http://schemas.microsoft.com/office/drawing/2010/main" xmlns="" val="0"/>
                </a:ext>
              </a:extLst>
            </a:blip>
            <a:srcRect/>
            <a:stretch>
              <a:fillRect/>
            </a:stretch>
          </p:blipFill>
          <p:spPr bwMode="auto">
            <a:xfrm>
              <a:off x="1535095" y="1549145"/>
              <a:ext cx="966988" cy="490468"/>
            </a:xfrm>
            <a:prstGeom prst="rect">
              <a:avLst/>
            </a:prstGeom>
            <a:noFill/>
          </p:spPr>
        </p:pic>
        <p:pic>
          <p:nvPicPr>
            <p:cNvPr id="43" name="42 Imagen" descr="uofa_logo.png"/>
            <p:cNvPicPr>
              <a:picLocks noChangeAspect="1"/>
            </p:cNvPicPr>
            <p:nvPr/>
          </p:nvPicPr>
          <p:blipFill>
            <a:blip r:embed="rId32" cstate="email">
              <a:extLst>
                <a:ext uri="{28A0092B-C50C-407E-A947-70E740481C1C}">
                  <a14:useLocalDpi xmlns:a14="http://schemas.microsoft.com/office/drawing/2010/main" xmlns="" val="0"/>
                </a:ext>
              </a:extLst>
            </a:blip>
            <a:stretch>
              <a:fillRect/>
            </a:stretch>
          </p:blipFill>
          <p:spPr>
            <a:xfrm>
              <a:off x="515657" y="1063155"/>
              <a:ext cx="748155" cy="773119"/>
            </a:xfrm>
            <a:prstGeom prst="rect">
              <a:avLst/>
            </a:prstGeom>
          </p:spPr>
        </p:pic>
        <p:pic>
          <p:nvPicPr>
            <p:cNvPr id="44" name="Picture 2"/>
            <p:cNvPicPr>
              <a:picLocks noChangeAspect="1" noChangeArrowheads="1"/>
            </p:cNvPicPr>
            <p:nvPr/>
          </p:nvPicPr>
          <p:blipFill>
            <a:blip r:embed="rId33" cstate="email">
              <a:extLst>
                <a:ext uri="{28A0092B-C50C-407E-A947-70E740481C1C}">
                  <a14:useLocalDpi xmlns:a14="http://schemas.microsoft.com/office/drawing/2010/main" xmlns="" val="0"/>
                </a:ext>
              </a:extLst>
            </a:blip>
            <a:srcRect/>
            <a:stretch>
              <a:fillRect/>
            </a:stretch>
          </p:blipFill>
          <p:spPr bwMode="auto">
            <a:xfrm>
              <a:off x="3701110" y="3655522"/>
              <a:ext cx="1240467" cy="486786"/>
            </a:xfrm>
            <a:prstGeom prst="rect">
              <a:avLst/>
            </a:prstGeom>
            <a:noFill/>
            <a:ln w="9525">
              <a:noFill/>
              <a:miter lim="800000"/>
              <a:headEnd/>
              <a:tailEnd/>
            </a:ln>
          </p:spPr>
        </p:pic>
        <p:pic>
          <p:nvPicPr>
            <p:cNvPr id="45" name="Picture 15" descr="Sigma-Alimentos"/>
            <p:cNvPicPr>
              <a:picLocks noChangeAspect="1" noChangeArrowheads="1"/>
            </p:cNvPicPr>
            <p:nvPr/>
          </p:nvPicPr>
          <p:blipFill>
            <a:blip r:embed="rId34" cstate="email">
              <a:extLst>
                <a:ext uri="{28A0092B-C50C-407E-A947-70E740481C1C}">
                  <a14:useLocalDpi xmlns:a14="http://schemas.microsoft.com/office/drawing/2010/main" xmlns="" val="0"/>
                </a:ext>
              </a:extLst>
            </a:blip>
            <a:srcRect/>
            <a:stretch>
              <a:fillRect/>
            </a:stretch>
          </p:blipFill>
          <p:spPr bwMode="auto">
            <a:xfrm>
              <a:off x="4966888" y="2617652"/>
              <a:ext cx="659530" cy="348606"/>
            </a:xfrm>
            <a:prstGeom prst="rect">
              <a:avLst/>
            </a:prstGeom>
            <a:noFill/>
          </p:spPr>
        </p:pic>
        <p:pic>
          <p:nvPicPr>
            <p:cNvPr id="46" name="Picture 2"/>
            <p:cNvPicPr>
              <a:picLocks noChangeAspect="1" noChangeArrowheads="1"/>
            </p:cNvPicPr>
            <p:nvPr/>
          </p:nvPicPr>
          <p:blipFill>
            <a:blip r:embed="rId35" cstate="email">
              <a:extLst>
                <a:ext uri="{28A0092B-C50C-407E-A947-70E740481C1C}">
                  <a14:useLocalDpi xmlns:a14="http://schemas.microsoft.com/office/drawing/2010/main" xmlns="" val="0"/>
                </a:ext>
              </a:extLst>
            </a:blip>
            <a:srcRect/>
            <a:stretch>
              <a:fillRect/>
            </a:stretch>
          </p:blipFill>
          <p:spPr bwMode="auto">
            <a:xfrm>
              <a:off x="3141982" y="2219033"/>
              <a:ext cx="674994" cy="528976"/>
            </a:xfrm>
            <a:prstGeom prst="rect">
              <a:avLst/>
            </a:prstGeom>
            <a:noFill/>
            <a:ln w="9525">
              <a:noFill/>
              <a:miter lim="800000"/>
              <a:headEnd/>
              <a:tailEnd/>
            </a:ln>
          </p:spPr>
        </p:pic>
        <p:pic>
          <p:nvPicPr>
            <p:cNvPr id="48" name="Picture 2"/>
            <p:cNvPicPr>
              <a:picLocks noChangeAspect="1" noChangeArrowheads="1"/>
            </p:cNvPicPr>
            <p:nvPr/>
          </p:nvPicPr>
          <p:blipFill>
            <a:blip r:embed="rId36" cstate="email">
              <a:extLst>
                <a:ext uri="{28A0092B-C50C-407E-A947-70E740481C1C}">
                  <a14:useLocalDpi xmlns:a14="http://schemas.microsoft.com/office/drawing/2010/main" xmlns="" val="0"/>
                </a:ext>
              </a:extLst>
            </a:blip>
            <a:srcRect/>
            <a:stretch>
              <a:fillRect/>
            </a:stretch>
          </p:blipFill>
          <p:spPr bwMode="auto">
            <a:xfrm>
              <a:off x="622966" y="1981136"/>
              <a:ext cx="682156" cy="638858"/>
            </a:xfrm>
            <a:prstGeom prst="rect">
              <a:avLst/>
            </a:prstGeom>
            <a:noFill/>
            <a:ln w="9525">
              <a:noFill/>
              <a:miter lim="800000"/>
              <a:headEnd/>
              <a:tailEnd/>
            </a:ln>
          </p:spPr>
        </p:pic>
        <p:pic>
          <p:nvPicPr>
            <p:cNvPr id="49" name="Picture 2"/>
            <p:cNvPicPr>
              <a:picLocks noChangeAspect="1" noChangeArrowheads="1"/>
            </p:cNvPicPr>
            <p:nvPr/>
          </p:nvPicPr>
          <p:blipFill>
            <a:blip r:embed="rId37" cstate="email">
              <a:extLst>
                <a:ext uri="{28A0092B-C50C-407E-A947-70E740481C1C}">
                  <a14:useLocalDpi xmlns:a14="http://schemas.microsoft.com/office/drawing/2010/main" xmlns="" val="0"/>
                </a:ext>
              </a:extLst>
            </a:blip>
            <a:srcRect/>
            <a:stretch>
              <a:fillRect/>
            </a:stretch>
          </p:blipFill>
          <p:spPr bwMode="auto">
            <a:xfrm>
              <a:off x="634227" y="3410264"/>
              <a:ext cx="861950" cy="624586"/>
            </a:xfrm>
            <a:prstGeom prst="rect">
              <a:avLst/>
            </a:prstGeom>
            <a:noFill/>
            <a:ln w="9525">
              <a:noFill/>
              <a:miter lim="800000"/>
              <a:headEnd/>
              <a:tailEnd/>
            </a:ln>
          </p:spPr>
        </p:pic>
        <p:pic>
          <p:nvPicPr>
            <p:cNvPr id="50" name="49 Imagen" descr="Logo PRODAVANT cNano rMR.jpg"/>
            <p:cNvPicPr>
              <a:picLocks noChangeAspect="1"/>
            </p:cNvPicPr>
            <p:nvPr/>
          </p:nvPicPr>
          <p:blipFill>
            <a:blip r:embed="rId38" cstate="email">
              <a:extLst>
                <a:ext uri="{28A0092B-C50C-407E-A947-70E740481C1C}">
                  <a14:useLocalDpi xmlns:a14="http://schemas.microsoft.com/office/drawing/2010/main" xmlns="" val="0"/>
                </a:ext>
              </a:extLst>
            </a:blip>
            <a:stretch>
              <a:fillRect/>
            </a:stretch>
          </p:blipFill>
          <p:spPr>
            <a:xfrm>
              <a:off x="2898012" y="4234104"/>
              <a:ext cx="1601980" cy="419032"/>
            </a:xfrm>
            <a:prstGeom prst="rect">
              <a:avLst/>
            </a:prstGeom>
          </p:spPr>
        </p:pic>
        <p:pic>
          <p:nvPicPr>
            <p:cNvPr id="51" name="Picture 4" descr="http://www.matcuer.unam.mx/~davidr/imagenes/logoUNAM.jpg"/>
            <p:cNvPicPr>
              <a:picLocks noChangeAspect="1" noChangeArrowheads="1"/>
            </p:cNvPicPr>
            <p:nvPr/>
          </p:nvPicPr>
          <p:blipFill>
            <a:blip r:embed="rId39" cstate="email">
              <a:extLst>
                <a:ext uri="{28A0092B-C50C-407E-A947-70E740481C1C}">
                  <a14:useLocalDpi xmlns:a14="http://schemas.microsoft.com/office/drawing/2010/main" xmlns="" val="0"/>
                </a:ext>
              </a:extLst>
            </a:blip>
            <a:srcRect/>
            <a:stretch>
              <a:fillRect/>
            </a:stretch>
          </p:blipFill>
          <p:spPr bwMode="auto">
            <a:xfrm>
              <a:off x="1756764" y="3441196"/>
              <a:ext cx="643856" cy="727421"/>
            </a:xfrm>
            <a:prstGeom prst="rect">
              <a:avLst/>
            </a:prstGeom>
            <a:noFill/>
          </p:spPr>
        </p:pic>
        <p:pic>
          <p:nvPicPr>
            <p:cNvPr id="63490" name="Picture 2" descr="http://www.univex.com.mx/english/home/logo_univex_g.gif"/>
            <p:cNvPicPr>
              <a:picLocks noChangeAspect="1" noChangeArrowheads="1"/>
            </p:cNvPicPr>
            <p:nvPr/>
          </p:nvPicPr>
          <p:blipFill>
            <a:blip r:embed="rId40" cstate="email">
              <a:extLst>
                <a:ext uri="{28A0092B-C50C-407E-A947-70E740481C1C}">
                  <a14:useLocalDpi xmlns:a14="http://schemas.microsoft.com/office/drawing/2010/main" xmlns="" val="0"/>
                </a:ext>
              </a:extLst>
            </a:blip>
            <a:srcRect/>
            <a:stretch>
              <a:fillRect/>
            </a:stretch>
          </p:blipFill>
          <p:spPr bwMode="auto">
            <a:xfrm>
              <a:off x="6010558" y="3591944"/>
              <a:ext cx="662486" cy="566989"/>
            </a:xfrm>
            <a:prstGeom prst="rect">
              <a:avLst/>
            </a:prstGeom>
            <a:noFill/>
          </p:spPr>
        </p:pic>
        <p:grpSp>
          <p:nvGrpSpPr>
            <p:cNvPr id="58" name="57 Grupo"/>
            <p:cNvGrpSpPr/>
            <p:nvPr/>
          </p:nvGrpSpPr>
          <p:grpSpPr>
            <a:xfrm>
              <a:off x="4880730" y="4195093"/>
              <a:ext cx="1576290" cy="646331"/>
              <a:chOff x="5482457" y="5334000"/>
              <a:chExt cx="1562296" cy="912063"/>
            </a:xfrm>
          </p:grpSpPr>
          <p:pic>
            <p:nvPicPr>
              <p:cNvPr id="52" name="51 Imagen" descr="iza.bmp"/>
              <p:cNvPicPr>
                <a:picLocks noChangeAspect="1"/>
              </p:cNvPicPr>
              <p:nvPr/>
            </p:nvPicPr>
            <p:blipFill>
              <a:blip r:embed="rId41" cstate="email">
                <a:extLst>
                  <a:ext uri="{28A0092B-C50C-407E-A947-70E740481C1C}">
                    <a14:useLocalDpi xmlns:a14="http://schemas.microsoft.com/office/drawing/2010/main" xmlns="" val="0"/>
                  </a:ext>
                </a:extLst>
              </a:blip>
              <a:stretch>
                <a:fillRect/>
              </a:stretch>
            </p:blipFill>
            <p:spPr>
              <a:xfrm>
                <a:off x="5482457" y="5334000"/>
                <a:ext cx="742870" cy="833086"/>
              </a:xfrm>
              <a:prstGeom prst="rect">
                <a:avLst/>
              </a:prstGeom>
            </p:spPr>
          </p:pic>
          <p:sp>
            <p:nvSpPr>
              <p:cNvPr id="57" name="56 CuadroTexto"/>
              <p:cNvSpPr txBox="1"/>
              <p:nvPr/>
            </p:nvSpPr>
            <p:spPr>
              <a:xfrm>
                <a:off x="6172200" y="5334000"/>
                <a:ext cx="872553" cy="912063"/>
              </a:xfrm>
              <a:prstGeom prst="rect">
                <a:avLst/>
              </a:prstGeom>
              <a:noFill/>
            </p:spPr>
            <p:txBody>
              <a:bodyPr wrap="none" rtlCol="0">
                <a:spAutoFit/>
              </a:bodyPr>
              <a:lstStyle/>
              <a:p>
                <a:r>
                  <a:rPr lang="es-MX" b="1" dirty="0" smtClean="0">
                    <a:solidFill>
                      <a:schemeClr val="accent1">
                        <a:lumMod val="75000"/>
                      </a:schemeClr>
                    </a:solidFill>
                    <a:latin typeface="Arial Narrow" pitchFamily="34" charset="0"/>
                  </a:rPr>
                  <a:t>Capital</a:t>
                </a:r>
              </a:p>
              <a:p>
                <a:r>
                  <a:rPr lang="es-MX" b="1" dirty="0" smtClean="0">
                    <a:solidFill>
                      <a:schemeClr val="accent1">
                        <a:lumMod val="75000"/>
                      </a:schemeClr>
                    </a:solidFill>
                    <a:latin typeface="Arial Narrow" pitchFamily="34" charset="0"/>
                  </a:rPr>
                  <a:t>Privado</a:t>
                </a:r>
                <a:endParaRPr lang="es-MX" b="1" dirty="0">
                  <a:solidFill>
                    <a:schemeClr val="accent1">
                      <a:lumMod val="75000"/>
                    </a:schemeClr>
                  </a:solidFill>
                  <a:latin typeface="Arial Narrow" pitchFamily="34" charset="0"/>
                </a:endParaRPr>
              </a:p>
            </p:txBody>
          </p:sp>
        </p:grpSp>
        <p:pic>
          <p:nvPicPr>
            <p:cNvPr id="28" name="Picture 11" descr="brand"/>
            <p:cNvPicPr>
              <a:picLocks noChangeAspect="1" noChangeArrowheads="1"/>
            </p:cNvPicPr>
            <p:nvPr/>
          </p:nvPicPr>
          <p:blipFill>
            <a:blip r:embed="rId42" cstate="email">
              <a:extLst>
                <a:ext uri="{28A0092B-C50C-407E-A947-70E740481C1C}">
                  <a14:useLocalDpi xmlns:a14="http://schemas.microsoft.com/office/drawing/2010/main" xmlns="" val="0"/>
                </a:ext>
              </a:extLst>
            </a:blip>
            <a:srcRect/>
            <a:stretch>
              <a:fillRect/>
            </a:stretch>
          </p:blipFill>
          <p:spPr bwMode="auto">
            <a:xfrm>
              <a:off x="1637072" y="2522996"/>
              <a:ext cx="1241467" cy="313141"/>
            </a:xfrm>
            <a:prstGeom prst="rect">
              <a:avLst/>
            </a:prstGeom>
            <a:noFill/>
          </p:spPr>
        </p:pic>
      </p:grpSp>
      <p:sp>
        <p:nvSpPr>
          <p:cNvPr id="10" name="Rectángulo 9"/>
          <p:cNvSpPr/>
          <p:nvPr/>
        </p:nvSpPr>
        <p:spPr>
          <a:xfrm>
            <a:off x="6286751" y="188640"/>
            <a:ext cx="2749745" cy="646331"/>
          </a:xfrm>
          <a:prstGeom prst="rect">
            <a:avLst/>
          </a:prstGeom>
        </p:spPr>
        <p:txBody>
          <a:bodyPr wrap="square">
            <a:spAutoFit/>
          </a:bodyPr>
          <a:lstStyle/>
          <a:p>
            <a:pPr algn="ctr"/>
            <a:r>
              <a:rPr lang="es-ES" altLang="en-US" dirty="0">
                <a:solidFill>
                  <a:srgbClr val="FF0000"/>
                </a:solidFill>
                <a:effectLst/>
                <a:latin typeface="American Typewriter"/>
                <a:cs typeface="American Typewriter"/>
              </a:rPr>
              <a:t>35 MIEMBROS</a:t>
            </a:r>
          </a:p>
          <a:p>
            <a:pPr algn="ctr"/>
            <a:r>
              <a:rPr lang="es-ES" altLang="en-US" dirty="0">
                <a:solidFill>
                  <a:srgbClr val="FF0000"/>
                </a:solidFill>
                <a:effectLst/>
                <a:latin typeface="American Typewriter"/>
                <a:cs typeface="American Typewriter"/>
              </a:rPr>
              <a:t>ACTIVOS ASOCIADOS </a:t>
            </a:r>
            <a:endParaRPr lang="es-ES" dirty="0">
              <a:solidFill>
                <a:srgbClr val="FF0000"/>
              </a:solidFill>
              <a:effectLst/>
              <a:latin typeface="American Typewriter"/>
              <a:cs typeface="American Typewriter"/>
            </a:endParaRPr>
          </a:p>
        </p:txBody>
      </p:sp>
    </p:spTree>
    <p:extLst>
      <p:ext uri="{BB962C8B-B14F-4D97-AF65-F5344CB8AC3E}">
        <p14:creationId xmlns:p14="http://schemas.microsoft.com/office/powerpoint/2010/main" xmlns="" val="59212669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3-11-09 a la(s) 16.04.57.png"/>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611560" y="1484784"/>
            <a:ext cx="7920880" cy="3885425"/>
          </a:xfrm>
          <a:prstGeom prst="roundRect">
            <a:avLst>
              <a:gd name="adj" fmla="val 8594"/>
            </a:avLst>
          </a:prstGeom>
          <a:solidFill>
            <a:srgbClr val="FFFFFF">
              <a:shade val="85000"/>
            </a:srgbClr>
          </a:solidFill>
          <a:ln>
            <a:noFill/>
          </a:ln>
          <a:effectLst>
            <a:outerShdw blurRad="50800" dist="101600" dir="5400000" algn="t" rotWithShape="0">
              <a:prstClr val="black">
                <a:alpha val="40000"/>
              </a:prstClr>
            </a:outerShdw>
          </a:effectLst>
        </p:spPr>
      </p:pic>
      <p:sp>
        <p:nvSpPr>
          <p:cNvPr id="4" name="CuadroTexto 3"/>
          <p:cNvSpPr txBox="1"/>
          <p:nvPr/>
        </p:nvSpPr>
        <p:spPr>
          <a:xfrm>
            <a:off x="995983" y="215410"/>
            <a:ext cx="8100392" cy="523220"/>
          </a:xfrm>
          <a:prstGeom prst="rect">
            <a:avLst/>
          </a:prstGeom>
          <a:noFill/>
        </p:spPr>
        <p:txBody>
          <a:bodyPr wrap="square" rtlCol="0">
            <a:spAutoFit/>
          </a:bodyPr>
          <a:lstStyle/>
          <a:p>
            <a:r>
              <a:rPr lang="es-ES" sz="2800" u="none" dirty="0" smtClean="0">
                <a:solidFill>
                  <a:schemeClr val="accent1">
                    <a:lumMod val="50000"/>
                  </a:schemeClr>
                </a:solidFill>
                <a:latin typeface="+mj-lt"/>
                <a:cs typeface="American Typewriter"/>
              </a:rPr>
              <a:t>NANOTECH BIOTECH 2013 </a:t>
            </a:r>
            <a:r>
              <a:rPr lang="es-ES" sz="1600" u="none" dirty="0" smtClean="0">
                <a:solidFill>
                  <a:schemeClr val="accent1">
                    <a:lumMod val="50000"/>
                  </a:schemeClr>
                </a:solidFill>
                <a:latin typeface="+mj-lt"/>
                <a:cs typeface="American Typewriter"/>
              </a:rPr>
              <a:t>7 Y 8 DE Nov. 2013</a:t>
            </a:r>
            <a:endParaRPr lang="es-ES" sz="1600" u="none" dirty="0">
              <a:solidFill>
                <a:schemeClr val="accent1">
                  <a:lumMod val="50000"/>
                </a:schemeClr>
              </a:solidFill>
              <a:latin typeface="+mj-lt"/>
              <a:cs typeface="American Typewriter"/>
            </a:endParaRPr>
          </a:p>
        </p:txBody>
      </p:sp>
      <p:sp>
        <p:nvSpPr>
          <p:cNvPr id="5" name="CuadroTexto 4"/>
          <p:cNvSpPr txBox="1"/>
          <p:nvPr/>
        </p:nvSpPr>
        <p:spPr>
          <a:xfrm>
            <a:off x="1023009" y="1052736"/>
            <a:ext cx="7293407" cy="369332"/>
          </a:xfrm>
          <a:prstGeom prst="rect">
            <a:avLst/>
          </a:prstGeom>
          <a:noFill/>
        </p:spPr>
        <p:txBody>
          <a:bodyPr wrap="none" rtlCol="0">
            <a:spAutoFit/>
          </a:bodyPr>
          <a:lstStyle/>
          <a:p>
            <a:pPr algn="ctr"/>
            <a:r>
              <a:rPr lang="es-ES" b="1" u="none" dirty="0" smtClean="0">
                <a:solidFill>
                  <a:schemeClr val="accent1">
                    <a:lumMod val="50000"/>
                  </a:schemeClr>
                </a:solidFill>
                <a:latin typeface="American Typewriter"/>
                <a:cs typeface="American Typewriter"/>
              </a:rPr>
              <a:t>60 EQUIPOS, 30 SEMIFINALISTAS, 8 FINALISTAS, 3 PREMIADOS</a:t>
            </a:r>
            <a:endParaRPr lang="es-ES" b="1" u="none" dirty="0">
              <a:solidFill>
                <a:schemeClr val="accent1">
                  <a:lumMod val="50000"/>
                </a:schemeClr>
              </a:solidFill>
              <a:latin typeface="American Typewriter"/>
              <a:cs typeface="American Typewriter"/>
            </a:endParaRPr>
          </a:p>
        </p:txBody>
      </p:sp>
      <p:grpSp>
        <p:nvGrpSpPr>
          <p:cNvPr id="12" name="Grupo 11"/>
          <p:cNvGrpSpPr/>
          <p:nvPr/>
        </p:nvGrpSpPr>
        <p:grpSpPr>
          <a:xfrm>
            <a:off x="1789392" y="5733256"/>
            <a:ext cx="5760640" cy="592982"/>
            <a:chOff x="2051720" y="5776638"/>
            <a:chExt cx="5760640" cy="592982"/>
          </a:xfrm>
        </p:grpSpPr>
        <p:sp>
          <p:nvSpPr>
            <p:cNvPr id="9" name="Rectángulo redondeado 8"/>
            <p:cNvSpPr/>
            <p:nvPr/>
          </p:nvSpPr>
          <p:spPr>
            <a:xfrm>
              <a:off x="2051720" y="5776638"/>
              <a:ext cx="5760640" cy="59298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5122" name="Picture 2" descr="http://bioxnet.com/wp-content/uploads/2012/11/nuevoleonunido.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004325" y="5839871"/>
              <a:ext cx="832356" cy="469449"/>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http://t1.gstatic.com/images?q=tbn:ANd9GcSbYWv2Ptq5Qio5iwe1uZboij-8Kxby2BRGTGlT0zFj-V1im2tr"/>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915904" y="5850906"/>
              <a:ext cx="1152532" cy="449488"/>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http://innovationmtycic.org.mx/openassets/logocontent-i2t2.jpg"/>
            <p:cNvPicPr>
              <a:picLocks noChangeAspect="1" noChangeArrowheads="1"/>
            </p:cNvPicPr>
            <p:nvPr/>
          </p:nvPicPr>
          <p:blipFill rotWithShape="1">
            <a:blip r:embed="rId5" cstate="email">
              <a:extLst>
                <a:ext uri="{28A0092B-C50C-407E-A947-70E740481C1C}">
                  <a14:useLocalDpi xmlns:a14="http://schemas.microsoft.com/office/drawing/2010/main" xmlns="" val="0"/>
                </a:ext>
              </a:extLst>
            </a:blip>
            <a:srcRect/>
            <a:stretch/>
          </p:blipFill>
          <p:spPr bwMode="auto">
            <a:xfrm>
              <a:off x="6315432" y="5839239"/>
              <a:ext cx="1362244" cy="478626"/>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Imagen 9"/>
            <p:cNvPicPr>
              <a:picLocks noChangeAspect="1"/>
            </p:cNvPicPr>
            <p:nvPr/>
          </p:nvPicPr>
          <p:blipFill rotWithShape="1">
            <a:blip r:embed="rId6" cstate="email">
              <a:extLst>
                <a:ext uri="{28A0092B-C50C-407E-A947-70E740481C1C}">
                  <a14:useLocalDpi xmlns:a14="http://schemas.microsoft.com/office/drawing/2010/main" xmlns="" val="0"/>
                </a:ext>
              </a:extLst>
            </a:blip>
            <a:srcRect/>
            <a:stretch/>
          </p:blipFill>
          <p:spPr>
            <a:xfrm>
              <a:off x="5141919" y="5862360"/>
              <a:ext cx="1150653" cy="439340"/>
            </a:xfrm>
            <a:prstGeom prst="rect">
              <a:avLst/>
            </a:prstGeom>
          </p:spPr>
        </p:pic>
        <p:pic>
          <p:nvPicPr>
            <p:cNvPr id="11" name="Imagen 10"/>
            <p:cNvPicPr>
              <a:picLocks noChangeAspect="1"/>
            </p:cNvPicPr>
            <p:nvPr/>
          </p:nvPicPr>
          <p:blipFill>
            <a:blip r:embed="rId7" cstate="email">
              <a:extLst>
                <a:ext uri="{28A0092B-C50C-407E-A947-70E740481C1C}">
                  <a14:useLocalDpi xmlns:a14="http://schemas.microsoft.com/office/drawing/2010/main" xmlns="" val="0"/>
                </a:ext>
              </a:extLst>
            </a:blip>
            <a:stretch>
              <a:fillRect/>
            </a:stretch>
          </p:blipFill>
          <p:spPr>
            <a:xfrm>
              <a:off x="2153802" y="5834197"/>
              <a:ext cx="763680" cy="460808"/>
            </a:xfrm>
            <a:prstGeom prst="rect">
              <a:avLst/>
            </a:prstGeom>
          </p:spPr>
        </p:pic>
      </p:grpSp>
    </p:spTree>
    <p:extLst>
      <p:ext uri="{BB962C8B-B14F-4D97-AF65-F5344CB8AC3E}">
        <p14:creationId xmlns:p14="http://schemas.microsoft.com/office/powerpoint/2010/main" xmlns="" val="238704772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755576" y="1196752"/>
            <a:ext cx="1646605" cy="830997"/>
          </a:xfrm>
          <a:prstGeom prst="rect">
            <a:avLst/>
          </a:prstGeom>
          <a:noFill/>
        </p:spPr>
        <p:txBody>
          <a:bodyPr wrap="none" rtlCol="0">
            <a:spAutoFit/>
          </a:bodyPr>
          <a:lstStyle/>
          <a:p>
            <a:r>
              <a:rPr lang="es-ES" sz="4800" dirty="0" smtClean="0">
                <a:solidFill>
                  <a:schemeClr val="accent1">
                    <a:lumMod val="50000"/>
                  </a:schemeClr>
                </a:solidFill>
                <a:effectLst>
                  <a:reflection blurRad="6350" stA="55000" endA="300" endPos="45500" dir="5400000" sy="-100000" algn="bl" rotWithShape="0"/>
                </a:effectLst>
                <a:latin typeface="Arial Rounded MT Bold"/>
                <a:cs typeface="Arial Rounded MT Bold"/>
              </a:rPr>
              <a:t>2004</a:t>
            </a:r>
            <a:endParaRPr lang="es-ES" sz="4800" dirty="0">
              <a:solidFill>
                <a:schemeClr val="accent1">
                  <a:lumMod val="50000"/>
                </a:schemeClr>
              </a:solidFill>
              <a:effectLst>
                <a:reflection blurRad="6350" stA="55000" endA="300" endPos="45500" dir="5400000" sy="-100000" algn="bl" rotWithShape="0"/>
              </a:effectLst>
              <a:latin typeface="Arial Rounded MT Bold"/>
              <a:cs typeface="Arial Rounded MT Bold"/>
            </a:endParaRPr>
          </a:p>
        </p:txBody>
      </p:sp>
    </p:spTree>
    <p:extLst>
      <p:ext uri="{BB962C8B-B14F-4D97-AF65-F5344CB8AC3E}">
        <p14:creationId xmlns:p14="http://schemas.microsoft.com/office/powerpoint/2010/main" xmlns="" val="14822913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3-11-03 a la(s) 12.08.47.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323528" y="2019774"/>
            <a:ext cx="4623071" cy="905170"/>
          </a:xfrm>
          <a:prstGeom prst="rect">
            <a:avLst/>
          </a:prstGeom>
          <a:ln>
            <a:noFill/>
          </a:ln>
          <a:effectLst>
            <a:outerShdw blurRad="50800" dist="38100" dir="5400000" algn="t" rotWithShape="0">
              <a:prstClr val="black">
                <a:alpha val="40000"/>
              </a:prstClr>
            </a:outerShdw>
          </a:effectLst>
        </p:spPr>
      </p:pic>
      <p:pic>
        <p:nvPicPr>
          <p:cNvPr id="7" name="Imagen 6" descr="Captura de pantalla 2013-11-03 a la(s) 12.07.53.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323528" y="3074070"/>
            <a:ext cx="4623072" cy="1003002"/>
          </a:xfrm>
          <a:prstGeom prst="rect">
            <a:avLst/>
          </a:prstGeom>
          <a:ln>
            <a:noFill/>
          </a:ln>
          <a:effectLst>
            <a:outerShdw blurRad="50800" dist="38100" dir="5400000" algn="t" rotWithShape="0">
              <a:prstClr val="black">
                <a:alpha val="40000"/>
              </a:prstClr>
            </a:outerShdw>
          </a:effectLst>
        </p:spPr>
      </p:pic>
      <p:pic>
        <p:nvPicPr>
          <p:cNvPr id="12" name="Imagen 11" descr="Captura de pantalla 2013-11-03 a la(s) 12.06.51.png"/>
          <p:cNvPicPr>
            <a:picLocks noChangeAspect="1"/>
          </p:cNvPicPr>
          <p:nvPr/>
        </p:nvPicPr>
        <p:blipFill rotWithShape="1">
          <a:blip r:embed="rId4" cstate="screen">
            <a:extLst>
              <a:ext uri="{28A0092B-C50C-407E-A947-70E740481C1C}">
                <a14:useLocalDpi xmlns:a14="http://schemas.microsoft.com/office/drawing/2010/main" xmlns="" val="0"/>
              </a:ext>
            </a:extLst>
          </a:blip>
          <a:srcRect/>
          <a:stretch/>
        </p:blipFill>
        <p:spPr>
          <a:xfrm>
            <a:off x="323528" y="4220409"/>
            <a:ext cx="4690515" cy="1080799"/>
          </a:xfrm>
          <a:prstGeom prst="rect">
            <a:avLst/>
          </a:prstGeom>
          <a:ln>
            <a:noFill/>
          </a:ln>
          <a:effectLst>
            <a:outerShdw blurRad="50800" dist="38100" dir="5400000" algn="t" rotWithShape="0">
              <a:prstClr val="black">
                <a:alpha val="40000"/>
              </a:prstClr>
            </a:outerShdw>
          </a:effectLst>
        </p:spPr>
      </p:pic>
      <p:sp>
        <p:nvSpPr>
          <p:cNvPr id="14" name="CuadroTexto 13"/>
          <p:cNvSpPr txBox="1"/>
          <p:nvPr/>
        </p:nvSpPr>
        <p:spPr>
          <a:xfrm>
            <a:off x="1029891" y="272108"/>
            <a:ext cx="3168352" cy="461665"/>
          </a:xfrm>
          <a:prstGeom prst="rect">
            <a:avLst/>
          </a:prstGeom>
          <a:noFill/>
        </p:spPr>
        <p:txBody>
          <a:bodyPr wrap="square" rtlCol="0">
            <a:spAutoFit/>
          </a:bodyPr>
          <a:lstStyle/>
          <a:p>
            <a:pPr>
              <a:lnSpc>
                <a:spcPct val="80000"/>
              </a:lnSpc>
            </a:pPr>
            <a:r>
              <a:rPr lang="es-ES" sz="3000" b="1" u="none" dirty="0" smtClean="0">
                <a:solidFill>
                  <a:schemeClr val="accent1">
                    <a:lumMod val="50000"/>
                  </a:schemeClr>
                </a:solidFill>
                <a:latin typeface="+mj-lt"/>
                <a:cs typeface="American Typewriter"/>
              </a:rPr>
              <a:t>Nano Monterrey</a:t>
            </a:r>
            <a:endParaRPr lang="es-ES" sz="2000" b="1" i="1" u="none" dirty="0" smtClean="0">
              <a:solidFill>
                <a:schemeClr val="accent1">
                  <a:lumMod val="50000"/>
                </a:schemeClr>
              </a:solidFill>
              <a:latin typeface="+mj-lt"/>
              <a:cs typeface="American Typewriter"/>
            </a:endParaRPr>
          </a:p>
        </p:txBody>
      </p:sp>
      <p:pic>
        <p:nvPicPr>
          <p:cNvPr id="10" name="Imagen 9"/>
          <p:cNvPicPr>
            <a:picLocks noChangeAspect="1"/>
          </p:cNvPicPr>
          <p:nvPr/>
        </p:nvPicPr>
        <p:blipFill rotWithShape="1">
          <a:blip r:embed="rId5" cstate="email">
            <a:extLst>
              <a:ext uri="{28A0092B-C50C-407E-A947-70E740481C1C}">
                <a14:useLocalDpi xmlns:a14="http://schemas.microsoft.com/office/drawing/2010/main" xmlns="" val="0"/>
              </a:ext>
            </a:extLst>
          </a:blip>
          <a:srcRect/>
          <a:stretch/>
        </p:blipFill>
        <p:spPr>
          <a:xfrm>
            <a:off x="322266" y="1038442"/>
            <a:ext cx="4624334" cy="832206"/>
          </a:xfrm>
          <a:prstGeom prst="rect">
            <a:avLst/>
          </a:prstGeom>
          <a:effectLst>
            <a:outerShdw blurRad="50800" dist="38100" dir="5400000" algn="t" rotWithShape="0">
              <a:prstClr val="black">
                <a:alpha val="40000"/>
              </a:prstClr>
            </a:outerShdw>
          </a:effectLst>
        </p:spPr>
      </p:pic>
      <p:sp>
        <p:nvSpPr>
          <p:cNvPr id="4" name="CuadroTexto 3"/>
          <p:cNvSpPr txBox="1"/>
          <p:nvPr/>
        </p:nvSpPr>
        <p:spPr>
          <a:xfrm>
            <a:off x="6622722" y="6188720"/>
            <a:ext cx="1400679" cy="369332"/>
          </a:xfrm>
          <a:prstGeom prst="rect">
            <a:avLst/>
          </a:prstGeom>
          <a:noFill/>
        </p:spPr>
        <p:txBody>
          <a:bodyPr wrap="none" rtlCol="0">
            <a:spAutoFit/>
          </a:bodyPr>
          <a:lstStyle/>
          <a:p>
            <a:r>
              <a:rPr lang="es-ES" b="1" dirty="0" smtClean="0">
                <a:latin typeface="American Typewriter"/>
                <a:cs typeface="American Typewriter"/>
              </a:rPr>
              <a:t>Patrocinio</a:t>
            </a:r>
            <a:endParaRPr lang="es-ES" b="1" dirty="0">
              <a:latin typeface="American Typewriter"/>
              <a:cs typeface="American Typewriter"/>
            </a:endParaRPr>
          </a:p>
        </p:txBody>
      </p:sp>
      <p:grpSp>
        <p:nvGrpSpPr>
          <p:cNvPr id="11" name="19 Grupo"/>
          <p:cNvGrpSpPr>
            <a:grpSpLocks/>
          </p:cNvGrpSpPr>
          <p:nvPr/>
        </p:nvGrpSpPr>
        <p:grpSpPr bwMode="auto">
          <a:xfrm>
            <a:off x="5292080" y="980728"/>
            <a:ext cx="1481555" cy="1184275"/>
            <a:chOff x="2164256" y="571686"/>
            <a:chExt cx="1649068" cy="1129122"/>
          </a:xfrm>
        </p:grpSpPr>
        <p:pic>
          <p:nvPicPr>
            <p:cNvPr id="13" name="Picture 7" descr="Mike Roco"/>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2164256" y="620688"/>
              <a:ext cx="981067" cy="10801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 name="9 CuadroTexto"/>
            <p:cNvSpPr txBox="1">
              <a:spLocks noChangeArrowheads="1"/>
            </p:cNvSpPr>
            <p:nvPr/>
          </p:nvSpPr>
          <p:spPr bwMode="auto">
            <a:xfrm>
              <a:off x="2229148" y="571686"/>
              <a:ext cx="1584176" cy="2346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hangingPunct="1"/>
              <a:r>
                <a:rPr lang="es-MX" sz="1000" b="1">
                  <a:solidFill>
                    <a:srgbClr val="FFFFFF"/>
                  </a:solidFill>
                </a:rPr>
                <a:t>Mike Rocco</a:t>
              </a:r>
            </a:p>
          </p:txBody>
        </p:sp>
      </p:grpSp>
      <p:pic>
        <p:nvPicPr>
          <p:cNvPr id="19" name="Picture 8" descr="Prof Chang_nsf_photo_final"/>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6227942" y="1646367"/>
            <a:ext cx="780113" cy="88694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 name="Picture 8" descr="cacheton"/>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8008372" y="1002430"/>
            <a:ext cx="992138" cy="1028613"/>
          </a:xfrm>
          <a:prstGeom prst="rect">
            <a:avLst/>
          </a:prstGeom>
          <a:noFill/>
          <a:ln w="38100" cap="sq">
            <a:solidFill>
              <a:srgbClr val="006600">
                <a:alpha val="94901"/>
              </a:srgbClr>
            </a:solidFill>
            <a:miter lim="800000"/>
            <a:headEnd/>
            <a:tailEnd/>
          </a:ln>
          <a:effectLst>
            <a:outerShdw blurRad="63500" dist="38100" dir="2700000" algn="tl" rotWithShape="0">
              <a:srgbClr val="000000">
                <a:alpha val="42999"/>
              </a:srgbClr>
            </a:outerShdw>
          </a:effectLst>
          <a:extLst>
            <a:ext uri="{909E8E84-426E-40dd-AFC4-6F175D3DCCD1}">
              <a14:hiddenFill xmlns:a14="http://schemas.microsoft.com/office/drawing/2010/main" xmlns="">
                <a:solidFill>
                  <a:srgbClr val="FFFFFF"/>
                </a:solidFill>
              </a14:hiddenFill>
            </a:ext>
          </a:extLst>
        </p:spPr>
      </p:pic>
      <p:sp>
        <p:nvSpPr>
          <p:cNvPr id="5" name="CuadroTexto 4"/>
          <p:cNvSpPr txBox="1"/>
          <p:nvPr/>
        </p:nvSpPr>
        <p:spPr>
          <a:xfrm>
            <a:off x="7413407" y="3691880"/>
            <a:ext cx="184666" cy="369332"/>
          </a:xfrm>
          <a:prstGeom prst="rect">
            <a:avLst/>
          </a:prstGeom>
          <a:noFill/>
        </p:spPr>
        <p:txBody>
          <a:bodyPr wrap="none" rtlCol="0">
            <a:spAutoFit/>
          </a:bodyPr>
          <a:lstStyle/>
          <a:p>
            <a:endParaRPr lang="es-ES" dirty="0"/>
          </a:p>
        </p:txBody>
      </p:sp>
      <p:grpSp>
        <p:nvGrpSpPr>
          <p:cNvPr id="26" name="21 Grupo"/>
          <p:cNvGrpSpPr>
            <a:grpSpLocks/>
          </p:cNvGrpSpPr>
          <p:nvPr/>
        </p:nvGrpSpPr>
        <p:grpSpPr bwMode="auto">
          <a:xfrm>
            <a:off x="6090434" y="2738956"/>
            <a:ext cx="1379614" cy="972713"/>
            <a:chOff x="432748" y="1844825"/>
            <a:chExt cx="1551179" cy="1224942"/>
          </a:xfrm>
        </p:grpSpPr>
        <p:pic>
          <p:nvPicPr>
            <p:cNvPr id="27" name="Picture 9"/>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830652" y="1844825"/>
              <a:ext cx="1153275" cy="12249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8" name="12 Rectángulo"/>
            <p:cNvSpPr/>
            <p:nvPr/>
          </p:nvSpPr>
          <p:spPr>
            <a:xfrm>
              <a:off x="432748" y="2814500"/>
              <a:ext cx="1546201" cy="255267"/>
            </a:xfrm>
            <a:prstGeom prst="rect">
              <a:avLst/>
            </a:prstGeom>
          </p:spPr>
          <p:txBody>
            <a:bodyPr>
              <a:spAutoFit/>
            </a:bodyPr>
            <a:lstStyle/>
            <a:p>
              <a:pPr algn="r">
                <a:defRPr/>
              </a:pPr>
              <a:r>
                <a:rPr lang="en-US" sz="1000" b="1">
                  <a:solidFill>
                    <a:schemeClr val="bg1"/>
                  </a:solidFill>
                  <a:effectLst>
                    <a:outerShdw blurRad="38100" dist="38100" dir="2700000" algn="tl">
                      <a:srgbClr val="DDDDDD"/>
                    </a:outerShdw>
                  </a:effectLst>
                </a:rPr>
                <a:t>Miguel José Yacaman</a:t>
              </a:r>
              <a:endParaRPr lang="es-ES" sz="1000" b="1">
                <a:solidFill>
                  <a:schemeClr val="bg1"/>
                </a:solidFill>
                <a:effectLst>
                  <a:outerShdw blurRad="38100" dist="38100" dir="2700000" algn="tl">
                    <a:srgbClr val="DDDDDD"/>
                  </a:outerShdw>
                </a:effectLst>
              </a:endParaRPr>
            </a:p>
          </p:txBody>
        </p:sp>
      </p:grpSp>
      <p:grpSp>
        <p:nvGrpSpPr>
          <p:cNvPr id="29" name="34 Grupo"/>
          <p:cNvGrpSpPr>
            <a:grpSpLocks/>
          </p:cNvGrpSpPr>
          <p:nvPr/>
        </p:nvGrpSpPr>
        <p:grpSpPr bwMode="auto">
          <a:xfrm>
            <a:off x="5304214" y="2391971"/>
            <a:ext cx="1014413" cy="1157287"/>
            <a:chOff x="4788024" y="1844824"/>
            <a:chExt cx="1013419" cy="1175433"/>
          </a:xfrm>
        </p:grpSpPr>
        <p:pic>
          <p:nvPicPr>
            <p:cNvPr id="30" name="Picture 7" descr="Gary Albach - Photo"/>
            <p:cNvPicPr>
              <a:picLocks noChangeAspect="1" noChangeArrowheads="1"/>
            </p:cNvPicPr>
            <p:nvPr/>
          </p:nvPicPr>
          <p:blipFill>
            <a:blip r:embed="rId10" cstate="email">
              <a:extLst>
                <a:ext uri="{28A0092B-C50C-407E-A947-70E740481C1C}">
                  <a14:useLocalDpi xmlns:a14="http://schemas.microsoft.com/office/drawing/2010/main" xmlns="" val="0"/>
                </a:ext>
              </a:extLst>
            </a:blip>
            <a:srcRect/>
            <a:stretch>
              <a:fillRect/>
            </a:stretch>
          </p:blipFill>
          <p:spPr bwMode="auto">
            <a:xfrm>
              <a:off x="4860032" y="1844824"/>
              <a:ext cx="877812" cy="115212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1" name="14 Rectángulo"/>
            <p:cNvSpPr/>
            <p:nvPr/>
          </p:nvSpPr>
          <p:spPr>
            <a:xfrm>
              <a:off x="4788024" y="2773562"/>
              <a:ext cx="1013419" cy="246695"/>
            </a:xfrm>
            <a:prstGeom prst="rect">
              <a:avLst/>
            </a:prstGeom>
          </p:spPr>
          <p:txBody>
            <a:bodyPr wrap="none">
              <a:spAutoFit/>
            </a:bodyPr>
            <a:lstStyle/>
            <a:p>
              <a:pPr algn="ctr">
                <a:defRPr/>
              </a:pPr>
              <a:r>
                <a:rPr lang="en-US" sz="1000" b="1" dirty="0">
                  <a:solidFill>
                    <a:schemeClr val="bg1"/>
                  </a:solidFill>
                  <a:effectLst>
                    <a:outerShdw blurRad="38100" dist="38100" dir="2700000" algn="tl">
                      <a:srgbClr val="000000">
                        <a:alpha val="43137"/>
                      </a:srgbClr>
                    </a:outerShdw>
                  </a:effectLst>
                  <a:ea typeface="MS PGothic" pitchFamily="34" charset="-128"/>
                  <a:cs typeface="+mn-cs"/>
                </a:rPr>
                <a:t>Dr. Gary </a:t>
              </a:r>
              <a:r>
                <a:rPr lang="en-US" sz="1000" b="1" dirty="0" err="1">
                  <a:solidFill>
                    <a:schemeClr val="bg1"/>
                  </a:solidFill>
                  <a:effectLst>
                    <a:outerShdw blurRad="38100" dist="38100" dir="2700000" algn="tl">
                      <a:srgbClr val="000000">
                        <a:alpha val="43137"/>
                      </a:srgbClr>
                    </a:outerShdw>
                  </a:effectLst>
                  <a:ea typeface="MS PGothic" pitchFamily="34" charset="-128"/>
                  <a:cs typeface="+mn-cs"/>
                </a:rPr>
                <a:t>Albach</a:t>
              </a:r>
              <a:endParaRPr lang="es-MX" sz="1000" b="1" dirty="0">
                <a:solidFill>
                  <a:schemeClr val="bg1"/>
                </a:solidFill>
                <a:effectLst>
                  <a:outerShdw blurRad="38100" dist="38100" dir="2700000" algn="tl">
                    <a:srgbClr val="000000">
                      <a:alpha val="43137"/>
                    </a:srgbClr>
                  </a:outerShdw>
                </a:effectLst>
                <a:ea typeface="MS PGothic" pitchFamily="34" charset="-128"/>
                <a:cs typeface="+mn-cs"/>
              </a:endParaRPr>
            </a:p>
          </p:txBody>
        </p:sp>
      </p:grpSp>
      <p:pic>
        <p:nvPicPr>
          <p:cNvPr id="33" name="Picture 2"/>
          <p:cNvPicPr>
            <a:picLocks noChangeAspect="1" noChangeArrowheads="1"/>
          </p:cNvPicPr>
          <p:nvPr/>
        </p:nvPicPr>
        <p:blipFill>
          <a:blip r:embed="rId11" cstate="email">
            <a:extLst>
              <a:ext uri="{28A0092B-C50C-407E-A947-70E740481C1C}">
                <a14:useLocalDpi xmlns:a14="http://schemas.microsoft.com/office/drawing/2010/main" xmlns="" val="0"/>
              </a:ext>
            </a:extLst>
          </a:blip>
          <a:srcRect/>
          <a:stretch>
            <a:fillRect/>
          </a:stretch>
        </p:blipFill>
        <p:spPr bwMode="auto">
          <a:xfrm>
            <a:off x="7457046" y="2098342"/>
            <a:ext cx="940507" cy="983314"/>
          </a:xfrm>
          <a:prstGeom prst="rect">
            <a:avLst/>
          </a:prstGeom>
          <a:noFill/>
          <a:ln w="34925">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pic>
        <p:nvPicPr>
          <p:cNvPr id="34" name="Picture 2"/>
          <p:cNvPicPr>
            <a:picLocks noChangeAspect="1" noChangeArrowheads="1"/>
          </p:cNvPicPr>
          <p:nvPr/>
        </p:nvPicPr>
        <p:blipFill>
          <a:blip r:embed="rId12" cstate="email">
            <a:extLst>
              <a:ext uri="{28A0092B-C50C-407E-A947-70E740481C1C}">
                <a14:useLocalDpi xmlns:a14="http://schemas.microsoft.com/office/drawing/2010/main" xmlns="" val="0"/>
              </a:ext>
            </a:extLst>
          </a:blip>
          <a:srcRect/>
          <a:stretch>
            <a:fillRect/>
          </a:stretch>
        </p:blipFill>
        <p:spPr bwMode="auto">
          <a:xfrm>
            <a:off x="6806622" y="3915327"/>
            <a:ext cx="804542" cy="976098"/>
          </a:xfrm>
          <a:prstGeom prst="rect">
            <a:avLst/>
          </a:prstGeom>
          <a:noFill/>
          <a:ln w="3175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grpSp>
        <p:nvGrpSpPr>
          <p:cNvPr id="35" name="103 Grupo"/>
          <p:cNvGrpSpPr>
            <a:grpSpLocks/>
          </p:cNvGrpSpPr>
          <p:nvPr/>
        </p:nvGrpSpPr>
        <p:grpSpPr bwMode="auto">
          <a:xfrm>
            <a:off x="5534457" y="3793216"/>
            <a:ext cx="1056555" cy="1075124"/>
            <a:chOff x="1547663" y="6763434"/>
            <a:chExt cx="1184383" cy="1368152"/>
          </a:xfrm>
        </p:grpSpPr>
        <p:pic>
          <p:nvPicPr>
            <p:cNvPr id="36" name="Picture 2"/>
            <p:cNvPicPr>
              <a:picLocks noChangeAspect="1" noChangeArrowheads="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1547663" y="6763434"/>
              <a:ext cx="1184383"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91 Rectángulo"/>
            <p:cNvSpPr/>
            <p:nvPr/>
          </p:nvSpPr>
          <p:spPr>
            <a:xfrm>
              <a:off x="1561489" y="7863352"/>
              <a:ext cx="1138297" cy="246014"/>
            </a:xfrm>
            <a:prstGeom prst="rect">
              <a:avLst/>
            </a:prstGeom>
          </p:spPr>
          <p:txBody>
            <a:bodyPr wrap="none">
              <a:spAutoFit/>
            </a:bodyPr>
            <a:lstStyle/>
            <a:p>
              <a:pPr>
                <a:defRPr/>
              </a:pPr>
              <a:r>
                <a:rPr lang="es-MX" sz="1000" b="1">
                  <a:solidFill>
                    <a:schemeClr val="bg1"/>
                  </a:solidFill>
                  <a:effectLst>
                    <a:outerShdw blurRad="38100" dist="38100" dir="2700000" algn="tl">
                      <a:srgbClr val="DDDDDD"/>
                    </a:outerShdw>
                  </a:effectLst>
                </a:rPr>
                <a:t>Dra.Hyung Mi Lim</a:t>
              </a:r>
            </a:p>
          </p:txBody>
        </p:sp>
      </p:grpSp>
      <p:pic>
        <p:nvPicPr>
          <p:cNvPr id="38" name="Picture 2"/>
          <p:cNvPicPr>
            <a:picLocks noChangeAspect="1" noChangeArrowheads="1"/>
          </p:cNvPicPr>
          <p:nvPr/>
        </p:nvPicPr>
        <p:blipFill>
          <a:blip r:embed="rId14" cstate="email">
            <a:extLst>
              <a:ext uri="{28A0092B-C50C-407E-A947-70E740481C1C}">
                <a14:useLocalDpi xmlns:a14="http://schemas.microsoft.com/office/drawing/2010/main" xmlns="" val="0"/>
              </a:ext>
            </a:extLst>
          </a:blip>
          <a:srcRect/>
          <a:stretch>
            <a:fillRect/>
          </a:stretch>
        </p:blipFill>
        <p:spPr bwMode="auto">
          <a:xfrm>
            <a:off x="7963848" y="4032331"/>
            <a:ext cx="1081088" cy="868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 name="Picture 3"/>
          <p:cNvPicPr>
            <a:picLocks noChangeAspect="1" noChangeArrowheads="1"/>
          </p:cNvPicPr>
          <p:nvPr/>
        </p:nvPicPr>
        <p:blipFill>
          <a:blip r:embed="rId15" cstate="email">
            <a:extLst>
              <a:ext uri="{28A0092B-C50C-407E-A947-70E740481C1C}">
                <a14:useLocalDpi xmlns:a14="http://schemas.microsoft.com/office/drawing/2010/main" xmlns="" val="0"/>
              </a:ext>
            </a:extLst>
          </a:blip>
          <a:srcRect/>
          <a:stretch>
            <a:fillRect/>
          </a:stretch>
        </p:blipFill>
        <p:spPr bwMode="auto">
          <a:xfrm>
            <a:off x="8116468" y="2982133"/>
            <a:ext cx="719137" cy="919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 name="Picture 6" descr="julio gomez"/>
          <p:cNvPicPr>
            <a:picLocks noChangeAspect="1" noChangeArrowheads="1"/>
          </p:cNvPicPr>
          <p:nvPr/>
        </p:nvPicPr>
        <p:blipFill>
          <a:blip r:embed="rId16" cstate="email">
            <a:extLst>
              <a:ext uri="{28A0092B-C50C-407E-A947-70E740481C1C}">
                <a14:useLocalDpi xmlns:a14="http://schemas.microsoft.com/office/drawing/2010/main" xmlns="" val="0"/>
              </a:ext>
            </a:extLst>
          </a:blip>
          <a:srcRect/>
          <a:stretch>
            <a:fillRect/>
          </a:stretch>
        </p:blipFill>
        <p:spPr bwMode="auto">
          <a:xfrm>
            <a:off x="7076285" y="1193875"/>
            <a:ext cx="819011" cy="890067"/>
          </a:xfrm>
          <a:prstGeom prst="rect">
            <a:avLst/>
          </a:prstGeom>
          <a:noFill/>
          <a:ln w="31750">
            <a:solidFill>
              <a:srgbClr val="006600"/>
            </a:solidFill>
            <a:miter lim="800000"/>
            <a:headEnd/>
            <a:tailEnd/>
          </a:ln>
          <a:extLst>
            <a:ext uri="{909E8E84-426E-40dd-AFC4-6F175D3DCCD1}">
              <a14:hiddenFill xmlns:a14="http://schemas.microsoft.com/office/drawing/2010/main" xmlns="">
                <a:solidFill>
                  <a:srgbClr val="FFFFFF"/>
                </a:solidFill>
              </a14:hiddenFill>
            </a:ext>
          </a:extLst>
        </p:spPr>
      </p:pic>
      <p:sp>
        <p:nvSpPr>
          <p:cNvPr id="6" name="CuadroTexto 5"/>
          <p:cNvSpPr txBox="1"/>
          <p:nvPr/>
        </p:nvSpPr>
        <p:spPr>
          <a:xfrm>
            <a:off x="6458299" y="5184362"/>
            <a:ext cx="1986322" cy="430887"/>
          </a:xfrm>
          <a:prstGeom prst="rect">
            <a:avLst/>
          </a:prstGeom>
          <a:noFill/>
        </p:spPr>
        <p:txBody>
          <a:bodyPr wrap="none" rtlCol="0">
            <a:spAutoFit/>
          </a:bodyPr>
          <a:lstStyle/>
          <a:p>
            <a:r>
              <a:rPr lang="es-ES" sz="2200" b="1" dirty="0" smtClean="0">
                <a:latin typeface="American Typewriter"/>
                <a:cs typeface="American Typewriter"/>
              </a:rPr>
              <a:t>63 Plenarias</a:t>
            </a:r>
            <a:endParaRPr lang="es-ES" sz="2200" b="1" dirty="0">
              <a:latin typeface="American Typewriter"/>
              <a:cs typeface="American Typewriter"/>
            </a:endParaRPr>
          </a:p>
        </p:txBody>
      </p:sp>
      <p:grpSp>
        <p:nvGrpSpPr>
          <p:cNvPr id="8" name="Grupo 7"/>
          <p:cNvGrpSpPr/>
          <p:nvPr/>
        </p:nvGrpSpPr>
        <p:grpSpPr>
          <a:xfrm>
            <a:off x="5421308" y="5733256"/>
            <a:ext cx="3624217" cy="436664"/>
            <a:chOff x="5421308" y="5784452"/>
            <a:chExt cx="3624217" cy="436664"/>
          </a:xfrm>
        </p:grpSpPr>
        <p:sp>
          <p:nvSpPr>
            <p:cNvPr id="41" name="Rectángulo redondeado 40"/>
            <p:cNvSpPr/>
            <p:nvPr/>
          </p:nvSpPr>
          <p:spPr>
            <a:xfrm>
              <a:off x="5421308" y="5784452"/>
              <a:ext cx="3624217" cy="436664"/>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42" name="Picture 2" descr="http://bioxnet.com/wp-content/uploads/2012/11/nuevoleonunido.jpg"/>
            <p:cNvPicPr>
              <a:picLocks noChangeAspect="1" noChangeArrowheads="1"/>
            </p:cNvPicPr>
            <p:nvPr/>
          </p:nvPicPr>
          <p:blipFill>
            <a:blip r:embed="rId17" cstate="email">
              <a:extLst>
                <a:ext uri="{28A0092B-C50C-407E-A947-70E740481C1C}">
                  <a14:useLocalDpi xmlns:a14="http://schemas.microsoft.com/office/drawing/2010/main" xmlns="" val="0"/>
                </a:ext>
              </a:extLst>
            </a:blip>
            <a:srcRect/>
            <a:stretch>
              <a:fillRect/>
            </a:stretch>
          </p:blipFill>
          <p:spPr bwMode="auto">
            <a:xfrm>
              <a:off x="5504954" y="5831016"/>
              <a:ext cx="612936" cy="345696"/>
            </a:xfrm>
            <a:prstGeom prst="rect">
              <a:avLst/>
            </a:prstGeom>
            <a:noFill/>
            <a:extLst>
              <a:ext uri="{909E8E84-426E-40DD-AFC4-6F175D3DCCD1}">
                <a14:hiddenFill xmlns:a14="http://schemas.microsoft.com/office/drawing/2010/main" xmlns="">
                  <a:solidFill>
                    <a:srgbClr val="FFFFFF"/>
                  </a:solidFill>
                </a14:hiddenFill>
              </a:ext>
            </a:extLst>
          </p:spPr>
        </p:pic>
        <p:pic>
          <p:nvPicPr>
            <p:cNvPr id="43" name="Picture 4" descr="http://t1.gstatic.com/images?q=tbn:ANd9GcSbYWv2Ptq5Qio5iwe1uZboij-8Kxby2BRGTGlT0zFj-V1im2tr"/>
            <p:cNvPicPr>
              <a:picLocks noChangeAspect="1" noChangeArrowheads="1"/>
            </p:cNvPicPr>
            <p:nvPr/>
          </p:nvPicPr>
          <p:blipFill>
            <a:blip r:embed="rId18" cstate="email">
              <a:extLst>
                <a:ext uri="{28A0092B-C50C-407E-A947-70E740481C1C}">
                  <a14:useLocalDpi xmlns:a14="http://schemas.microsoft.com/office/drawing/2010/main" xmlns="" val="0"/>
                </a:ext>
              </a:extLst>
            </a:blip>
            <a:srcRect/>
            <a:stretch>
              <a:fillRect/>
            </a:stretch>
          </p:blipFill>
          <p:spPr bwMode="auto">
            <a:xfrm>
              <a:off x="6176228" y="5839142"/>
              <a:ext cx="848709" cy="330997"/>
            </a:xfrm>
            <a:prstGeom prst="rect">
              <a:avLst/>
            </a:prstGeom>
            <a:noFill/>
            <a:extLst>
              <a:ext uri="{909E8E84-426E-40DD-AFC4-6F175D3DCCD1}">
                <a14:hiddenFill xmlns:a14="http://schemas.microsoft.com/office/drawing/2010/main" xmlns="">
                  <a:solidFill>
                    <a:srgbClr val="FFFFFF"/>
                  </a:solidFill>
                </a14:hiddenFill>
              </a:ext>
            </a:extLst>
          </p:spPr>
        </p:pic>
        <p:pic>
          <p:nvPicPr>
            <p:cNvPr id="44" name="Picture 6" descr="http://innovationmtycic.org.mx/openassets/logocontent-i2t2.jpg"/>
            <p:cNvPicPr>
              <a:picLocks noChangeAspect="1" noChangeArrowheads="1"/>
            </p:cNvPicPr>
            <p:nvPr/>
          </p:nvPicPr>
          <p:blipFill rotWithShape="1">
            <a:blip r:embed="rId19" cstate="email">
              <a:extLst>
                <a:ext uri="{28A0092B-C50C-407E-A947-70E740481C1C}">
                  <a14:useLocalDpi xmlns:a14="http://schemas.microsoft.com/office/drawing/2010/main" xmlns="" val="0"/>
                </a:ext>
              </a:extLst>
            </a:blip>
            <a:srcRect/>
            <a:stretch/>
          </p:blipFill>
          <p:spPr bwMode="auto">
            <a:xfrm>
              <a:off x="7943208" y="5830551"/>
              <a:ext cx="1003138" cy="352454"/>
            </a:xfrm>
            <a:prstGeom prst="rect">
              <a:avLst/>
            </a:prstGeom>
            <a:noFill/>
            <a:extLst>
              <a:ext uri="{909E8E84-426E-40DD-AFC4-6F175D3DCCD1}">
                <a14:hiddenFill xmlns:a14="http://schemas.microsoft.com/office/drawing/2010/main" xmlns="">
                  <a:solidFill>
                    <a:srgbClr val="FFFFFF"/>
                  </a:solidFill>
                </a14:hiddenFill>
              </a:ext>
            </a:extLst>
          </p:spPr>
        </p:pic>
        <p:pic>
          <p:nvPicPr>
            <p:cNvPr id="45" name="Imagen 44"/>
            <p:cNvPicPr>
              <a:picLocks noChangeAspect="1"/>
            </p:cNvPicPr>
            <p:nvPr/>
          </p:nvPicPr>
          <p:blipFill rotWithShape="1">
            <a:blip r:embed="rId20" cstate="email">
              <a:extLst>
                <a:ext uri="{28A0092B-C50C-407E-A947-70E740481C1C}">
                  <a14:useLocalDpi xmlns:a14="http://schemas.microsoft.com/office/drawing/2010/main" xmlns="" val="0"/>
                </a:ext>
              </a:extLst>
            </a:blip>
            <a:srcRect/>
            <a:stretch/>
          </p:blipFill>
          <p:spPr>
            <a:xfrm>
              <a:off x="7079049" y="5847577"/>
              <a:ext cx="847325" cy="323524"/>
            </a:xfrm>
            <a:prstGeom prst="rect">
              <a:avLst/>
            </a:prstGeom>
          </p:spPr>
        </p:pic>
      </p:grpSp>
      <p:pic>
        <p:nvPicPr>
          <p:cNvPr id="18" name="Imagen 17"/>
          <p:cNvPicPr>
            <a:picLocks noChangeAspect="1"/>
          </p:cNvPicPr>
          <p:nvPr/>
        </p:nvPicPr>
        <p:blipFill rotWithShape="1">
          <a:blip r:embed="rId21" cstate="print">
            <a:extLst>
              <a:ext uri="{BEBA8EAE-BF5A-486C-A8C5-ECC9F3942E4B}">
                <a14:imgProps xmlns:a14="http://schemas.microsoft.com/office/drawing/2010/main" xmlns="">
                  <a14:imgLayer r:embed="rId22">
                    <a14:imgEffect>
                      <a14:sharpenSoften amount="4000"/>
                    </a14:imgEffect>
                    <a14:imgEffect>
                      <a14:brightnessContrast contrast="3000"/>
                    </a14:imgEffect>
                  </a14:imgLayer>
                </a14:imgProps>
              </a:ext>
              <a:ext uri="{28A0092B-C50C-407E-A947-70E740481C1C}">
                <a14:useLocalDpi xmlns:a14="http://schemas.microsoft.com/office/drawing/2010/main" xmlns="" val="0"/>
              </a:ext>
            </a:extLst>
          </a:blip>
          <a:srcRect r="-739"/>
          <a:stretch/>
        </p:blipFill>
        <p:spPr>
          <a:xfrm>
            <a:off x="323528" y="5440583"/>
            <a:ext cx="4680520" cy="1281735"/>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xmlns="" val="407360893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3-11-09 a la(s) 15.55.50.png"/>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a:off x="261720" y="3501007"/>
            <a:ext cx="4585478" cy="1951033"/>
          </a:xfrm>
          <a:prstGeom prst="roundRect">
            <a:avLst>
              <a:gd name="adj" fmla="val 8594"/>
            </a:avLst>
          </a:prstGeom>
          <a:solidFill>
            <a:srgbClr val="FFFFFF">
              <a:shade val="85000"/>
            </a:srgbClr>
          </a:solidFill>
          <a:ln>
            <a:noFill/>
          </a:ln>
          <a:effectLst/>
        </p:spPr>
      </p:pic>
      <p:pic>
        <p:nvPicPr>
          <p:cNvPr id="6" name="Imagen 5" descr="Captura de pantalla 2013-11-09 a la(s) 15.55.17.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242298" y="1002686"/>
            <a:ext cx="5049782" cy="2319788"/>
          </a:xfrm>
          <a:prstGeom prst="roundRect">
            <a:avLst>
              <a:gd name="adj" fmla="val 8594"/>
            </a:avLst>
          </a:prstGeom>
          <a:solidFill>
            <a:srgbClr val="FFFFFF">
              <a:shade val="85000"/>
            </a:srgbClr>
          </a:solidFill>
          <a:ln>
            <a:noFill/>
          </a:ln>
          <a:effectLst/>
        </p:spPr>
      </p:pic>
      <p:pic>
        <p:nvPicPr>
          <p:cNvPr id="7" name="Imagen 6" descr="Captura de pantalla 2013-11-09 a la(s) 15.55.01.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5012304" y="3501007"/>
            <a:ext cx="3908309" cy="1836187"/>
          </a:xfrm>
          <a:prstGeom prst="roundRect">
            <a:avLst>
              <a:gd name="adj" fmla="val 8594"/>
            </a:avLst>
          </a:prstGeom>
          <a:solidFill>
            <a:srgbClr val="FFFFFF">
              <a:shade val="85000"/>
            </a:srgbClr>
          </a:solidFill>
          <a:ln>
            <a:noFill/>
          </a:ln>
          <a:effectLst/>
        </p:spPr>
      </p:pic>
      <p:pic>
        <p:nvPicPr>
          <p:cNvPr id="10" name="Imagen 9" descr="Captura de pantalla 2013-11-09 a la(s) 15.54.45.png"/>
          <p:cNvPicPr>
            <a:picLocks noChangeAspect="1"/>
          </p:cNvPicPr>
          <p:nvPr/>
        </p:nvPicPr>
        <p:blipFill rotWithShape="1">
          <a:blip r:embed="rId5" cstate="email">
            <a:extLst>
              <a:ext uri="{28A0092B-C50C-407E-A947-70E740481C1C}">
                <a14:useLocalDpi xmlns:a14="http://schemas.microsoft.com/office/drawing/2010/main" xmlns="" val="0"/>
              </a:ext>
            </a:extLst>
          </a:blip>
          <a:srcRect/>
          <a:stretch/>
        </p:blipFill>
        <p:spPr>
          <a:xfrm>
            <a:off x="2110894" y="4753534"/>
            <a:ext cx="5472608" cy="1975975"/>
          </a:xfrm>
          <a:prstGeom prst="roundRect">
            <a:avLst>
              <a:gd name="adj" fmla="val 8594"/>
            </a:avLst>
          </a:prstGeom>
          <a:solidFill>
            <a:srgbClr val="FFFFFF">
              <a:shade val="85000"/>
            </a:srgbClr>
          </a:solidFill>
          <a:ln>
            <a:noFill/>
          </a:ln>
          <a:effectLst/>
        </p:spPr>
      </p:pic>
      <p:sp>
        <p:nvSpPr>
          <p:cNvPr id="2" name="CuadroTexto 1"/>
          <p:cNvSpPr txBox="1"/>
          <p:nvPr/>
        </p:nvSpPr>
        <p:spPr>
          <a:xfrm>
            <a:off x="936006" y="188640"/>
            <a:ext cx="3666388" cy="523220"/>
          </a:xfrm>
          <a:prstGeom prst="rect">
            <a:avLst/>
          </a:prstGeom>
          <a:noFill/>
        </p:spPr>
        <p:txBody>
          <a:bodyPr wrap="none" rtlCol="0">
            <a:spAutoFit/>
          </a:bodyPr>
          <a:lstStyle/>
          <a:p>
            <a:r>
              <a:rPr lang="es-ES" sz="2800" dirty="0" smtClean="0">
                <a:solidFill>
                  <a:schemeClr val="accent1">
                    <a:lumMod val="50000"/>
                  </a:schemeClr>
                </a:solidFill>
                <a:latin typeface="American Typewriter"/>
                <a:cs typeface="American Typewriter"/>
              </a:rPr>
              <a:t>Nano Monterrey 2013</a:t>
            </a:r>
            <a:endParaRPr lang="es-ES" sz="2800" dirty="0">
              <a:solidFill>
                <a:schemeClr val="accent1">
                  <a:lumMod val="50000"/>
                </a:schemeClr>
              </a:solidFill>
              <a:latin typeface="American Typewriter"/>
              <a:cs typeface="American Typewriter"/>
            </a:endParaRPr>
          </a:p>
        </p:txBody>
      </p:sp>
      <p:pic>
        <p:nvPicPr>
          <p:cNvPr id="8" name="1 Imagen" descr="DSC_4652.jpg"/>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a:xfrm>
            <a:off x="5564088" y="1009961"/>
            <a:ext cx="3419475" cy="2086718"/>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xmlns="" val="102914475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1259633" y="957208"/>
            <a:ext cx="4392488" cy="861774"/>
          </a:xfrm>
          <a:prstGeom prst="rect">
            <a:avLst/>
          </a:prstGeom>
          <a:noFill/>
        </p:spPr>
        <p:txBody>
          <a:bodyPr wrap="square" rtlCol="0">
            <a:spAutoFit/>
          </a:bodyPr>
          <a:lstStyle/>
          <a:p>
            <a:r>
              <a:rPr lang="es-ES" sz="2500" b="1" dirty="0" smtClean="0">
                <a:solidFill>
                  <a:schemeClr val="accent1">
                    <a:lumMod val="50000"/>
                  </a:schemeClr>
                </a:solidFill>
                <a:latin typeface="American Typewriter"/>
                <a:cs typeface="American Typewriter"/>
              </a:rPr>
              <a:t>Número</a:t>
            </a:r>
            <a:r>
              <a:rPr lang="es-ES" sz="2500" b="1" u="none" dirty="0" smtClean="0">
                <a:solidFill>
                  <a:schemeClr val="accent1">
                    <a:lumMod val="50000"/>
                  </a:schemeClr>
                </a:solidFill>
                <a:latin typeface="American Typewriter"/>
                <a:cs typeface="American Typewriter"/>
              </a:rPr>
              <a:t> de Asistentes</a:t>
            </a:r>
          </a:p>
          <a:p>
            <a:r>
              <a:rPr lang="es-ES" sz="2500" b="1" u="none" dirty="0" smtClean="0">
                <a:solidFill>
                  <a:schemeClr val="accent1">
                    <a:lumMod val="50000"/>
                  </a:schemeClr>
                </a:solidFill>
                <a:latin typeface="American Typewriter"/>
                <a:cs typeface="American Typewriter"/>
              </a:rPr>
              <a:t>Nano Monterrey </a:t>
            </a:r>
            <a:r>
              <a:rPr lang="es-ES" sz="2200" b="1" i="1" u="none" dirty="0" smtClean="0">
                <a:solidFill>
                  <a:schemeClr val="accent1">
                    <a:lumMod val="50000"/>
                  </a:schemeClr>
                </a:solidFill>
                <a:latin typeface="American Typewriter"/>
                <a:cs typeface="American Typewriter"/>
              </a:rPr>
              <a:t>2009 - 2013</a:t>
            </a:r>
            <a:endParaRPr lang="es-ES" sz="2200" b="1" i="1" u="none" dirty="0">
              <a:solidFill>
                <a:schemeClr val="accent1">
                  <a:lumMod val="50000"/>
                </a:schemeClr>
              </a:solidFill>
              <a:latin typeface="American Typewriter"/>
              <a:cs typeface="American Typewriter"/>
            </a:endParaRPr>
          </a:p>
        </p:txBody>
      </p:sp>
      <p:graphicFrame>
        <p:nvGraphicFramePr>
          <p:cNvPr id="9" name="3 Tabla"/>
          <p:cNvGraphicFramePr>
            <a:graphicFrameLocks noGrp="1"/>
          </p:cNvGraphicFramePr>
          <p:nvPr>
            <p:extLst>
              <p:ext uri="{D42A27DB-BD31-4B8C-83A1-F6EECF244321}">
                <p14:modId xmlns:p14="http://schemas.microsoft.com/office/powerpoint/2010/main" xmlns="" val="3544491126"/>
              </p:ext>
            </p:extLst>
          </p:nvPr>
        </p:nvGraphicFramePr>
        <p:xfrm>
          <a:off x="4546848" y="1963354"/>
          <a:ext cx="4489648" cy="2689782"/>
        </p:xfrm>
        <a:graphic>
          <a:graphicData uri="http://schemas.openxmlformats.org/drawingml/2006/table">
            <a:tbl>
              <a:tblPr>
                <a:tableStyleId>{69CF1AB2-1976-4502-BF36-3FF5EA218861}</a:tableStyleId>
              </a:tblPr>
              <a:tblGrid>
                <a:gridCol w="2329408"/>
                <a:gridCol w="2160240"/>
              </a:tblGrid>
              <a:tr h="534127">
                <a:tc>
                  <a:txBody>
                    <a:bodyPr/>
                    <a:lstStyle/>
                    <a:p>
                      <a:pPr algn="ctr" fontAlgn="b"/>
                      <a:r>
                        <a:rPr lang="es-MX" sz="1800" b="1" i="0" u="none" strike="noStrike" dirty="0" smtClean="0">
                          <a:solidFill>
                            <a:schemeClr val="bg1"/>
                          </a:solidFill>
                          <a:latin typeface="American Typewriter"/>
                          <a:cs typeface="American Typewriter"/>
                        </a:rPr>
                        <a:t>Sector</a:t>
                      </a:r>
                      <a:endParaRPr lang="es-MX" sz="1800" b="1" i="0" u="none" strike="noStrike" dirty="0">
                        <a:solidFill>
                          <a:schemeClr val="bg1"/>
                        </a:solidFill>
                        <a:latin typeface="American Typewriter"/>
                        <a:cs typeface="American Typewriter"/>
                      </a:endParaRPr>
                    </a:p>
                  </a:txBody>
                  <a:tcPr marL="9525" marR="9525" marT="9525" marB="0" anchor="ctr">
                    <a:solidFill>
                      <a:schemeClr val="accent1">
                        <a:lumMod val="50000"/>
                      </a:schemeClr>
                    </a:solidFill>
                  </a:tcPr>
                </a:tc>
                <a:tc>
                  <a:txBody>
                    <a:bodyPr/>
                    <a:lstStyle/>
                    <a:p>
                      <a:pPr algn="ctr" fontAlgn="b"/>
                      <a:r>
                        <a:rPr lang="es-MX" sz="1800" b="1" i="0" u="none" strike="noStrike" dirty="0" smtClean="0">
                          <a:solidFill>
                            <a:schemeClr val="bg1"/>
                          </a:solidFill>
                          <a:latin typeface="American Typewriter"/>
                          <a:cs typeface="American Typewriter"/>
                        </a:rPr>
                        <a:t>No</a:t>
                      </a:r>
                      <a:r>
                        <a:rPr lang="es-MX" sz="1800" b="1" i="0" u="none" strike="noStrike" baseline="0" dirty="0" smtClean="0">
                          <a:solidFill>
                            <a:schemeClr val="bg1"/>
                          </a:solidFill>
                          <a:latin typeface="American Typewriter"/>
                          <a:cs typeface="American Typewriter"/>
                        </a:rPr>
                        <a:t> of  Persons</a:t>
                      </a:r>
                      <a:endParaRPr lang="es-MX" sz="1800" b="1" i="0" u="none" strike="noStrike" dirty="0">
                        <a:solidFill>
                          <a:schemeClr val="bg1"/>
                        </a:solidFill>
                        <a:latin typeface="American Typewriter"/>
                        <a:cs typeface="American Typewriter"/>
                      </a:endParaRPr>
                    </a:p>
                  </a:txBody>
                  <a:tcPr marL="9525" marR="9525" marT="9525" marB="0" anchor="ctr">
                    <a:solidFill>
                      <a:schemeClr val="accent1">
                        <a:lumMod val="50000"/>
                      </a:schemeClr>
                    </a:solidFill>
                  </a:tcPr>
                </a:tc>
              </a:tr>
              <a:tr h="325723">
                <a:tc>
                  <a:txBody>
                    <a:bodyPr/>
                    <a:lstStyle/>
                    <a:p>
                      <a:pPr algn="ctr" fontAlgn="b"/>
                      <a:r>
                        <a:rPr lang="es-MX" sz="1400" b="0" i="0" u="none" strike="noStrike" dirty="0" smtClean="0">
                          <a:solidFill>
                            <a:srgbClr val="800000"/>
                          </a:solidFill>
                          <a:latin typeface="American Typewriter"/>
                          <a:cs typeface="American Typewriter"/>
                        </a:rPr>
                        <a:t>Students</a:t>
                      </a:r>
                      <a:endParaRPr lang="es-MX" sz="1400" b="0" i="0" u="none" strike="noStrike" dirty="0">
                        <a:solidFill>
                          <a:srgbClr val="800000"/>
                        </a:solidFill>
                        <a:latin typeface="American Typewriter"/>
                        <a:cs typeface="American Typewriter"/>
                      </a:endParaRPr>
                    </a:p>
                  </a:txBody>
                  <a:tcPr marL="9525" marR="9525" marT="9525" marB="0" anchor="ctr"/>
                </a:tc>
                <a:tc>
                  <a:txBody>
                    <a:bodyPr/>
                    <a:lstStyle/>
                    <a:p>
                      <a:pPr algn="ctr" fontAlgn="b"/>
                      <a:r>
                        <a:rPr lang="es-MX" sz="1400" b="0" u="none" strike="noStrike" dirty="0">
                          <a:solidFill>
                            <a:srgbClr val="660066"/>
                          </a:solidFill>
                          <a:latin typeface="American Typewriter"/>
                          <a:cs typeface="American Typewriter"/>
                        </a:rPr>
                        <a:t>303</a:t>
                      </a:r>
                      <a:endParaRPr lang="es-MX" sz="1400" b="0" i="0" u="none" strike="noStrike" dirty="0">
                        <a:solidFill>
                          <a:srgbClr val="660066"/>
                        </a:solidFill>
                        <a:latin typeface="American Typewriter"/>
                        <a:cs typeface="American Typewriter"/>
                      </a:endParaRPr>
                    </a:p>
                  </a:txBody>
                  <a:tcPr marL="9525" marR="9525" marT="9525" marB="0" anchor="ctr"/>
                </a:tc>
              </a:tr>
              <a:tr h="319687">
                <a:tc>
                  <a:txBody>
                    <a:bodyPr/>
                    <a:lstStyle/>
                    <a:p>
                      <a:pPr algn="ctr" fontAlgn="b"/>
                      <a:r>
                        <a:rPr lang="es-MX" sz="1400" b="0" i="0" u="none" strike="noStrike" dirty="0" smtClean="0">
                          <a:solidFill>
                            <a:srgbClr val="800000"/>
                          </a:solidFill>
                          <a:latin typeface="American Typewriter"/>
                          <a:cs typeface="American Typewriter"/>
                        </a:rPr>
                        <a:t>Companies</a:t>
                      </a:r>
                      <a:endParaRPr lang="es-MX" sz="1400" b="0" i="0" u="none" strike="noStrike" dirty="0">
                        <a:solidFill>
                          <a:srgbClr val="800000"/>
                        </a:solidFill>
                        <a:latin typeface="American Typewriter"/>
                        <a:cs typeface="American Typewriter"/>
                      </a:endParaRPr>
                    </a:p>
                  </a:txBody>
                  <a:tcPr marL="9525" marR="9525" marT="9525" marB="0" anchor="ctr"/>
                </a:tc>
                <a:tc>
                  <a:txBody>
                    <a:bodyPr/>
                    <a:lstStyle/>
                    <a:p>
                      <a:pPr algn="ctr" fontAlgn="b"/>
                      <a:r>
                        <a:rPr lang="es-MX" sz="1400" b="0" u="none" strike="noStrike" dirty="0" smtClean="0">
                          <a:solidFill>
                            <a:srgbClr val="660066"/>
                          </a:solidFill>
                          <a:latin typeface="American Typewriter"/>
                          <a:cs typeface="American Typewriter"/>
                        </a:rPr>
                        <a:t>259</a:t>
                      </a:r>
                      <a:endParaRPr lang="es-MX" sz="1400" b="0" i="0" u="none" strike="noStrike" dirty="0">
                        <a:solidFill>
                          <a:srgbClr val="660066"/>
                        </a:solidFill>
                        <a:latin typeface="American Typewriter"/>
                        <a:cs typeface="American Typewriter"/>
                      </a:endParaRPr>
                    </a:p>
                  </a:txBody>
                  <a:tcPr marL="9525" marR="9525" marT="9525" marB="0" anchor="ctr"/>
                </a:tc>
              </a:tr>
              <a:tr h="341734">
                <a:tc>
                  <a:txBody>
                    <a:bodyPr/>
                    <a:lstStyle/>
                    <a:p>
                      <a:pPr algn="ctr" fontAlgn="b"/>
                      <a:r>
                        <a:rPr lang="es-MX" sz="1400" b="0" u="none" strike="noStrike" dirty="0" smtClean="0">
                          <a:solidFill>
                            <a:srgbClr val="800000"/>
                          </a:solidFill>
                          <a:latin typeface="American Typewriter"/>
                          <a:cs typeface="American Typewriter"/>
                        </a:rPr>
                        <a:t>Academic</a:t>
                      </a:r>
                      <a:r>
                        <a:rPr lang="es-MX" sz="1400" b="0" u="none" strike="noStrike" baseline="0" dirty="0" smtClean="0">
                          <a:solidFill>
                            <a:srgbClr val="800000"/>
                          </a:solidFill>
                          <a:latin typeface="American Typewriter"/>
                          <a:cs typeface="American Typewriter"/>
                        </a:rPr>
                        <a:t> and R&amp;D</a:t>
                      </a:r>
                      <a:endParaRPr lang="es-MX" sz="1400" b="0" i="0" u="none" strike="noStrike" dirty="0">
                        <a:solidFill>
                          <a:srgbClr val="800000"/>
                        </a:solidFill>
                        <a:latin typeface="American Typewriter"/>
                        <a:cs typeface="American Typewriter"/>
                      </a:endParaRPr>
                    </a:p>
                  </a:txBody>
                  <a:tcPr marL="9525" marR="9525" marT="9525" marB="0" anchor="ctr"/>
                </a:tc>
                <a:tc>
                  <a:txBody>
                    <a:bodyPr/>
                    <a:lstStyle/>
                    <a:p>
                      <a:pPr algn="ctr" fontAlgn="b"/>
                      <a:r>
                        <a:rPr lang="es-MX" sz="1400" b="0" u="none" strike="noStrike" dirty="0" smtClean="0">
                          <a:solidFill>
                            <a:srgbClr val="660066"/>
                          </a:solidFill>
                          <a:latin typeface="American Typewriter"/>
                          <a:cs typeface="American Typewriter"/>
                        </a:rPr>
                        <a:t>255 (43 Institutions)</a:t>
                      </a:r>
                      <a:endParaRPr lang="es-MX" sz="1400" b="0" i="0" u="none" strike="noStrike" dirty="0">
                        <a:solidFill>
                          <a:srgbClr val="660066"/>
                        </a:solidFill>
                        <a:latin typeface="American Typewriter"/>
                        <a:cs typeface="American Typewriter"/>
                      </a:endParaRPr>
                    </a:p>
                  </a:txBody>
                  <a:tcPr marL="9525" marR="9525" marT="9525" marB="0" anchor="ctr"/>
                </a:tc>
              </a:tr>
              <a:tr h="341733">
                <a:tc>
                  <a:txBody>
                    <a:bodyPr/>
                    <a:lstStyle/>
                    <a:p>
                      <a:pPr algn="ctr" fontAlgn="b"/>
                      <a:r>
                        <a:rPr lang="es-MX" sz="1400" b="0" u="none" strike="noStrike" dirty="0" smtClean="0">
                          <a:solidFill>
                            <a:srgbClr val="800000"/>
                          </a:solidFill>
                          <a:latin typeface="American Typewriter"/>
                          <a:cs typeface="American Typewriter"/>
                        </a:rPr>
                        <a:t>Others</a:t>
                      </a:r>
                      <a:endParaRPr lang="es-MX" sz="1400" b="0" i="0" u="none" strike="noStrike" dirty="0">
                        <a:solidFill>
                          <a:srgbClr val="800000"/>
                        </a:solidFill>
                        <a:latin typeface="American Typewriter"/>
                        <a:cs typeface="American Typewriter"/>
                      </a:endParaRPr>
                    </a:p>
                  </a:txBody>
                  <a:tcPr marL="9525" marR="9525" marT="9525" marB="0" anchor="ctr"/>
                </a:tc>
                <a:tc>
                  <a:txBody>
                    <a:bodyPr/>
                    <a:lstStyle/>
                    <a:p>
                      <a:pPr algn="ctr" fontAlgn="b"/>
                      <a:r>
                        <a:rPr lang="es-MX" sz="1400" b="0" u="none" strike="noStrike" dirty="0">
                          <a:solidFill>
                            <a:srgbClr val="660066"/>
                          </a:solidFill>
                          <a:latin typeface="American Typewriter"/>
                          <a:cs typeface="American Typewriter"/>
                        </a:rPr>
                        <a:t>5</a:t>
                      </a:r>
                      <a:r>
                        <a:rPr lang="es-MX" sz="1400" b="0" u="none" strike="noStrike" dirty="0" smtClean="0">
                          <a:solidFill>
                            <a:srgbClr val="660066"/>
                          </a:solidFill>
                          <a:latin typeface="American Typewriter"/>
                          <a:cs typeface="American Typewriter"/>
                        </a:rPr>
                        <a:t>5</a:t>
                      </a:r>
                      <a:endParaRPr lang="es-MX" sz="1400" b="0" i="0" u="none" strike="noStrike" dirty="0">
                        <a:solidFill>
                          <a:srgbClr val="660066"/>
                        </a:solidFill>
                        <a:latin typeface="American Typewriter"/>
                        <a:cs typeface="American Typewriter"/>
                      </a:endParaRPr>
                    </a:p>
                  </a:txBody>
                  <a:tcPr marL="9525" marR="9525" marT="9525" marB="0" anchor="ctr"/>
                </a:tc>
              </a:tr>
              <a:tr h="352758">
                <a:tc>
                  <a:txBody>
                    <a:bodyPr/>
                    <a:lstStyle/>
                    <a:p>
                      <a:pPr algn="ctr" fontAlgn="b"/>
                      <a:r>
                        <a:rPr lang="es-MX" sz="1400" b="0" u="none" strike="noStrike" dirty="0" smtClean="0">
                          <a:solidFill>
                            <a:srgbClr val="800000"/>
                          </a:solidFill>
                          <a:latin typeface="American Typewriter"/>
                          <a:cs typeface="American Typewriter"/>
                        </a:rPr>
                        <a:t>Governments</a:t>
                      </a:r>
                      <a:endParaRPr lang="es-MX" sz="1400" b="0" i="0" u="none" strike="noStrike" dirty="0">
                        <a:solidFill>
                          <a:srgbClr val="800000"/>
                        </a:solidFill>
                        <a:latin typeface="American Typewriter"/>
                        <a:cs typeface="American Typewriter"/>
                      </a:endParaRPr>
                    </a:p>
                  </a:txBody>
                  <a:tcPr marL="9525" marR="9525" marT="9525" marB="0" anchor="ctr"/>
                </a:tc>
                <a:tc>
                  <a:txBody>
                    <a:bodyPr/>
                    <a:lstStyle/>
                    <a:p>
                      <a:pPr algn="ctr" fontAlgn="b"/>
                      <a:r>
                        <a:rPr lang="es-MX" sz="1400" b="0" u="none" strike="noStrike" dirty="0">
                          <a:solidFill>
                            <a:srgbClr val="660066"/>
                          </a:solidFill>
                          <a:latin typeface="American Typewriter"/>
                          <a:cs typeface="American Typewriter"/>
                        </a:rPr>
                        <a:t>14</a:t>
                      </a:r>
                      <a:endParaRPr lang="es-MX" sz="1400" b="0" i="0" u="none" strike="noStrike" dirty="0">
                        <a:solidFill>
                          <a:srgbClr val="660066"/>
                        </a:solidFill>
                        <a:latin typeface="American Typewriter"/>
                        <a:cs typeface="American Typewriter"/>
                      </a:endParaRPr>
                    </a:p>
                  </a:txBody>
                  <a:tcPr marL="9525" marR="9525" marT="9525" marB="0" anchor="ctr"/>
                </a:tc>
              </a:tr>
              <a:tr h="474020">
                <a:tc>
                  <a:txBody>
                    <a:bodyPr/>
                    <a:lstStyle/>
                    <a:p>
                      <a:pPr algn="ctr" fontAlgn="b"/>
                      <a:r>
                        <a:rPr lang="es-MX" sz="2000" b="1" u="none" strike="noStrike" dirty="0" smtClean="0">
                          <a:solidFill>
                            <a:srgbClr val="800000"/>
                          </a:solidFill>
                          <a:latin typeface="American Typewriter"/>
                          <a:cs typeface="American Typewriter"/>
                        </a:rPr>
                        <a:t>Total</a:t>
                      </a:r>
                      <a:endParaRPr lang="es-MX" sz="2000" b="1" i="0" u="none" strike="noStrike" dirty="0">
                        <a:solidFill>
                          <a:srgbClr val="800000"/>
                        </a:solidFill>
                        <a:latin typeface="American Typewriter"/>
                        <a:cs typeface="American Typewriter"/>
                      </a:endParaRPr>
                    </a:p>
                  </a:txBody>
                  <a:tcPr marL="9525" marR="9525" marT="9525" marB="0" anchor="ctr">
                    <a:solidFill>
                      <a:schemeClr val="tx2">
                        <a:lumMod val="40000"/>
                        <a:lumOff val="60000"/>
                      </a:schemeClr>
                    </a:solidFill>
                  </a:tcPr>
                </a:tc>
                <a:tc>
                  <a:txBody>
                    <a:bodyPr/>
                    <a:lstStyle/>
                    <a:p>
                      <a:pPr algn="ctr" fontAlgn="b"/>
                      <a:r>
                        <a:rPr lang="es-MX" sz="2000" b="1" i="0" u="none" strike="noStrike" dirty="0" smtClean="0">
                          <a:solidFill>
                            <a:srgbClr val="800000"/>
                          </a:solidFill>
                          <a:latin typeface="American Typewriter"/>
                          <a:cs typeface="American Typewriter"/>
                        </a:rPr>
                        <a:t>898</a:t>
                      </a:r>
                      <a:endParaRPr lang="es-MX" sz="2000" b="1" i="0" u="none" strike="noStrike" dirty="0">
                        <a:solidFill>
                          <a:srgbClr val="800000"/>
                        </a:solidFill>
                        <a:latin typeface="American Typewriter"/>
                        <a:cs typeface="American Typewriter"/>
                      </a:endParaRPr>
                    </a:p>
                  </a:txBody>
                  <a:tcPr marL="9525" marR="9525" marT="9525" marB="0" anchor="ctr">
                    <a:solidFill>
                      <a:schemeClr val="tx2">
                        <a:lumMod val="40000"/>
                        <a:lumOff val="60000"/>
                      </a:schemeClr>
                    </a:solidFill>
                  </a:tcPr>
                </a:tc>
              </a:tr>
            </a:tbl>
          </a:graphicData>
        </a:graphic>
      </p:graphicFrame>
      <p:sp>
        <p:nvSpPr>
          <p:cNvPr id="12" name="CuadroTexto 11"/>
          <p:cNvSpPr txBox="1"/>
          <p:nvPr/>
        </p:nvSpPr>
        <p:spPr>
          <a:xfrm>
            <a:off x="3683366" y="6125622"/>
            <a:ext cx="1085362" cy="276999"/>
          </a:xfrm>
          <a:prstGeom prst="rect">
            <a:avLst/>
          </a:prstGeom>
          <a:noFill/>
        </p:spPr>
        <p:txBody>
          <a:bodyPr wrap="none" rtlCol="0">
            <a:spAutoFit/>
          </a:bodyPr>
          <a:lstStyle/>
          <a:p>
            <a:r>
              <a:rPr lang="es-ES" sz="1200" dirty="0" smtClean="0">
                <a:solidFill>
                  <a:schemeClr val="tx1">
                    <a:lumMod val="65000"/>
                    <a:lumOff val="35000"/>
                  </a:schemeClr>
                </a:solidFill>
                <a:latin typeface="Avenir Black"/>
                <a:cs typeface="Avenir Black"/>
              </a:rPr>
              <a:t>Nov. 03/2013</a:t>
            </a:r>
            <a:endParaRPr lang="es-ES" sz="1200" dirty="0">
              <a:solidFill>
                <a:schemeClr val="tx1">
                  <a:lumMod val="65000"/>
                  <a:lumOff val="35000"/>
                </a:schemeClr>
              </a:solidFill>
              <a:latin typeface="Avenir Black"/>
              <a:cs typeface="Avenir Black"/>
            </a:endParaRPr>
          </a:p>
        </p:txBody>
      </p:sp>
      <p:pic>
        <p:nvPicPr>
          <p:cNvPr id="1065" name="Imagen 1064"/>
          <p:cNvPicPr>
            <a:picLocks noChangeAspect="1"/>
          </p:cNvPicPr>
          <p:nvPr/>
        </p:nvPicPr>
        <p:blipFill rotWithShape="1">
          <a:blip r:embed="rId2" cstate="email">
            <a:extLst>
              <a:ext uri="{28A0092B-C50C-407E-A947-70E740481C1C}">
                <a14:useLocalDpi xmlns:a14="http://schemas.microsoft.com/office/drawing/2010/main" xmlns="" val="0"/>
              </a:ext>
            </a:extLst>
          </a:blip>
          <a:srcRect/>
          <a:stretch/>
        </p:blipFill>
        <p:spPr>
          <a:xfrm>
            <a:off x="300269" y="1963351"/>
            <a:ext cx="4184526" cy="2689785"/>
          </a:xfrm>
          <a:prstGeom prst="rect">
            <a:avLst/>
          </a:prstGeom>
        </p:spPr>
      </p:pic>
      <p:sp>
        <p:nvSpPr>
          <p:cNvPr id="146" name="CuadroTexto 145"/>
          <p:cNvSpPr txBox="1"/>
          <p:nvPr/>
        </p:nvSpPr>
        <p:spPr>
          <a:xfrm>
            <a:off x="3038963" y="4296822"/>
            <a:ext cx="870751" cy="230832"/>
          </a:xfrm>
          <a:prstGeom prst="rect">
            <a:avLst/>
          </a:prstGeom>
          <a:noFill/>
        </p:spPr>
        <p:txBody>
          <a:bodyPr wrap="none" rtlCol="0">
            <a:spAutoFit/>
          </a:bodyPr>
          <a:lstStyle/>
          <a:p>
            <a:r>
              <a:rPr lang="es-ES" sz="900" dirty="0" smtClean="0">
                <a:solidFill>
                  <a:schemeClr val="bg1"/>
                </a:solidFill>
                <a:latin typeface="Avenir Black"/>
                <a:cs typeface="Avenir Black"/>
              </a:rPr>
              <a:t>Nov. 04/2013</a:t>
            </a:r>
            <a:endParaRPr lang="es-ES" sz="900" dirty="0">
              <a:solidFill>
                <a:schemeClr val="bg1"/>
              </a:solidFill>
              <a:latin typeface="Avenir Black"/>
              <a:cs typeface="Avenir Black"/>
            </a:endParaRPr>
          </a:p>
        </p:txBody>
      </p:sp>
      <p:sp>
        <p:nvSpPr>
          <p:cNvPr id="8" name="Elipse 7"/>
          <p:cNvSpPr/>
          <p:nvPr/>
        </p:nvSpPr>
        <p:spPr>
          <a:xfrm>
            <a:off x="1259632" y="5094709"/>
            <a:ext cx="2152583" cy="1152128"/>
          </a:xfrm>
          <a:prstGeom prst="ellipse">
            <a:avLst/>
          </a:prstGeom>
          <a:solidFill>
            <a:schemeClr val="bg1"/>
          </a:solidFill>
          <a:ln w="22225">
            <a:solidFill>
              <a:srgbClr val="800000"/>
            </a:solidFill>
            <a:prstDash val="sysDot"/>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 name="CuadroTexto 1"/>
          <p:cNvSpPr txBox="1"/>
          <p:nvPr/>
        </p:nvSpPr>
        <p:spPr>
          <a:xfrm>
            <a:off x="1474772" y="5262299"/>
            <a:ext cx="2017108" cy="830997"/>
          </a:xfrm>
          <a:prstGeom prst="rect">
            <a:avLst/>
          </a:prstGeom>
          <a:noFill/>
        </p:spPr>
        <p:txBody>
          <a:bodyPr wrap="square" rtlCol="0">
            <a:spAutoFit/>
          </a:bodyPr>
          <a:lstStyle/>
          <a:p>
            <a:r>
              <a:rPr lang="es-ES" sz="1600" b="1" u="none" dirty="0" smtClean="0">
                <a:solidFill>
                  <a:srgbClr val="800000"/>
                </a:solidFill>
                <a:latin typeface="American Typewriter"/>
                <a:cs typeface="American Typewriter"/>
              </a:rPr>
              <a:t>898</a:t>
            </a:r>
            <a:r>
              <a:rPr lang="es-ES" sz="1600" u="none" dirty="0" smtClean="0">
                <a:solidFill>
                  <a:srgbClr val="800000"/>
                </a:solidFill>
                <a:latin typeface="American Typewriter"/>
                <a:cs typeface="American Typewriter"/>
              </a:rPr>
              <a:t> </a:t>
            </a:r>
            <a:r>
              <a:rPr lang="es-ES" sz="1600" u="none" dirty="0" err="1" smtClean="0">
                <a:solidFill>
                  <a:srgbClr val="800000"/>
                </a:solidFill>
                <a:latin typeface="American Typewriter"/>
                <a:cs typeface="American Typewriter"/>
              </a:rPr>
              <a:t>Subscribers</a:t>
            </a:r>
            <a:endParaRPr lang="es-ES" sz="1600" u="none" dirty="0" smtClean="0">
              <a:solidFill>
                <a:srgbClr val="800000"/>
              </a:solidFill>
              <a:latin typeface="American Typewriter"/>
              <a:cs typeface="American Typewriter"/>
            </a:endParaRPr>
          </a:p>
          <a:p>
            <a:r>
              <a:rPr lang="es-ES" sz="1600" u="none" dirty="0" smtClean="0">
                <a:solidFill>
                  <a:srgbClr val="800000"/>
                </a:solidFill>
                <a:latin typeface="American Typewriter"/>
                <a:cs typeface="American Typewriter"/>
              </a:rPr>
              <a:t>     </a:t>
            </a:r>
            <a:r>
              <a:rPr lang="es-ES" sz="1300" b="1" u="none" dirty="0" smtClean="0">
                <a:solidFill>
                  <a:srgbClr val="800000"/>
                </a:solidFill>
                <a:latin typeface="American Typewriter"/>
                <a:cs typeface="American Typewriter"/>
              </a:rPr>
              <a:t>5 nov/2013</a:t>
            </a:r>
          </a:p>
          <a:p>
            <a:r>
              <a:rPr lang="es-ES" sz="1600" u="none" dirty="0" smtClean="0">
                <a:solidFill>
                  <a:srgbClr val="800000"/>
                </a:solidFill>
                <a:latin typeface="American Typewriter"/>
                <a:cs typeface="American Typewriter"/>
              </a:rPr>
              <a:t>70 % </a:t>
            </a:r>
            <a:r>
              <a:rPr lang="es-ES" sz="1600" u="none" dirty="0" err="1" smtClean="0">
                <a:solidFill>
                  <a:srgbClr val="800000"/>
                </a:solidFill>
                <a:latin typeface="American Typewriter"/>
                <a:cs typeface="American Typewriter"/>
              </a:rPr>
              <a:t>Attendance</a:t>
            </a:r>
            <a:endParaRPr lang="es-ES" sz="1600" u="none" dirty="0">
              <a:solidFill>
                <a:srgbClr val="800000"/>
              </a:solidFill>
              <a:latin typeface="American Typewriter"/>
              <a:cs typeface="American Typewriter"/>
            </a:endParaRPr>
          </a:p>
        </p:txBody>
      </p:sp>
      <p:pic>
        <p:nvPicPr>
          <p:cNvPr id="10" name="Imagen 9" descr="Captura de pantalla 2013-11-09 a la(s) 15.35.55.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3484378" y="4820316"/>
            <a:ext cx="4077677" cy="1582305"/>
          </a:xfrm>
          <a:prstGeom prst="rect">
            <a:avLst/>
          </a:prstGeom>
          <a:effectLst>
            <a:outerShdw blurRad="82550" dist="38100" dir="2700000" algn="tl" rotWithShape="0">
              <a:srgbClr val="000000">
                <a:alpha val="43000"/>
              </a:srgbClr>
            </a:outerShdw>
          </a:effectLst>
        </p:spPr>
      </p:pic>
      <p:sp>
        <p:nvSpPr>
          <p:cNvPr id="3" name="Elipse 2"/>
          <p:cNvSpPr/>
          <p:nvPr/>
        </p:nvSpPr>
        <p:spPr>
          <a:xfrm>
            <a:off x="7005414" y="5833839"/>
            <a:ext cx="383371" cy="218666"/>
          </a:xfrm>
          <a:prstGeom prst="ellipse">
            <a:avLst/>
          </a:prstGeom>
          <a:noFill/>
          <a:ln w="22225">
            <a:solidFill>
              <a:srgbClr val="FF0000"/>
            </a:solidFill>
          </a:ln>
          <a:effectLst>
            <a:outerShdw blurRad="22225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11" name="Imagen 10"/>
          <p:cNvPicPr>
            <a:picLocks noChangeAspect="1"/>
          </p:cNvPicPr>
          <p:nvPr/>
        </p:nvPicPr>
        <p:blipFill rotWithShape="1">
          <a:blip r:embed="rId4" cstate="print">
            <a:extLst>
              <a:ext uri="{BEBA8EAE-BF5A-486C-A8C5-ECC9F3942E4B}">
                <a14:imgProps xmlns:a14="http://schemas.microsoft.com/office/drawing/2010/main" xmlns="">
                  <a14:imgLayer r:embed="rId5">
                    <a14:imgEffect>
                      <a14:sharpenSoften amount="4000"/>
                    </a14:imgEffect>
                    <a14:imgEffect>
                      <a14:brightnessContrast contrast="3000"/>
                    </a14:imgEffect>
                  </a14:imgLayer>
                </a14:imgProps>
              </a:ext>
              <a:ext uri="{28A0092B-C50C-407E-A947-70E740481C1C}">
                <a14:useLocalDpi xmlns:a14="http://schemas.microsoft.com/office/drawing/2010/main" xmlns="" val="0"/>
              </a:ext>
            </a:extLst>
          </a:blip>
          <a:srcRect/>
          <a:stretch/>
        </p:blipFill>
        <p:spPr>
          <a:xfrm>
            <a:off x="315175" y="921116"/>
            <a:ext cx="944457" cy="933958"/>
          </a:xfrm>
          <a:prstGeom prst="rect">
            <a:avLst/>
          </a:prstGeom>
          <a:effectLst/>
        </p:spPr>
      </p:pic>
    </p:spTree>
    <p:extLst>
      <p:ext uri="{BB962C8B-B14F-4D97-AF65-F5344CB8AC3E}">
        <p14:creationId xmlns:p14="http://schemas.microsoft.com/office/powerpoint/2010/main" xmlns="" val="91561240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remioCintermex.jp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542170" y="1686278"/>
            <a:ext cx="6178480" cy="4118986"/>
          </a:xfrm>
          <a:prstGeom prst="roundRect">
            <a:avLst>
              <a:gd name="adj" fmla="val 8594"/>
            </a:avLst>
          </a:prstGeom>
          <a:solidFill>
            <a:srgbClr val="FFFFFF">
              <a:shade val="85000"/>
            </a:srgbClr>
          </a:solidFill>
          <a:ln>
            <a:noFill/>
          </a:ln>
          <a:effectLst>
            <a:outerShdw blurRad="50800" dist="38100" dir="2700000" algn="tl" rotWithShape="0">
              <a:srgbClr val="000000">
                <a:alpha val="43000"/>
              </a:srgbClr>
            </a:outerShdw>
            <a:reflection blurRad="12700" stA="38000" endPos="28000" dist="5000" dir="5400000" sy="-100000" algn="bl" rotWithShape="0"/>
          </a:effectLst>
        </p:spPr>
      </p:pic>
      <p:sp>
        <p:nvSpPr>
          <p:cNvPr id="25606" name="12 Rectángulo"/>
          <p:cNvSpPr>
            <a:spLocks noChangeArrowheads="1"/>
          </p:cNvSpPr>
          <p:nvPr/>
        </p:nvSpPr>
        <p:spPr bwMode="auto">
          <a:xfrm>
            <a:off x="1187624" y="141302"/>
            <a:ext cx="6768752" cy="609398"/>
          </a:xfrm>
          <a:prstGeom prst="rect">
            <a:avLst/>
          </a:prstGeom>
          <a:noFill/>
          <a:ln w="9525">
            <a:noFill/>
            <a:miter lim="800000"/>
            <a:headEnd/>
            <a:tailEnd/>
          </a:ln>
        </p:spPr>
        <p:txBody>
          <a:bodyPr wrap="square">
            <a:spAutoFit/>
          </a:bodyPr>
          <a:lstStyle/>
          <a:p>
            <a:pPr lvl="1" indent="-457200">
              <a:lnSpc>
                <a:spcPct val="120000"/>
              </a:lnSpc>
            </a:pPr>
            <a:r>
              <a:rPr lang="en-US" sz="2800" b="1" u="none" dirty="0" err="1">
                <a:solidFill>
                  <a:schemeClr val="accent1">
                    <a:lumMod val="50000"/>
                  </a:schemeClr>
                </a:solidFill>
                <a:latin typeface="Arial Rounded MT Bold" pitchFamily="34" charset="0"/>
              </a:rPr>
              <a:t>Nano</a:t>
            </a:r>
            <a:r>
              <a:rPr lang="en-US" sz="2800" b="1" u="none" dirty="0">
                <a:solidFill>
                  <a:schemeClr val="accent1">
                    <a:lumMod val="50000"/>
                  </a:schemeClr>
                </a:solidFill>
                <a:latin typeface="Arial Rounded MT Bold" pitchFamily="34" charset="0"/>
              </a:rPr>
              <a:t> </a:t>
            </a:r>
            <a:r>
              <a:rPr lang="en-US" sz="2800" b="1" u="none" dirty="0" smtClean="0">
                <a:solidFill>
                  <a:schemeClr val="accent1">
                    <a:lumMod val="50000"/>
                  </a:schemeClr>
                </a:solidFill>
                <a:latin typeface="Arial Rounded MT Bold" pitchFamily="34" charset="0"/>
              </a:rPr>
              <a:t>Monterrey </a:t>
            </a:r>
            <a:r>
              <a:rPr lang="en-US" sz="1100" u="none" dirty="0" smtClean="0">
                <a:solidFill>
                  <a:schemeClr val="accent1">
                    <a:lumMod val="50000"/>
                  </a:schemeClr>
                </a:solidFill>
                <a:latin typeface="Arial Rounded MT Bold" pitchFamily="34" charset="0"/>
              </a:rPr>
              <a:t> </a:t>
            </a:r>
            <a:r>
              <a:rPr lang="en-US" sz="1100" u="none" dirty="0">
                <a:solidFill>
                  <a:schemeClr val="accent1">
                    <a:lumMod val="50000"/>
                  </a:schemeClr>
                </a:solidFill>
                <a:latin typeface="Arial Rounded MT Bold" pitchFamily="34" charset="0"/>
              </a:rPr>
              <a:t>Industrial Applications of Nanotechnology</a:t>
            </a:r>
          </a:p>
        </p:txBody>
      </p:sp>
      <p:sp>
        <p:nvSpPr>
          <p:cNvPr id="6" name="TextBox 5"/>
          <p:cNvSpPr txBox="1"/>
          <p:nvPr/>
        </p:nvSpPr>
        <p:spPr>
          <a:xfrm>
            <a:off x="4075717" y="2203123"/>
            <a:ext cx="864339" cy="523220"/>
          </a:xfrm>
          <a:prstGeom prst="rect">
            <a:avLst/>
          </a:prstGeom>
          <a:noFill/>
        </p:spPr>
        <p:txBody>
          <a:bodyPr wrap="none" rtlCol="0">
            <a:spAutoFit/>
          </a:bodyPr>
          <a:lstStyle/>
          <a:p>
            <a:pPr algn="ctr"/>
            <a:r>
              <a:rPr lang="en-US" sz="1400" b="1" dirty="0" smtClean="0">
                <a:solidFill>
                  <a:srgbClr val="660066"/>
                </a:solidFill>
                <a:latin typeface="American Typewriter"/>
                <a:cs typeface="American Typewriter"/>
              </a:rPr>
              <a:t>2011</a:t>
            </a:r>
          </a:p>
          <a:p>
            <a:pPr algn="ctr"/>
            <a:r>
              <a:rPr lang="en-US" sz="1400" b="1" dirty="0" smtClean="0">
                <a:solidFill>
                  <a:srgbClr val="660066"/>
                </a:solidFill>
                <a:latin typeface="American Typewriter"/>
                <a:cs typeface="American Typewriter"/>
              </a:rPr>
              <a:t>Winner</a:t>
            </a:r>
            <a:endParaRPr lang="en-US" sz="1400" b="1" dirty="0">
              <a:solidFill>
                <a:srgbClr val="660066"/>
              </a:solidFill>
              <a:latin typeface="American Typewriter"/>
              <a:cs typeface="American Typewriter"/>
            </a:endParaRPr>
          </a:p>
        </p:txBody>
      </p:sp>
      <p:sp>
        <p:nvSpPr>
          <p:cNvPr id="13" name="TextBox 12"/>
          <p:cNvSpPr txBox="1"/>
          <p:nvPr/>
        </p:nvSpPr>
        <p:spPr>
          <a:xfrm>
            <a:off x="6225345" y="3290644"/>
            <a:ext cx="1191497" cy="523220"/>
          </a:xfrm>
          <a:prstGeom prst="rect">
            <a:avLst/>
          </a:prstGeom>
          <a:noFill/>
        </p:spPr>
        <p:txBody>
          <a:bodyPr wrap="none" rtlCol="0">
            <a:spAutoFit/>
          </a:bodyPr>
          <a:lstStyle/>
          <a:p>
            <a:pPr algn="ctr"/>
            <a:r>
              <a:rPr lang="en-US" sz="1400" b="1" dirty="0" smtClean="0">
                <a:solidFill>
                  <a:srgbClr val="660066"/>
                </a:solidFill>
                <a:latin typeface="American Typewriter"/>
                <a:cs typeface="American Typewriter"/>
              </a:rPr>
              <a:t>2012</a:t>
            </a:r>
          </a:p>
          <a:p>
            <a:pPr algn="ctr"/>
            <a:r>
              <a:rPr lang="en-US" sz="1400" b="1" dirty="0" smtClean="0">
                <a:solidFill>
                  <a:srgbClr val="660066"/>
                </a:solidFill>
                <a:latin typeface="American Typewriter"/>
                <a:cs typeface="American Typewriter"/>
              </a:rPr>
              <a:t>Nominated</a:t>
            </a:r>
            <a:endParaRPr lang="en-US" sz="1400" b="1" dirty="0">
              <a:solidFill>
                <a:srgbClr val="660066"/>
              </a:solidFill>
              <a:latin typeface="American Typewriter"/>
              <a:cs typeface="American Typewriter"/>
            </a:endParaRPr>
          </a:p>
        </p:txBody>
      </p:sp>
      <p:sp>
        <p:nvSpPr>
          <p:cNvPr id="7" name="CuadroTexto 6"/>
          <p:cNvSpPr txBox="1"/>
          <p:nvPr/>
        </p:nvSpPr>
        <p:spPr>
          <a:xfrm>
            <a:off x="1542170" y="1052736"/>
            <a:ext cx="6178479" cy="461665"/>
          </a:xfrm>
          <a:prstGeom prst="rect">
            <a:avLst/>
          </a:prstGeom>
          <a:noFill/>
        </p:spPr>
        <p:txBody>
          <a:bodyPr wrap="square" rtlCol="0">
            <a:spAutoFit/>
          </a:bodyPr>
          <a:lstStyle/>
          <a:p>
            <a:pPr algn="ctr"/>
            <a:r>
              <a:rPr lang="es-ES" sz="2400" b="1" u="none" dirty="0" err="1" smtClean="0">
                <a:solidFill>
                  <a:schemeClr val="accent1">
                    <a:lumMod val="50000"/>
                  </a:schemeClr>
                </a:solidFill>
                <a:latin typeface="American Typewriter"/>
                <a:cs typeface="American Typewriter"/>
              </a:rPr>
              <a:t>Best</a:t>
            </a:r>
            <a:r>
              <a:rPr lang="es-ES" sz="2400" b="1" u="none" dirty="0" smtClean="0">
                <a:solidFill>
                  <a:schemeClr val="accent1">
                    <a:lumMod val="50000"/>
                  </a:schemeClr>
                </a:solidFill>
                <a:latin typeface="American Typewriter"/>
                <a:cs typeface="American Typewriter"/>
              </a:rPr>
              <a:t> International </a:t>
            </a:r>
            <a:r>
              <a:rPr lang="es-ES" sz="2400" b="1" u="none" dirty="0" err="1" smtClean="0">
                <a:solidFill>
                  <a:schemeClr val="accent1">
                    <a:lumMod val="50000"/>
                  </a:schemeClr>
                </a:solidFill>
                <a:latin typeface="American Typewriter"/>
                <a:cs typeface="American Typewriter"/>
              </a:rPr>
              <a:t>Forum</a:t>
            </a:r>
            <a:r>
              <a:rPr lang="es-ES" sz="2400" b="1" u="none" dirty="0" smtClean="0">
                <a:solidFill>
                  <a:schemeClr val="accent1">
                    <a:lumMod val="50000"/>
                  </a:schemeClr>
                </a:solidFill>
                <a:latin typeface="American Typewriter"/>
                <a:cs typeface="American Typewriter"/>
              </a:rPr>
              <a:t>  in Monterrey</a:t>
            </a:r>
            <a:endParaRPr lang="es-ES" sz="2400" b="1" u="none" dirty="0">
              <a:solidFill>
                <a:schemeClr val="accent1">
                  <a:lumMod val="50000"/>
                </a:schemeClr>
              </a:solidFill>
              <a:latin typeface="American Typewriter"/>
              <a:cs typeface="American Typewriter"/>
            </a:endParaRPr>
          </a:p>
        </p:txBody>
      </p:sp>
      <p:sp>
        <p:nvSpPr>
          <p:cNvPr id="2" name="CuadroTexto 1"/>
          <p:cNvSpPr txBox="1"/>
          <p:nvPr/>
        </p:nvSpPr>
        <p:spPr>
          <a:xfrm>
            <a:off x="2272378" y="5949280"/>
            <a:ext cx="4296881" cy="369332"/>
          </a:xfrm>
          <a:prstGeom prst="rect">
            <a:avLst/>
          </a:prstGeom>
          <a:noFill/>
        </p:spPr>
        <p:txBody>
          <a:bodyPr wrap="none" rtlCol="0">
            <a:spAutoFit/>
          </a:bodyPr>
          <a:lstStyle/>
          <a:p>
            <a:pPr algn="ctr"/>
            <a:r>
              <a:rPr lang="es-ES" dirty="0" smtClean="0">
                <a:latin typeface="American Typewriter"/>
                <a:cs typeface="American Typewriter"/>
              </a:rPr>
              <a:t>Nano Monterrey 2014 11-1 4 Noviembre</a:t>
            </a:r>
            <a:endParaRPr lang="es-ES" dirty="0">
              <a:latin typeface="American Typewriter"/>
              <a:cs typeface="American Typewriter"/>
            </a:endParaRPr>
          </a:p>
        </p:txBody>
      </p:sp>
    </p:spTree>
    <p:extLst>
      <p:ext uri="{BB962C8B-B14F-4D97-AF65-F5344CB8AC3E}">
        <p14:creationId xmlns:p14="http://schemas.microsoft.com/office/powerpoint/2010/main" xmlns="" val="237286893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2467992" y="1867619"/>
            <a:ext cx="6640512" cy="4657725"/>
            <a:chOff x="2401888" y="1651000"/>
            <a:chExt cx="6640512" cy="4657725"/>
          </a:xfrm>
        </p:grpSpPr>
        <p:sp>
          <p:nvSpPr>
            <p:cNvPr id="27" name="Freeform 26"/>
            <p:cNvSpPr>
              <a:spLocks/>
            </p:cNvSpPr>
            <p:nvPr/>
          </p:nvSpPr>
          <p:spPr bwMode="auto">
            <a:xfrm>
              <a:off x="2833688" y="1663700"/>
              <a:ext cx="1352550" cy="167640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tx2">
                <a:lumMod val="50000"/>
                <a:alpha val="85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 name="Freeform 29"/>
            <p:cNvSpPr>
              <a:spLocks/>
            </p:cNvSpPr>
            <p:nvPr/>
          </p:nvSpPr>
          <p:spPr bwMode="auto">
            <a:xfrm>
              <a:off x="5988050" y="3024188"/>
              <a:ext cx="660400" cy="1400175"/>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tx2">
                <a:lumMod val="50000"/>
                <a:alpha val="15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4" name="Freeform 3"/>
            <p:cNvSpPr>
              <a:spLocks/>
            </p:cNvSpPr>
            <p:nvPr/>
          </p:nvSpPr>
          <p:spPr bwMode="auto">
            <a:xfrm>
              <a:off x="6229350" y="4784725"/>
              <a:ext cx="525463" cy="730250"/>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10253F">
                <a:alpha val="7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5" name="Freeform 4"/>
            <p:cNvSpPr>
              <a:spLocks/>
            </p:cNvSpPr>
            <p:nvPr/>
          </p:nvSpPr>
          <p:spPr bwMode="auto">
            <a:xfrm>
              <a:off x="5565775" y="5280025"/>
              <a:ext cx="865188" cy="609600"/>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rgbClr val="10253F">
                <a:alpha val="25000"/>
              </a:srgbClr>
            </a:solidFill>
            <a:ln w="3175"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6" name="Freeform 5"/>
            <p:cNvSpPr>
              <a:spLocks/>
            </p:cNvSpPr>
            <p:nvPr/>
          </p:nvSpPr>
          <p:spPr bwMode="auto">
            <a:xfrm>
              <a:off x="6353175" y="4368800"/>
              <a:ext cx="1152525" cy="1316038"/>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7" name="Freeform 6"/>
            <p:cNvSpPr>
              <a:spLocks/>
            </p:cNvSpPr>
            <p:nvPr/>
          </p:nvSpPr>
          <p:spPr bwMode="auto">
            <a:xfrm>
              <a:off x="7764463" y="4705350"/>
              <a:ext cx="785812" cy="781050"/>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solidFill>
            <a:ln w="3175" cap="rnd" cmpd="sng">
              <a:solidFill>
                <a:schemeClr val="bg1">
                  <a:lumMod val="6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8" name="Freeform 7"/>
            <p:cNvSpPr>
              <a:spLocks/>
            </p:cNvSpPr>
            <p:nvPr/>
          </p:nvSpPr>
          <p:spPr bwMode="auto">
            <a:xfrm>
              <a:off x="8521700" y="4445000"/>
              <a:ext cx="520700" cy="976313"/>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9" name="Freeform 8"/>
            <p:cNvSpPr>
              <a:spLocks/>
            </p:cNvSpPr>
            <p:nvPr/>
          </p:nvSpPr>
          <p:spPr bwMode="auto">
            <a:xfrm>
              <a:off x="8210550" y="4478338"/>
              <a:ext cx="652463" cy="614362"/>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0" name="Freeform 9"/>
            <p:cNvSpPr>
              <a:spLocks/>
            </p:cNvSpPr>
            <p:nvPr/>
          </p:nvSpPr>
          <p:spPr bwMode="auto">
            <a:xfrm>
              <a:off x="6337300" y="5313363"/>
              <a:ext cx="1116013" cy="75406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1" name="Freeform 10"/>
            <p:cNvSpPr>
              <a:spLocks/>
            </p:cNvSpPr>
            <p:nvPr/>
          </p:nvSpPr>
          <p:spPr bwMode="auto">
            <a:xfrm>
              <a:off x="7392988" y="5457825"/>
              <a:ext cx="909637" cy="850900"/>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rgbClr val="10253F">
                <a:alpha val="15000"/>
              </a:srgbClr>
            </a:solidFill>
            <a:ln w="3175" cap="rnd" cmpd="sng">
              <a:solidFill>
                <a:schemeClr val="bg1">
                  <a:lumMod val="6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2" name="Freeform 11"/>
            <p:cNvSpPr>
              <a:spLocks/>
            </p:cNvSpPr>
            <p:nvPr/>
          </p:nvSpPr>
          <p:spPr bwMode="auto">
            <a:xfrm>
              <a:off x="7386638" y="5283200"/>
              <a:ext cx="741362" cy="363538"/>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10253F">
                <a:alpha val="15000"/>
              </a:srgbClr>
            </a:solidFill>
            <a:ln w="3175" cap="rnd" cmpd="sng">
              <a:solidFill>
                <a:schemeClr val="bg1">
                  <a:lumMod val="6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3" name="Freeform 12"/>
            <p:cNvSpPr>
              <a:spLocks/>
            </p:cNvSpPr>
            <p:nvPr/>
          </p:nvSpPr>
          <p:spPr bwMode="auto">
            <a:xfrm>
              <a:off x="5911850" y="4573588"/>
              <a:ext cx="354013" cy="412750"/>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tx2">
                <a:lumMod val="50000"/>
                <a:alpha val="85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4" name="Freeform 13"/>
            <p:cNvSpPr>
              <a:spLocks/>
            </p:cNvSpPr>
            <p:nvPr/>
          </p:nvSpPr>
          <p:spPr bwMode="auto">
            <a:xfrm>
              <a:off x="4959350" y="5092700"/>
              <a:ext cx="295275" cy="220663"/>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1"/>
            </a:solidFill>
            <a:ln w="3175" cap="rnd" cmpd="sng">
              <a:solidFill>
                <a:schemeClr val="bg1">
                  <a:lumMod val="6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5" name="Freeform 14"/>
            <p:cNvSpPr>
              <a:spLocks/>
            </p:cNvSpPr>
            <p:nvPr/>
          </p:nvSpPr>
          <p:spPr bwMode="auto">
            <a:xfrm>
              <a:off x="5149850" y="4878388"/>
              <a:ext cx="935038" cy="627062"/>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10253F">
                <a:alpha val="25000"/>
              </a:srgbClr>
            </a:solidFill>
            <a:ln w="3175"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6" name="Freeform 15"/>
            <p:cNvSpPr>
              <a:spLocks/>
            </p:cNvSpPr>
            <p:nvPr/>
          </p:nvSpPr>
          <p:spPr bwMode="auto">
            <a:xfrm>
              <a:off x="4705350" y="4284663"/>
              <a:ext cx="1017588" cy="94615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10253F">
                <a:alpha val="5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7" name="Freeform 16"/>
            <p:cNvSpPr>
              <a:spLocks/>
            </p:cNvSpPr>
            <p:nvPr/>
          </p:nvSpPr>
          <p:spPr bwMode="auto">
            <a:xfrm>
              <a:off x="4710113" y="4211638"/>
              <a:ext cx="414337" cy="587375"/>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rgbClr val="10253F">
                <a:alpha val="25000"/>
              </a:srgbClr>
            </a:solidFill>
            <a:ln w="3175"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8" name="Freeform 17"/>
            <p:cNvSpPr>
              <a:spLocks/>
            </p:cNvSpPr>
            <p:nvPr/>
          </p:nvSpPr>
          <p:spPr bwMode="auto">
            <a:xfrm>
              <a:off x="5584825" y="4521200"/>
              <a:ext cx="517525" cy="501650"/>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10253F">
                <a:alpha val="7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19" name="Freeform 18"/>
            <p:cNvSpPr>
              <a:spLocks/>
            </p:cNvSpPr>
            <p:nvPr/>
          </p:nvSpPr>
          <p:spPr bwMode="auto">
            <a:xfrm>
              <a:off x="5499100" y="3825875"/>
              <a:ext cx="912813" cy="857250"/>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10253F">
                <a:alpha val="85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0" name="Freeform 19"/>
            <p:cNvSpPr>
              <a:spLocks/>
            </p:cNvSpPr>
            <p:nvPr/>
          </p:nvSpPr>
          <p:spPr bwMode="auto">
            <a:xfrm>
              <a:off x="5391150" y="4348163"/>
              <a:ext cx="265113" cy="215900"/>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solidFill>
            <a:ln w="3175" cmpd="sng">
              <a:solidFill>
                <a:schemeClr val="bg1">
                  <a:lumMod val="85000"/>
                </a:schemeClr>
              </a:solidFill>
              <a:prstDash val="solid"/>
              <a:round/>
              <a:headEnd/>
              <a:tailEnd/>
            </a:ln>
            <a:effectLst/>
          </p:spPr>
          <p:txBody>
            <a:bodyPr wrap="none" anchor="ct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1" name="Freeform 20"/>
            <p:cNvSpPr>
              <a:spLocks/>
            </p:cNvSpPr>
            <p:nvPr/>
          </p:nvSpPr>
          <p:spPr bwMode="auto">
            <a:xfrm>
              <a:off x="5043488" y="3692525"/>
              <a:ext cx="792162" cy="1031875"/>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10253F">
                <a:alpha val="40000"/>
              </a:srgbClr>
            </a:solidFill>
            <a:ln w="3175" cmpd="sng">
              <a:solidFill>
                <a:schemeClr val="bg1">
                  <a:lumMod val="85000"/>
                </a:schemeClr>
              </a:solidFill>
              <a:prstDash val="solid"/>
              <a:round/>
              <a:headEnd/>
              <a:tailEnd/>
            </a:ln>
            <a:effectLst/>
          </p:spPr>
          <p:txBody>
            <a:bodyPr wrap="none" anchor="ct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2" name="Freeform 21"/>
            <p:cNvSpPr>
              <a:spLocks/>
            </p:cNvSpPr>
            <p:nvPr/>
          </p:nvSpPr>
          <p:spPr bwMode="auto">
            <a:xfrm>
              <a:off x="4033838" y="1974850"/>
              <a:ext cx="1306512" cy="1565275"/>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tx2">
                <a:lumMod val="50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dirty="0">
                <a:solidFill>
                  <a:schemeClr val="bg1">
                    <a:lumMod val="50000"/>
                  </a:schemeClr>
                </a:solidFill>
                <a:latin typeface="Calibri" charset="0"/>
                <a:ea typeface="ＭＳ Ｐゴシック" charset="0"/>
                <a:cs typeface="ＭＳ Ｐゴシック" charset="0"/>
              </a:endParaRPr>
            </a:p>
          </p:txBody>
        </p:sp>
        <p:sp>
          <p:nvSpPr>
            <p:cNvPr id="23" name="Freeform 22"/>
            <p:cNvSpPr>
              <a:spLocks/>
            </p:cNvSpPr>
            <p:nvPr/>
          </p:nvSpPr>
          <p:spPr bwMode="auto">
            <a:xfrm>
              <a:off x="4430713" y="3251200"/>
              <a:ext cx="1046162" cy="1173163"/>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rgbClr val="10253F">
                <a:alpha val="25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4" name="Freeform 23"/>
            <p:cNvSpPr>
              <a:spLocks/>
            </p:cNvSpPr>
            <p:nvPr/>
          </p:nvSpPr>
          <p:spPr bwMode="auto">
            <a:xfrm>
              <a:off x="2401888" y="1651000"/>
              <a:ext cx="831850" cy="1228725"/>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10253F">
                <a:alpha val="5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5" name="Freeform 24"/>
            <p:cNvSpPr>
              <a:spLocks/>
            </p:cNvSpPr>
            <p:nvPr/>
          </p:nvSpPr>
          <p:spPr bwMode="auto">
            <a:xfrm>
              <a:off x="2728913" y="2830513"/>
              <a:ext cx="1141412" cy="1389062"/>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10253F">
                <a:alpha val="25000"/>
              </a:srgbClr>
            </a:solidFill>
            <a:ln w="3175" cap="rnd" cmpd="sng">
              <a:solidFill>
                <a:schemeClr val="bg1">
                  <a:lumMod val="50000"/>
                </a:schemeClr>
              </a:solidFill>
              <a:prstDash val="solid"/>
              <a:round/>
              <a:headEnd type="none" w="sm" len="sm"/>
              <a:tailEnd type="none" w="sm" len="sm"/>
            </a:ln>
            <a:effectLst/>
          </p:spPr>
          <p:txBody>
            <a:bodyPr/>
            <a:lstStyle/>
            <a:p>
              <a:pPr>
                <a:defRPr/>
              </a:pPr>
              <a:endParaRPr lang="es-MX" dirty="0">
                <a:solidFill>
                  <a:schemeClr val="tx1">
                    <a:lumMod val="95000"/>
                    <a:lumOff val="5000"/>
                  </a:schemeClr>
                </a:solidFill>
                <a:latin typeface="Calibri" charset="0"/>
                <a:ea typeface="ＭＳ Ｐゴシック" charset="0"/>
                <a:cs typeface="ＭＳ Ｐゴシック" charset="0"/>
              </a:endParaRPr>
            </a:p>
          </p:txBody>
        </p:sp>
        <p:sp>
          <p:nvSpPr>
            <p:cNvPr id="26" name="Freeform 25"/>
            <p:cNvSpPr>
              <a:spLocks/>
            </p:cNvSpPr>
            <p:nvPr/>
          </p:nvSpPr>
          <p:spPr bwMode="auto">
            <a:xfrm>
              <a:off x="3929063" y="3146425"/>
              <a:ext cx="857250" cy="1190625"/>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bg1"/>
            </a:solidFill>
            <a:ln w="3175" cap="rnd" cmpd="sng">
              <a:solidFill>
                <a:schemeClr val="bg1">
                  <a:lumMod val="50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8" name="Freeform 27"/>
            <p:cNvSpPr>
              <a:spLocks/>
            </p:cNvSpPr>
            <p:nvPr/>
          </p:nvSpPr>
          <p:spPr bwMode="auto">
            <a:xfrm>
              <a:off x="5153025" y="2490788"/>
              <a:ext cx="890588" cy="1350962"/>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chemeClr val="tx2">
                <a:lumMod val="50000"/>
                <a:alpha val="85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29" name="Freeform 28"/>
            <p:cNvSpPr>
              <a:spLocks/>
            </p:cNvSpPr>
            <p:nvPr/>
          </p:nvSpPr>
          <p:spPr bwMode="auto">
            <a:xfrm>
              <a:off x="5745163" y="3005138"/>
              <a:ext cx="614362" cy="1179512"/>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chemeClr val="tx2">
                <a:lumMod val="50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0" name="Freeform 30"/>
            <p:cNvSpPr>
              <a:spLocks/>
            </p:cNvSpPr>
            <p:nvPr/>
          </p:nvSpPr>
          <p:spPr bwMode="auto">
            <a:xfrm>
              <a:off x="6313488" y="5057775"/>
              <a:ext cx="244475" cy="146050"/>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10253F">
                <a:alpha val="25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1" name="Freeform 31"/>
            <p:cNvSpPr>
              <a:spLocks/>
            </p:cNvSpPr>
            <p:nvPr/>
          </p:nvSpPr>
          <p:spPr bwMode="auto">
            <a:xfrm>
              <a:off x="5942013" y="4940300"/>
              <a:ext cx="403225" cy="463550"/>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10253F">
                <a:alpha val="7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2" name="Freeform 32"/>
            <p:cNvSpPr>
              <a:spLocks/>
            </p:cNvSpPr>
            <p:nvPr/>
          </p:nvSpPr>
          <p:spPr bwMode="auto">
            <a:xfrm>
              <a:off x="6053138" y="4629150"/>
              <a:ext cx="460375" cy="461963"/>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3" name="Freeform 33"/>
            <p:cNvSpPr>
              <a:spLocks/>
            </p:cNvSpPr>
            <p:nvPr/>
          </p:nvSpPr>
          <p:spPr bwMode="auto">
            <a:xfrm>
              <a:off x="6129338" y="5203825"/>
              <a:ext cx="204787" cy="200025"/>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10253F">
                <a:alpha val="40000"/>
              </a:srgb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sp>
          <p:nvSpPr>
            <p:cNvPr id="34" name="Freeform 34"/>
            <p:cNvSpPr>
              <a:spLocks/>
            </p:cNvSpPr>
            <p:nvPr/>
          </p:nvSpPr>
          <p:spPr bwMode="auto">
            <a:xfrm>
              <a:off x="6189663" y="5105400"/>
              <a:ext cx="85725" cy="127000"/>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tx2">
                <a:lumMod val="50000"/>
              </a:schemeClr>
            </a:solidFill>
            <a:ln w="3175" cap="rnd" cmpd="sng">
              <a:solidFill>
                <a:schemeClr val="bg1">
                  <a:lumMod val="85000"/>
                </a:schemeClr>
              </a:solidFill>
              <a:prstDash val="solid"/>
              <a:round/>
              <a:headEnd type="none" w="sm" len="sm"/>
              <a:tailEnd type="none" w="sm" len="sm"/>
            </a:ln>
            <a:effectLst/>
          </p:spPr>
          <p:txBody>
            <a:bodyPr/>
            <a:lstStyle/>
            <a:p>
              <a:pPr>
                <a:defRPr/>
              </a:pPr>
              <a:endParaRPr lang="es-MX">
                <a:solidFill>
                  <a:schemeClr val="bg1">
                    <a:lumMod val="50000"/>
                  </a:schemeClr>
                </a:solidFill>
                <a:latin typeface="Calibri" charset="0"/>
                <a:ea typeface="ＭＳ Ｐゴシック" charset="0"/>
                <a:cs typeface="ＭＳ Ｐゴシック" charset="0"/>
              </a:endParaRPr>
            </a:p>
          </p:txBody>
        </p:sp>
      </p:grpSp>
      <p:graphicFrame>
        <p:nvGraphicFramePr>
          <p:cNvPr id="35" name="34 Tabla"/>
          <p:cNvGraphicFramePr>
            <a:graphicFrameLocks noGrp="1"/>
          </p:cNvGraphicFramePr>
          <p:nvPr>
            <p:extLst>
              <p:ext uri="{D42A27DB-BD31-4B8C-83A1-F6EECF244321}">
                <p14:modId xmlns:p14="http://schemas.microsoft.com/office/powerpoint/2010/main" xmlns="" val="4116333493"/>
              </p:ext>
            </p:extLst>
          </p:nvPr>
        </p:nvGraphicFramePr>
        <p:xfrm>
          <a:off x="150937" y="1019572"/>
          <a:ext cx="2209800" cy="1257300"/>
        </p:xfrm>
        <a:graphic>
          <a:graphicData uri="http://schemas.openxmlformats.org/drawingml/2006/table">
            <a:tbl>
              <a:tblPr firstRow="1" bandRow="1">
                <a:tableStyleId>{69012ECD-51FC-41F1-AA8D-1B2483CD663E}</a:tableStyleId>
              </a:tblPr>
              <a:tblGrid>
                <a:gridCol w="1104900"/>
                <a:gridCol w="1104900"/>
              </a:tblGrid>
              <a:tr h="191244">
                <a:tc>
                  <a:txBody>
                    <a:bodyPr/>
                    <a:lstStyle/>
                    <a:p>
                      <a:pPr algn="ctr"/>
                      <a:r>
                        <a:rPr lang="es-MX" sz="1050" dirty="0" smtClean="0">
                          <a:solidFill>
                            <a:schemeClr val="bg1"/>
                          </a:solidFill>
                          <a:latin typeface="Arial Rounded MT Bold"/>
                          <a:cs typeface="Arial Rounded MT Bold"/>
                        </a:rPr>
                        <a:t>INSTITUCIÓN</a:t>
                      </a:r>
                      <a:endParaRPr lang="es-MX" sz="1050" b="1" dirty="0">
                        <a:solidFill>
                          <a:schemeClr val="bg1"/>
                        </a:solidFill>
                        <a:latin typeface="Arial Rounded MT Bold"/>
                        <a:cs typeface="Arial Rounded MT Bold"/>
                      </a:endParaRPr>
                    </a:p>
                  </a:txBody>
                  <a:tcPr anchor="ctr">
                    <a:cell3D prstMaterial="dkEdge">
                      <a:bevel w="31750" h="31750"/>
                      <a:lightRig rig="flood" dir="t"/>
                    </a:cell3D>
                    <a:solidFill>
                      <a:schemeClr val="tx1">
                        <a:alpha val="51000"/>
                      </a:schemeClr>
                    </a:solidFill>
                  </a:tcPr>
                </a:tc>
                <a:tc>
                  <a:txBody>
                    <a:bodyPr/>
                    <a:lstStyle/>
                    <a:p>
                      <a:pPr algn="ctr"/>
                      <a:r>
                        <a:rPr lang="es-MX" sz="1050" dirty="0" smtClean="0">
                          <a:solidFill>
                            <a:schemeClr val="bg1"/>
                          </a:solidFill>
                          <a:latin typeface="Arial Rounded MT Bold"/>
                          <a:cs typeface="Arial Rounded MT Bold"/>
                        </a:rPr>
                        <a:t>TOTAL</a:t>
                      </a:r>
                      <a:endParaRPr lang="es-MX" sz="1050" b="1" dirty="0">
                        <a:solidFill>
                          <a:schemeClr val="bg1"/>
                        </a:solidFill>
                        <a:latin typeface="Arial Rounded MT Bold"/>
                        <a:cs typeface="Arial Rounded MT Bold"/>
                      </a:endParaRPr>
                    </a:p>
                  </a:txBody>
                  <a:tcPr anchor="ctr">
                    <a:cell3D prstMaterial="dkEdge">
                      <a:bevel w="31750" h="31750"/>
                      <a:lightRig rig="flood" dir="t"/>
                    </a:cell3D>
                    <a:solidFill>
                      <a:schemeClr val="tx1">
                        <a:alpha val="51000"/>
                      </a:schemeClr>
                    </a:solidFill>
                  </a:tcPr>
                </a:tc>
              </a:tr>
              <a:tr h="167640">
                <a:tc>
                  <a:txBody>
                    <a:bodyPr/>
                    <a:lstStyle/>
                    <a:p>
                      <a:pPr algn="ctr"/>
                      <a:r>
                        <a:rPr lang="es-MX" sz="1050" dirty="0" smtClean="0">
                          <a:solidFill>
                            <a:srgbClr val="FF0000"/>
                          </a:solidFill>
                          <a:latin typeface="Arial Rounded MT Bold"/>
                          <a:cs typeface="Arial Rounded MT Bold"/>
                        </a:rPr>
                        <a:t>UNAM</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c>
                  <a:txBody>
                    <a:bodyPr/>
                    <a:lstStyle/>
                    <a:p>
                      <a:pPr algn="ctr"/>
                      <a:r>
                        <a:rPr lang="es-MX" sz="1050" dirty="0" smtClean="0">
                          <a:solidFill>
                            <a:srgbClr val="FF0000"/>
                          </a:solidFill>
                          <a:latin typeface="Arial Rounded MT Bold"/>
                          <a:cs typeface="Arial Rounded MT Bold"/>
                        </a:rPr>
                        <a:t>$195,055,390</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r>
              <a:tr h="167640">
                <a:tc>
                  <a:txBody>
                    <a:bodyPr/>
                    <a:lstStyle/>
                    <a:p>
                      <a:pPr algn="ctr"/>
                      <a:r>
                        <a:rPr lang="es-MX" sz="1050" dirty="0" smtClean="0">
                          <a:solidFill>
                            <a:srgbClr val="FF0000"/>
                          </a:solidFill>
                          <a:latin typeface="Arial Rounded MT Bold"/>
                          <a:cs typeface="Arial Rounded MT Bold"/>
                        </a:rPr>
                        <a:t>CINVESTAV</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c>
                  <a:txBody>
                    <a:bodyPr/>
                    <a:lstStyle/>
                    <a:p>
                      <a:pPr algn="ctr"/>
                      <a:r>
                        <a:rPr lang="es-MX" sz="1050" dirty="0" smtClean="0">
                          <a:solidFill>
                            <a:srgbClr val="FF0000"/>
                          </a:solidFill>
                          <a:latin typeface="Arial Rounded MT Bold"/>
                          <a:cs typeface="Arial Rounded MT Bold"/>
                        </a:rPr>
                        <a:t>$148,860,821</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r>
              <a:tr h="167640">
                <a:tc>
                  <a:txBody>
                    <a:bodyPr/>
                    <a:lstStyle/>
                    <a:p>
                      <a:pPr algn="ctr"/>
                      <a:r>
                        <a:rPr lang="es-MX" sz="1050" dirty="0" smtClean="0">
                          <a:solidFill>
                            <a:srgbClr val="FF0000"/>
                          </a:solidFill>
                          <a:latin typeface="Arial Rounded MT Bold"/>
                          <a:cs typeface="Arial Rounded MT Bold"/>
                        </a:rPr>
                        <a:t>IPN</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c>
                  <a:txBody>
                    <a:bodyPr/>
                    <a:lstStyle/>
                    <a:p>
                      <a:pPr algn="ctr"/>
                      <a:r>
                        <a:rPr lang="es-MX" sz="1050" dirty="0" smtClean="0">
                          <a:solidFill>
                            <a:srgbClr val="FF0000"/>
                          </a:solidFill>
                          <a:latin typeface="Arial Rounded MT Bold"/>
                          <a:cs typeface="Arial Rounded MT Bold"/>
                        </a:rPr>
                        <a:t>$92,285,734</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r>
              <a:tr h="167640">
                <a:tc>
                  <a:txBody>
                    <a:bodyPr/>
                    <a:lstStyle/>
                    <a:p>
                      <a:pPr algn="ctr"/>
                      <a:r>
                        <a:rPr lang="es-MX" sz="1050" dirty="0" smtClean="0">
                          <a:solidFill>
                            <a:srgbClr val="FF0000"/>
                          </a:solidFill>
                          <a:latin typeface="Arial Rounded MT Bold"/>
                          <a:cs typeface="Arial Rounded MT Bold"/>
                        </a:rPr>
                        <a:t>CIMAV</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c>
                  <a:txBody>
                    <a:bodyPr/>
                    <a:lstStyle/>
                    <a:p>
                      <a:pPr algn="ctr"/>
                      <a:r>
                        <a:rPr lang="es-MX" sz="1050" dirty="0" smtClean="0">
                          <a:solidFill>
                            <a:srgbClr val="FF0000"/>
                          </a:solidFill>
                          <a:latin typeface="Arial Rounded MT Bold"/>
                          <a:cs typeface="Arial Rounded MT Bold"/>
                        </a:rPr>
                        <a:t>$82,263,927</a:t>
                      </a:r>
                      <a:endParaRPr lang="es-MX" sz="1050" dirty="0">
                        <a:solidFill>
                          <a:srgbClr val="FF0000"/>
                        </a:solidFill>
                        <a:latin typeface="Arial Rounded MT Bold"/>
                        <a:cs typeface="Arial Rounded MT Bold"/>
                      </a:endParaRPr>
                    </a:p>
                  </a:txBody>
                  <a:tcPr anchor="ctr">
                    <a:cell3D prstMaterial="dkEdge">
                      <a:bevel w="31750" h="31750"/>
                      <a:lightRig rig="flood" dir="t"/>
                    </a:cell3D>
                    <a:solidFill>
                      <a:srgbClr val="FFFFFF">
                        <a:alpha val="51000"/>
                      </a:srgbClr>
                    </a:solidFill>
                  </a:tcPr>
                </a:tc>
              </a:tr>
            </a:tbl>
          </a:graphicData>
        </a:graphic>
      </p:graphicFrame>
      <p:graphicFrame>
        <p:nvGraphicFramePr>
          <p:cNvPr id="36" name="35 Tabla"/>
          <p:cNvGraphicFramePr>
            <a:graphicFrameLocks noGrp="1"/>
          </p:cNvGraphicFramePr>
          <p:nvPr>
            <p:extLst>
              <p:ext uri="{D42A27DB-BD31-4B8C-83A1-F6EECF244321}">
                <p14:modId xmlns:p14="http://schemas.microsoft.com/office/powerpoint/2010/main" xmlns="" val="1406186210"/>
              </p:ext>
            </p:extLst>
          </p:nvPr>
        </p:nvGraphicFramePr>
        <p:xfrm>
          <a:off x="152400" y="2420888"/>
          <a:ext cx="2209800" cy="1417320"/>
        </p:xfrm>
        <a:graphic>
          <a:graphicData uri="http://schemas.openxmlformats.org/drawingml/2006/table">
            <a:tbl>
              <a:tblPr firstRow="1" bandRow="1">
                <a:tableStyleId>{69012ECD-51FC-41F1-AA8D-1B2483CD663E}</a:tableStyleId>
              </a:tblPr>
              <a:tblGrid>
                <a:gridCol w="1752600"/>
                <a:gridCol w="457200"/>
              </a:tblGrid>
              <a:tr h="219537">
                <a:tc>
                  <a:txBody>
                    <a:bodyPr/>
                    <a:lstStyle/>
                    <a:p>
                      <a:pPr algn="ctr"/>
                      <a:r>
                        <a:rPr lang="es-MX" sz="1050" b="0" kern="1200" dirty="0" smtClean="0">
                          <a:solidFill>
                            <a:schemeClr val="tx1"/>
                          </a:solidFill>
                          <a:latin typeface="Arial Rounded MT Bold"/>
                          <a:ea typeface="+mn-ea"/>
                          <a:cs typeface="Arial Rounded MT Bold"/>
                        </a:rPr>
                        <a:t>INSTITUCION</a:t>
                      </a:r>
                    </a:p>
                  </a:txBody>
                  <a:tcPr anchor="ctr">
                    <a:cell3D prstMaterial="dkEdge">
                      <a:bevel w="31750" h="25400"/>
                      <a:lightRig rig="flood" dir="t"/>
                    </a:cell3D>
                    <a:solidFill>
                      <a:srgbClr val="000000">
                        <a:alpha val="46000"/>
                      </a:srgbClr>
                    </a:solidFill>
                  </a:tcPr>
                </a:tc>
                <a:tc>
                  <a:txBody>
                    <a:bodyPr/>
                    <a:lstStyle/>
                    <a:p>
                      <a:pPr algn="ctr"/>
                      <a:r>
                        <a:rPr lang="es-MX" sz="1050" b="0" kern="1200" dirty="0" smtClean="0">
                          <a:solidFill>
                            <a:schemeClr val="tx1"/>
                          </a:solidFill>
                          <a:latin typeface="Arial Rounded MT Bold"/>
                          <a:ea typeface="+mn-ea"/>
                          <a:cs typeface="Arial Rounded MT Bold"/>
                        </a:rPr>
                        <a:t>%</a:t>
                      </a:r>
                    </a:p>
                  </a:txBody>
                  <a:tcPr anchor="ctr">
                    <a:cell3D prstMaterial="dkEdge">
                      <a:bevel w="31750" h="25400"/>
                      <a:lightRig rig="flood" dir="t"/>
                    </a:cell3D>
                    <a:solidFill>
                      <a:srgbClr val="000000">
                        <a:alpha val="46000"/>
                      </a:srgbClr>
                    </a:solidFill>
                  </a:tcPr>
                </a:tc>
              </a:tr>
              <a:tr h="219537">
                <a:tc>
                  <a:txBody>
                    <a:bodyPr/>
                    <a:lstStyle/>
                    <a:p>
                      <a:pPr algn="ctr"/>
                      <a:r>
                        <a:rPr lang="es-MX" sz="1050" b="0" dirty="0" smtClean="0">
                          <a:solidFill>
                            <a:schemeClr val="tx1"/>
                          </a:solidFill>
                          <a:latin typeface="Arial Rounded MT Bold"/>
                          <a:cs typeface="Arial Rounded MT Bold"/>
                        </a:rPr>
                        <a:t>Empresas</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c>
                  <a:txBody>
                    <a:bodyPr/>
                    <a:lstStyle/>
                    <a:p>
                      <a:pPr algn="ctr"/>
                      <a:r>
                        <a:rPr lang="es-MX" sz="1050" b="0" dirty="0" smtClean="0">
                          <a:solidFill>
                            <a:schemeClr val="tx1"/>
                          </a:solidFill>
                          <a:latin typeface="Arial Rounded MT Bold"/>
                          <a:cs typeface="Arial Rounded MT Bold"/>
                        </a:rPr>
                        <a:t>38</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r>
              <a:tr h="215935">
                <a:tc>
                  <a:txBody>
                    <a:bodyPr/>
                    <a:lstStyle/>
                    <a:p>
                      <a:pPr algn="ctr"/>
                      <a:r>
                        <a:rPr lang="es-MX" sz="1050" b="0" dirty="0" smtClean="0">
                          <a:solidFill>
                            <a:schemeClr val="tx1"/>
                          </a:solidFill>
                          <a:latin typeface="Arial Rounded MT Bold"/>
                          <a:cs typeface="Arial Rounded MT Bold"/>
                        </a:rPr>
                        <a:t> Centros-CONACYT</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c>
                  <a:txBody>
                    <a:bodyPr/>
                    <a:lstStyle/>
                    <a:p>
                      <a:pPr algn="ctr"/>
                      <a:r>
                        <a:rPr lang="es-MX" sz="1050" b="0" dirty="0" smtClean="0">
                          <a:solidFill>
                            <a:schemeClr val="tx1"/>
                          </a:solidFill>
                          <a:latin typeface="Arial Rounded MT Bold"/>
                          <a:cs typeface="Arial Rounded MT Bold"/>
                        </a:rPr>
                        <a:t>28</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r>
              <a:tr h="359892">
                <a:tc>
                  <a:txBody>
                    <a:bodyPr/>
                    <a:lstStyle/>
                    <a:p>
                      <a:pPr algn="ctr"/>
                      <a:r>
                        <a:rPr lang="es-MX" sz="1050" b="0" dirty="0" smtClean="0">
                          <a:solidFill>
                            <a:schemeClr val="tx1"/>
                          </a:solidFill>
                          <a:latin typeface="Arial Rounded MT Bold"/>
                          <a:cs typeface="Arial Rounded MT Bold"/>
                        </a:rPr>
                        <a:t>IPN, UNAM, UAM, CINVESTAV</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c>
                  <a:txBody>
                    <a:bodyPr/>
                    <a:lstStyle/>
                    <a:p>
                      <a:pPr algn="ctr"/>
                      <a:r>
                        <a:rPr lang="es-MX" sz="1050" b="0" dirty="0" smtClean="0">
                          <a:solidFill>
                            <a:schemeClr val="tx1"/>
                          </a:solidFill>
                          <a:latin typeface="Arial Rounded MT Bold"/>
                          <a:cs typeface="Arial Rounded MT Bold"/>
                        </a:rPr>
                        <a:t>16</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r>
              <a:tr h="219537">
                <a:tc>
                  <a:txBody>
                    <a:bodyPr/>
                    <a:lstStyle/>
                    <a:p>
                      <a:pPr algn="ctr"/>
                      <a:r>
                        <a:rPr lang="es-MX" sz="1050" b="0" dirty="0" smtClean="0">
                          <a:solidFill>
                            <a:schemeClr val="tx1"/>
                          </a:solidFill>
                          <a:latin typeface="Arial Rounded MT Bold"/>
                          <a:cs typeface="Arial Rounded MT Bold"/>
                        </a:rPr>
                        <a:t>Universidades</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c>
                  <a:txBody>
                    <a:bodyPr/>
                    <a:lstStyle/>
                    <a:p>
                      <a:pPr algn="ctr"/>
                      <a:r>
                        <a:rPr lang="es-MX" sz="1050" b="0" dirty="0" smtClean="0">
                          <a:solidFill>
                            <a:schemeClr val="tx1"/>
                          </a:solidFill>
                          <a:latin typeface="Arial Rounded MT Bold"/>
                          <a:cs typeface="Arial Rounded MT Bold"/>
                        </a:rPr>
                        <a:t>13</a:t>
                      </a:r>
                      <a:endParaRPr lang="es-MX" sz="1050" b="0" dirty="0">
                        <a:solidFill>
                          <a:schemeClr val="tx1"/>
                        </a:solidFill>
                        <a:latin typeface="Arial Rounded MT Bold"/>
                        <a:cs typeface="Arial Rounded MT Bold"/>
                      </a:endParaRPr>
                    </a:p>
                  </a:txBody>
                  <a:tcPr anchor="ctr">
                    <a:cell3D prstMaterial="dkEdge">
                      <a:bevel w="31750" h="25400"/>
                      <a:lightRig rig="flood" dir="t"/>
                    </a:cell3D>
                    <a:solidFill>
                      <a:schemeClr val="tx2">
                        <a:lumMod val="40000"/>
                        <a:lumOff val="60000"/>
                        <a:alpha val="46000"/>
                      </a:schemeClr>
                    </a:solidFill>
                  </a:tcPr>
                </a:tc>
              </a:tr>
            </a:tbl>
          </a:graphicData>
        </a:graphic>
      </p:graphicFrame>
      <p:graphicFrame>
        <p:nvGraphicFramePr>
          <p:cNvPr id="37" name="36 Tabla"/>
          <p:cNvGraphicFramePr>
            <a:graphicFrameLocks noGrp="1"/>
          </p:cNvGraphicFramePr>
          <p:nvPr>
            <p:extLst>
              <p:ext uri="{D42A27DB-BD31-4B8C-83A1-F6EECF244321}">
                <p14:modId xmlns:p14="http://schemas.microsoft.com/office/powerpoint/2010/main" xmlns="" val="3686710534"/>
              </p:ext>
            </p:extLst>
          </p:nvPr>
        </p:nvGraphicFramePr>
        <p:xfrm>
          <a:off x="165100" y="3908425"/>
          <a:ext cx="2209800" cy="2687638"/>
        </p:xfrm>
        <a:graphic>
          <a:graphicData uri="http://schemas.openxmlformats.org/drawingml/2006/table">
            <a:tbl>
              <a:tblPr/>
              <a:tblGrid>
                <a:gridCol w="1104900"/>
                <a:gridCol w="1104900"/>
              </a:tblGrid>
              <a:tr h="396875">
                <a:tc gridSpan="2">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chemeClr val="bg1"/>
                          </a:solidFill>
                          <a:effectLst/>
                          <a:latin typeface="Arial Rounded MT Bold" pitchFamily="34" charset="0"/>
                          <a:ea typeface="MS PGothic" pitchFamily="34" charset="-128"/>
                        </a:rPr>
                        <a:t>ENTIDADES POR ENCIMA DEL PROMEDIO NACIONAL</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tx1">
                        <a:lumMod val="85000"/>
                        <a:lumOff val="15000"/>
                      </a:schemeClr>
                    </a:solidFill>
                  </a:tcPr>
                </a:tc>
                <a:tc hMerge="1">
                  <a:txBody>
                    <a:bodyPr/>
                    <a:lstStyle/>
                    <a:p>
                      <a:endParaRPr lang="es-MX"/>
                    </a:p>
                  </a:txBody>
                  <a:tcPr/>
                </a:tc>
              </a:tr>
              <a:tr h="274638">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rgbClr val="000090"/>
                          </a:solidFill>
                          <a:effectLst/>
                          <a:latin typeface="Arial Rounded MT Bold" pitchFamily="34" charset="0"/>
                          <a:ea typeface="MS PGothic" pitchFamily="34" charset="-128"/>
                        </a:rPr>
                        <a:t>ENTIDAD</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200" b="0" i="0" u="none" strike="noStrike" cap="none" normalizeH="0" baseline="0" smtClean="0">
                          <a:ln>
                            <a:noFill/>
                          </a:ln>
                          <a:solidFill>
                            <a:srgbClr val="000090"/>
                          </a:solidFill>
                          <a:effectLst/>
                          <a:latin typeface="Arial Rounded MT Bold" pitchFamily="34" charset="0"/>
                          <a:ea typeface="MS PGothic" pitchFamily="34" charset="-128"/>
                        </a:rPr>
                        <a:t>MONTO</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Distrito Federal</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$434,286,928</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Nuevo León</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$196,549,015</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Chihuahua</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$108,959,252</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Coahuila</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$98,268,222</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3968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San Luis Potosí</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$97,604,637</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Sonora</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$88,929,675</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D0D8E8"/>
                    </a:solidFill>
                  </a:tcPr>
                </a:tc>
              </a:tr>
              <a:tr h="244475">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smtClean="0">
                          <a:ln>
                            <a:noFill/>
                          </a:ln>
                          <a:solidFill>
                            <a:srgbClr val="000000"/>
                          </a:solidFill>
                          <a:effectLst/>
                          <a:latin typeface="Arial Rounded MT Bold" pitchFamily="34" charset="0"/>
                          <a:ea typeface="MS PGothic" pitchFamily="34" charset="-128"/>
                        </a:rPr>
                        <a:t>Querétaro</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dirty="0" smtClean="0">
                          <a:ln>
                            <a:noFill/>
                          </a:ln>
                          <a:solidFill>
                            <a:srgbClr val="000000"/>
                          </a:solidFill>
                          <a:effectLst/>
                          <a:latin typeface="Arial Rounded MT Bold" pitchFamily="34" charset="0"/>
                          <a:ea typeface="MS PGothic" pitchFamily="34" charset="-128"/>
                        </a:rPr>
                        <a:t>$73,085,512</a:t>
                      </a:r>
                    </a:p>
                  </a:txBody>
                  <a:tcPr marT="45731" marB="45731"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9EDF4"/>
                    </a:solidFill>
                  </a:tcPr>
                </a:tc>
              </a:tr>
            </a:tbl>
          </a:graphicData>
        </a:graphic>
      </p:graphicFrame>
      <p:graphicFrame>
        <p:nvGraphicFramePr>
          <p:cNvPr id="40" name="39 Tabla"/>
          <p:cNvGraphicFramePr>
            <a:graphicFrameLocks noGrp="1"/>
          </p:cNvGraphicFramePr>
          <p:nvPr>
            <p:extLst>
              <p:ext uri="{D42A27DB-BD31-4B8C-83A1-F6EECF244321}">
                <p14:modId xmlns:p14="http://schemas.microsoft.com/office/powerpoint/2010/main" xmlns="" val="2813431490"/>
              </p:ext>
            </p:extLst>
          </p:nvPr>
        </p:nvGraphicFramePr>
        <p:xfrm>
          <a:off x="6623050" y="1010871"/>
          <a:ext cx="2209800" cy="2331828"/>
        </p:xfrm>
        <a:graphic>
          <a:graphicData uri="http://schemas.openxmlformats.org/drawingml/2006/table">
            <a:tbl>
              <a:tblPr/>
              <a:tblGrid>
                <a:gridCol w="2209800"/>
              </a:tblGrid>
              <a:tr h="2587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100" b="1" i="0" u="none" strike="noStrike" cap="none" normalizeH="0" baseline="0" smtClean="0">
                          <a:ln>
                            <a:noFill/>
                          </a:ln>
                          <a:solidFill>
                            <a:srgbClr val="FFFFFF"/>
                          </a:solidFill>
                          <a:effectLst/>
                          <a:latin typeface="Calibri" pitchFamily="34" charset="0"/>
                          <a:ea typeface="MS PGothic" pitchFamily="34" charset="-128"/>
                        </a:rPr>
                        <a:t>Financiamiento Público por Estado</a:t>
                      </a:r>
                      <a:endParaRPr kumimoji="0" lang="es-MX" sz="1100" b="0" i="0" u="none" strike="noStrike" cap="none" normalizeH="0" baseline="0" smtClean="0">
                        <a:ln>
                          <a:noFill/>
                        </a:ln>
                        <a:solidFill>
                          <a:srgbClr val="FFFFFF"/>
                        </a:solidFill>
                        <a:effectLst/>
                        <a:latin typeface="Calibri" pitchFamily="34" charset="0"/>
                        <a:ea typeface="MS PGothic" pitchFamily="34" charset="-128"/>
                      </a:endParaRPr>
                    </a:p>
                  </a:txBody>
                  <a:tcPr marT="45726" marB="45726" anchor="ctr"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tx1"/>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$100,000,000 - $434,300,000</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70,000,000 - $   99.999.999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47,000,000 - $   69,999,999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30,000,000 - $   46,999,999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10,000,000 - $   29,999,999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4,400,000 - $      9,999,999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rgbClr val="000000"/>
                          </a:solidFill>
                          <a:effectLst/>
                          <a:latin typeface="Calibri" pitchFamily="34" charset="0"/>
                          <a:ea typeface="MS PGothic" pitchFamily="34" charset="-128"/>
                        </a:rPr>
                        <a:t>$    1,500,000 - $      4,399,999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r h="258763">
                <a:tc>
                  <a:txBody>
                    <a:bodyPr/>
                    <a:lstStyle/>
                    <a:p>
                      <a:pPr marL="0" marR="0" lvl="0" indent="0" algn="r" defTabSz="914400" rtl="0" eaLnBrk="1" fontAlgn="base"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000000"/>
                          </a:solidFill>
                          <a:effectLst/>
                          <a:latin typeface="Calibri" pitchFamily="34" charset="0"/>
                          <a:ea typeface="MS PGothic" pitchFamily="34" charset="-128"/>
                        </a:rPr>
                        <a:t>$    1,000,000 - $      1,499,999</a:t>
                      </a:r>
                    </a:p>
                  </a:txBody>
                  <a:tcPr marT="45726" marB="45726"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F2F2F2"/>
                    </a:solidFill>
                  </a:tcPr>
                </a:tc>
              </a:tr>
            </a:tbl>
          </a:graphicData>
        </a:graphic>
      </p:graphicFrame>
      <p:sp>
        <p:nvSpPr>
          <p:cNvPr id="41" name="40 Rectángulo redondeado"/>
          <p:cNvSpPr/>
          <p:nvPr/>
        </p:nvSpPr>
        <p:spPr>
          <a:xfrm>
            <a:off x="6661150" y="1336135"/>
            <a:ext cx="228600" cy="152400"/>
          </a:xfrm>
          <a:prstGeom prst="roundRect">
            <a:avLst/>
          </a:prstGeom>
          <a:solidFill>
            <a:srgbClr val="10253F"/>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2" name="41 Rectángulo redondeado"/>
          <p:cNvSpPr/>
          <p:nvPr/>
        </p:nvSpPr>
        <p:spPr>
          <a:xfrm>
            <a:off x="6661150" y="1560543"/>
            <a:ext cx="228600" cy="152400"/>
          </a:xfrm>
          <a:prstGeom prst="roundRect">
            <a:avLst/>
          </a:prstGeom>
          <a:solidFill>
            <a:srgbClr val="10253F">
              <a:alpha val="8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3" name="42 Rectángulo redondeado"/>
          <p:cNvSpPr/>
          <p:nvPr/>
        </p:nvSpPr>
        <p:spPr>
          <a:xfrm>
            <a:off x="6661150" y="1848575"/>
            <a:ext cx="228600" cy="152400"/>
          </a:xfrm>
          <a:prstGeom prst="roundRect">
            <a:avLst/>
          </a:prstGeom>
          <a:solidFill>
            <a:srgbClr val="10253F">
              <a:alpha val="7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4" name="43 Rectángulo redondeado"/>
          <p:cNvSpPr/>
          <p:nvPr/>
        </p:nvSpPr>
        <p:spPr>
          <a:xfrm>
            <a:off x="6661150" y="2064599"/>
            <a:ext cx="228600" cy="152400"/>
          </a:xfrm>
          <a:prstGeom prst="roundRect">
            <a:avLst/>
          </a:prstGeom>
          <a:solidFill>
            <a:srgbClr val="10253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5" name="44 Rectángulo redondeado"/>
          <p:cNvSpPr/>
          <p:nvPr/>
        </p:nvSpPr>
        <p:spPr>
          <a:xfrm>
            <a:off x="6675660" y="2352631"/>
            <a:ext cx="228600" cy="152400"/>
          </a:xfrm>
          <a:prstGeom prst="roundRect">
            <a:avLst/>
          </a:prstGeom>
          <a:solidFill>
            <a:srgbClr val="10253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6" name="45 Rectángulo redondeado"/>
          <p:cNvSpPr/>
          <p:nvPr/>
        </p:nvSpPr>
        <p:spPr>
          <a:xfrm>
            <a:off x="6667500" y="2632279"/>
            <a:ext cx="228600" cy="152400"/>
          </a:xfrm>
          <a:prstGeom prst="roundRect">
            <a:avLst/>
          </a:prstGeom>
          <a:solidFill>
            <a:srgbClr val="10253F">
              <a:alpha val="2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7" name="46 Rectángulo redondeado"/>
          <p:cNvSpPr/>
          <p:nvPr/>
        </p:nvSpPr>
        <p:spPr>
          <a:xfrm>
            <a:off x="6680200" y="2856687"/>
            <a:ext cx="228600" cy="152400"/>
          </a:xfrm>
          <a:prstGeom prst="roundRect">
            <a:avLst/>
          </a:prstGeom>
          <a:solidFill>
            <a:srgbClr val="10253F">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48" name="47 Rectángulo redondeado"/>
          <p:cNvSpPr/>
          <p:nvPr/>
        </p:nvSpPr>
        <p:spPr>
          <a:xfrm>
            <a:off x="6686550" y="3144719"/>
            <a:ext cx="228600" cy="152400"/>
          </a:xfrm>
          <a:prstGeom prst="roundRect">
            <a:avLst/>
          </a:prstGeom>
          <a:solidFill>
            <a:srgbClr val="10253F">
              <a:alpha val="1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2867" name="TextBox 1"/>
          <p:cNvSpPr txBox="1">
            <a:spLocks noChangeArrowheads="1"/>
          </p:cNvSpPr>
          <p:nvPr/>
        </p:nvSpPr>
        <p:spPr bwMode="auto">
          <a:xfrm>
            <a:off x="11430000" y="7016750"/>
            <a:ext cx="184150" cy="369888"/>
          </a:xfrm>
          <a:prstGeom prst="rect">
            <a:avLst/>
          </a:prstGeom>
          <a:noFill/>
          <a:ln w="9525">
            <a:noFill/>
            <a:miter lim="800000"/>
            <a:headEnd/>
            <a:tailEnd/>
          </a:ln>
        </p:spPr>
        <p:txBody>
          <a:bodyPr wrap="none">
            <a:spAutoFit/>
          </a:bodyPr>
          <a:lstStyle/>
          <a:p>
            <a:endParaRPr lang="es-MX"/>
          </a:p>
        </p:txBody>
      </p:sp>
      <p:pic>
        <p:nvPicPr>
          <p:cNvPr id="32868" name="Picture 38" descr="Captura de pantalla 2012-10-16 a las 18.16.48.png"/>
          <p:cNvPicPr>
            <a:picLocks noChangeAspect="1"/>
          </p:cNvPicPr>
          <p:nvPr/>
        </p:nvPicPr>
        <p:blipFill>
          <a:blip r:embed="rId2" cstate="screen">
            <a:lum contrast="20000"/>
            <a:extLst>
              <a:ext uri="{28A0092B-C50C-407E-A947-70E740481C1C}">
                <a14:useLocalDpi xmlns:a14="http://schemas.microsoft.com/office/drawing/2010/main" xmlns="" val="0"/>
              </a:ext>
            </a:extLst>
          </a:blip>
          <a:srcRect/>
          <a:stretch>
            <a:fillRect/>
          </a:stretch>
        </p:blipFill>
        <p:spPr bwMode="auto">
          <a:xfrm>
            <a:off x="2483768" y="5668094"/>
            <a:ext cx="2668587" cy="857250"/>
          </a:xfrm>
          <a:prstGeom prst="rect">
            <a:avLst/>
          </a:prstGeom>
          <a:noFill/>
          <a:ln w="9525">
            <a:noFill/>
            <a:miter lim="800000"/>
            <a:headEnd/>
            <a:tailEnd/>
          </a:ln>
        </p:spPr>
      </p:pic>
      <p:sp>
        <p:nvSpPr>
          <p:cNvPr id="50" name="9 Rectángulo redondeado"/>
          <p:cNvSpPr>
            <a:spLocks noChangeArrowheads="1"/>
          </p:cNvSpPr>
          <p:nvPr/>
        </p:nvSpPr>
        <p:spPr bwMode="auto">
          <a:xfrm>
            <a:off x="909638" y="182593"/>
            <a:ext cx="6600825" cy="609600"/>
          </a:xfrm>
          <a:prstGeom prst="roundRect">
            <a:avLst>
              <a:gd name="adj" fmla="val 16667"/>
            </a:avLst>
          </a:prstGeom>
          <a:noFill/>
          <a:ln w="25400">
            <a:noFill/>
            <a:round/>
            <a:headEnd/>
            <a:tailEnd/>
          </a:ln>
          <a:effectLst/>
        </p:spPr>
        <p:txBody>
          <a:bodyPr anchor="ctr"/>
          <a:lstStyle/>
          <a:p>
            <a:r>
              <a:rPr lang="es-MX" sz="1400" b="1" dirty="0" smtClean="0">
                <a:solidFill>
                  <a:schemeClr val="tx2">
                    <a:lumMod val="75000"/>
                  </a:schemeClr>
                </a:solidFill>
                <a:latin typeface="American Typewriter"/>
                <a:ea typeface="+mj-ea"/>
                <a:cs typeface="American Typewriter"/>
              </a:rPr>
              <a:t>DISTRIBUCIÓN GEOGRÁFICA DE RECURSOS PÚBLICOS</a:t>
            </a:r>
          </a:p>
          <a:p>
            <a:r>
              <a:rPr lang="es-MX" sz="1400" b="1" dirty="0" smtClean="0">
                <a:solidFill>
                  <a:schemeClr val="tx2">
                    <a:lumMod val="75000"/>
                  </a:schemeClr>
                </a:solidFill>
                <a:latin typeface="American Typewriter"/>
                <a:ea typeface="+mj-ea"/>
                <a:cs typeface="American Typewriter"/>
              </a:rPr>
              <a:t>NANOCIENCIA Y NANOTECNOLOGÍA  HASTA 2011</a:t>
            </a:r>
            <a:endParaRPr lang="es-MX" sz="1400" b="1" dirty="0">
              <a:solidFill>
                <a:schemeClr val="tx2">
                  <a:lumMod val="75000"/>
                </a:schemeClr>
              </a:solidFill>
              <a:latin typeface="American Typewriter"/>
              <a:ea typeface="+mj-ea"/>
              <a:cs typeface="American Typewriter"/>
            </a:endParaRPr>
          </a:p>
        </p:txBody>
      </p:sp>
    </p:spTree>
    <p:extLst>
      <p:ext uri="{BB962C8B-B14F-4D97-AF65-F5344CB8AC3E}">
        <p14:creationId xmlns:p14="http://schemas.microsoft.com/office/powerpoint/2010/main" xmlns="" val="11239905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upo 1"/>
          <p:cNvGrpSpPr/>
          <p:nvPr/>
        </p:nvGrpSpPr>
        <p:grpSpPr>
          <a:xfrm>
            <a:off x="749424" y="1027484"/>
            <a:ext cx="7855024" cy="5425852"/>
            <a:chOff x="533400" y="1004143"/>
            <a:chExt cx="8305800" cy="5737225"/>
          </a:xfrm>
        </p:grpSpPr>
        <p:sp>
          <p:nvSpPr>
            <p:cNvPr id="4" name="Freeform 29"/>
            <p:cNvSpPr>
              <a:spLocks/>
            </p:cNvSpPr>
            <p:nvPr/>
          </p:nvSpPr>
          <p:spPr bwMode="auto">
            <a:xfrm>
              <a:off x="5019675" y="2599581"/>
              <a:ext cx="825500" cy="1627187"/>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5" name="Freeform 3"/>
            <p:cNvSpPr>
              <a:spLocks/>
            </p:cNvSpPr>
            <p:nvPr/>
          </p:nvSpPr>
          <p:spPr bwMode="auto">
            <a:xfrm>
              <a:off x="5321300" y="4645868"/>
              <a:ext cx="657225" cy="847725"/>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6" name="Freeform 4"/>
            <p:cNvSpPr>
              <a:spLocks/>
            </p:cNvSpPr>
            <p:nvPr/>
          </p:nvSpPr>
          <p:spPr bwMode="auto">
            <a:xfrm>
              <a:off x="4491038" y="5222131"/>
              <a:ext cx="1081087" cy="706437"/>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7" name="Freeform 5"/>
            <p:cNvSpPr>
              <a:spLocks/>
            </p:cNvSpPr>
            <p:nvPr/>
          </p:nvSpPr>
          <p:spPr bwMode="auto">
            <a:xfrm>
              <a:off x="5475288" y="4161681"/>
              <a:ext cx="1441450" cy="1530350"/>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dirty="0">
                <a:solidFill>
                  <a:schemeClr val="bg1">
                    <a:lumMod val="50000"/>
                  </a:schemeClr>
                </a:solidFill>
                <a:latin typeface="Calibri" charset="0"/>
                <a:ea typeface="ＭＳ Ｐゴシック" charset="0"/>
                <a:cs typeface="ＭＳ Ｐゴシック" charset="0"/>
              </a:endParaRPr>
            </a:p>
          </p:txBody>
        </p:sp>
        <p:sp>
          <p:nvSpPr>
            <p:cNvPr id="8" name="Freeform 6"/>
            <p:cNvSpPr>
              <a:spLocks/>
            </p:cNvSpPr>
            <p:nvPr/>
          </p:nvSpPr>
          <p:spPr bwMode="auto">
            <a:xfrm>
              <a:off x="7239000" y="4552206"/>
              <a:ext cx="984250" cy="909637"/>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9" name="Freeform 7"/>
            <p:cNvSpPr>
              <a:spLocks/>
            </p:cNvSpPr>
            <p:nvPr/>
          </p:nvSpPr>
          <p:spPr bwMode="auto">
            <a:xfrm>
              <a:off x="8186738" y="4250581"/>
              <a:ext cx="652462" cy="1135062"/>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0" name="Freeform 8"/>
            <p:cNvSpPr>
              <a:spLocks/>
            </p:cNvSpPr>
            <p:nvPr/>
          </p:nvSpPr>
          <p:spPr bwMode="auto">
            <a:xfrm>
              <a:off x="7797800" y="4301381"/>
              <a:ext cx="815975" cy="714375"/>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1" name="Freeform 9"/>
            <p:cNvSpPr>
              <a:spLocks/>
            </p:cNvSpPr>
            <p:nvPr/>
          </p:nvSpPr>
          <p:spPr bwMode="auto">
            <a:xfrm>
              <a:off x="5454650" y="5260231"/>
              <a:ext cx="1397000" cy="876300"/>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2" name="Freeform 10"/>
            <p:cNvSpPr>
              <a:spLocks/>
            </p:cNvSpPr>
            <p:nvPr/>
          </p:nvSpPr>
          <p:spPr bwMode="auto">
            <a:xfrm>
              <a:off x="6775450" y="5430093"/>
              <a:ext cx="1138238" cy="989013"/>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3" name="Freeform 11"/>
            <p:cNvSpPr>
              <a:spLocks/>
            </p:cNvSpPr>
            <p:nvPr/>
          </p:nvSpPr>
          <p:spPr bwMode="auto">
            <a:xfrm>
              <a:off x="6767513" y="5230068"/>
              <a:ext cx="927100" cy="422275"/>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4" name="Freeform 12"/>
            <p:cNvSpPr>
              <a:spLocks/>
            </p:cNvSpPr>
            <p:nvPr/>
          </p:nvSpPr>
          <p:spPr bwMode="auto">
            <a:xfrm>
              <a:off x="4922838" y="4399806"/>
              <a:ext cx="442912" cy="4794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CC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5" name="Freeform 13"/>
            <p:cNvSpPr>
              <a:spLocks/>
            </p:cNvSpPr>
            <p:nvPr/>
          </p:nvSpPr>
          <p:spPr bwMode="auto">
            <a:xfrm>
              <a:off x="3732213" y="5003056"/>
              <a:ext cx="368300" cy="257175"/>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6" name="Freeform 14"/>
            <p:cNvSpPr>
              <a:spLocks/>
            </p:cNvSpPr>
            <p:nvPr/>
          </p:nvSpPr>
          <p:spPr bwMode="auto">
            <a:xfrm>
              <a:off x="3970338" y="4753818"/>
              <a:ext cx="1168400" cy="728663"/>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7" name="Freeform 15"/>
            <p:cNvSpPr>
              <a:spLocks/>
            </p:cNvSpPr>
            <p:nvPr/>
          </p:nvSpPr>
          <p:spPr bwMode="auto">
            <a:xfrm>
              <a:off x="3413125" y="4064843"/>
              <a:ext cx="1273175" cy="109855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CCFFCC"/>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8" name="Freeform 16"/>
            <p:cNvSpPr>
              <a:spLocks/>
            </p:cNvSpPr>
            <p:nvPr/>
          </p:nvSpPr>
          <p:spPr bwMode="auto">
            <a:xfrm>
              <a:off x="3419475" y="3979118"/>
              <a:ext cx="517525" cy="682625"/>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19" name="Freeform 17"/>
            <p:cNvSpPr>
              <a:spLocks/>
            </p:cNvSpPr>
            <p:nvPr/>
          </p:nvSpPr>
          <p:spPr bwMode="auto">
            <a:xfrm>
              <a:off x="4514850" y="4339481"/>
              <a:ext cx="646113" cy="581025"/>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33CC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0" name="Freeform 18"/>
            <p:cNvSpPr>
              <a:spLocks/>
            </p:cNvSpPr>
            <p:nvPr/>
          </p:nvSpPr>
          <p:spPr bwMode="auto">
            <a:xfrm>
              <a:off x="4392613" y="3518743"/>
              <a:ext cx="1143000" cy="995363"/>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66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1" name="Freeform 19"/>
            <p:cNvSpPr>
              <a:spLocks/>
            </p:cNvSpPr>
            <p:nvPr/>
          </p:nvSpPr>
          <p:spPr bwMode="auto">
            <a:xfrm>
              <a:off x="4271963" y="4139456"/>
              <a:ext cx="331787" cy="249237"/>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solidFill>
            <a:ln w="12700" cmpd="sng">
              <a:solidFill>
                <a:schemeClr val="tx1">
                  <a:lumMod val="50000"/>
                  <a:lumOff val="50000"/>
                </a:schemeClr>
              </a:solidFill>
              <a:prstDash val="solid"/>
              <a:round/>
              <a:headEnd/>
              <a:tailEnd/>
            </a:ln>
            <a:effectLst/>
          </p:spPr>
          <p:txBody>
            <a:bodyPr wrap="none" anchor="ct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2" name="Freeform 20"/>
            <p:cNvSpPr>
              <a:spLocks/>
            </p:cNvSpPr>
            <p:nvPr/>
          </p:nvSpPr>
          <p:spPr bwMode="auto">
            <a:xfrm>
              <a:off x="3843338" y="3369518"/>
              <a:ext cx="992187" cy="1198563"/>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1"/>
            </a:solidFill>
            <a:ln w="9525" cmpd="sng">
              <a:solidFill>
                <a:schemeClr val="tx1">
                  <a:lumMod val="50000"/>
                  <a:lumOff val="50000"/>
                </a:schemeClr>
              </a:solidFill>
              <a:prstDash val="solid"/>
              <a:round/>
              <a:headEnd/>
              <a:tailEnd/>
            </a:ln>
            <a:effectLst/>
          </p:spPr>
          <p:txBody>
            <a:bodyPr wrap="none" anchor="ct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3" name="Freeform 21"/>
            <p:cNvSpPr>
              <a:spLocks/>
            </p:cNvSpPr>
            <p:nvPr/>
          </p:nvSpPr>
          <p:spPr bwMode="auto">
            <a:xfrm>
              <a:off x="2573338" y="1380381"/>
              <a:ext cx="1635125" cy="1819275"/>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CCFFCC"/>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4" name="Freeform 22"/>
            <p:cNvSpPr>
              <a:spLocks/>
            </p:cNvSpPr>
            <p:nvPr/>
          </p:nvSpPr>
          <p:spPr bwMode="auto">
            <a:xfrm>
              <a:off x="3070225" y="2864693"/>
              <a:ext cx="1308100" cy="136048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5" name="Freeform 23"/>
            <p:cNvSpPr>
              <a:spLocks/>
            </p:cNvSpPr>
            <p:nvPr/>
          </p:nvSpPr>
          <p:spPr bwMode="auto">
            <a:xfrm>
              <a:off x="533400" y="1004143"/>
              <a:ext cx="1039813" cy="1428750"/>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6" name="Freeform 24"/>
            <p:cNvSpPr>
              <a:spLocks/>
            </p:cNvSpPr>
            <p:nvPr/>
          </p:nvSpPr>
          <p:spPr bwMode="auto">
            <a:xfrm>
              <a:off x="941388" y="2374156"/>
              <a:ext cx="1428750" cy="161448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dirty="0">
                <a:solidFill>
                  <a:schemeClr val="tx1">
                    <a:lumMod val="95000"/>
                    <a:lumOff val="5000"/>
                  </a:schemeClr>
                </a:solidFill>
                <a:latin typeface="Calibri" charset="0"/>
                <a:ea typeface="ＭＳ Ｐゴシック" charset="0"/>
                <a:cs typeface="ＭＳ Ｐゴシック" charset="0"/>
              </a:endParaRPr>
            </a:p>
          </p:txBody>
        </p:sp>
        <p:sp>
          <p:nvSpPr>
            <p:cNvPr id="27" name="Freeform 25"/>
            <p:cNvSpPr>
              <a:spLocks/>
            </p:cNvSpPr>
            <p:nvPr/>
          </p:nvSpPr>
          <p:spPr bwMode="auto">
            <a:xfrm>
              <a:off x="2433638" y="2732931"/>
              <a:ext cx="1073150" cy="1384300"/>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FFFFDD"/>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8" name="Freeform 26"/>
            <p:cNvSpPr>
              <a:spLocks/>
            </p:cNvSpPr>
            <p:nvPr/>
          </p:nvSpPr>
          <p:spPr bwMode="auto">
            <a:xfrm>
              <a:off x="1073150" y="1029543"/>
              <a:ext cx="1692275" cy="1947863"/>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66FF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29" name="Freeform 27"/>
            <p:cNvSpPr>
              <a:spLocks/>
            </p:cNvSpPr>
            <p:nvPr/>
          </p:nvSpPr>
          <p:spPr bwMode="auto">
            <a:xfrm>
              <a:off x="3973513" y="1980456"/>
              <a:ext cx="1114425" cy="1568450"/>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0099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0" name="Freeform 28"/>
            <p:cNvSpPr>
              <a:spLocks/>
            </p:cNvSpPr>
            <p:nvPr/>
          </p:nvSpPr>
          <p:spPr bwMode="auto">
            <a:xfrm>
              <a:off x="4714875" y="2575768"/>
              <a:ext cx="768350" cy="1370013"/>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0099"/>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1" name="Freeform 30"/>
            <p:cNvSpPr>
              <a:spLocks/>
            </p:cNvSpPr>
            <p:nvPr/>
          </p:nvSpPr>
          <p:spPr bwMode="auto">
            <a:xfrm>
              <a:off x="5424488" y="4963368"/>
              <a:ext cx="306387" cy="169863"/>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2" name="Freeform 31"/>
            <p:cNvSpPr>
              <a:spLocks/>
            </p:cNvSpPr>
            <p:nvPr/>
          </p:nvSpPr>
          <p:spPr bwMode="auto">
            <a:xfrm>
              <a:off x="4953000" y="4833193"/>
              <a:ext cx="503238" cy="538163"/>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3366FF"/>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3" name="Freeform 32"/>
            <p:cNvSpPr>
              <a:spLocks/>
            </p:cNvSpPr>
            <p:nvPr/>
          </p:nvSpPr>
          <p:spPr bwMode="auto">
            <a:xfrm>
              <a:off x="5099050" y="4463306"/>
              <a:ext cx="577850" cy="538162"/>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EBFFEB"/>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4" name="Freeform 33"/>
            <p:cNvSpPr>
              <a:spLocks/>
            </p:cNvSpPr>
            <p:nvPr/>
          </p:nvSpPr>
          <p:spPr bwMode="auto">
            <a:xfrm>
              <a:off x="5195888" y="5133231"/>
              <a:ext cx="255587" cy="230187"/>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bg1"/>
            </a:solidFill>
            <a:ln w="12700" cap="rnd" cmpd="sng">
              <a:solidFill>
                <a:schemeClr val="tx1">
                  <a:lumMod val="50000"/>
                  <a:lumOff val="50000"/>
                </a:schemeClr>
              </a:solid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5" name="Freeform 34"/>
            <p:cNvSpPr>
              <a:spLocks/>
            </p:cNvSpPr>
            <p:nvPr/>
          </p:nvSpPr>
          <p:spPr bwMode="auto">
            <a:xfrm>
              <a:off x="5254625" y="5031631"/>
              <a:ext cx="106363" cy="147637"/>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0033CC"/>
            </a:solidFill>
            <a:ln w="12700" cap="rnd" cmpd="sng">
              <a:noFill/>
              <a:prstDash val="solid"/>
              <a:round/>
              <a:headEnd type="none" w="sm" len="sm"/>
              <a:tailEnd type="none" w="sm" len="sm"/>
            </a:ln>
            <a:effectLst/>
          </p:spPr>
          <p:txBody>
            <a:bodyPr/>
            <a:lstStyle/>
            <a:p>
              <a:pPr algn="ctr">
                <a:defRPr/>
              </a:pPr>
              <a:endParaRPr lang="es-MX">
                <a:solidFill>
                  <a:schemeClr val="bg1">
                    <a:lumMod val="50000"/>
                  </a:schemeClr>
                </a:solidFill>
                <a:latin typeface="Calibri" charset="0"/>
                <a:ea typeface="ＭＳ Ｐゴシック" charset="0"/>
                <a:cs typeface="ＭＳ Ｐゴシック" charset="0"/>
              </a:endParaRPr>
            </a:p>
          </p:txBody>
        </p:sp>
        <p:sp>
          <p:nvSpPr>
            <p:cNvPr id="31777" name="73 Rectángulo"/>
            <p:cNvSpPr>
              <a:spLocks noChangeArrowheads="1"/>
            </p:cNvSpPr>
            <p:nvPr/>
          </p:nvSpPr>
          <p:spPr bwMode="auto">
            <a:xfrm>
              <a:off x="3173413" y="2045543"/>
              <a:ext cx="342900" cy="415925"/>
            </a:xfrm>
            <a:prstGeom prst="rect">
              <a:avLst/>
            </a:prstGeom>
            <a:noFill/>
            <a:ln w="9525">
              <a:noFill/>
              <a:miter lim="800000"/>
              <a:headEnd/>
              <a:tailEnd/>
            </a:ln>
          </p:spPr>
          <p:txBody>
            <a:bodyPr wrap="none">
              <a:spAutoFit/>
            </a:bodyPr>
            <a:lstStyle/>
            <a:p>
              <a:pPr algn="ctr" fontAlgn="t"/>
              <a:r>
                <a:rPr lang="es-MX" dirty="0">
                  <a:solidFill>
                    <a:srgbClr val="000000"/>
                  </a:solidFill>
                </a:rPr>
                <a:t>4</a:t>
              </a:r>
            </a:p>
          </p:txBody>
        </p:sp>
        <p:sp>
          <p:nvSpPr>
            <p:cNvPr id="31778" name="74 Rectángulo"/>
            <p:cNvSpPr>
              <a:spLocks noChangeArrowheads="1"/>
            </p:cNvSpPr>
            <p:nvPr/>
          </p:nvSpPr>
          <p:spPr bwMode="auto">
            <a:xfrm>
              <a:off x="4879975" y="2978993"/>
              <a:ext cx="442913" cy="368300"/>
            </a:xfrm>
            <a:prstGeom prst="rect">
              <a:avLst/>
            </a:prstGeom>
            <a:noFill/>
            <a:ln w="9525">
              <a:noFill/>
              <a:miter lim="800000"/>
              <a:headEnd/>
              <a:tailEnd/>
            </a:ln>
          </p:spPr>
          <p:txBody>
            <a:bodyPr wrap="none">
              <a:spAutoFit/>
            </a:bodyPr>
            <a:lstStyle/>
            <a:p>
              <a:pPr algn="ctr" fontAlgn="t"/>
              <a:r>
                <a:rPr lang="es-MX">
                  <a:solidFill>
                    <a:schemeClr val="bg1"/>
                  </a:solidFill>
                </a:rPr>
                <a:t>75</a:t>
              </a:r>
            </a:p>
          </p:txBody>
        </p:sp>
        <p:sp>
          <p:nvSpPr>
            <p:cNvPr id="31779" name="75 Rectángulo"/>
            <p:cNvSpPr>
              <a:spLocks noChangeArrowheads="1"/>
            </p:cNvSpPr>
            <p:nvPr/>
          </p:nvSpPr>
          <p:spPr bwMode="auto">
            <a:xfrm>
              <a:off x="4291013" y="2497981"/>
              <a:ext cx="419100" cy="368300"/>
            </a:xfrm>
            <a:prstGeom prst="rect">
              <a:avLst/>
            </a:prstGeom>
            <a:noFill/>
            <a:ln w="9525">
              <a:noFill/>
              <a:miter lim="800000"/>
              <a:headEnd/>
              <a:tailEnd/>
            </a:ln>
          </p:spPr>
          <p:txBody>
            <a:bodyPr wrap="none">
              <a:spAutoFit/>
            </a:bodyPr>
            <a:lstStyle/>
            <a:p>
              <a:pPr algn="ctr" fontAlgn="t"/>
              <a:r>
                <a:rPr lang="es-MX">
                  <a:solidFill>
                    <a:schemeClr val="bg1"/>
                  </a:solidFill>
                </a:rPr>
                <a:t>14</a:t>
              </a:r>
            </a:p>
          </p:txBody>
        </p:sp>
        <p:sp>
          <p:nvSpPr>
            <p:cNvPr id="31780" name="76 Rectángulo"/>
            <p:cNvSpPr>
              <a:spLocks noChangeArrowheads="1"/>
            </p:cNvSpPr>
            <p:nvPr/>
          </p:nvSpPr>
          <p:spPr bwMode="auto">
            <a:xfrm>
              <a:off x="4987925" y="4825256"/>
              <a:ext cx="392113" cy="338137"/>
            </a:xfrm>
            <a:prstGeom prst="rect">
              <a:avLst/>
            </a:prstGeom>
            <a:noFill/>
            <a:ln w="9525">
              <a:noFill/>
              <a:miter lim="800000"/>
              <a:headEnd/>
              <a:tailEnd/>
            </a:ln>
          </p:spPr>
          <p:txBody>
            <a:bodyPr wrap="none">
              <a:spAutoFit/>
            </a:bodyPr>
            <a:lstStyle/>
            <a:p>
              <a:pPr algn="ctr" fontAlgn="t"/>
              <a:r>
                <a:rPr lang="es-MX" sz="1600">
                  <a:solidFill>
                    <a:srgbClr val="000000"/>
                  </a:solidFill>
                </a:rPr>
                <a:t>28</a:t>
              </a:r>
            </a:p>
          </p:txBody>
        </p:sp>
        <p:sp>
          <p:nvSpPr>
            <p:cNvPr id="31781" name="78 Rectángulo"/>
            <p:cNvSpPr>
              <a:spLocks noChangeArrowheads="1"/>
            </p:cNvSpPr>
            <p:nvPr/>
          </p:nvSpPr>
          <p:spPr bwMode="auto">
            <a:xfrm>
              <a:off x="4581525" y="4385518"/>
              <a:ext cx="419100" cy="369888"/>
            </a:xfrm>
            <a:prstGeom prst="rect">
              <a:avLst/>
            </a:prstGeom>
            <a:noFill/>
            <a:ln w="9525">
              <a:noFill/>
              <a:miter lim="800000"/>
              <a:headEnd/>
              <a:tailEnd/>
            </a:ln>
          </p:spPr>
          <p:txBody>
            <a:bodyPr wrap="none">
              <a:spAutoFit/>
            </a:bodyPr>
            <a:lstStyle/>
            <a:p>
              <a:pPr algn="ctr" fontAlgn="t"/>
              <a:r>
                <a:rPr lang="es-MX">
                  <a:solidFill>
                    <a:srgbClr val="000000"/>
                  </a:solidFill>
                </a:rPr>
                <a:t>12</a:t>
              </a:r>
            </a:p>
          </p:txBody>
        </p:sp>
        <p:sp>
          <p:nvSpPr>
            <p:cNvPr id="31782" name="79 Rectángulo"/>
            <p:cNvSpPr>
              <a:spLocks noChangeArrowheads="1"/>
            </p:cNvSpPr>
            <p:nvPr/>
          </p:nvSpPr>
          <p:spPr bwMode="auto">
            <a:xfrm>
              <a:off x="2041525" y="1750268"/>
              <a:ext cx="301625" cy="369888"/>
            </a:xfrm>
            <a:prstGeom prst="rect">
              <a:avLst/>
            </a:prstGeom>
            <a:noFill/>
            <a:ln w="9525">
              <a:noFill/>
              <a:miter lim="800000"/>
              <a:headEnd/>
              <a:tailEnd/>
            </a:ln>
          </p:spPr>
          <p:txBody>
            <a:bodyPr wrap="none">
              <a:spAutoFit/>
            </a:bodyPr>
            <a:lstStyle/>
            <a:p>
              <a:pPr algn="ctr" fontAlgn="t"/>
              <a:r>
                <a:rPr lang="es-MX">
                  <a:solidFill>
                    <a:srgbClr val="000000"/>
                  </a:solidFill>
                </a:rPr>
                <a:t>8</a:t>
              </a:r>
            </a:p>
          </p:txBody>
        </p:sp>
        <p:sp>
          <p:nvSpPr>
            <p:cNvPr id="31783" name="80 Rectángulo"/>
            <p:cNvSpPr>
              <a:spLocks noChangeArrowheads="1"/>
            </p:cNvSpPr>
            <p:nvPr/>
          </p:nvSpPr>
          <p:spPr bwMode="auto">
            <a:xfrm>
              <a:off x="1651000" y="2964706"/>
              <a:ext cx="301625" cy="368300"/>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1784" name="81 Rectángulo"/>
            <p:cNvSpPr>
              <a:spLocks noChangeArrowheads="1"/>
            </p:cNvSpPr>
            <p:nvPr/>
          </p:nvSpPr>
          <p:spPr bwMode="auto">
            <a:xfrm>
              <a:off x="4905375" y="4520456"/>
              <a:ext cx="288925" cy="338137"/>
            </a:xfrm>
            <a:prstGeom prst="rect">
              <a:avLst/>
            </a:prstGeom>
            <a:noFill/>
            <a:ln w="9525">
              <a:noFill/>
              <a:miter lim="800000"/>
              <a:headEnd/>
              <a:tailEnd/>
            </a:ln>
          </p:spPr>
          <p:txBody>
            <a:bodyPr wrap="none">
              <a:spAutoFit/>
            </a:bodyPr>
            <a:lstStyle/>
            <a:p>
              <a:pPr algn="ctr" fontAlgn="t"/>
              <a:r>
                <a:rPr lang="es-MX" sz="1600">
                  <a:solidFill>
                    <a:srgbClr val="000000"/>
                  </a:solidFill>
                </a:rPr>
                <a:t>7</a:t>
              </a:r>
            </a:p>
          </p:txBody>
        </p:sp>
        <p:sp>
          <p:nvSpPr>
            <p:cNvPr id="31785" name="82 Rectángulo"/>
            <p:cNvSpPr>
              <a:spLocks noChangeArrowheads="1"/>
            </p:cNvSpPr>
            <p:nvPr/>
          </p:nvSpPr>
          <p:spPr bwMode="auto">
            <a:xfrm>
              <a:off x="4743450" y="3929906"/>
              <a:ext cx="301625" cy="369887"/>
            </a:xfrm>
            <a:prstGeom prst="rect">
              <a:avLst/>
            </a:prstGeom>
            <a:noFill/>
            <a:ln w="9525">
              <a:noFill/>
              <a:miter lim="800000"/>
              <a:headEnd/>
              <a:tailEnd/>
            </a:ln>
          </p:spPr>
          <p:txBody>
            <a:bodyPr wrap="none">
              <a:spAutoFit/>
            </a:bodyPr>
            <a:lstStyle/>
            <a:p>
              <a:pPr algn="ctr" fontAlgn="t"/>
              <a:r>
                <a:rPr lang="es-MX">
                  <a:solidFill>
                    <a:srgbClr val="000000"/>
                  </a:solidFill>
                </a:rPr>
                <a:t>8</a:t>
              </a:r>
            </a:p>
          </p:txBody>
        </p:sp>
        <p:sp>
          <p:nvSpPr>
            <p:cNvPr id="31786" name="83 Rectángulo"/>
            <p:cNvSpPr>
              <a:spLocks noChangeArrowheads="1"/>
            </p:cNvSpPr>
            <p:nvPr/>
          </p:nvSpPr>
          <p:spPr bwMode="auto">
            <a:xfrm>
              <a:off x="728663" y="1283543"/>
              <a:ext cx="387350" cy="45243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1787" name="84 Rectángulo"/>
            <p:cNvSpPr>
              <a:spLocks noChangeArrowheads="1"/>
            </p:cNvSpPr>
            <p:nvPr/>
          </p:nvSpPr>
          <p:spPr bwMode="auto">
            <a:xfrm>
              <a:off x="3775075" y="4920506"/>
              <a:ext cx="354013" cy="376237"/>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1788" name="86 Rectángulo"/>
            <p:cNvSpPr>
              <a:spLocks noChangeArrowheads="1"/>
            </p:cNvSpPr>
            <p:nvPr/>
          </p:nvSpPr>
          <p:spPr bwMode="auto">
            <a:xfrm>
              <a:off x="3800475" y="4585543"/>
              <a:ext cx="314325" cy="369888"/>
            </a:xfrm>
            <a:prstGeom prst="rect">
              <a:avLst/>
            </a:prstGeom>
            <a:noFill/>
            <a:ln w="9525">
              <a:noFill/>
              <a:miter lim="800000"/>
              <a:headEnd/>
              <a:tailEnd/>
            </a:ln>
          </p:spPr>
          <p:txBody>
            <a:bodyPr>
              <a:spAutoFit/>
            </a:bodyPr>
            <a:lstStyle/>
            <a:p>
              <a:pPr algn="ctr" fontAlgn="t"/>
              <a:r>
                <a:rPr lang="es-MX">
                  <a:solidFill>
                    <a:srgbClr val="000000"/>
                  </a:solidFill>
                </a:rPr>
                <a:t>4</a:t>
              </a:r>
            </a:p>
          </p:txBody>
        </p:sp>
        <p:sp>
          <p:nvSpPr>
            <p:cNvPr id="31789" name="87 Rectángulo"/>
            <p:cNvSpPr>
              <a:spLocks noChangeArrowheads="1"/>
            </p:cNvSpPr>
            <p:nvPr/>
          </p:nvSpPr>
          <p:spPr bwMode="auto">
            <a:xfrm>
              <a:off x="2667000" y="2920256"/>
              <a:ext cx="301625" cy="369887"/>
            </a:xfrm>
            <a:prstGeom prst="rect">
              <a:avLst/>
            </a:prstGeom>
            <a:noFill/>
            <a:ln w="9525">
              <a:noFill/>
              <a:miter lim="800000"/>
              <a:headEnd/>
              <a:tailEnd/>
            </a:ln>
          </p:spPr>
          <p:txBody>
            <a:bodyPr wrap="none">
              <a:spAutoFit/>
            </a:bodyPr>
            <a:lstStyle/>
            <a:p>
              <a:pPr algn="ctr" fontAlgn="t"/>
              <a:r>
                <a:rPr lang="es-MX">
                  <a:solidFill>
                    <a:srgbClr val="000000"/>
                  </a:solidFill>
                </a:rPr>
                <a:t>2</a:t>
              </a:r>
            </a:p>
          </p:txBody>
        </p:sp>
        <p:sp>
          <p:nvSpPr>
            <p:cNvPr id="50" name="49 Forma libre"/>
            <p:cNvSpPr/>
            <p:nvPr/>
          </p:nvSpPr>
          <p:spPr>
            <a:xfrm rot="10800000">
              <a:off x="4198938" y="5117356"/>
              <a:ext cx="1112837" cy="1287462"/>
            </a:xfrm>
            <a:custGeom>
              <a:avLst/>
              <a:gdLst>
                <a:gd name="connsiteX0" fmla="*/ 0 w 990600"/>
                <a:gd name="connsiteY0" fmla="*/ 533400 h 533400"/>
                <a:gd name="connsiteX1" fmla="*/ 495300 w 990600"/>
                <a:gd name="connsiteY1" fmla="*/ 0 h 533400"/>
                <a:gd name="connsiteX2" fmla="*/ 990600 w 990600"/>
                <a:gd name="connsiteY2" fmla="*/ 533400 h 533400"/>
                <a:gd name="connsiteX3" fmla="*/ 0 w 990600"/>
                <a:gd name="connsiteY3" fmla="*/ 533400 h 533400"/>
                <a:gd name="connsiteX0" fmla="*/ 0 w 1535430"/>
                <a:gd name="connsiteY0" fmla="*/ 1422400 h 1422400"/>
                <a:gd name="connsiteX1" fmla="*/ 1040130 w 1535430"/>
                <a:gd name="connsiteY1" fmla="*/ 0 h 1422400"/>
                <a:gd name="connsiteX2" fmla="*/ 1535430 w 1535430"/>
                <a:gd name="connsiteY2" fmla="*/ 533400 h 1422400"/>
                <a:gd name="connsiteX3" fmla="*/ 0 w 1535430"/>
                <a:gd name="connsiteY3" fmla="*/ 1422400 h 1422400"/>
                <a:gd name="connsiteX0" fmla="*/ 0 w 1040130"/>
                <a:gd name="connsiteY0" fmla="*/ 1422400 h 1422400"/>
                <a:gd name="connsiteX1" fmla="*/ 1040130 w 1040130"/>
                <a:gd name="connsiteY1" fmla="*/ 0 h 1422400"/>
                <a:gd name="connsiteX2" fmla="*/ 1040130 w 1040130"/>
                <a:gd name="connsiteY2" fmla="*/ 948267 h 1422400"/>
                <a:gd name="connsiteX3" fmla="*/ 0 w 1040130"/>
                <a:gd name="connsiteY3" fmla="*/ 1422400 h 1422400"/>
                <a:gd name="connsiteX0" fmla="*/ 0 w 1040130"/>
                <a:gd name="connsiteY0" fmla="*/ 770467 h 770467"/>
                <a:gd name="connsiteX1" fmla="*/ 544830 w 1040130"/>
                <a:gd name="connsiteY1" fmla="*/ 0 h 770467"/>
                <a:gd name="connsiteX2" fmla="*/ 1040130 w 1040130"/>
                <a:gd name="connsiteY2" fmla="*/ 296334 h 770467"/>
                <a:gd name="connsiteX3" fmla="*/ 0 w 1040130"/>
                <a:gd name="connsiteY3" fmla="*/ 770467 h 770467"/>
                <a:gd name="connsiteX0" fmla="*/ 0 w 1040130"/>
                <a:gd name="connsiteY0" fmla="*/ 829734 h 829734"/>
                <a:gd name="connsiteX1" fmla="*/ 544830 w 1040130"/>
                <a:gd name="connsiteY1" fmla="*/ 0 h 829734"/>
                <a:gd name="connsiteX2" fmla="*/ 1040130 w 1040130"/>
                <a:gd name="connsiteY2" fmla="*/ 355601 h 829734"/>
                <a:gd name="connsiteX3" fmla="*/ 0 w 1040130"/>
                <a:gd name="connsiteY3" fmla="*/ 829734 h 829734"/>
                <a:gd name="connsiteX0" fmla="*/ 0 w 792480"/>
                <a:gd name="connsiteY0" fmla="*/ 829734 h 829734"/>
                <a:gd name="connsiteX1" fmla="*/ 544830 w 792480"/>
                <a:gd name="connsiteY1" fmla="*/ 0 h 829734"/>
                <a:gd name="connsiteX2" fmla="*/ 792480 w 792480"/>
                <a:gd name="connsiteY2" fmla="*/ 237067 h 829734"/>
                <a:gd name="connsiteX3" fmla="*/ 0 w 792480"/>
                <a:gd name="connsiteY3" fmla="*/ 829734 h 829734"/>
                <a:gd name="connsiteX0" fmla="*/ 0 w 792480"/>
                <a:gd name="connsiteY0" fmla="*/ 770467 h 770467"/>
                <a:gd name="connsiteX1" fmla="*/ 594360 w 792480"/>
                <a:gd name="connsiteY1" fmla="*/ 0 h 770467"/>
                <a:gd name="connsiteX2" fmla="*/ 792480 w 792480"/>
                <a:gd name="connsiteY2" fmla="*/ 177800 h 770467"/>
                <a:gd name="connsiteX3" fmla="*/ 0 w 79248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70467 h 770467"/>
                <a:gd name="connsiteX1" fmla="*/ 594360 w 693420"/>
                <a:gd name="connsiteY1" fmla="*/ 0 h 770467"/>
                <a:gd name="connsiteX2" fmla="*/ 693420 w 693420"/>
                <a:gd name="connsiteY2" fmla="*/ 118533 h 770467"/>
                <a:gd name="connsiteX3" fmla="*/ 0 w 693420"/>
                <a:gd name="connsiteY3" fmla="*/ 770467 h 770467"/>
                <a:gd name="connsiteX0" fmla="*/ 0 w 693420"/>
                <a:gd name="connsiteY0" fmla="*/ 711200 h 711200"/>
                <a:gd name="connsiteX1" fmla="*/ 544830 w 693420"/>
                <a:gd name="connsiteY1" fmla="*/ 0 h 711200"/>
                <a:gd name="connsiteX2" fmla="*/ 693420 w 693420"/>
                <a:gd name="connsiteY2" fmla="*/ 59266 h 711200"/>
                <a:gd name="connsiteX3" fmla="*/ 0 w 69342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742950"/>
                <a:gd name="connsiteY0" fmla="*/ 711200 h 711200"/>
                <a:gd name="connsiteX1" fmla="*/ 544830 w 742950"/>
                <a:gd name="connsiteY1" fmla="*/ 0 h 711200"/>
                <a:gd name="connsiteX2" fmla="*/ 742950 w 742950"/>
                <a:gd name="connsiteY2" fmla="*/ 0 h 711200"/>
                <a:gd name="connsiteX3" fmla="*/ 0 w 742950"/>
                <a:gd name="connsiteY3" fmla="*/ 711200 h 711200"/>
                <a:gd name="connsiteX0" fmla="*/ 0 w 975122"/>
                <a:gd name="connsiteY0" fmla="*/ 889000 h 889000"/>
                <a:gd name="connsiteX1" fmla="*/ 777002 w 975122"/>
                <a:gd name="connsiteY1" fmla="*/ 0 h 889000"/>
                <a:gd name="connsiteX2" fmla="*/ 975122 w 975122"/>
                <a:gd name="connsiteY2" fmla="*/ 0 h 889000"/>
                <a:gd name="connsiteX3" fmla="*/ 0 w 975122"/>
                <a:gd name="connsiteY3" fmla="*/ 889000 h 889000"/>
              </a:gdLst>
              <a:ahLst/>
              <a:cxnLst>
                <a:cxn ang="0">
                  <a:pos x="connsiteX0" y="connsiteY0"/>
                </a:cxn>
                <a:cxn ang="0">
                  <a:pos x="connsiteX1" y="connsiteY1"/>
                </a:cxn>
                <a:cxn ang="0">
                  <a:pos x="connsiteX2" y="connsiteY2"/>
                </a:cxn>
                <a:cxn ang="0">
                  <a:pos x="connsiteX3" y="connsiteY3"/>
                </a:cxn>
              </a:cxnLst>
              <a:rect l="l" t="t" r="r" b="b"/>
              <a:pathLst>
                <a:path w="975122" h="889000">
                  <a:moveTo>
                    <a:pt x="0" y="889000"/>
                  </a:moveTo>
                  <a:lnTo>
                    <a:pt x="777002" y="0"/>
                  </a:lnTo>
                  <a:cubicBezTo>
                    <a:pt x="878642" y="20373"/>
                    <a:pt x="914887" y="11113"/>
                    <a:pt x="975122" y="0"/>
                  </a:cubicBezTo>
                  <a:lnTo>
                    <a:pt x="0" y="889000"/>
                  </a:lnTo>
                  <a:close/>
                </a:path>
              </a:pathLst>
            </a:custGeom>
            <a:solidFill>
              <a:srgbClr val="003366">
                <a:alpha val="6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a:p>
          </p:txBody>
        </p:sp>
        <p:sp>
          <p:nvSpPr>
            <p:cNvPr id="31791" name="77 Rectángulo"/>
            <p:cNvSpPr>
              <a:spLocks noChangeArrowheads="1"/>
            </p:cNvSpPr>
            <p:nvPr/>
          </p:nvSpPr>
          <p:spPr bwMode="auto">
            <a:xfrm>
              <a:off x="4046538" y="6433393"/>
              <a:ext cx="366712" cy="307975"/>
            </a:xfrm>
            <a:prstGeom prst="rect">
              <a:avLst/>
            </a:prstGeom>
            <a:noFill/>
            <a:ln w="9525">
              <a:noFill/>
              <a:miter lim="800000"/>
              <a:headEnd/>
              <a:tailEnd/>
            </a:ln>
          </p:spPr>
          <p:txBody>
            <a:bodyPr wrap="none">
              <a:spAutoFit/>
            </a:bodyPr>
            <a:lstStyle/>
            <a:p>
              <a:pPr algn="ctr" fontAlgn="t"/>
              <a:r>
                <a:rPr lang="es-MX" b="1">
                  <a:solidFill>
                    <a:srgbClr val="000000"/>
                  </a:solidFill>
                </a:rPr>
                <a:t>17</a:t>
              </a:r>
            </a:p>
          </p:txBody>
        </p:sp>
        <p:sp>
          <p:nvSpPr>
            <p:cNvPr id="31792" name="92 Rectángulo"/>
            <p:cNvSpPr>
              <a:spLocks noChangeArrowheads="1"/>
            </p:cNvSpPr>
            <p:nvPr/>
          </p:nvSpPr>
          <p:spPr bwMode="auto">
            <a:xfrm>
              <a:off x="5224463" y="4531568"/>
              <a:ext cx="301625" cy="36988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sp>
          <p:nvSpPr>
            <p:cNvPr id="31793" name="93 Rectángulo"/>
            <p:cNvSpPr>
              <a:spLocks noChangeArrowheads="1"/>
            </p:cNvSpPr>
            <p:nvPr/>
          </p:nvSpPr>
          <p:spPr bwMode="auto">
            <a:xfrm>
              <a:off x="4370388" y="4966543"/>
              <a:ext cx="354012" cy="376238"/>
            </a:xfrm>
            <a:prstGeom prst="rect">
              <a:avLst/>
            </a:prstGeom>
            <a:noFill/>
            <a:ln w="9525">
              <a:noFill/>
              <a:miter lim="800000"/>
              <a:headEnd/>
              <a:tailEnd/>
            </a:ln>
          </p:spPr>
          <p:txBody>
            <a:bodyPr wrap="none">
              <a:spAutoFit/>
            </a:bodyPr>
            <a:lstStyle/>
            <a:p>
              <a:pPr algn="ctr" fontAlgn="t"/>
              <a:r>
                <a:rPr lang="es-MX">
                  <a:solidFill>
                    <a:srgbClr val="000000"/>
                  </a:solidFill>
                </a:rPr>
                <a:t>1</a:t>
              </a:r>
            </a:p>
          </p:txBody>
        </p:sp>
      </p:grpSp>
      <p:sp>
        <p:nvSpPr>
          <p:cNvPr id="55" name="TextBox 1"/>
          <p:cNvSpPr txBox="1">
            <a:spLocks noChangeArrowheads="1"/>
          </p:cNvSpPr>
          <p:nvPr/>
        </p:nvSpPr>
        <p:spPr bwMode="auto">
          <a:xfrm>
            <a:off x="5315008" y="1216204"/>
            <a:ext cx="3690014" cy="1523494"/>
          </a:xfrm>
          <a:prstGeom prst="rect">
            <a:avLst/>
          </a:prstGeom>
          <a:noFill/>
          <a:ln w="9525">
            <a:noFill/>
            <a:miter lim="800000"/>
            <a:headEnd/>
            <a:tailEnd/>
          </a:ln>
          <a:scene3d>
            <a:camera prst="orthographicFront"/>
            <a:lightRig rig="threePt" dir="t"/>
          </a:scene3d>
          <a:sp3d>
            <a:bevelT/>
          </a:sp3d>
        </p:spPr>
        <p:txBody>
          <a:bodyPr wrap="square">
            <a:spAutoFit/>
          </a:bodyPr>
          <a:lstStyle/>
          <a:p>
            <a:pPr algn="ctr"/>
            <a:r>
              <a:rPr lang="es-MX" i="1" dirty="0">
                <a:latin typeface="Arial Rounded MT Bold" pitchFamily="34" charset="0"/>
              </a:rPr>
              <a:t>61 apoyados (1.8 % del  total)</a:t>
            </a:r>
          </a:p>
          <a:p>
            <a:pPr algn="ctr"/>
            <a:r>
              <a:rPr lang="es-MX" sz="1600" b="1" i="1" dirty="0">
                <a:solidFill>
                  <a:srgbClr val="F79646"/>
                </a:solidFill>
                <a:latin typeface="Arial Rounded MT Bold" pitchFamily="34" charset="0"/>
              </a:rPr>
              <a:t>                    </a:t>
            </a:r>
          </a:p>
          <a:p>
            <a:pPr algn="ctr"/>
            <a:r>
              <a:rPr lang="es-MX" sz="1600" b="1" i="1" dirty="0">
                <a:solidFill>
                  <a:srgbClr val="F79646"/>
                </a:solidFill>
                <a:latin typeface="Arial Rounded MT Bold" pitchFamily="34" charset="0"/>
              </a:rPr>
              <a:t>         </a:t>
            </a:r>
            <a:r>
              <a:rPr lang="es-MX" sz="1600" i="1" dirty="0">
                <a:latin typeface="Arial Rounded MT Bold" pitchFamily="34" charset="0"/>
              </a:rPr>
              <a:t> TOTAL 156.8 MMN</a:t>
            </a:r>
            <a:endParaRPr lang="es-MX" sz="1600" b="1" i="1" dirty="0">
              <a:latin typeface="Arial Rounded MT Bold" pitchFamily="34" charset="0"/>
            </a:endParaRPr>
          </a:p>
          <a:p>
            <a:pPr algn="ctr"/>
            <a:r>
              <a:rPr lang="es-MX" sz="1600" b="1" i="1" dirty="0">
                <a:latin typeface="Arial Rounded MT Bold" pitchFamily="34" charset="0"/>
              </a:rPr>
              <a:t>   Para Nuevo León (Nano)  </a:t>
            </a:r>
          </a:p>
          <a:p>
            <a:pPr algn="ctr"/>
            <a:endParaRPr lang="es-MX" sz="1200" b="1" i="1" dirty="0">
              <a:solidFill>
                <a:srgbClr val="F79646"/>
              </a:solidFill>
              <a:cs typeface="Arial" pitchFamily="34" charset="0"/>
            </a:endParaRPr>
          </a:p>
          <a:p>
            <a:pPr algn="ctr"/>
            <a:r>
              <a:rPr lang="es-MX" sz="1500" i="1" dirty="0">
                <a:solidFill>
                  <a:srgbClr val="FF0000"/>
                </a:solidFill>
                <a:latin typeface="Arial Rounded MT Bold" pitchFamily="34" charset="0"/>
                <a:cs typeface="Arial" pitchFamily="34" charset="0"/>
              </a:rPr>
              <a:t>80% , apoyados por Académicos</a:t>
            </a:r>
          </a:p>
        </p:txBody>
      </p:sp>
      <p:graphicFrame>
        <p:nvGraphicFramePr>
          <p:cNvPr id="56" name="55 Tabla"/>
          <p:cNvGraphicFramePr>
            <a:graphicFrameLocks noGrp="1"/>
          </p:cNvGraphicFramePr>
          <p:nvPr>
            <p:extLst>
              <p:ext uri="{D42A27DB-BD31-4B8C-83A1-F6EECF244321}">
                <p14:modId xmlns:p14="http://schemas.microsoft.com/office/powerpoint/2010/main" xmlns="" val="2231754106"/>
              </p:ext>
            </p:extLst>
          </p:nvPr>
        </p:nvGraphicFramePr>
        <p:xfrm>
          <a:off x="78350" y="4653136"/>
          <a:ext cx="3255053" cy="1797663"/>
        </p:xfrm>
        <a:graphic>
          <a:graphicData uri="http://schemas.openxmlformats.org/drawingml/2006/table">
            <a:tbl>
              <a:tblPr/>
              <a:tblGrid>
                <a:gridCol w="1160732"/>
                <a:gridCol w="1035641"/>
                <a:gridCol w="1058680"/>
              </a:tblGrid>
              <a:tr h="259619">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400" b="0" i="0" u="none" strike="noStrike" cap="none" normalizeH="0" baseline="0" dirty="0" smtClean="0">
                          <a:ln>
                            <a:noFill/>
                          </a:ln>
                          <a:solidFill>
                            <a:srgbClr val="F2F2F2"/>
                          </a:solidFill>
                          <a:effectLst/>
                          <a:latin typeface="Arial Rounded MT Bold" pitchFamily="34" charset="0"/>
                          <a:ea typeface="ＭＳ Ｐゴシック" pitchFamily="34" charset="-128"/>
                        </a:rPr>
                        <a:t>Estado</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200" b="0" i="0" u="none" strike="noStrike" cap="none" normalizeH="0" baseline="0" dirty="0" smtClean="0">
                          <a:ln>
                            <a:noFill/>
                          </a:ln>
                          <a:solidFill>
                            <a:srgbClr val="F2F2F2"/>
                          </a:solidFill>
                          <a:effectLst/>
                          <a:latin typeface="Arial Rounded MT Bold" pitchFamily="34" charset="0"/>
                          <a:ea typeface="ＭＳ Ｐゴシック" pitchFamily="34" charset="-128"/>
                        </a:rPr>
                        <a:t>Propuestas</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400" b="0" i="0" u="none" strike="noStrike" cap="none" normalizeH="0" baseline="0" dirty="0" smtClean="0">
                          <a:ln>
                            <a:noFill/>
                          </a:ln>
                          <a:solidFill>
                            <a:srgbClr val="F2F2F2"/>
                          </a:solidFill>
                          <a:effectLst/>
                          <a:latin typeface="Arial Rounded MT Bold" pitchFamily="34" charset="0"/>
                          <a:ea typeface="ＭＳ Ｐゴシック" pitchFamily="34" charset="-128"/>
                        </a:rPr>
                        <a:t>Apoyados</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r>
              <a:tr h="411764">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Nuevo León</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75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33</a:t>
                      </a:r>
                    </a:p>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(25 CIMAV)</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r>
              <a:tr h="225256">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Edo. </a:t>
                      </a:r>
                      <a:r>
                        <a:rPr kumimoji="0" lang="es-MX" sz="1100" b="0" i="0" u="none" strike="noStrike" cap="none" normalizeH="0" baseline="0" dirty="0" err="1" smtClean="0">
                          <a:ln>
                            <a:noFill/>
                          </a:ln>
                          <a:solidFill>
                            <a:schemeClr val="bg1"/>
                          </a:solidFill>
                          <a:effectLst/>
                          <a:latin typeface="Arial Rounded MT Bold" pitchFamily="34" charset="0"/>
                          <a:ea typeface="ＭＳ Ｐゴシック" pitchFamily="34" charset="-128"/>
                        </a:rPr>
                        <a:t>Mex</a:t>
                      </a: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28</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smtClean="0">
                          <a:ln>
                            <a:noFill/>
                          </a:ln>
                          <a:solidFill>
                            <a:schemeClr val="bg1"/>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0099"/>
                    </a:solidFill>
                  </a:tcPr>
                </a:tc>
              </a:tr>
              <a:tr h="225256">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D.F.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17</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CC"/>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chemeClr val="bg1"/>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CC"/>
                    </a:solidFill>
                  </a:tcPr>
                </a:tc>
              </a:tr>
              <a:tr h="225256">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Coahuila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99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14</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99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5</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99FF"/>
                    </a:solidFill>
                  </a:tcPr>
                </a:tc>
              </a:tr>
              <a:tr h="225256">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Guanajuato </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33CC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12</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33CCFF"/>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FFFFF"/>
                          </a:solidFill>
                          <a:effectLst/>
                          <a:latin typeface="Arial Rounded MT Bold" pitchFamily="34" charset="0"/>
                          <a:ea typeface="ＭＳ Ｐゴシック" pitchFamily="34" charset="-128"/>
                        </a:rPr>
                        <a:t>3</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33CCFF"/>
                    </a:solidFill>
                  </a:tcPr>
                </a:tc>
              </a:tr>
              <a:tr h="225256">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2F2F2"/>
                          </a:solidFill>
                          <a:effectLst/>
                          <a:latin typeface="Arial Rounded MT Bold" pitchFamily="34" charset="0"/>
                          <a:ea typeface="ＭＳ Ｐゴシック" pitchFamily="34" charset="-128"/>
                        </a:rPr>
                        <a:t>TOTAL</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2F2F2"/>
                          </a:solidFill>
                          <a:effectLst/>
                          <a:latin typeface="Arial Rounded MT Bold" pitchFamily="34" charset="0"/>
                          <a:ea typeface="ＭＳ Ｐゴシック" pitchFamily="34" charset="-128"/>
                        </a:rPr>
                        <a:t>177</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c>
                  <a:txBody>
                    <a:bodyPr/>
                    <a:lstStyle/>
                    <a:p>
                      <a:pPr marL="0" marR="0" lvl="0" indent="0" algn="ctr" defTabSz="457200" rtl="0" eaLnBrk="1" fontAlgn="t" latinLnBrk="0" hangingPunct="1">
                        <a:lnSpc>
                          <a:spcPct val="100000"/>
                        </a:lnSpc>
                        <a:spcBef>
                          <a:spcPct val="0"/>
                        </a:spcBef>
                        <a:spcAft>
                          <a:spcPct val="0"/>
                        </a:spcAft>
                        <a:buClrTx/>
                        <a:buSzTx/>
                        <a:buFontTx/>
                        <a:buNone/>
                        <a:tabLst/>
                      </a:pPr>
                      <a:r>
                        <a:rPr kumimoji="0" lang="es-MX" sz="1100" b="0" i="0" u="none" strike="noStrike" cap="none" normalizeH="0" baseline="0" dirty="0" smtClean="0">
                          <a:ln>
                            <a:noFill/>
                          </a:ln>
                          <a:solidFill>
                            <a:srgbClr val="F2F2F2"/>
                          </a:solidFill>
                          <a:effectLst/>
                          <a:latin typeface="Arial Rounded MT Bold" pitchFamily="34" charset="0"/>
                          <a:ea typeface="ＭＳ Ｐゴシック" pitchFamily="34" charset="-128"/>
                        </a:rPr>
                        <a:t>61</a:t>
                      </a:r>
                    </a:p>
                  </a:txBody>
                  <a:tcPr marL="9525" marR="9525" marT="9525" marB="0"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cell3D prstMaterial="dkEdge">
                      <a:bevel w="31750" h="31750"/>
                      <a:lightRig rig="flood" dir="t"/>
                    </a:cell3D>
                    <a:solidFill>
                      <a:srgbClr val="003366"/>
                    </a:solidFill>
                  </a:tcPr>
                </a:tc>
              </a:tr>
            </a:tbl>
          </a:graphicData>
        </a:graphic>
      </p:graphicFrame>
      <p:sp>
        <p:nvSpPr>
          <p:cNvPr id="31798" name="56 CuadroTexto"/>
          <p:cNvSpPr txBox="1">
            <a:spLocks noChangeArrowheads="1"/>
          </p:cNvSpPr>
          <p:nvPr/>
        </p:nvSpPr>
        <p:spPr bwMode="auto">
          <a:xfrm>
            <a:off x="6567488" y="6623050"/>
            <a:ext cx="2468562" cy="261938"/>
          </a:xfrm>
          <a:prstGeom prst="rect">
            <a:avLst/>
          </a:prstGeom>
          <a:noFill/>
          <a:ln w="9525">
            <a:noFill/>
            <a:miter lim="800000"/>
            <a:headEnd/>
            <a:tailEnd/>
          </a:ln>
        </p:spPr>
        <p:txBody>
          <a:bodyPr>
            <a:spAutoFit/>
          </a:bodyPr>
          <a:lstStyle/>
          <a:p>
            <a:pPr algn="r"/>
            <a:r>
              <a:rPr lang="en-US" sz="1100"/>
              <a:t>Fuente: Dir. Tec. CONACYT</a:t>
            </a:r>
          </a:p>
        </p:txBody>
      </p:sp>
      <p:sp>
        <p:nvSpPr>
          <p:cNvPr id="57" name="56 Rectángulo"/>
          <p:cNvSpPr/>
          <p:nvPr/>
        </p:nvSpPr>
        <p:spPr>
          <a:xfrm>
            <a:off x="971600" y="188640"/>
            <a:ext cx="6264275" cy="609398"/>
          </a:xfrm>
          <a:prstGeom prst="rect">
            <a:avLst/>
          </a:prstGeom>
          <a:effectLst/>
        </p:spPr>
        <p:txBody>
          <a:bodyPr wrap="square">
            <a:spAutoFit/>
          </a:bodyPr>
          <a:lstStyle/>
          <a:p>
            <a:pPr>
              <a:lnSpc>
                <a:spcPct val="120000"/>
              </a:lnSpc>
            </a:pPr>
            <a:r>
              <a:rPr lang="es-MX" sz="1200" b="1" dirty="0" smtClean="0">
                <a:solidFill>
                  <a:schemeClr val="tx2">
                    <a:lumMod val="75000"/>
                  </a:schemeClr>
                </a:solidFill>
                <a:latin typeface="American Typewriter"/>
                <a:ea typeface="+mj-ea"/>
                <a:cs typeface="American Typewriter"/>
              </a:rPr>
              <a:t>PROYECTOS en NANOTECNOLOGÍA (con industria)</a:t>
            </a:r>
          </a:p>
          <a:p>
            <a:pPr>
              <a:lnSpc>
                <a:spcPct val="120000"/>
              </a:lnSpc>
            </a:pPr>
            <a:r>
              <a:rPr lang="es-MX" sz="1200" b="1" dirty="0" smtClean="0">
                <a:solidFill>
                  <a:schemeClr val="tx2">
                    <a:lumMod val="75000"/>
                  </a:schemeClr>
                </a:solidFill>
                <a:latin typeface="American Typewriter"/>
                <a:ea typeface="+mj-ea"/>
                <a:cs typeface="American Typewriter"/>
              </a:rPr>
              <a:t>PROGRAMA: Estímulos a la Innovación CONACYT </a:t>
            </a:r>
            <a:r>
              <a:rPr lang="es-MX" sz="1600" b="1" dirty="0" smtClean="0">
                <a:solidFill>
                  <a:srgbClr val="FF0000"/>
                </a:solidFill>
                <a:latin typeface="American Typewriter"/>
                <a:ea typeface="+mj-ea"/>
                <a:cs typeface="American Typewriter"/>
              </a:rPr>
              <a:t>(2009-2012)</a:t>
            </a:r>
          </a:p>
        </p:txBody>
      </p:sp>
    </p:spTree>
    <p:extLst>
      <p:ext uri="{BB962C8B-B14F-4D97-AF65-F5344CB8AC3E}">
        <p14:creationId xmlns:p14="http://schemas.microsoft.com/office/powerpoint/2010/main" xmlns="" val="3572295293"/>
      </p:ext>
    </p:extLst>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3" name="Table 12"/>
          <p:cNvGraphicFramePr>
            <a:graphicFrameLocks noGrp="1"/>
          </p:cNvGraphicFramePr>
          <p:nvPr>
            <p:extLst>
              <p:ext uri="{D42A27DB-BD31-4B8C-83A1-F6EECF244321}">
                <p14:modId xmlns:p14="http://schemas.microsoft.com/office/powerpoint/2010/main" xmlns="" val="2543557918"/>
              </p:ext>
            </p:extLst>
          </p:nvPr>
        </p:nvGraphicFramePr>
        <p:xfrm>
          <a:off x="4787900" y="1270000"/>
          <a:ext cx="4216400" cy="5277025"/>
        </p:xfrm>
        <a:graphic>
          <a:graphicData uri="http://schemas.openxmlformats.org/drawingml/2006/table">
            <a:tbl>
              <a:tblPr firstRow="1" bandRow="1">
                <a:tableStyleId>{284E427A-3D55-4303-BF80-6455036E1DE7}</a:tableStyleId>
              </a:tblPr>
              <a:tblGrid>
                <a:gridCol w="2717800"/>
                <a:gridCol w="838200"/>
                <a:gridCol w="660400"/>
              </a:tblGrid>
              <a:tr h="216727">
                <a:tc>
                  <a:txBody>
                    <a:bodyPr/>
                    <a:lstStyle/>
                    <a:p>
                      <a:pPr algn="ctr"/>
                      <a:r>
                        <a:rPr lang="en-US" sz="900" dirty="0" smtClean="0">
                          <a:latin typeface="American Typewriter"/>
                          <a:cs typeface="American Typewriter"/>
                        </a:rPr>
                        <a:t>EMPRESAS</a:t>
                      </a:r>
                      <a:endParaRPr lang="en-US" sz="900" dirty="0">
                        <a:latin typeface="American Typewriter"/>
                        <a:cs typeface="American Typewriter"/>
                      </a:endParaRPr>
                    </a:p>
                  </a:txBody>
                  <a:tcPr/>
                </a:tc>
                <a:tc>
                  <a:txBody>
                    <a:bodyPr/>
                    <a:lstStyle/>
                    <a:p>
                      <a:pPr algn="ctr"/>
                      <a:r>
                        <a:rPr lang="en-US" sz="900" dirty="0" smtClean="0">
                          <a:latin typeface="American Typewriter"/>
                          <a:cs typeface="American Typewriter"/>
                        </a:rPr>
                        <a:t>ESTADO</a:t>
                      </a:r>
                      <a:endParaRPr lang="en-US" sz="900" dirty="0">
                        <a:latin typeface="American Typewriter"/>
                        <a:cs typeface="American Typewriter"/>
                      </a:endParaRPr>
                    </a:p>
                  </a:txBody>
                  <a:tcPr/>
                </a:tc>
                <a:tc>
                  <a:txBody>
                    <a:bodyPr/>
                    <a:lstStyle/>
                    <a:p>
                      <a:pPr algn="ctr"/>
                      <a:r>
                        <a:rPr lang="en-US" sz="900" dirty="0" smtClean="0">
                          <a:latin typeface="American Typewriter"/>
                          <a:cs typeface="American Typewriter"/>
                        </a:rPr>
                        <a:t>TAM</a:t>
                      </a:r>
                      <a:endParaRPr lang="en-US" sz="900" dirty="0">
                        <a:latin typeface="American Typewriter"/>
                        <a:cs typeface="American Typewriter"/>
                      </a:endParaRPr>
                    </a:p>
                  </a:txBody>
                  <a:tcPr/>
                </a:tc>
              </a:tr>
              <a:tr h="238760">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  ROTOINNOVACION S. A. DE C. V.</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latin typeface="American Typewriter"/>
                          <a:cs typeface="American Typewriter"/>
                        </a:rPr>
                        <a:t>2.  KEY QUIMICA SA DE CV</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latin typeface="American Typewriter"/>
                          <a:cs typeface="American Typewriter"/>
                        </a:rPr>
                        <a:t>3.  CENTRO DE DESARROLLO TECNOLOGICO E INNOVACION WHM </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latin typeface="American Typewriter"/>
                          <a:cs typeface="American Typewriter"/>
                        </a:rPr>
                        <a:t>4.  MAQ REY S.A. DE C.V.</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latin typeface="American Typewriter"/>
                          <a:cs typeface="American Typewriter"/>
                        </a:rPr>
                        <a:t>5.  3G HERRAMIENTAS ESPECIALES</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u="none" strike="noStrike" dirty="0" smtClean="0">
                          <a:effectLst/>
                          <a:latin typeface="American Typewriter"/>
                          <a:cs typeface="American Typewriter"/>
                        </a:rPr>
                        <a:t>6.  SOLUCIONES PARA EL CONTROL DE RECURSOS</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7.  ALIMENTOS FINOS DE OXIDENTE</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8.  QUIMICA PUMEX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9.  COPAMEX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10. NUTEC FIBRATEC</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11. CINETICA QUÍMICA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3876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12. CUPRUM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NL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13. TECNOSURF SA DE CV</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COAH</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14. KOBAYASI, INGENIERIA Y ASOC.</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COAH</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15. LABORATORIOS SILANES</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EMEX</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16. MANUFACTURERA PLÁSTICA TULTI </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EMEX</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17. LOTTO BIO NANO LABORATORIES</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GTO</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18. CALZADO BLASITO.SA. DE C.V.</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GTO</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M</a:t>
                      </a:r>
                    </a:p>
                  </a:txBody>
                  <a:tcPr/>
                </a:tc>
              </a:tr>
              <a:tr h="275615">
                <a:tc>
                  <a:txBody>
                    <a:bodyPr/>
                    <a:lstStyle/>
                    <a:p>
                      <a:pPr marL="0" marR="0" indent="0" algn="l" defTabSz="914400" rtl="0" eaLnBrk="1" fontAlgn="auto" latinLnBrk="0" hangingPunct="1">
                        <a:lnSpc>
                          <a:spcPct val="60000"/>
                        </a:lnSpc>
                        <a:spcBef>
                          <a:spcPts val="0"/>
                        </a:spcBef>
                        <a:spcAft>
                          <a:spcPts val="0"/>
                        </a:spcAft>
                        <a:buClrTx/>
                        <a:buSzTx/>
                        <a:buFontTx/>
                        <a:buNone/>
                        <a:tabLst/>
                        <a:defRPr/>
                      </a:pPr>
                      <a:r>
                        <a:rPr lang="en-US" sz="900" u="none" strike="noStrike" dirty="0" smtClean="0">
                          <a:effectLst/>
                          <a:latin typeface="American Typewriter"/>
                          <a:cs typeface="American Typewriter"/>
                        </a:rPr>
                        <a:t>19. INGENIO ELECTRONICA DIGITAL</a:t>
                      </a:r>
                      <a:endParaRPr lang="en-US" sz="9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HGO</a:t>
                      </a:r>
                    </a:p>
                  </a:txBody>
                  <a:tcPr/>
                </a:tc>
                <a:tc>
                  <a:txBody>
                    <a:bodyPr/>
                    <a:lstStyle/>
                    <a:p>
                      <a:pPr marL="0" marR="0" indent="0" algn="ctr" defTabSz="914400" rtl="0" eaLnBrk="1" fontAlgn="auto" latinLnBrk="0" hangingPunct="1">
                        <a:lnSpc>
                          <a:spcPct val="6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P</a:t>
                      </a:r>
                    </a:p>
                  </a:txBody>
                  <a:tcPr/>
                </a:tc>
              </a:tr>
            </a:tbl>
          </a:graphicData>
        </a:graphic>
      </p:graphicFrame>
      <p:sp>
        <p:nvSpPr>
          <p:cNvPr id="11" name="Rectangle 10"/>
          <p:cNvSpPr/>
          <p:nvPr/>
        </p:nvSpPr>
        <p:spPr>
          <a:xfrm>
            <a:off x="4787900" y="1484783"/>
            <a:ext cx="4216400" cy="3126259"/>
          </a:xfrm>
          <a:prstGeom prst="rect">
            <a:avLst/>
          </a:prstGeom>
          <a:solidFill>
            <a:schemeClr val="bg1">
              <a:alpha val="38000"/>
            </a:schemeClr>
          </a:solidFill>
          <a:ln w="31750">
            <a:solidFill>
              <a:schemeClr val="tx2">
                <a:lumMod val="60000"/>
                <a:lumOff val="4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56 Rectángulo"/>
          <p:cNvSpPr/>
          <p:nvPr/>
        </p:nvSpPr>
        <p:spPr>
          <a:xfrm>
            <a:off x="971600" y="188640"/>
            <a:ext cx="6853237" cy="600164"/>
          </a:xfrm>
          <a:prstGeom prst="rect">
            <a:avLst/>
          </a:prstGeom>
          <a:effectLst/>
        </p:spPr>
        <p:txBody>
          <a:bodyPr wrap="square">
            <a:spAutoFit/>
          </a:bodyPr>
          <a:lstStyle/>
          <a:p>
            <a:r>
              <a:rPr lang="es-MX" sz="1400" b="1" dirty="0" smtClean="0">
                <a:solidFill>
                  <a:schemeClr val="tx2">
                    <a:lumMod val="75000"/>
                  </a:schemeClr>
                </a:solidFill>
                <a:latin typeface="American Typewriter"/>
                <a:ea typeface="+mj-ea"/>
                <a:cs typeface="American Typewriter"/>
              </a:rPr>
              <a:t>PROYECTOS en NANOTECNOLOGÍA</a:t>
            </a:r>
          </a:p>
          <a:p>
            <a:r>
              <a:rPr lang="es-MX" sz="1400" b="1" dirty="0" smtClean="0">
                <a:solidFill>
                  <a:schemeClr val="tx2">
                    <a:lumMod val="75000"/>
                  </a:schemeClr>
                </a:solidFill>
                <a:latin typeface="American Typewriter"/>
                <a:ea typeface="+mj-ea"/>
                <a:cs typeface="American Typewriter"/>
              </a:rPr>
              <a:t>PROGRAMA: </a:t>
            </a:r>
            <a:r>
              <a:rPr lang="es-MX" sz="1400" b="1" i="1" dirty="0" smtClean="0">
                <a:solidFill>
                  <a:srgbClr val="FF0000"/>
                </a:solidFill>
                <a:latin typeface="American Typewriter"/>
                <a:ea typeface="+mj-ea"/>
                <a:cs typeface="American Typewriter"/>
              </a:rPr>
              <a:t>ESTÍMULOS A LA INNOVACIÓN </a:t>
            </a:r>
            <a:r>
              <a:rPr lang="es-MX" sz="1400" b="1" dirty="0" smtClean="0">
                <a:solidFill>
                  <a:schemeClr val="tx2">
                    <a:lumMod val="75000"/>
                  </a:schemeClr>
                </a:solidFill>
                <a:latin typeface="American Typewriter"/>
                <a:ea typeface="+mj-ea"/>
                <a:cs typeface="American Typewriter"/>
              </a:rPr>
              <a:t>CONACYT </a:t>
            </a:r>
            <a:r>
              <a:rPr lang="es-MX" b="1" dirty="0" smtClean="0">
                <a:solidFill>
                  <a:srgbClr val="FF0000"/>
                </a:solidFill>
                <a:latin typeface="American Typewriter"/>
                <a:ea typeface="+mj-ea"/>
                <a:cs typeface="American Typewriter"/>
              </a:rPr>
              <a:t>(2013)</a:t>
            </a:r>
          </a:p>
        </p:txBody>
      </p:sp>
      <p:sp>
        <p:nvSpPr>
          <p:cNvPr id="3" name="Rectangle 2"/>
          <p:cNvSpPr/>
          <p:nvPr/>
        </p:nvSpPr>
        <p:spPr>
          <a:xfrm>
            <a:off x="417765" y="931947"/>
            <a:ext cx="4082227" cy="984885"/>
          </a:xfrm>
          <a:prstGeom prst="rect">
            <a:avLst/>
          </a:prstGeom>
        </p:spPr>
        <p:txBody>
          <a:bodyPr wrap="square">
            <a:spAutoFit/>
          </a:bodyPr>
          <a:lstStyle/>
          <a:p>
            <a:r>
              <a:rPr lang="es-MX" sz="1600" i="1" dirty="0">
                <a:latin typeface="American Typewriter"/>
                <a:cs typeface="American Typewriter"/>
              </a:rPr>
              <a:t>Total de Proyectos Financiados: 704</a:t>
            </a:r>
            <a:endParaRPr lang="es-MX" sz="1600" b="1" i="1" dirty="0">
              <a:solidFill>
                <a:srgbClr val="F79646"/>
              </a:solidFill>
              <a:latin typeface="American Typewriter"/>
              <a:cs typeface="American Typewriter"/>
            </a:endParaRPr>
          </a:p>
          <a:p>
            <a:r>
              <a:rPr lang="es-MX" sz="1400" i="1" dirty="0" smtClean="0">
                <a:solidFill>
                  <a:srgbClr val="FF0000"/>
                </a:solidFill>
                <a:latin typeface="American Typewriter"/>
                <a:cs typeface="American Typewriter"/>
              </a:rPr>
              <a:t>Proyectos </a:t>
            </a:r>
            <a:r>
              <a:rPr lang="es-MX" sz="1400" i="1" dirty="0">
                <a:solidFill>
                  <a:srgbClr val="FF0000"/>
                </a:solidFill>
                <a:latin typeface="American Typewriter"/>
                <a:cs typeface="American Typewriter"/>
              </a:rPr>
              <a:t>en Nano: </a:t>
            </a:r>
            <a:r>
              <a:rPr lang="es-MX" sz="1400" i="1" dirty="0" smtClean="0">
                <a:solidFill>
                  <a:srgbClr val="FF0000"/>
                </a:solidFill>
                <a:latin typeface="American Typewriter"/>
                <a:cs typeface="American Typewriter"/>
              </a:rPr>
              <a:t>41 </a:t>
            </a:r>
            <a:r>
              <a:rPr lang="es-MX" sz="1400" b="1" i="1" dirty="0" smtClean="0">
                <a:solidFill>
                  <a:srgbClr val="FF0000"/>
                </a:solidFill>
                <a:latin typeface="American Typewriter"/>
                <a:cs typeface="American Typewriter"/>
              </a:rPr>
              <a:t>(5.8 % </a:t>
            </a:r>
            <a:r>
              <a:rPr lang="es-MX" sz="1400" b="1" i="1" dirty="0">
                <a:solidFill>
                  <a:srgbClr val="FF0000"/>
                </a:solidFill>
                <a:latin typeface="American Typewriter"/>
                <a:cs typeface="American Typewriter"/>
              </a:rPr>
              <a:t>en </a:t>
            </a:r>
            <a:r>
              <a:rPr lang="es-MX" sz="1400" b="1" i="1" dirty="0" smtClean="0">
                <a:solidFill>
                  <a:srgbClr val="FF0000"/>
                </a:solidFill>
                <a:latin typeface="American Typewriter"/>
                <a:cs typeface="American Typewriter"/>
              </a:rPr>
              <a:t>Nano)</a:t>
            </a:r>
            <a:r>
              <a:rPr lang="es-MX" sz="1400" i="1" dirty="0" smtClean="0">
                <a:solidFill>
                  <a:srgbClr val="FF0000"/>
                </a:solidFill>
                <a:latin typeface="American Typewriter"/>
                <a:cs typeface="American Typewriter"/>
              </a:rPr>
              <a:t>,</a:t>
            </a:r>
          </a:p>
          <a:p>
            <a:r>
              <a:rPr lang="es-MX" sz="1400" i="1" dirty="0" smtClean="0">
                <a:solidFill>
                  <a:srgbClr val="FF0000"/>
                </a:solidFill>
                <a:latin typeface="American Typewriter"/>
                <a:cs typeface="American Typewriter"/>
              </a:rPr>
              <a:t>29 Empresas (9 P, 10 M y 10 G)</a:t>
            </a:r>
            <a:endParaRPr lang="es-MX" sz="1400" i="1" dirty="0">
              <a:solidFill>
                <a:srgbClr val="FF0000"/>
              </a:solidFill>
              <a:latin typeface="American Typewriter"/>
              <a:cs typeface="American Typewriter"/>
            </a:endParaRPr>
          </a:p>
          <a:p>
            <a:r>
              <a:rPr lang="es-MX" sz="1400" i="1" dirty="0">
                <a:latin typeface="American Typewriter"/>
                <a:cs typeface="American Typewriter"/>
              </a:rPr>
              <a:t>   </a:t>
            </a:r>
            <a:endParaRPr lang="es-MX" sz="1400" i="1" dirty="0">
              <a:solidFill>
                <a:srgbClr val="FF0000"/>
              </a:solidFill>
              <a:latin typeface="American Typewriter"/>
              <a:cs typeface="American Typewriter"/>
            </a:endParaRPr>
          </a:p>
        </p:txBody>
      </p:sp>
      <p:graphicFrame>
        <p:nvGraphicFramePr>
          <p:cNvPr id="4" name="Table 3"/>
          <p:cNvGraphicFramePr>
            <a:graphicFrameLocks noGrp="1"/>
          </p:cNvGraphicFramePr>
          <p:nvPr>
            <p:extLst>
              <p:ext uri="{D42A27DB-BD31-4B8C-83A1-F6EECF244321}">
                <p14:modId xmlns:p14="http://schemas.microsoft.com/office/powerpoint/2010/main" xmlns="" val="3456176905"/>
              </p:ext>
            </p:extLst>
          </p:nvPr>
        </p:nvGraphicFramePr>
        <p:xfrm>
          <a:off x="1308100" y="2026662"/>
          <a:ext cx="2349500" cy="2115240"/>
        </p:xfrm>
        <a:graphic>
          <a:graphicData uri="http://schemas.openxmlformats.org/drawingml/2006/table">
            <a:tbl>
              <a:tblPr>
                <a:tableStyleId>{3C2FFA5D-87B4-456A-9821-1D502468CF0F}</a:tableStyleId>
              </a:tblPr>
              <a:tblGrid>
                <a:gridCol w="1257300"/>
                <a:gridCol w="1092200"/>
              </a:tblGrid>
              <a:tr h="5476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u="none" strike="noStrike" dirty="0" smtClean="0">
                          <a:solidFill>
                            <a:srgbClr val="000000"/>
                          </a:solidFill>
                          <a:effectLst/>
                          <a:latin typeface="American Typewriter"/>
                          <a:cs typeface="American Typewriter"/>
                        </a:rPr>
                        <a:t>1. CIMAV</a:t>
                      </a:r>
                      <a:endParaRPr lang="en-US" sz="900" b="1" i="0" u="none" strike="noStrike" dirty="0" smtClean="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13</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marL="0" marR="0" indent="0" algn="l" defTabSz="914400" rtl="0" eaLnBrk="1" fontAlgn="b" latinLnBrk="0" hangingPunct="1">
                        <a:lnSpc>
                          <a:spcPct val="100000"/>
                        </a:lnSpc>
                        <a:spcBef>
                          <a:spcPts val="0"/>
                        </a:spcBef>
                        <a:spcAft>
                          <a:spcPts val="0"/>
                        </a:spcAft>
                        <a:buClrTx/>
                        <a:buSzTx/>
                        <a:buFontTx/>
                        <a:buNone/>
                        <a:tabLst/>
                        <a:defRPr/>
                      </a:pPr>
                      <a:r>
                        <a:rPr lang="en-US" sz="900" b="0" i="0" u="none" strike="noStrike" dirty="0" smtClean="0">
                          <a:solidFill>
                            <a:srgbClr val="000000"/>
                          </a:solidFill>
                          <a:effectLst/>
                          <a:latin typeface="American Typewriter"/>
                          <a:cs typeface="American Typewriter"/>
                        </a:rPr>
                        <a:t>2.</a:t>
                      </a:r>
                      <a:r>
                        <a:rPr lang="en-US" sz="900" b="0" i="0" u="none" strike="noStrike" baseline="0" dirty="0" smtClean="0">
                          <a:solidFill>
                            <a:srgbClr val="000000"/>
                          </a:solidFill>
                          <a:effectLst/>
                          <a:latin typeface="American Typewriter"/>
                          <a:cs typeface="American Typewriter"/>
                        </a:rPr>
                        <a:t> CIQA</a:t>
                      </a:r>
                      <a:endParaRPr lang="en-US" sz="900" b="1" i="0" u="none" strike="noStrike" dirty="0" smtClean="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9</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3.</a:t>
                      </a:r>
                      <a:r>
                        <a:rPr lang="en-US" sz="900" b="0" i="0" u="none" strike="noStrike" baseline="0" dirty="0" smtClean="0">
                          <a:solidFill>
                            <a:srgbClr val="000000"/>
                          </a:solidFill>
                          <a:effectLst/>
                          <a:latin typeface="American Typewriter"/>
                          <a:cs typeface="American Typewriter"/>
                        </a:rPr>
                        <a:t> </a:t>
                      </a:r>
                      <a:r>
                        <a:rPr lang="en-US" sz="900" b="0" i="0" u="none" strike="noStrike" dirty="0" smtClean="0">
                          <a:solidFill>
                            <a:srgbClr val="000000"/>
                          </a:solidFill>
                          <a:effectLst/>
                          <a:latin typeface="American Typewriter"/>
                          <a:cs typeface="American Typewriter"/>
                        </a:rPr>
                        <a:t>UAM</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a:solidFill>
                            <a:srgbClr val="000000"/>
                          </a:solidFill>
                          <a:effectLst/>
                          <a:latin typeface="American Typewriter"/>
                          <a:cs typeface="American Typewriter"/>
                        </a:rPr>
                        <a:t>4</a:t>
                      </a:r>
                      <a:endParaRPr lang="en-US" sz="900" b="1"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4. UANL</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a:solidFill>
                            <a:schemeClr val="dk1"/>
                          </a:solidFill>
                          <a:effectLst/>
                          <a:latin typeface="American Typewriter"/>
                          <a:cs typeface="American Typewriter"/>
                        </a:rPr>
                        <a:t>4</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5. CINVESTAV</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a:solidFill>
                            <a:schemeClr val="dk1"/>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6. IPN</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7. </a:t>
                      </a:r>
                      <a:r>
                        <a:rPr lang="en-US" sz="900" u="none" strike="noStrike" dirty="0" err="1" smtClean="0">
                          <a:effectLst/>
                          <a:latin typeface="American Typewriter"/>
                          <a:cs typeface="American Typewriter"/>
                        </a:rPr>
                        <a:t>Ade</a:t>
                      </a:r>
                      <a:r>
                        <a:rPr lang="en-US" sz="900" u="none" strike="noStrike" baseline="0" dirty="0" err="1" smtClean="0">
                          <a:effectLst/>
                          <a:latin typeface="American Typewriter"/>
                          <a:cs typeface="American Typewriter"/>
                        </a:rPr>
                        <a:t>C</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8. </a:t>
                      </a:r>
                      <a:r>
                        <a:rPr lang="en-US" sz="900" b="0" i="0" u="none" strike="noStrike" dirty="0" err="1" smtClean="0">
                          <a:solidFill>
                            <a:srgbClr val="000000"/>
                          </a:solidFill>
                          <a:effectLst/>
                          <a:latin typeface="American Typewriter"/>
                          <a:cs typeface="American Typewriter"/>
                        </a:rPr>
                        <a:t>UdeG</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9.</a:t>
                      </a:r>
                      <a:r>
                        <a:rPr lang="en-US" sz="900" u="none" strike="noStrike" baseline="0" dirty="0" smtClean="0">
                          <a:effectLst/>
                          <a:latin typeface="American Typewriter"/>
                          <a:cs typeface="American Typewriter"/>
                        </a:rPr>
                        <a:t> </a:t>
                      </a:r>
                      <a:r>
                        <a:rPr lang="en-US" sz="900" u="none" strike="noStrike" dirty="0" smtClean="0">
                          <a:effectLst/>
                          <a:latin typeface="American Typewriter"/>
                          <a:cs typeface="American Typewriter"/>
                        </a:rPr>
                        <a:t>COMIMSA</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10.CIATEQ </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11. CIATEC</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u="none" strike="noStrike" dirty="0" smtClean="0">
                          <a:effectLst/>
                          <a:latin typeface="American Typewriter"/>
                          <a:cs typeface="American Typewriter"/>
                        </a:rPr>
                        <a:t>12. UASL</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a:solidFill>
                            <a:schemeClr val="dk1"/>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13. CODESU</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14. U. </a:t>
                      </a:r>
                      <a:r>
                        <a:rPr lang="en-US" sz="900" b="0" i="0" u="none" strike="noStrike" dirty="0" err="1" smtClean="0">
                          <a:solidFill>
                            <a:srgbClr val="000000"/>
                          </a:solidFill>
                          <a:effectLst/>
                          <a:latin typeface="American Typewriter"/>
                          <a:cs typeface="American Typewriter"/>
                        </a:rPr>
                        <a:t>Poli</a:t>
                      </a:r>
                      <a:r>
                        <a:rPr lang="en-US" sz="900" b="0" i="0" u="none" strike="noStrike" dirty="0" smtClean="0">
                          <a:solidFill>
                            <a:srgbClr val="000000"/>
                          </a:solidFill>
                          <a:effectLst/>
                          <a:latin typeface="American Typewriter"/>
                          <a:cs typeface="American Typewriter"/>
                        </a:rPr>
                        <a:t>. </a:t>
                      </a:r>
                      <a:r>
                        <a:rPr lang="en-US" sz="900" b="0" i="0" u="none" strike="noStrike" dirty="0" err="1" smtClean="0">
                          <a:solidFill>
                            <a:srgbClr val="000000"/>
                          </a:solidFill>
                          <a:effectLst/>
                          <a:latin typeface="American Typewriter"/>
                          <a:cs typeface="American Typewriter"/>
                        </a:rPr>
                        <a:t>Pchuca</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r h="54762">
                <a:tc>
                  <a:txBody>
                    <a:bodyPr/>
                    <a:lstStyle/>
                    <a:p>
                      <a:pPr algn="l" fontAlgn="b"/>
                      <a:r>
                        <a:rPr lang="en-US" sz="900" b="0" i="0" u="none" strike="noStrike" dirty="0" smtClean="0">
                          <a:solidFill>
                            <a:srgbClr val="000000"/>
                          </a:solidFill>
                          <a:effectLst/>
                          <a:latin typeface="American Typewriter"/>
                          <a:cs typeface="American Typewriter"/>
                        </a:rPr>
                        <a:t>15. UNISON</a:t>
                      </a:r>
                      <a:endParaRPr lang="en-US" sz="900" b="0" i="0" u="none" strike="noStrike" dirty="0">
                        <a:solidFill>
                          <a:srgbClr val="000000"/>
                        </a:solidFill>
                        <a:effectLst/>
                        <a:latin typeface="American Typewriter"/>
                        <a:cs typeface="American Typewriter"/>
                      </a:endParaRPr>
                    </a:p>
                  </a:txBody>
                  <a:tcPr marL="3856" marR="3856" marT="3856" marB="0" anchor="b"/>
                </a:tc>
                <a:tc>
                  <a:txBody>
                    <a:bodyPr/>
                    <a:lstStyle/>
                    <a:p>
                      <a:pPr algn="ctr" fontAlgn="b"/>
                      <a:r>
                        <a:rPr lang="en-US" sz="900" b="0" i="0" u="none" strike="noStrike" dirty="0" smtClean="0">
                          <a:solidFill>
                            <a:srgbClr val="000000"/>
                          </a:solidFill>
                          <a:effectLst/>
                          <a:latin typeface="American Typewriter"/>
                          <a:cs typeface="American Typewriter"/>
                        </a:rPr>
                        <a:t>1</a:t>
                      </a:r>
                      <a:endParaRPr lang="en-US" sz="900" b="0" i="0" u="none" strike="noStrike" dirty="0">
                        <a:solidFill>
                          <a:srgbClr val="000000"/>
                        </a:solidFill>
                        <a:effectLst/>
                        <a:latin typeface="American Typewriter"/>
                        <a:cs typeface="American Typewriter"/>
                      </a:endParaRPr>
                    </a:p>
                  </a:txBody>
                  <a:tcPr marL="3856" marR="3856" marT="3856" marB="0" anchor="b"/>
                </a:tc>
              </a:tr>
            </a:tbl>
          </a:graphicData>
        </a:graphic>
      </p:graphicFrame>
      <p:sp>
        <p:nvSpPr>
          <p:cNvPr id="5" name="TextBox 4"/>
          <p:cNvSpPr txBox="1"/>
          <p:nvPr/>
        </p:nvSpPr>
        <p:spPr>
          <a:xfrm>
            <a:off x="378626" y="1700808"/>
            <a:ext cx="3883113" cy="307777"/>
          </a:xfrm>
          <a:prstGeom prst="rect">
            <a:avLst/>
          </a:prstGeom>
          <a:solidFill>
            <a:srgbClr val="000090"/>
          </a:solidFill>
        </p:spPr>
        <p:txBody>
          <a:bodyPr wrap="none" rtlCol="0">
            <a:spAutoFit/>
          </a:bodyPr>
          <a:lstStyle/>
          <a:p>
            <a:r>
              <a:rPr lang="en-US" sz="1400" b="1" dirty="0" smtClean="0">
                <a:solidFill>
                  <a:schemeClr val="bg1"/>
                </a:solidFill>
                <a:effectLst>
                  <a:outerShdw blurRad="69850" dist="38100" dir="2700000" sx="33000" sy="33000" algn="tl" rotWithShape="0">
                    <a:srgbClr val="000000">
                      <a:alpha val="43000"/>
                    </a:srgbClr>
                  </a:outerShdw>
                  <a:reflection stA="50000" endPos="24000" dist="12700" dir="5400000" sy="-100000" algn="bl" rotWithShape="0"/>
                </a:effectLst>
                <a:latin typeface="American Typewriter"/>
                <a:cs typeface="American Typewriter"/>
              </a:rPr>
              <a:t>INSTITUCIONES CON 1</a:t>
            </a:r>
            <a:r>
              <a:rPr lang="en-US" sz="1600" b="1" baseline="30000" dirty="0" smtClean="0">
                <a:solidFill>
                  <a:schemeClr val="bg1"/>
                </a:solidFill>
                <a:effectLst>
                  <a:outerShdw blurRad="69850" dist="38100" dir="2700000" sx="33000" sy="33000" algn="tl" rotWithShape="0">
                    <a:srgbClr val="000000">
                      <a:alpha val="43000"/>
                    </a:srgbClr>
                  </a:outerShdw>
                  <a:reflection stA="50000" endPos="24000" dist="12700" dir="5400000" sy="-100000" algn="bl" rotWithShape="0"/>
                </a:effectLst>
                <a:latin typeface="American Typewriter"/>
                <a:cs typeface="American Typewriter"/>
              </a:rPr>
              <a:t>a</a:t>
            </a:r>
            <a:r>
              <a:rPr lang="en-US" sz="1400" b="1" dirty="0" smtClean="0">
                <a:solidFill>
                  <a:schemeClr val="bg1"/>
                </a:solidFill>
                <a:effectLst>
                  <a:outerShdw blurRad="69850" dist="38100" dir="2700000" sx="33000" sy="33000" algn="tl" rotWithShape="0">
                    <a:srgbClr val="000000">
                      <a:alpha val="43000"/>
                    </a:srgbClr>
                  </a:outerShdw>
                  <a:reflection stA="50000" endPos="24000" dist="12700" dir="5400000" sy="-100000" algn="bl" rotWithShape="0"/>
                </a:effectLst>
                <a:latin typeface="American Typewriter"/>
                <a:cs typeface="American Typewriter"/>
              </a:rPr>
              <a:t> VINCULACIÓN</a:t>
            </a:r>
            <a:endParaRPr lang="en-US" sz="1400" b="1" dirty="0">
              <a:solidFill>
                <a:schemeClr val="bg1"/>
              </a:solidFill>
              <a:effectLst>
                <a:outerShdw blurRad="69850" dist="38100" dir="2700000" sx="33000" sy="33000" algn="tl" rotWithShape="0">
                  <a:srgbClr val="000000">
                    <a:alpha val="43000"/>
                  </a:srgbClr>
                </a:outerShdw>
                <a:reflection stA="50000" endPos="24000" dist="12700" dir="5400000" sy="-100000" algn="bl" rotWithShape="0"/>
              </a:effectLst>
              <a:latin typeface="American Typewriter"/>
              <a:cs typeface="American Typewriter"/>
            </a:endParaRPr>
          </a:p>
        </p:txBody>
      </p:sp>
      <p:graphicFrame>
        <p:nvGraphicFramePr>
          <p:cNvPr id="12" name="Table 11"/>
          <p:cNvGraphicFramePr>
            <a:graphicFrameLocks noGrp="1"/>
          </p:cNvGraphicFramePr>
          <p:nvPr>
            <p:extLst>
              <p:ext uri="{D42A27DB-BD31-4B8C-83A1-F6EECF244321}">
                <p14:modId xmlns:p14="http://schemas.microsoft.com/office/powerpoint/2010/main" xmlns="" val="3809663392"/>
              </p:ext>
            </p:extLst>
          </p:nvPr>
        </p:nvGraphicFramePr>
        <p:xfrm>
          <a:off x="323528" y="4293096"/>
          <a:ext cx="4226207" cy="2255520"/>
        </p:xfrm>
        <a:graphic>
          <a:graphicData uri="http://schemas.openxmlformats.org/drawingml/2006/table">
            <a:tbl>
              <a:tblPr firstRow="1" bandRow="1">
                <a:tableStyleId>{284E427A-3D55-4303-BF80-6455036E1DE7}</a:tableStyleId>
              </a:tblPr>
              <a:tblGrid>
                <a:gridCol w="2819400"/>
                <a:gridCol w="835306"/>
                <a:gridCol w="571501"/>
              </a:tblGrid>
              <a:tr h="302809">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600" b="1" i="0" u="none" strike="noStrike" dirty="0" smtClean="0">
                          <a:solidFill>
                            <a:srgbClr val="FFFFFF"/>
                          </a:solidFill>
                          <a:effectLst/>
                          <a:latin typeface="American Typewriter"/>
                          <a:cs typeface="American Typewriter"/>
                        </a:rPr>
                        <a:t>EMPRESAS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FFFFFF"/>
                          </a:solidFill>
                          <a:effectLst/>
                          <a:latin typeface="American Typewriter"/>
                          <a:cs typeface="American Typewriter"/>
                        </a:rPr>
                        <a:t>ESTADO</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200" b="1" i="0" u="none" strike="noStrike" dirty="0" smtClean="0">
                          <a:solidFill>
                            <a:srgbClr val="FFFFFF"/>
                          </a:solidFill>
                          <a:effectLst/>
                          <a:latin typeface="American Typewriter"/>
                          <a:cs typeface="American Typewriter"/>
                        </a:rPr>
                        <a:t>TAM</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20.. TECNOLOGÍA Y DISEÑO INDUSTRIAL</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JAL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M</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21. PRODUCTOS MAVER S.A. DE C.V.</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JAL</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G</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22. CORPORATIVO DE DESARROLLO SUSTENTABLE  </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MICH</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P</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23. RAMSA</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SLP</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M</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24. DATIOTEC ELECTRONICS S DE R.L. DE C.V.</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SLP</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P</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25.</a:t>
                      </a:r>
                      <a:r>
                        <a:rPr lang="en-US" sz="800" b="0" i="0" u="none" strike="noStrike" baseline="0" dirty="0" smtClean="0">
                          <a:solidFill>
                            <a:srgbClr val="000000"/>
                          </a:solidFill>
                          <a:effectLst/>
                          <a:latin typeface="American Typewriter"/>
                          <a:cs typeface="American Typewriter"/>
                        </a:rPr>
                        <a:t> </a:t>
                      </a:r>
                      <a:r>
                        <a:rPr lang="en-US" sz="800" b="0" i="0" u="none" strike="noStrike" dirty="0" smtClean="0">
                          <a:solidFill>
                            <a:srgbClr val="000000"/>
                          </a:solidFill>
                          <a:effectLst/>
                          <a:latin typeface="American Typewriter"/>
                          <a:cs typeface="American Typewriter"/>
                        </a:rPr>
                        <a:t>CUMMINS</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SLP</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G</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26. RUBIO PHARMA Y ASOCIADOS S.A. DE C.V.</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SON</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M</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u="none" strike="noStrike" dirty="0" smtClean="0">
                          <a:effectLst/>
                          <a:latin typeface="American Typewriter"/>
                          <a:cs typeface="American Typewriter"/>
                        </a:rPr>
                        <a:t>27. TECNOLOGIAS DAAT, S.A. DE C.V.</a:t>
                      </a:r>
                      <a:endParaRPr lang="en-US" sz="800" b="0" i="0" u="none" strike="noStrike" dirty="0" smtClean="0">
                        <a:solidFill>
                          <a:srgbClr val="000000"/>
                        </a:solidFill>
                        <a:effectLst/>
                        <a:latin typeface="American Typewriter"/>
                        <a:cs typeface="American Typewriter"/>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VER</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M</a:t>
                      </a:r>
                    </a:p>
                  </a:txBody>
                  <a:tcPr/>
                </a:tc>
              </a:tr>
              <a:tr h="19269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28</a:t>
                      </a:r>
                      <a:r>
                        <a:rPr lang="en-US" sz="800" b="0" i="0" u="none" strike="noStrike" baseline="0" dirty="0" smtClean="0">
                          <a:solidFill>
                            <a:srgbClr val="000000"/>
                          </a:solidFill>
                          <a:effectLst/>
                          <a:latin typeface="American Typewriter"/>
                          <a:cs typeface="American Typewriter"/>
                        </a:rPr>
                        <a:t> </a:t>
                      </a:r>
                      <a:r>
                        <a:rPr lang="en-US" sz="800" b="0" i="0" u="none" strike="noStrike" dirty="0" smtClean="0">
                          <a:solidFill>
                            <a:srgbClr val="000000"/>
                          </a:solidFill>
                          <a:effectLst/>
                          <a:latin typeface="American Typewriter"/>
                          <a:cs typeface="American Typewriter"/>
                        </a:rPr>
                        <a:t>MEXICHEM</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TLAX</a:t>
                      </a: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800" b="0" i="0" u="none" strike="noStrike" dirty="0" smtClean="0">
                          <a:solidFill>
                            <a:srgbClr val="000000"/>
                          </a:solidFill>
                          <a:effectLst/>
                          <a:latin typeface="American Typewriter"/>
                          <a:cs typeface="American Typewriter"/>
                        </a:rPr>
                        <a:t>G</a:t>
                      </a:r>
                    </a:p>
                  </a:txBody>
                  <a:tcPr/>
                </a:tc>
              </a:tr>
            </a:tbl>
          </a:graphicData>
        </a:graphic>
      </p:graphicFrame>
      <p:sp>
        <p:nvSpPr>
          <p:cNvPr id="6" name="TextBox 5"/>
          <p:cNvSpPr txBox="1"/>
          <p:nvPr/>
        </p:nvSpPr>
        <p:spPr>
          <a:xfrm>
            <a:off x="258424" y="2468528"/>
            <a:ext cx="896551" cy="461665"/>
          </a:xfrm>
          <a:prstGeom prst="rect">
            <a:avLst/>
          </a:prstGeom>
          <a:noFill/>
        </p:spPr>
        <p:txBody>
          <a:bodyPr wrap="none" rtlCol="0">
            <a:spAutoFit/>
          </a:bodyPr>
          <a:lstStyle/>
          <a:p>
            <a:pPr algn="ctr"/>
            <a:r>
              <a:rPr lang="en-US" sz="1200" dirty="0" err="1" smtClean="0">
                <a:solidFill>
                  <a:srgbClr val="0000FF"/>
                </a:solidFill>
                <a:latin typeface="American Typewriter"/>
                <a:cs typeface="American Typewriter"/>
              </a:rPr>
              <a:t>Fuente</a:t>
            </a:r>
            <a:r>
              <a:rPr lang="en-US" sz="1200" dirty="0" smtClean="0">
                <a:solidFill>
                  <a:srgbClr val="0000FF"/>
                </a:solidFill>
                <a:latin typeface="American Typewriter"/>
                <a:cs typeface="American Typewriter"/>
              </a:rPr>
              <a:t> </a:t>
            </a:r>
          </a:p>
          <a:p>
            <a:pPr algn="ctr"/>
            <a:r>
              <a:rPr lang="en-US" sz="1200" dirty="0" err="1" smtClean="0">
                <a:solidFill>
                  <a:srgbClr val="0000FF"/>
                </a:solidFill>
                <a:latin typeface="American Typewriter"/>
                <a:cs typeface="American Typewriter"/>
              </a:rPr>
              <a:t>CONACyT</a:t>
            </a:r>
            <a:endParaRPr lang="en-US" sz="1200" dirty="0">
              <a:solidFill>
                <a:srgbClr val="0000FF"/>
              </a:solidFill>
              <a:latin typeface="American Typewriter"/>
              <a:cs typeface="American Typewriter"/>
            </a:endParaRPr>
          </a:p>
        </p:txBody>
      </p:sp>
      <p:sp>
        <p:nvSpPr>
          <p:cNvPr id="9" name="Right Arrow 8"/>
          <p:cNvSpPr/>
          <p:nvPr/>
        </p:nvSpPr>
        <p:spPr>
          <a:xfrm>
            <a:off x="4025900" y="2278028"/>
            <a:ext cx="431800" cy="1435100"/>
          </a:xfrm>
          <a:prstGeom prst="rightArrow">
            <a:avLst/>
          </a:prstGeom>
          <a:solidFill>
            <a:schemeClr val="accent2">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 name="Rectangle 9"/>
          <p:cNvSpPr/>
          <p:nvPr/>
        </p:nvSpPr>
        <p:spPr>
          <a:xfrm rot="19620000">
            <a:off x="5782815" y="2672411"/>
            <a:ext cx="2347117" cy="646331"/>
          </a:xfrm>
          <a:prstGeom prst="rect">
            <a:avLst/>
          </a:prstGeom>
          <a:noFill/>
          <a:effectLst/>
        </p:spPr>
        <p:txBody>
          <a:bodyPr wrap="none" lIns="91440" tIns="45720" rIns="91440" bIns="45720">
            <a:spAutoFit/>
          </a:bodyPr>
          <a:lstStyle/>
          <a:p>
            <a:pPr algn="ctr"/>
            <a:r>
              <a:rPr lang="es-ES_tradnl" sz="3600" b="1" spc="50" dirty="0" smtClean="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34 % en NL</a:t>
            </a:r>
            <a:endParaRPr lang="es-ES_tradnl" sz="36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endParaRPr>
          </a:p>
        </p:txBody>
      </p:sp>
    </p:spTree>
    <p:extLst>
      <p:ext uri="{BB962C8B-B14F-4D97-AF65-F5344CB8AC3E}">
        <p14:creationId xmlns:p14="http://schemas.microsoft.com/office/powerpoint/2010/main" xmlns="" val="15077613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4 Tabla"/>
          <p:cNvGraphicFramePr>
            <a:graphicFrameLocks noGrp="1"/>
          </p:cNvGraphicFramePr>
          <p:nvPr>
            <p:extLst>
              <p:ext uri="{D42A27DB-BD31-4B8C-83A1-F6EECF244321}">
                <p14:modId xmlns:p14="http://schemas.microsoft.com/office/powerpoint/2010/main" xmlns="" val="889879729"/>
              </p:ext>
            </p:extLst>
          </p:nvPr>
        </p:nvGraphicFramePr>
        <p:xfrm>
          <a:off x="304800" y="980728"/>
          <a:ext cx="8371657" cy="5546314"/>
        </p:xfrm>
        <a:graphic>
          <a:graphicData uri="http://schemas.openxmlformats.org/drawingml/2006/table">
            <a:tbl>
              <a:tblPr/>
              <a:tblGrid>
                <a:gridCol w="6185060"/>
                <a:gridCol w="2186597"/>
              </a:tblGrid>
              <a:tr h="187304">
                <a:tc>
                  <a:txBody>
                    <a:bodyPr/>
                    <a:lstStyle/>
                    <a:p>
                      <a:pPr algn="ctr">
                        <a:lnSpc>
                          <a:spcPct val="115000"/>
                        </a:lnSpc>
                        <a:spcAft>
                          <a:spcPts val="0"/>
                        </a:spcAft>
                      </a:pPr>
                      <a:r>
                        <a:rPr lang="es-MX" sz="1200" b="0" i="1" dirty="0">
                          <a:solidFill>
                            <a:srgbClr val="000090"/>
                          </a:solidFill>
                          <a:latin typeface="+mj-lt"/>
                          <a:ea typeface="Times New Roman"/>
                          <a:cs typeface="Times New Roman"/>
                        </a:rPr>
                        <a:t>Título</a:t>
                      </a:r>
                      <a:endParaRPr lang="es-MX" sz="1200" b="0" dirty="0">
                        <a:solidFill>
                          <a:srgbClr val="000090"/>
                        </a:solidFill>
                        <a:latin typeface="+mj-lt"/>
                        <a:ea typeface="Times New Roman"/>
                        <a:cs typeface="Times New Roman"/>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1200" b="0" dirty="0">
                          <a:solidFill>
                            <a:srgbClr val="000090"/>
                          </a:solidFill>
                          <a:latin typeface="+mj-lt"/>
                          <a:ea typeface="Times New Roman"/>
                          <a:cs typeface="Times New Roman"/>
                        </a:rPr>
                        <a:t>Condición actual</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49738">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 Materiales </a:t>
                      </a:r>
                      <a:r>
                        <a:rPr lang="es-MX" sz="800" b="0" dirty="0">
                          <a:solidFill>
                            <a:srgbClr val="000090"/>
                          </a:solidFill>
                          <a:latin typeface="+mj-lt"/>
                          <a:ea typeface="Times New Roman"/>
                          <a:cs typeface="Arial Rounded MT Bold"/>
                        </a:rPr>
                        <a:t>compuestos con base </a:t>
                      </a:r>
                      <a:r>
                        <a:rPr lang="es-MX" sz="800" b="0" dirty="0">
                          <a:solidFill>
                            <a:srgbClr val="FF0000"/>
                          </a:solidFill>
                          <a:latin typeface="+mj-lt"/>
                          <a:ea typeface="Times New Roman"/>
                          <a:cs typeface="Arial Rounded MT Bold"/>
                        </a:rPr>
                        <a:t>Aluminio-nano tubos </a:t>
                      </a:r>
                      <a:r>
                        <a:rPr lang="es-MX" sz="800" b="0" dirty="0">
                          <a:solidFill>
                            <a:srgbClr val="000090"/>
                          </a:solidFill>
                          <a:latin typeface="+mj-lt"/>
                          <a:ea typeface="Times New Roman"/>
                          <a:cs typeface="Arial Rounded MT Bold"/>
                        </a:rPr>
                        <a:t>de carbono y su proceso de fabricación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 otorgada en México</a:t>
                      </a:r>
                    </a:p>
                    <a:p>
                      <a:pPr algn="ctr">
                        <a:lnSpc>
                          <a:spcPct val="115000"/>
                        </a:lnSpc>
                        <a:spcAft>
                          <a:spcPts val="0"/>
                        </a:spcAft>
                      </a:pPr>
                      <a:r>
                        <a:rPr lang="es-MX" sz="800" b="0" dirty="0">
                          <a:solidFill>
                            <a:srgbClr val="000090"/>
                          </a:solidFill>
                          <a:latin typeface="+mj-lt"/>
                          <a:ea typeface="Times New Roman"/>
                          <a:cs typeface="Arial Rounded MT Bold"/>
                        </a:rPr>
                        <a:t>MX 276,808</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49738">
                <a:tc>
                  <a:txBody>
                    <a:bodyPr/>
                    <a:lstStyle/>
                    <a:p>
                      <a:pPr algn="l">
                        <a:lnSpc>
                          <a:spcPct val="115000"/>
                        </a:lnSpc>
                        <a:spcAft>
                          <a:spcPts val="0"/>
                        </a:spcAft>
                      </a:pPr>
                      <a:r>
                        <a:rPr lang="en-US" sz="800" b="0" dirty="0" smtClean="0">
                          <a:solidFill>
                            <a:srgbClr val="000090"/>
                          </a:solidFill>
                          <a:latin typeface="+mj-lt"/>
                          <a:ea typeface="Times New Roman"/>
                          <a:cs typeface="Arial Rounded MT Bold"/>
                        </a:rPr>
                        <a:t>2. Preparation </a:t>
                      </a:r>
                      <a:r>
                        <a:rPr lang="en-US" sz="800" b="0" dirty="0">
                          <a:solidFill>
                            <a:srgbClr val="000090"/>
                          </a:solidFill>
                          <a:latin typeface="+mj-lt"/>
                          <a:ea typeface="Times New Roman"/>
                          <a:cs typeface="Arial Rounded MT Bold"/>
                        </a:rPr>
                        <a:t>of amorphous </a:t>
                      </a:r>
                      <a:r>
                        <a:rPr lang="en-US" sz="800" b="0" dirty="0" err="1" smtClean="0">
                          <a:solidFill>
                            <a:srgbClr val="FF0000"/>
                          </a:solidFill>
                          <a:latin typeface="+mj-lt"/>
                          <a:ea typeface="Times New Roman"/>
                          <a:cs typeface="Arial Rounded MT Bold"/>
                        </a:rPr>
                        <a:t>nanoporous</a:t>
                      </a:r>
                      <a:r>
                        <a:rPr lang="en-US" sz="800" b="0" dirty="0" smtClean="0">
                          <a:solidFill>
                            <a:srgbClr val="FF0000"/>
                          </a:solidFill>
                          <a:latin typeface="+mj-lt"/>
                          <a:ea typeface="Times New Roman"/>
                          <a:cs typeface="Arial Rounded MT Bold"/>
                        </a:rPr>
                        <a:t> </a:t>
                      </a:r>
                      <a:r>
                        <a:rPr lang="en-US" sz="800" b="0" dirty="0" smtClean="0">
                          <a:solidFill>
                            <a:srgbClr val="000090"/>
                          </a:solidFill>
                          <a:latin typeface="+mj-lt"/>
                          <a:ea typeface="Times New Roman"/>
                          <a:cs typeface="Arial Rounded MT Bold"/>
                        </a:rPr>
                        <a:t>sulfide </a:t>
                      </a:r>
                      <a:r>
                        <a:rPr lang="en-US" sz="800" b="0" dirty="0">
                          <a:solidFill>
                            <a:srgbClr val="000090"/>
                          </a:solidFill>
                          <a:latin typeface="+mj-lt"/>
                          <a:ea typeface="Times New Roman"/>
                          <a:cs typeface="Arial Rounded MT Bold"/>
                        </a:rPr>
                        <a:t>sieves</a:t>
                      </a:r>
                      <a:endParaRPr lang="es-MX" sz="800" b="0" dirty="0">
                        <a:solidFill>
                          <a:srgbClr val="000090"/>
                        </a:solidFill>
                        <a:latin typeface="+mj-lt"/>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 otorgada en EU</a:t>
                      </a:r>
                    </a:p>
                    <a:p>
                      <a:pPr algn="ctr">
                        <a:lnSpc>
                          <a:spcPct val="115000"/>
                        </a:lnSpc>
                        <a:spcAft>
                          <a:spcPts val="0"/>
                        </a:spcAft>
                      </a:pPr>
                      <a:r>
                        <a:rPr lang="es-MX" sz="800" b="0" dirty="0">
                          <a:solidFill>
                            <a:srgbClr val="000090"/>
                          </a:solidFill>
                          <a:latin typeface="+mj-lt"/>
                          <a:ea typeface="Times New Roman"/>
                          <a:cs typeface="Arial Rounded MT Bold"/>
                        </a:rPr>
                        <a:t>US 7,132,386</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49738">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3. </a:t>
                      </a:r>
                      <a:r>
                        <a:rPr lang="es-MX" sz="800" b="0" dirty="0" err="1" smtClean="0">
                          <a:solidFill>
                            <a:srgbClr val="000090"/>
                          </a:solidFill>
                          <a:latin typeface="+mj-lt"/>
                          <a:ea typeface="Times New Roman"/>
                          <a:cs typeface="Arial Rounded MT Bold"/>
                        </a:rPr>
                        <a:t>Molybdenum</a:t>
                      </a:r>
                      <a:r>
                        <a:rPr lang="es-MX" sz="800" b="0" dirty="0" smtClean="0">
                          <a:solidFill>
                            <a:srgbClr val="000090"/>
                          </a:solidFill>
                          <a:latin typeface="+mj-lt"/>
                          <a:ea typeface="Times New Roman"/>
                          <a:cs typeface="Arial Rounded MT Bold"/>
                        </a:rPr>
                        <a:t> </a:t>
                      </a:r>
                      <a:r>
                        <a:rPr lang="es-MX" sz="800" b="0" dirty="0" err="1">
                          <a:solidFill>
                            <a:srgbClr val="000090"/>
                          </a:solidFill>
                          <a:latin typeface="+mj-lt"/>
                          <a:ea typeface="Times New Roman"/>
                          <a:cs typeface="Arial Rounded MT Bold"/>
                        </a:rPr>
                        <a:t>Sulfide</a:t>
                      </a:r>
                      <a:r>
                        <a:rPr lang="es-MX" sz="800" b="0" dirty="0">
                          <a:solidFill>
                            <a:srgbClr val="000090"/>
                          </a:solidFill>
                          <a:latin typeface="+mj-lt"/>
                          <a:ea typeface="Times New Roman"/>
                          <a:cs typeface="Arial Rounded MT Bold"/>
                        </a:rPr>
                        <a:t> / </a:t>
                      </a:r>
                      <a:r>
                        <a:rPr lang="es-MX" sz="800" b="0" dirty="0" err="1">
                          <a:solidFill>
                            <a:srgbClr val="000090"/>
                          </a:solidFill>
                          <a:latin typeface="+mj-lt"/>
                          <a:ea typeface="Times New Roman"/>
                          <a:cs typeface="Arial Rounded MT Bold"/>
                        </a:rPr>
                        <a:t>Carbide</a:t>
                      </a:r>
                      <a:r>
                        <a:rPr lang="es-MX" sz="800" b="0" dirty="0">
                          <a:solidFill>
                            <a:srgbClr val="000090"/>
                          </a:solidFill>
                          <a:latin typeface="+mj-lt"/>
                          <a:ea typeface="Times New Roman"/>
                          <a:cs typeface="Arial Rounded MT Bold"/>
                        </a:rPr>
                        <a:t> </a:t>
                      </a:r>
                      <a:r>
                        <a:rPr lang="es-MX" sz="800" b="0" dirty="0" smtClean="0">
                          <a:solidFill>
                            <a:srgbClr val="FF0000"/>
                          </a:solidFill>
                          <a:latin typeface="+mj-lt"/>
                          <a:ea typeface="Times New Roman"/>
                          <a:cs typeface="Arial Rounded MT Bold"/>
                        </a:rPr>
                        <a:t>Nano-</a:t>
                      </a:r>
                      <a:r>
                        <a:rPr lang="es-MX" sz="800" b="0" dirty="0" err="1" smtClean="0">
                          <a:solidFill>
                            <a:srgbClr val="FF0000"/>
                          </a:solidFill>
                          <a:latin typeface="+mj-lt"/>
                          <a:ea typeface="Times New Roman"/>
                          <a:cs typeface="Arial Rounded MT Bold"/>
                        </a:rPr>
                        <a:t>Catalyst</a:t>
                      </a:r>
                      <a:endParaRPr lang="es-MX" sz="800" b="0" dirty="0">
                        <a:solidFill>
                          <a:srgbClr val="FF0000"/>
                        </a:solidFill>
                        <a:latin typeface="+mj-lt"/>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Patentes otorgadas en EU y México</a:t>
                      </a:r>
                    </a:p>
                    <a:p>
                      <a:pPr algn="ctr">
                        <a:lnSpc>
                          <a:spcPct val="115000"/>
                        </a:lnSpc>
                        <a:spcAft>
                          <a:spcPts val="0"/>
                        </a:spcAft>
                      </a:pPr>
                      <a:r>
                        <a:rPr lang="es-MX" sz="800" b="0" dirty="0">
                          <a:solidFill>
                            <a:srgbClr val="000090"/>
                          </a:solidFill>
                          <a:latin typeface="+mj-lt"/>
                          <a:ea typeface="Times New Roman"/>
                          <a:cs typeface="Arial Rounded MT Bold"/>
                        </a:rPr>
                        <a:t>US 7,223,713 </a:t>
                      </a:r>
                      <a:r>
                        <a:rPr lang="es-MX" sz="800" b="0" dirty="0" smtClean="0">
                          <a:solidFill>
                            <a:srgbClr val="000090"/>
                          </a:solidFill>
                          <a:latin typeface="+mj-lt"/>
                          <a:ea typeface="Times New Roman"/>
                          <a:cs typeface="Arial Rounded MT Bold"/>
                        </a:rPr>
                        <a:t> -  MX 268,788</a:t>
                      </a:r>
                      <a:endParaRPr lang="es-MX" sz="800" b="0" dirty="0">
                        <a:solidFill>
                          <a:srgbClr val="000090"/>
                        </a:solidFill>
                        <a:latin typeface="+mj-lt"/>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4. </a:t>
                      </a:r>
                      <a:r>
                        <a:rPr lang="es-MX" sz="800" b="0" dirty="0" smtClean="0">
                          <a:solidFill>
                            <a:srgbClr val="FF0000"/>
                          </a:solidFill>
                          <a:latin typeface="+mj-lt"/>
                          <a:ea typeface="Times New Roman"/>
                          <a:cs typeface="Arial Rounded MT Bold"/>
                        </a:rPr>
                        <a:t>Nanotubos </a:t>
                      </a:r>
                      <a:r>
                        <a:rPr lang="es-MX" sz="800" b="0" dirty="0">
                          <a:solidFill>
                            <a:srgbClr val="FF0000"/>
                          </a:solidFill>
                          <a:latin typeface="+mj-lt"/>
                          <a:ea typeface="Times New Roman"/>
                          <a:cs typeface="Arial Rounded MT Bold"/>
                        </a:rPr>
                        <a:t>de Carbono</a:t>
                      </a:r>
                      <a:r>
                        <a:rPr lang="es-MX" sz="800" b="0" dirty="0">
                          <a:solidFill>
                            <a:srgbClr val="000090"/>
                          </a:solidFill>
                          <a:latin typeface="+mj-lt"/>
                          <a:ea typeface="Times New Roman"/>
                          <a:cs typeface="Arial Rounded MT Bold"/>
                        </a:rPr>
                        <a:t> dopados con nitrógeno, obtenidos a partir de </a:t>
                      </a:r>
                      <a:r>
                        <a:rPr lang="es-MX" sz="800" b="0" dirty="0" err="1">
                          <a:solidFill>
                            <a:srgbClr val="000090"/>
                          </a:solidFill>
                          <a:latin typeface="+mj-lt"/>
                          <a:ea typeface="Times New Roman"/>
                          <a:cs typeface="Arial Rounded MT Bold"/>
                        </a:rPr>
                        <a:t>acilonitrilo</a:t>
                      </a:r>
                      <a:r>
                        <a:rPr lang="es-MX" sz="800" b="0" dirty="0">
                          <a:solidFill>
                            <a:srgbClr val="000090"/>
                          </a:solidFill>
                          <a:latin typeface="+mj-lt"/>
                          <a:ea typeface="Times New Roman"/>
                          <a:cs typeface="Arial Rounded MT Bold"/>
                        </a:rPr>
                        <a:t> y su proceso de fabricación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5. Micro </a:t>
                      </a:r>
                      <a:r>
                        <a:rPr lang="es-MX" sz="800" b="0" dirty="0">
                          <a:solidFill>
                            <a:srgbClr val="000090"/>
                          </a:solidFill>
                          <a:latin typeface="+mj-lt"/>
                          <a:ea typeface="Times New Roman"/>
                          <a:cs typeface="Arial Rounded MT Bold"/>
                        </a:rPr>
                        <a:t>- Dispositivo de tensión para la medición de propiedades mecánicas de </a:t>
                      </a:r>
                      <a:r>
                        <a:rPr lang="es-MX" sz="800" b="0" dirty="0" err="1">
                          <a:solidFill>
                            <a:srgbClr val="FF0000"/>
                          </a:solidFill>
                          <a:latin typeface="+mj-lt"/>
                          <a:ea typeface="Times New Roman"/>
                          <a:cs typeface="Arial Rounded MT Bold"/>
                        </a:rPr>
                        <a:t>nanomateriale</a:t>
                      </a:r>
                      <a:r>
                        <a:rPr lang="es-MX" sz="800" b="0" dirty="0" err="1">
                          <a:solidFill>
                            <a:srgbClr val="000090"/>
                          </a:solidFill>
                          <a:latin typeface="+mj-lt"/>
                          <a:ea typeface="Times New Roman"/>
                          <a:cs typeface="Arial Rounded MT Bold"/>
                        </a:rPr>
                        <a:t>s</a:t>
                      </a:r>
                      <a:r>
                        <a:rPr lang="es-MX" sz="800" b="0" dirty="0">
                          <a:solidFill>
                            <a:srgbClr val="000090"/>
                          </a:solidFill>
                          <a:latin typeface="+mj-lt"/>
                          <a:ea typeface="Times New Roman"/>
                          <a:cs typeface="Arial Rounded MT Bold"/>
                        </a:rPr>
                        <a:t>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 otorgada en México</a:t>
                      </a:r>
                    </a:p>
                    <a:p>
                      <a:pPr algn="ctr">
                        <a:lnSpc>
                          <a:spcPct val="115000"/>
                        </a:lnSpc>
                        <a:spcAft>
                          <a:spcPts val="0"/>
                        </a:spcAft>
                      </a:pPr>
                      <a:r>
                        <a:rPr lang="es-MX" sz="800" b="0" dirty="0">
                          <a:solidFill>
                            <a:srgbClr val="000090"/>
                          </a:solidFill>
                          <a:latin typeface="+mj-lt"/>
                          <a:ea typeface="Times New Roman"/>
                          <a:cs typeface="Arial Rounded MT Bold"/>
                        </a:rPr>
                        <a:t>MX 287,606</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6. Micro-dispositivo </a:t>
                      </a:r>
                      <a:r>
                        <a:rPr lang="es-MX" sz="800" b="0" dirty="0">
                          <a:solidFill>
                            <a:srgbClr val="000090"/>
                          </a:solidFill>
                          <a:latin typeface="+mj-lt"/>
                          <a:ea typeface="Times New Roman"/>
                          <a:cs typeface="Arial Rounded MT Bold"/>
                        </a:rPr>
                        <a:t>de tensión para la medición de propiedades electro-mecánicas de </a:t>
                      </a:r>
                      <a:r>
                        <a:rPr lang="es-MX" sz="800" b="0" dirty="0" err="1">
                          <a:solidFill>
                            <a:srgbClr val="FF0000"/>
                          </a:solidFill>
                          <a:latin typeface="+mj-lt"/>
                          <a:ea typeface="Times New Roman"/>
                          <a:cs typeface="Arial Rounded MT Bold"/>
                        </a:rPr>
                        <a:t>nanoprobetas</a:t>
                      </a:r>
                      <a:r>
                        <a:rPr lang="es-MX" sz="800" b="0" dirty="0">
                          <a:solidFill>
                            <a:srgbClr val="FF0000"/>
                          </a:solidFill>
                          <a:latin typeface="+mj-lt"/>
                          <a:ea typeface="Times New Roman"/>
                          <a:cs typeface="Arial Rounded MT Bold"/>
                        </a:rPr>
                        <a:t>, </a:t>
                      </a:r>
                      <a:r>
                        <a:rPr lang="es-MX" sz="800" b="0" dirty="0" err="1">
                          <a:solidFill>
                            <a:srgbClr val="FF0000"/>
                          </a:solidFill>
                          <a:latin typeface="+mj-lt"/>
                          <a:ea typeface="Times New Roman"/>
                          <a:cs typeface="Arial Rounded MT Bold"/>
                        </a:rPr>
                        <a:t>nanovarillas</a:t>
                      </a:r>
                      <a:r>
                        <a:rPr lang="es-MX" sz="800" b="0" dirty="0">
                          <a:solidFill>
                            <a:srgbClr val="FF0000"/>
                          </a:solidFill>
                          <a:latin typeface="+mj-lt"/>
                          <a:ea typeface="Times New Roman"/>
                          <a:cs typeface="Arial Rounded MT Bold"/>
                        </a:rPr>
                        <a:t> </a:t>
                      </a:r>
                      <a:r>
                        <a:rPr lang="es-MX" sz="800" b="0" dirty="0">
                          <a:solidFill>
                            <a:srgbClr val="000090"/>
                          </a:solidFill>
                          <a:latin typeface="+mj-lt"/>
                          <a:ea typeface="Times New Roman"/>
                          <a:cs typeface="Arial Rounded MT Bold"/>
                        </a:rPr>
                        <a:t>y nanotubos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 otorgada en México</a:t>
                      </a:r>
                    </a:p>
                    <a:p>
                      <a:pPr algn="ctr">
                        <a:lnSpc>
                          <a:spcPct val="115000"/>
                        </a:lnSpc>
                        <a:spcAft>
                          <a:spcPts val="0"/>
                        </a:spcAft>
                      </a:pPr>
                      <a:r>
                        <a:rPr lang="es-MX" sz="800" b="0" dirty="0">
                          <a:solidFill>
                            <a:srgbClr val="000090"/>
                          </a:solidFill>
                          <a:latin typeface="+mj-lt"/>
                          <a:ea typeface="Times New Roman"/>
                          <a:cs typeface="Arial Rounded MT Bold"/>
                        </a:rPr>
                        <a:t>MX 289,851</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6087">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7. Método </a:t>
                      </a:r>
                      <a:r>
                        <a:rPr lang="es-MX" sz="800" b="0" dirty="0">
                          <a:solidFill>
                            <a:srgbClr val="000090"/>
                          </a:solidFill>
                          <a:latin typeface="+mj-lt"/>
                          <a:ea typeface="Times New Roman"/>
                          <a:cs typeface="Arial Rounded MT Bold"/>
                        </a:rPr>
                        <a:t>y aparato para la producción continua de </a:t>
                      </a:r>
                      <a:r>
                        <a:rPr lang="es-MX" sz="800" b="0" dirty="0">
                          <a:solidFill>
                            <a:srgbClr val="FF0000"/>
                          </a:solidFill>
                          <a:latin typeface="+mj-lt"/>
                          <a:ea typeface="Times New Roman"/>
                          <a:cs typeface="Arial Rounded MT Bold"/>
                        </a:rPr>
                        <a:t>nanotubos de carbono</a:t>
                      </a:r>
                      <a:r>
                        <a:rPr lang="es-MX" sz="800" b="0" dirty="0">
                          <a:solidFill>
                            <a:srgbClr val="000090"/>
                          </a:solidFill>
                          <a:latin typeface="+mj-lt"/>
                          <a:ea typeface="Times New Roman"/>
                          <a:cs typeface="Arial Rounded MT Bold"/>
                        </a:rPr>
                        <a:t>.</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249738">
                <a:tc>
                  <a:txBody>
                    <a:bodyPr/>
                    <a:lstStyle/>
                    <a:p>
                      <a:pPr algn="l">
                        <a:lnSpc>
                          <a:spcPct val="115000"/>
                        </a:lnSpc>
                        <a:spcAft>
                          <a:spcPts val="0"/>
                        </a:spcAft>
                      </a:pPr>
                      <a:r>
                        <a:rPr lang="en-US" sz="800" b="0" dirty="0" smtClean="0">
                          <a:solidFill>
                            <a:srgbClr val="000090"/>
                          </a:solidFill>
                          <a:latin typeface="+mj-lt"/>
                          <a:ea typeface="Times New Roman"/>
                          <a:cs typeface="Arial Rounded MT Bold"/>
                        </a:rPr>
                        <a:t>8. Method </a:t>
                      </a:r>
                      <a:r>
                        <a:rPr lang="en-US" sz="800" b="0" dirty="0">
                          <a:solidFill>
                            <a:srgbClr val="000090"/>
                          </a:solidFill>
                          <a:latin typeface="+mj-lt"/>
                          <a:ea typeface="Times New Roman"/>
                          <a:cs typeface="Arial Rounded MT Bold"/>
                        </a:rPr>
                        <a:t>and apparatus for the continuous production </a:t>
                      </a:r>
                      <a:r>
                        <a:rPr lang="en-US" sz="800" b="0" dirty="0">
                          <a:solidFill>
                            <a:srgbClr val="FF0000"/>
                          </a:solidFill>
                          <a:latin typeface="+mj-lt"/>
                          <a:ea typeface="Times New Roman"/>
                          <a:cs typeface="Arial Rounded MT Bold"/>
                        </a:rPr>
                        <a:t>of carbon </a:t>
                      </a:r>
                      <a:r>
                        <a:rPr lang="en-US" sz="800" b="0" dirty="0" err="1">
                          <a:solidFill>
                            <a:srgbClr val="FF0000"/>
                          </a:solidFill>
                          <a:latin typeface="+mj-lt"/>
                          <a:ea typeface="Times New Roman"/>
                          <a:cs typeface="Arial Rounded MT Bold"/>
                        </a:rPr>
                        <a:t>nanotubes</a:t>
                      </a:r>
                      <a:r>
                        <a:rPr lang="en-US" sz="800" b="0" dirty="0">
                          <a:solidFill>
                            <a:srgbClr val="000090"/>
                          </a:solidFill>
                          <a:latin typeface="+mj-lt"/>
                          <a:ea typeface="Times New Roman"/>
                          <a:cs typeface="Arial Rounded MT Bold"/>
                        </a:rPr>
                        <a:t>.</a:t>
                      </a:r>
                      <a:endParaRPr lang="es-MX" sz="800" b="0" dirty="0">
                        <a:solidFill>
                          <a:srgbClr val="000090"/>
                        </a:solidFill>
                        <a:latin typeface="+mj-lt"/>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Patente otorgada en EU</a:t>
                      </a:r>
                    </a:p>
                    <a:p>
                      <a:pPr algn="ctr">
                        <a:lnSpc>
                          <a:spcPct val="115000"/>
                        </a:lnSpc>
                        <a:spcAft>
                          <a:spcPts val="0"/>
                        </a:spcAft>
                      </a:pPr>
                      <a:r>
                        <a:rPr lang="es-MX" sz="800" b="0" dirty="0">
                          <a:solidFill>
                            <a:srgbClr val="000090"/>
                          </a:solidFill>
                          <a:latin typeface="+mj-lt"/>
                          <a:ea typeface="Times New Roman"/>
                          <a:cs typeface="Arial Rounded MT Bold"/>
                        </a:rPr>
                        <a:t>Aún sin número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6087">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9. </a:t>
                      </a:r>
                      <a:r>
                        <a:rPr lang="es-MX" sz="800" b="0" dirty="0" err="1" smtClean="0">
                          <a:solidFill>
                            <a:srgbClr val="FF0000"/>
                          </a:solidFill>
                          <a:latin typeface="+mj-lt"/>
                          <a:ea typeface="Times New Roman"/>
                          <a:cs typeface="Arial Rounded MT Bold"/>
                        </a:rPr>
                        <a:t>Nanocompósito</a:t>
                      </a:r>
                      <a:r>
                        <a:rPr lang="es-MX" sz="800" b="0" dirty="0" smtClean="0">
                          <a:solidFill>
                            <a:srgbClr val="000090"/>
                          </a:solidFill>
                          <a:latin typeface="+mj-lt"/>
                          <a:ea typeface="Times New Roman"/>
                          <a:cs typeface="Arial Rounded MT Bold"/>
                        </a:rPr>
                        <a:t> </a:t>
                      </a:r>
                      <a:r>
                        <a:rPr lang="es-MX" sz="800" b="0" dirty="0">
                          <a:solidFill>
                            <a:srgbClr val="000090"/>
                          </a:solidFill>
                          <a:latin typeface="+mj-lt"/>
                          <a:ea typeface="Times New Roman"/>
                          <a:cs typeface="Arial Rounded MT Bold"/>
                        </a:rPr>
                        <a:t>cerámico para restauraciones dentales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6087">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10. Obtención </a:t>
                      </a:r>
                      <a:r>
                        <a:rPr lang="es-MX" sz="800" b="0" dirty="0">
                          <a:solidFill>
                            <a:srgbClr val="000090"/>
                          </a:solidFill>
                          <a:latin typeface="+mj-lt"/>
                          <a:ea typeface="Times New Roman"/>
                          <a:cs typeface="Arial Rounded MT Bold"/>
                        </a:rPr>
                        <a:t>de </a:t>
                      </a:r>
                      <a:r>
                        <a:rPr lang="es-MX" sz="800" b="0" dirty="0" err="1">
                          <a:solidFill>
                            <a:srgbClr val="FF0000"/>
                          </a:solidFill>
                          <a:latin typeface="+mj-lt"/>
                          <a:ea typeface="Times New Roman"/>
                          <a:cs typeface="Arial Rounded MT Bold"/>
                        </a:rPr>
                        <a:t>grafeno</a:t>
                      </a:r>
                      <a:r>
                        <a:rPr lang="es-MX" sz="800" b="0" dirty="0">
                          <a:solidFill>
                            <a:srgbClr val="000090"/>
                          </a:solidFill>
                          <a:latin typeface="+mj-lt"/>
                          <a:ea typeface="Times New Roman"/>
                          <a:cs typeface="Arial Rounded MT Bold"/>
                        </a:rPr>
                        <a:t> vía oxidación en fase acuosa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En examen de fondo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11. Micro-dispositivo  </a:t>
                      </a:r>
                      <a:r>
                        <a:rPr lang="es-MX" sz="800" b="0" dirty="0">
                          <a:solidFill>
                            <a:srgbClr val="000090"/>
                          </a:solidFill>
                          <a:latin typeface="+mj-lt"/>
                          <a:ea typeface="Times New Roman"/>
                          <a:cs typeface="Arial Rounded MT Bold"/>
                        </a:rPr>
                        <a:t>para la evaluación de propiedades mecánicas de muestras </a:t>
                      </a:r>
                      <a:r>
                        <a:rPr lang="es-MX" sz="800" b="0" dirty="0" err="1">
                          <a:solidFill>
                            <a:srgbClr val="FF0000"/>
                          </a:solidFill>
                          <a:latin typeface="+mj-lt"/>
                          <a:ea typeface="Times New Roman"/>
                          <a:cs typeface="Arial Rounded MT Bold"/>
                        </a:rPr>
                        <a:t>nanométricas</a:t>
                      </a:r>
                      <a:r>
                        <a:rPr lang="es-MX" sz="800" b="0" dirty="0">
                          <a:solidFill>
                            <a:srgbClr val="000090"/>
                          </a:solidFill>
                          <a:latin typeface="+mj-lt"/>
                          <a:ea typeface="Times New Roman"/>
                          <a:cs typeface="Arial Rounded MT Bold"/>
                        </a:rPr>
                        <a:t> y método de empleo del mismo.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12. Obtención </a:t>
                      </a:r>
                      <a:r>
                        <a:rPr lang="es-MX" sz="800" b="0" dirty="0">
                          <a:solidFill>
                            <a:srgbClr val="000090"/>
                          </a:solidFill>
                          <a:latin typeface="+mj-lt"/>
                          <a:ea typeface="Times New Roman"/>
                          <a:cs typeface="Arial Rounded MT Bold"/>
                        </a:rPr>
                        <a:t>de catalizadores de MMOS2 y M/MOS2 con aditivo </a:t>
                      </a:r>
                      <a:r>
                        <a:rPr lang="es-MX" sz="800" b="0" dirty="0" err="1">
                          <a:solidFill>
                            <a:srgbClr val="FF0000"/>
                          </a:solidFill>
                          <a:latin typeface="+mj-lt"/>
                          <a:ea typeface="Times New Roman"/>
                          <a:cs typeface="Arial Rounded MT Bold"/>
                        </a:rPr>
                        <a:t>nanométrico</a:t>
                      </a:r>
                      <a:r>
                        <a:rPr lang="es-MX" sz="800" b="0" dirty="0">
                          <a:solidFill>
                            <a:srgbClr val="000090"/>
                          </a:solidFill>
                          <a:latin typeface="+mj-lt"/>
                          <a:ea typeface="Times New Roman"/>
                          <a:cs typeface="Arial Rounded MT Bold"/>
                        </a:rPr>
                        <a:t> de SiO2 sintetizados en solución acuosa asistida por ultrasonido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n-US" sz="800" b="0" dirty="0" smtClean="0">
                          <a:solidFill>
                            <a:srgbClr val="000090"/>
                          </a:solidFill>
                          <a:latin typeface="+mj-lt"/>
                          <a:ea typeface="Times New Roman"/>
                          <a:cs typeface="Arial Rounded MT Bold"/>
                        </a:rPr>
                        <a:t>13. Obtaining </a:t>
                      </a:r>
                      <a:r>
                        <a:rPr lang="en-US" sz="800" b="0" dirty="0" err="1">
                          <a:solidFill>
                            <a:srgbClr val="000090"/>
                          </a:solidFill>
                          <a:latin typeface="+mj-lt"/>
                          <a:ea typeface="Times New Roman"/>
                          <a:cs typeface="Arial Rounded MT Bold"/>
                        </a:rPr>
                        <a:t>catalists</a:t>
                      </a:r>
                      <a:r>
                        <a:rPr lang="en-US" sz="800" b="0" dirty="0">
                          <a:solidFill>
                            <a:srgbClr val="000090"/>
                          </a:solidFill>
                          <a:latin typeface="+mj-lt"/>
                          <a:ea typeface="Times New Roman"/>
                          <a:cs typeface="Arial Rounded MT Bold"/>
                        </a:rPr>
                        <a:t> of MMOS2 and M/MOS2 with </a:t>
                      </a:r>
                      <a:r>
                        <a:rPr lang="en-US" sz="800" b="0" dirty="0" err="1">
                          <a:solidFill>
                            <a:srgbClr val="FF0000"/>
                          </a:solidFill>
                          <a:latin typeface="+mj-lt"/>
                          <a:ea typeface="Times New Roman"/>
                          <a:cs typeface="Arial Rounded MT Bold"/>
                        </a:rPr>
                        <a:t>nanometric</a:t>
                      </a:r>
                      <a:r>
                        <a:rPr lang="en-US" sz="800" b="0" dirty="0">
                          <a:solidFill>
                            <a:srgbClr val="000090"/>
                          </a:solidFill>
                          <a:latin typeface="+mj-lt"/>
                          <a:ea typeface="Times New Roman"/>
                          <a:cs typeface="Arial Rounded MT Bold"/>
                        </a:rPr>
                        <a:t> additive of SIO2, </a:t>
                      </a:r>
                      <a:r>
                        <a:rPr lang="en-US" sz="800" b="0" dirty="0" err="1">
                          <a:solidFill>
                            <a:srgbClr val="000090"/>
                          </a:solidFill>
                          <a:latin typeface="+mj-lt"/>
                          <a:ea typeface="Times New Roman"/>
                          <a:cs typeface="Arial Rounded MT Bold"/>
                        </a:rPr>
                        <a:t>synthetized</a:t>
                      </a:r>
                      <a:r>
                        <a:rPr lang="en-US" sz="800" b="0" dirty="0">
                          <a:solidFill>
                            <a:srgbClr val="000090"/>
                          </a:solidFill>
                          <a:latin typeface="+mj-lt"/>
                          <a:ea typeface="Times New Roman"/>
                          <a:cs typeface="Arial Rounded MT Bold"/>
                        </a:rPr>
                        <a:t> in aqueous solution assisted by ultrasound.  </a:t>
                      </a:r>
                      <a:endParaRPr lang="es-MX" sz="800" b="0" dirty="0">
                        <a:solidFill>
                          <a:srgbClr val="000090"/>
                        </a:solidFill>
                        <a:latin typeface="+mj-lt"/>
                        <a:ea typeface="Times New Roman"/>
                        <a:cs typeface="Arial Rounded MT Bold"/>
                      </a:endParaRP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EU</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156087">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14. Obtención </a:t>
                      </a:r>
                      <a:r>
                        <a:rPr lang="es-MX" sz="800" b="0" dirty="0">
                          <a:solidFill>
                            <a:srgbClr val="000090"/>
                          </a:solidFill>
                          <a:latin typeface="+mj-lt"/>
                          <a:ea typeface="Times New Roman"/>
                          <a:cs typeface="Arial Rounded MT Bold"/>
                        </a:rPr>
                        <a:t>de </a:t>
                      </a:r>
                      <a:r>
                        <a:rPr lang="es-MX" sz="800" b="0" dirty="0" err="1">
                          <a:solidFill>
                            <a:srgbClr val="FF0000"/>
                          </a:solidFill>
                          <a:latin typeface="+mj-lt"/>
                          <a:ea typeface="Times New Roman"/>
                          <a:cs typeface="Arial Rounded MT Bold"/>
                        </a:rPr>
                        <a:t>grafeno</a:t>
                      </a:r>
                      <a:r>
                        <a:rPr lang="es-MX" sz="800" b="0" dirty="0">
                          <a:solidFill>
                            <a:srgbClr val="000090"/>
                          </a:solidFill>
                          <a:latin typeface="+mj-lt"/>
                          <a:ea typeface="Times New Roman"/>
                          <a:cs typeface="Arial Rounded MT Bold"/>
                        </a:rPr>
                        <a:t> vía oxidación en fase acuosa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Publicado vía PCT</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15. Tintas </a:t>
                      </a:r>
                      <a:r>
                        <a:rPr lang="es-MX" sz="800" b="0" dirty="0">
                          <a:solidFill>
                            <a:srgbClr val="000090"/>
                          </a:solidFill>
                          <a:latin typeface="+mj-lt"/>
                          <a:ea typeface="Times New Roman"/>
                          <a:cs typeface="Arial Rounded MT Bold"/>
                        </a:rPr>
                        <a:t>poliméricas </a:t>
                      </a:r>
                      <a:r>
                        <a:rPr lang="es-MX" sz="800" b="0" dirty="0" smtClean="0">
                          <a:solidFill>
                            <a:srgbClr val="FF0000"/>
                          </a:solidFill>
                          <a:latin typeface="+mj-lt"/>
                          <a:ea typeface="Times New Roman"/>
                          <a:cs typeface="Arial Rounded MT Bold"/>
                        </a:rPr>
                        <a:t>nanométricas </a:t>
                      </a:r>
                      <a:r>
                        <a:rPr lang="es-MX" sz="800" b="0" dirty="0" smtClean="0">
                          <a:solidFill>
                            <a:srgbClr val="000090"/>
                          </a:solidFill>
                          <a:latin typeface="+mj-lt"/>
                          <a:ea typeface="Times New Roman"/>
                          <a:cs typeface="Arial Rounded MT Bold"/>
                        </a:rPr>
                        <a:t>de </a:t>
                      </a:r>
                      <a:r>
                        <a:rPr lang="es-MX" sz="800" b="0" dirty="0">
                          <a:solidFill>
                            <a:srgbClr val="000090"/>
                          </a:solidFill>
                          <a:latin typeface="+mj-lt"/>
                          <a:ea typeface="Times New Roman"/>
                          <a:cs typeface="Arial Rounded MT Bold"/>
                        </a:rPr>
                        <a:t>tipo semiconductor procesables por inyección de tinta para su aplicación en sensores de vapores ácidos y su método de síntesis.</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16. Proceso </a:t>
                      </a:r>
                      <a:r>
                        <a:rPr lang="es-MX" sz="800" b="0" dirty="0">
                          <a:solidFill>
                            <a:srgbClr val="000090"/>
                          </a:solidFill>
                          <a:latin typeface="+mj-lt"/>
                          <a:ea typeface="Times New Roman"/>
                          <a:cs typeface="Arial Rounded MT Bold"/>
                        </a:rPr>
                        <a:t>para remover arsénico del agua para consumo humano por medio de </a:t>
                      </a:r>
                      <a:r>
                        <a:rPr lang="es-MX" sz="800" b="0" dirty="0" err="1">
                          <a:solidFill>
                            <a:srgbClr val="FF0000"/>
                          </a:solidFill>
                          <a:latin typeface="+mj-lt"/>
                          <a:ea typeface="Times New Roman"/>
                          <a:cs typeface="Arial Rounded MT Bold"/>
                        </a:rPr>
                        <a:t>nanopartículas</a:t>
                      </a:r>
                      <a:r>
                        <a:rPr lang="es-MX" sz="800" b="0" dirty="0">
                          <a:solidFill>
                            <a:srgbClr val="000090"/>
                          </a:solidFill>
                          <a:latin typeface="+mj-lt"/>
                          <a:ea typeface="Times New Roman"/>
                          <a:cs typeface="Arial Rounded MT Bold"/>
                        </a:rPr>
                        <a:t> magnéticas, obtenidas por </a:t>
                      </a:r>
                      <a:r>
                        <a:rPr lang="es-MX" sz="800" b="0" dirty="0" err="1">
                          <a:solidFill>
                            <a:srgbClr val="000090"/>
                          </a:solidFill>
                          <a:latin typeface="+mj-lt"/>
                          <a:ea typeface="Times New Roman"/>
                          <a:cs typeface="Arial Rounded MT Bold"/>
                        </a:rPr>
                        <a:t>coprecipitación</a:t>
                      </a:r>
                      <a:r>
                        <a:rPr lang="es-MX" sz="800" b="0" dirty="0">
                          <a:solidFill>
                            <a:srgbClr val="000090"/>
                          </a:solidFill>
                          <a:latin typeface="+mj-lt"/>
                          <a:ea typeface="Times New Roman"/>
                          <a:cs typeface="Arial Rounded MT Bold"/>
                        </a:rPr>
                        <a:t> química.</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17. Método </a:t>
                      </a:r>
                      <a:r>
                        <a:rPr lang="es-MX" sz="800" b="0" dirty="0">
                          <a:solidFill>
                            <a:srgbClr val="000090"/>
                          </a:solidFill>
                          <a:latin typeface="+mj-lt"/>
                          <a:ea typeface="Times New Roman"/>
                          <a:cs typeface="Arial Rounded MT Bold"/>
                        </a:rPr>
                        <a:t>para obtención de </a:t>
                      </a:r>
                      <a:r>
                        <a:rPr lang="es-MX" sz="800" b="0" dirty="0" err="1">
                          <a:solidFill>
                            <a:srgbClr val="000090"/>
                          </a:solidFill>
                          <a:latin typeface="+mj-lt"/>
                          <a:ea typeface="Times New Roman"/>
                          <a:cs typeface="Arial Rounded MT Bold"/>
                        </a:rPr>
                        <a:t>grafeno</a:t>
                      </a:r>
                      <a:r>
                        <a:rPr lang="es-MX" sz="800" b="0" dirty="0">
                          <a:solidFill>
                            <a:srgbClr val="000090"/>
                          </a:solidFill>
                          <a:latin typeface="+mj-lt"/>
                          <a:ea typeface="Times New Roman"/>
                          <a:cs typeface="Arial Rounded MT Bold"/>
                        </a:rPr>
                        <a:t> a partir de etanol y </a:t>
                      </a:r>
                      <a:r>
                        <a:rPr lang="es-MX" sz="800" b="0" dirty="0">
                          <a:solidFill>
                            <a:srgbClr val="FF0000"/>
                          </a:solidFill>
                          <a:latin typeface="+mj-lt"/>
                          <a:ea typeface="Times New Roman"/>
                          <a:cs typeface="Arial Rounded MT Bold"/>
                        </a:rPr>
                        <a:t>polvo </a:t>
                      </a:r>
                      <a:r>
                        <a:rPr lang="es-MX" sz="800" b="0" dirty="0" err="1">
                          <a:solidFill>
                            <a:srgbClr val="FF0000"/>
                          </a:solidFill>
                          <a:latin typeface="+mj-lt"/>
                          <a:ea typeface="Times New Roman"/>
                          <a:cs typeface="Arial Rounded MT Bold"/>
                        </a:rPr>
                        <a:t>nanométrico</a:t>
                      </a:r>
                      <a:r>
                        <a:rPr lang="es-MX" sz="800" b="0" dirty="0">
                          <a:solidFill>
                            <a:srgbClr val="FF0000"/>
                          </a:solidFill>
                          <a:latin typeface="+mj-lt"/>
                          <a:ea typeface="Times New Roman"/>
                          <a:cs typeface="Arial Rounded MT Bold"/>
                        </a:rPr>
                        <a:t> </a:t>
                      </a:r>
                      <a:r>
                        <a:rPr lang="es-MX" sz="800" b="0" dirty="0">
                          <a:solidFill>
                            <a:srgbClr val="000090"/>
                          </a:solidFill>
                          <a:latin typeface="+mj-lt"/>
                          <a:ea typeface="Times New Roman"/>
                          <a:cs typeface="Arial Rounded MT Bold"/>
                        </a:rPr>
                        <a:t>de aluminio mediante depósito químico de vapor.</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a:solidFill>
                            <a:srgbClr val="000090"/>
                          </a:solidFill>
                          <a:latin typeface="+mj-lt"/>
                          <a:ea typeface="Times New Roman"/>
                          <a:cs typeface="Arial Rounded MT Bold"/>
                        </a:rPr>
                        <a:t>Pasó examen de forma 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468260">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18. Catalizadores </a:t>
                      </a:r>
                      <a:r>
                        <a:rPr lang="es-MX" sz="800" b="0" dirty="0">
                          <a:solidFill>
                            <a:srgbClr val="000090"/>
                          </a:solidFill>
                          <a:latin typeface="+mj-lt"/>
                          <a:ea typeface="Times New Roman"/>
                          <a:cs typeface="Arial Rounded MT Bold"/>
                        </a:rPr>
                        <a:t>másicos y soportados de sulfuro de rutenio </a:t>
                      </a:r>
                      <a:r>
                        <a:rPr lang="es-MX" sz="800" b="0" dirty="0" smtClean="0">
                          <a:solidFill>
                            <a:srgbClr val="FF0000"/>
                          </a:solidFill>
                          <a:latin typeface="+mj-lt"/>
                          <a:ea typeface="Times New Roman"/>
                          <a:cs typeface="Arial Rounded MT Bold"/>
                        </a:rPr>
                        <a:t>nanométrico </a:t>
                      </a:r>
                      <a:r>
                        <a:rPr lang="es-MX" sz="800" b="0" dirty="0" smtClean="0">
                          <a:solidFill>
                            <a:srgbClr val="000090"/>
                          </a:solidFill>
                          <a:latin typeface="+mj-lt"/>
                          <a:ea typeface="Times New Roman"/>
                          <a:cs typeface="Arial Rounded MT Bold"/>
                        </a:rPr>
                        <a:t>no</a:t>
                      </a:r>
                      <a:r>
                        <a:rPr lang="es-MX" sz="800" b="0" dirty="0">
                          <a:solidFill>
                            <a:srgbClr val="000090"/>
                          </a:solidFill>
                          <a:latin typeface="+mj-lt"/>
                          <a:ea typeface="Times New Roman"/>
                          <a:cs typeface="Arial Rounded MT Bold"/>
                        </a:rPr>
                        <a:t>-promovido con alta actividad catalítica para reacciones de hidrotratamiento de hidrocarburos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smtClean="0">
                          <a:solidFill>
                            <a:srgbClr val="000090"/>
                          </a:solidFill>
                          <a:latin typeface="+mj-lt"/>
                          <a:ea typeface="Times New Roman"/>
                          <a:cs typeface="Arial Rounded MT Bold"/>
                        </a:rPr>
                        <a:t>Registrada </a:t>
                      </a:r>
                      <a:r>
                        <a:rPr lang="es-MX" sz="800" b="0" dirty="0">
                          <a:solidFill>
                            <a:srgbClr val="000090"/>
                          </a:solidFill>
                          <a:latin typeface="+mj-lt"/>
                          <a:ea typeface="Times New Roman"/>
                          <a:cs typeface="Arial Rounded MT Bold"/>
                        </a:rPr>
                        <a:t>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r h="312173">
                <a:tc>
                  <a:txBody>
                    <a:bodyPr/>
                    <a:lstStyle/>
                    <a:p>
                      <a:pPr algn="l">
                        <a:lnSpc>
                          <a:spcPct val="115000"/>
                        </a:lnSpc>
                        <a:spcAft>
                          <a:spcPts val="0"/>
                        </a:spcAft>
                      </a:pPr>
                      <a:r>
                        <a:rPr lang="es-MX" sz="800" b="0" dirty="0" smtClean="0">
                          <a:solidFill>
                            <a:srgbClr val="000090"/>
                          </a:solidFill>
                          <a:latin typeface="+mj-lt"/>
                          <a:ea typeface="Times New Roman"/>
                          <a:cs typeface="Arial Rounded MT Bold"/>
                        </a:rPr>
                        <a:t>19. </a:t>
                      </a:r>
                      <a:r>
                        <a:rPr lang="es-MX" sz="800" b="0" dirty="0" smtClean="0">
                          <a:solidFill>
                            <a:srgbClr val="FF0000"/>
                          </a:solidFill>
                          <a:latin typeface="+mj-lt"/>
                          <a:ea typeface="Times New Roman"/>
                          <a:cs typeface="Arial Rounded MT Bold"/>
                        </a:rPr>
                        <a:t>Nanocatalizadores</a:t>
                      </a:r>
                      <a:r>
                        <a:rPr lang="es-MX" sz="800" b="0" dirty="0" smtClean="0">
                          <a:solidFill>
                            <a:srgbClr val="000090"/>
                          </a:solidFill>
                          <a:latin typeface="+mj-lt"/>
                          <a:ea typeface="Times New Roman"/>
                          <a:cs typeface="Arial Rounded MT Bold"/>
                        </a:rPr>
                        <a:t> </a:t>
                      </a:r>
                      <a:r>
                        <a:rPr lang="es-MX" sz="800" b="0" dirty="0">
                          <a:solidFill>
                            <a:srgbClr val="000090"/>
                          </a:solidFill>
                          <a:latin typeface="+mj-lt"/>
                          <a:ea typeface="Times New Roman"/>
                          <a:cs typeface="Arial Rounded MT Bold"/>
                        </a:rPr>
                        <a:t>másicos y soportados de sulfuro de rutenio promovido con alta actividad catalítica para reacciones de hidrotratamiento de hidrocarburos y su método de obtención.</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c>
                  <a:txBody>
                    <a:bodyPr/>
                    <a:lstStyle/>
                    <a:p>
                      <a:pPr algn="ctr">
                        <a:lnSpc>
                          <a:spcPct val="115000"/>
                        </a:lnSpc>
                        <a:spcAft>
                          <a:spcPts val="0"/>
                        </a:spcAft>
                      </a:pPr>
                      <a:r>
                        <a:rPr lang="es-MX" sz="800" b="0" dirty="0" smtClean="0">
                          <a:solidFill>
                            <a:srgbClr val="000090"/>
                          </a:solidFill>
                          <a:latin typeface="+mj-lt"/>
                          <a:ea typeface="Times New Roman"/>
                          <a:cs typeface="Arial Rounded MT Bold"/>
                        </a:rPr>
                        <a:t>Registrada </a:t>
                      </a:r>
                      <a:r>
                        <a:rPr lang="es-MX" sz="800" b="0" dirty="0">
                          <a:solidFill>
                            <a:srgbClr val="000090"/>
                          </a:solidFill>
                          <a:latin typeface="+mj-lt"/>
                          <a:ea typeface="Times New Roman"/>
                          <a:cs typeface="Arial Rounded MT Bold"/>
                        </a:rPr>
                        <a:t>en México</a:t>
                      </a:r>
                    </a:p>
                  </a:txBody>
                  <a:tcPr marL="27705" marR="27705"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bg1">
                        <a:lumMod val="85000"/>
                      </a:schemeClr>
                    </a:solidFill>
                  </a:tcPr>
                </a:tc>
              </a:tr>
            </a:tbl>
          </a:graphicData>
        </a:graphic>
      </p:graphicFrame>
      <p:sp>
        <p:nvSpPr>
          <p:cNvPr id="2" name="Rectangle 1"/>
          <p:cNvSpPr/>
          <p:nvPr/>
        </p:nvSpPr>
        <p:spPr>
          <a:xfrm rot="20040000">
            <a:off x="590258" y="2969568"/>
            <a:ext cx="7315785" cy="923330"/>
          </a:xfrm>
          <a:prstGeom prst="rect">
            <a:avLst/>
          </a:prstGeom>
          <a:noFill/>
        </p:spPr>
        <p:txBody>
          <a:bodyPr wrap="none" lIns="91440" tIns="45720" rIns="91440" bIns="45720">
            <a:spAutoFit/>
          </a:bodyPr>
          <a:lstStyle/>
          <a:p>
            <a:pPr algn="ctr"/>
            <a:r>
              <a:rPr lang="es-ES_tradnl" sz="5400" b="1" spc="50" dirty="0">
                <a:ln w="12700" cmpd="sng">
                  <a:solidFill>
                    <a:schemeClr val="accent6">
                      <a:satMod val="120000"/>
                      <a:shade val="80000"/>
                    </a:schemeClr>
                  </a:solidFill>
                  <a:prstDash val="solid"/>
                </a:ln>
                <a:solidFill>
                  <a:schemeClr val="accent6">
                    <a:tint val="1000"/>
                  </a:schemeClr>
                </a:solidFill>
                <a:effectLst>
                  <a:glow rad="228600">
                    <a:schemeClr val="accent2">
                      <a:satMod val="175000"/>
                      <a:alpha val="40000"/>
                    </a:schemeClr>
                  </a:glow>
                </a:effectLst>
              </a:rPr>
              <a:t>30 % del total en el IMPI</a:t>
            </a:r>
          </a:p>
        </p:txBody>
      </p:sp>
      <p:sp>
        <p:nvSpPr>
          <p:cNvPr id="7" name="9 Rectángulo redondeado"/>
          <p:cNvSpPr/>
          <p:nvPr/>
        </p:nvSpPr>
        <p:spPr>
          <a:xfrm>
            <a:off x="1043608" y="188640"/>
            <a:ext cx="7992888" cy="576064"/>
          </a:xfrm>
          <a:prstGeom prst="roundRect">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15000"/>
              </a:lnSpc>
              <a:spcAft>
                <a:spcPts val="0"/>
              </a:spcAft>
            </a:pPr>
            <a:r>
              <a:rPr lang="es-MX" sz="2000" i="1" dirty="0">
                <a:solidFill>
                  <a:schemeClr val="accent1">
                    <a:lumMod val="50000"/>
                  </a:schemeClr>
                </a:solidFill>
                <a:latin typeface="Arial Rounded MT Bold" pitchFamily="34" charset="0"/>
                <a:ea typeface="Times New Roman"/>
                <a:cs typeface="Times New Roman"/>
              </a:rPr>
              <a:t>PATENTES en Nanotecnología del </a:t>
            </a:r>
            <a:r>
              <a:rPr lang="es-MX" sz="2000" i="1" dirty="0" smtClean="0">
                <a:solidFill>
                  <a:schemeClr val="accent1">
                    <a:lumMod val="50000"/>
                  </a:schemeClr>
                </a:solidFill>
                <a:latin typeface="Arial Rounded MT Bold" pitchFamily="34" charset="0"/>
                <a:ea typeface="Times New Roman"/>
                <a:cs typeface="Times New Roman"/>
              </a:rPr>
              <a:t>CIMAV </a:t>
            </a:r>
            <a:r>
              <a:rPr lang="es-MX" sz="1600" i="1" dirty="0" smtClean="0">
                <a:solidFill>
                  <a:schemeClr val="accent1">
                    <a:lumMod val="50000"/>
                  </a:schemeClr>
                </a:solidFill>
                <a:latin typeface="Arial Rounded MT Bold" pitchFamily="34" charset="0"/>
                <a:ea typeface="Times New Roman"/>
                <a:cs typeface="Times New Roman"/>
              </a:rPr>
              <a:t>HISTÓRICO</a:t>
            </a:r>
            <a:endParaRPr lang="es-MX" sz="1600" i="1" dirty="0">
              <a:solidFill>
                <a:schemeClr val="accent1">
                  <a:lumMod val="50000"/>
                </a:schemeClr>
              </a:solidFill>
              <a:latin typeface="Arial Rounded MT Bold" pitchFamily="34" charset="0"/>
              <a:ea typeface="Times New Roman"/>
              <a:cs typeface="Times New Roman"/>
            </a:endParaRPr>
          </a:p>
        </p:txBody>
      </p:sp>
    </p:spTree>
    <p:extLst>
      <p:ext uri="{BB962C8B-B14F-4D97-AF65-F5344CB8AC3E}">
        <p14:creationId xmlns:p14="http://schemas.microsoft.com/office/powerpoint/2010/main" xmlns="" val="336237117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523067" y="1879600"/>
            <a:ext cx="4542530" cy="369332"/>
          </a:xfrm>
          <a:prstGeom prst="rect">
            <a:avLst/>
          </a:prstGeom>
          <a:noFill/>
        </p:spPr>
        <p:txBody>
          <a:bodyPr wrap="none" rtlCol="0">
            <a:spAutoFit/>
          </a:bodyPr>
          <a:lstStyle/>
          <a:p>
            <a:r>
              <a:rPr lang="es-ES" dirty="0" smtClean="0"/>
              <a:t>Programa de Gestión </a:t>
            </a:r>
            <a:r>
              <a:rPr lang="es-ES" smtClean="0"/>
              <a:t>del Sistema de la Calidad</a:t>
            </a:r>
            <a:endParaRPr lang="es-ES"/>
          </a:p>
        </p:txBody>
      </p:sp>
    </p:spTree>
    <p:extLst>
      <p:ext uri="{BB962C8B-B14F-4D97-AF65-F5344CB8AC3E}">
        <p14:creationId xmlns:p14="http://schemas.microsoft.com/office/powerpoint/2010/main" xmlns="" val="3943683775"/>
      </p:ext>
    </p:extLst>
  </p:cSld>
  <p:clrMapOvr>
    <a:masterClrMapping/>
  </p:clrMapOvr>
  <p:transition>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3347864" y="2708920"/>
            <a:ext cx="1042623" cy="600164"/>
          </a:xfrm>
          <a:prstGeom prst="rect">
            <a:avLst/>
          </a:prstGeom>
          <a:noFill/>
        </p:spPr>
        <p:txBody>
          <a:bodyPr wrap="none" rtlCol="0">
            <a:spAutoFit/>
          </a:bodyPr>
          <a:lstStyle/>
          <a:p>
            <a:r>
              <a:rPr lang="es-ES" sz="3300" dirty="0" smtClean="0"/>
              <a:t>2005</a:t>
            </a:r>
            <a:endParaRPr lang="es-ES" sz="3300" dirty="0"/>
          </a:p>
        </p:txBody>
      </p:sp>
    </p:spTree>
    <p:extLst>
      <p:ext uri="{BB962C8B-B14F-4D97-AF65-F5344CB8AC3E}">
        <p14:creationId xmlns:p14="http://schemas.microsoft.com/office/powerpoint/2010/main" xmlns="" val="931599628"/>
      </p:ext>
    </p:extLst>
  </p:cSld>
  <p:clrMapOvr>
    <a:masterClrMapping/>
  </p:clrMapOvr>
  <p:transition>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34 Flecha abajo"/>
          <p:cNvSpPr/>
          <p:nvPr/>
        </p:nvSpPr>
        <p:spPr>
          <a:xfrm rot="3106113">
            <a:off x="4306570" y="2401932"/>
            <a:ext cx="1008112" cy="3181709"/>
          </a:xfrm>
          <a:prstGeom prst="downArrow">
            <a:avLst>
              <a:gd name="adj1" fmla="val 50000"/>
              <a:gd name="adj2" fmla="val 53902"/>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25" name="24 Imagen" descr="lupa.gif"/>
          <p:cNvPicPr>
            <a:picLocks noChangeAspect="1"/>
          </p:cNvPicPr>
          <p:nvPr/>
        </p:nvPicPr>
        <p:blipFill>
          <a:blip r:embed="rId2" cstate="email">
            <a:extLst>
              <a:ext uri="{28A0092B-C50C-407E-A947-70E740481C1C}">
                <a14:useLocalDpi xmlns:a14="http://schemas.microsoft.com/office/drawing/2010/main" xmlns="" val="0"/>
              </a:ext>
            </a:extLst>
          </a:blip>
          <a:stretch>
            <a:fillRect/>
          </a:stretch>
        </p:blipFill>
        <p:spPr>
          <a:xfrm rot="16389677">
            <a:off x="3588384" y="789056"/>
            <a:ext cx="8561900" cy="5791711"/>
          </a:xfrm>
          <a:prstGeom prst="rect">
            <a:avLst/>
          </a:prstGeom>
        </p:spPr>
      </p:pic>
      <p:sp>
        <p:nvSpPr>
          <p:cNvPr id="4" name="3 Flecha izquierda y derecha"/>
          <p:cNvSpPr/>
          <p:nvPr/>
        </p:nvSpPr>
        <p:spPr>
          <a:xfrm>
            <a:off x="1140232" y="3724208"/>
            <a:ext cx="7382916" cy="576064"/>
          </a:xfrm>
          <a:prstGeom prst="leftRightArrow">
            <a:avLst>
              <a:gd name="adj1" fmla="val 50000"/>
              <a:gd name="adj2" fmla="val 46220"/>
            </a:avLst>
          </a:prstGeom>
          <a:ln>
            <a:noFill/>
          </a:ln>
        </p:spPr>
        <p:style>
          <a:lnRef idx="1">
            <a:schemeClr val="dk1"/>
          </a:lnRef>
          <a:fillRef idx="2">
            <a:schemeClr val="dk1"/>
          </a:fillRef>
          <a:effectRef idx="1">
            <a:schemeClr val="dk1"/>
          </a:effectRef>
          <a:fontRef idx="minor">
            <a:schemeClr val="dk1"/>
          </a:fontRef>
        </p:style>
        <p:txBody>
          <a:bodyPr rtlCol="0" anchor="ctr"/>
          <a:lstStyle/>
          <a:p>
            <a:pPr algn="ctr"/>
            <a:endParaRPr lang="es-MX"/>
          </a:p>
        </p:txBody>
      </p:sp>
      <p:sp>
        <p:nvSpPr>
          <p:cNvPr id="5" name="4 Rectángulo redondeado"/>
          <p:cNvSpPr/>
          <p:nvPr/>
        </p:nvSpPr>
        <p:spPr>
          <a:xfrm>
            <a:off x="1106324" y="5575020"/>
            <a:ext cx="7416824" cy="250694"/>
          </a:xfrm>
          <a:prstGeom prst="roundRect">
            <a:avLst>
              <a:gd name="adj" fmla="val 0"/>
            </a:avLst>
          </a:prstGeom>
          <a:solidFill>
            <a:schemeClr val="tx1">
              <a:lumMod val="65000"/>
              <a:lumOff val="35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6" name="5 Triángulo isósceles"/>
          <p:cNvSpPr/>
          <p:nvPr/>
        </p:nvSpPr>
        <p:spPr>
          <a:xfrm>
            <a:off x="1638658" y="621476"/>
            <a:ext cx="6394236" cy="1253472"/>
          </a:xfrm>
          <a:prstGeom prst="triangle">
            <a:avLst>
              <a:gd name="adj" fmla="val 49873"/>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7" name="6 Rectángulo redondeado"/>
          <p:cNvSpPr/>
          <p:nvPr/>
        </p:nvSpPr>
        <p:spPr>
          <a:xfrm>
            <a:off x="1607158" y="2190644"/>
            <a:ext cx="781010" cy="332170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8" name="7 Rectángulo redondeado"/>
          <p:cNvSpPr/>
          <p:nvPr/>
        </p:nvSpPr>
        <p:spPr>
          <a:xfrm>
            <a:off x="2892476" y="2190644"/>
            <a:ext cx="781010" cy="332170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9" name="8 Rectángulo redondeado"/>
          <p:cNvSpPr/>
          <p:nvPr/>
        </p:nvSpPr>
        <p:spPr>
          <a:xfrm>
            <a:off x="5869930" y="2190644"/>
            <a:ext cx="781010" cy="332170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0" name="9 Rectángulo redondeado"/>
          <p:cNvSpPr/>
          <p:nvPr/>
        </p:nvSpPr>
        <p:spPr>
          <a:xfrm>
            <a:off x="7285469" y="2190644"/>
            <a:ext cx="781010" cy="332170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a:p>
        </p:txBody>
      </p:sp>
      <p:sp>
        <p:nvSpPr>
          <p:cNvPr id="11" name="10 Rectángulo redondeado"/>
          <p:cNvSpPr/>
          <p:nvPr/>
        </p:nvSpPr>
        <p:spPr>
          <a:xfrm>
            <a:off x="4418692" y="2190644"/>
            <a:ext cx="781010" cy="3321702"/>
          </a:xfrm>
          <a:prstGeom prst="roundRect">
            <a:avLst/>
          </a:prstGeom>
          <a:solidFill>
            <a:srgbClr val="FF66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dirty="0"/>
          </a:p>
        </p:txBody>
      </p:sp>
      <p:sp>
        <p:nvSpPr>
          <p:cNvPr id="12" name="11 Rectángulo redondeado"/>
          <p:cNvSpPr/>
          <p:nvPr/>
        </p:nvSpPr>
        <p:spPr>
          <a:xfrm>
            <a:off x="1178332" y="1939948"/>
            <a:ext cx="7272808" cy="870315"/>
          </a:xfrm>
          <a:prstGeom prst="roundRect">
            <a:avLst>
              <a:gd name="adj" fmla="val 19248"/>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s-MX"/>
          </a:p>
        </p:txBody>
      </p:sp>
      <p:sp>
        <p:nvSpPr>
          <p:cNvPr id="13" name="12 Rectángulo redondeado"/>
          <p:cNvSpPr/>
          <p:nvPr/>
        </p:nvSpPr>
        <p:spPr>
          <a:xfrm>
            <a:off x="1257136" y="5324325"/>
            <a:ext cx="7114042" cy="250694"/>
          </a:xfrm>
          <a:prstGeom prst="roundRect">
            <a:avLst>
              <a:gd name="adj" fmla="val 0"/>
            </a:avLst>
          </a:prstGeom>
          <a:solidFill>
            <a:schemeClr val="bg1">
              <a:lumMod val="50000"/>
            </a:schemeClr>
          </a:soli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es-MX"/>
          </a:p>
        </p:txBody>
      </p:sp>
      <p:sp>
        <p:nvSpPr>
          <p:cNvPr id="14" name="13 CuadroTexto"/>
          <p:cNvSpPr txBox="1"/>
          <p:nvPr/>
        </p:nvSpPr>
        <p:spPr>
          <a:xfrm>
            <a:off x="-1776980" y="2921530"/>
            <a:ext cx="3171336" cy="2192908"/>
          </a:xfrm>
          <a:prstGeom prst="rect">
            <a:avLst/>
          </a:prstGeom>
          <a:noFill/>
        </p:spPr>
        <p:txBody>
          <a:bodyPr wrap="none" rtlCol="0">
            <a:spAutoFit/>
          </a:bodyPr>
          <a:lstStyle/>
          <a:p>
            <a:pPr algn="r">
              <a:lnSpc>
                <a:spcPct val="250000"/>
              </a:lnSpc>
            </a:pPr>
            <a:r>
              <a:rPr lang="es-MX" b="1" dirty="0" smtClean="0">
                <a:solidFill>
                  <a:srgbClr val="000000"/>
                </a:solidFill>
              </a:rPr>
              <a:t>O</a:t>
            </a:r>
            <a:r>
              <a:rPr lang="es-MX" sz="1400" b="1" dirty="0" smtClean="0">
                <a:solidFill>
                  <a:srgbClr val="000000"/>
                </a:solidFill>
              </a:rPr>
              <a:t>BJETIVOS</a:t>
            </a:r>
            <a:endParaRPr lang="es-MX" b="1" dirty="0" smtClean="0">
              <a:solidFill>
                <a:srgbClr val="000000"/>
              </a:solidFill>
            </a:endParaRPr>
          </a:p>
          <a:p>
            <a:pPr algn="r">
              <a:lnSpc>
                <a:spcPct val="250000"/>
              </a:lnSpc>
            </a:pPr>
            <a:r>
              <a:rPr lang="es-MX" b="1" dirty="0" smtClean="0">
                <a:solidFill>
                  <a:srgbClr val="000000"/>
                </a:solidFill>
              </a:rPr>
              <a:t>A</a:t>
            </a:r>
            <a:r>
              <a:rPr lang="es-MX" sz="1400" b="1" dirty="0" smtClean="0">
                <a:solidFill>
                  <a:srgbClr val="000000"/>
                </a:solidFill>
              </a:rPr>
              <a:t>CCIONES</a:t>
            </a:r>
            <a:endParaRPr lang="es-MX" b="1" dirty="0" smtClean="0">
              <a:solidFill>
                <a:srgbClr val="000000"/>
              </a:solidFill>
            </a:endParaRPr>
          </a:p>
          <a:p>
            <a:pPr algn="r">
              <a:lnSpc>
                <a:spcPct val="250000"/>
              </a:lnSpc>
            </a:pPr>
            <a:r>
              <a:rPr lang="es-MX" b="1" dirty="0" smtClean="0">
                <a:solidFill>
                  <a:srgbClr val="000000"/>
                </a:solidFill>
              </a:rPr>
              <a:t>I</a:t>
            </a:r>
            <a:r>
              <a:rPr lang="es-MX" sz="1400" b="1" dirty="0" smtClean="0">
                <a:solidFill>
                  <a:srgbClr val="000000"/>
                </a:solidFill>
              </a:rPr>
              <a:t>NDICADORES</a:t>
            </a:r>
            <a:endParaRPr lang="es-MX" b="1" dirty="0" smtClean="0">
              <a:solidFill>
                <a:srgbClr val="000000"/>
              </a:solidFill>
            </a:endParaRPr>
          </a:p>
          <a:p>
            <a:pPr algn="r">
              <a:lnSpc>
                <a:spcPct val="250000"/>
              </a:lnSpc>
            </a:pPr>
            <a:r>
              <a:rPr lang="es-MX" b="1" dirty="0" smtClean="0">
                <a:solidFill>
                  <a:srgbClr val="000000"/>
                </a:solidFill>
              </a:rPr>
              <a:t>M</a:t>
            </a:r>
            <a:r>
              <a:rPr lang="es-MX" sz="1400" b="1" dirty="0" smtClean="0">
                <a:solidFill>
                  <a:srgbClr val="000000"/>
                </a:solidFill>
              </a:rPr>
              <a:t>ETAS</a:t>
            </a:r>
            <a:endParaRPr lang="es-MX" b="1" dirty="0">
              <a:solidFill>
                <a:srgbClr val="000000"/>
              </a:solidFill>
            </a:endParaRPr>
          </a:p>
        </p:txBody>
      </p:sp>
      <p:sp>
        <p:nvSpPr>
          <p:cNvPr id="15" name="14 Rectángulo"/>
          <p:cNvSpPr/>
          <p:nvPr/>
        </p:nvSpPr>
        <p:spPr>
          <a:xfrm>
            <a:off x="1630050" y="841072"/>
            <a:ext cx="6378247" cy="1107996"/>
          </a:xfrm>
          <a:prstGeom prst="rect">
            <a:avLst/>
          </a:prstGeom>
        </p:spPr>
        <p:txBody>
          <a:bodyPr wrap="square">
            <a:spAutoFit/>
          </a:bodyPr>
          <a:lstStyle/>
          <a:p>
            <a:pPr algn="ctr"/>
            <a:r>
              <a:rPr lang="es-MX" sz="1400" b="1" dirty="0" smtClean="0">
                <a:solidFill>
                  <a:srgbClr val="000000"/>
                </a:solidFill>
              </a:rPr>
              <a:t>VISIÓN</a:t>
            </a:r>
          </a:p>
          <a:p>
            <a:pPr algn="ctr"/>
            <a:r>
              <a:rPr lang="es-MX" sz="1200" dirty="0" smtClean="0">
                <a:solidFill>
                  <a:srgbClr val="000000"/>
                </a:solidFill>
              </a:rPr>
              <a:t>Ser un centro de clase mundial, </a:t>
            </a:r>
          </a:p>
          <a:p>
            <a:pPr algn="ctr"/>
            <a:r>
              <a:rPr lang="es-MX" sz="1200" dirty="0" smtClean="0">
                <a:solidFill>
                  <a:srgbClr val="000000"/>
                </a:solidFill>
              </a:rPr>
              <a:t>que </a:t>
            </a:r>
            <a:r>
              <a:rPr lang="es-MX" sz="1400" b="1" dirty="0" smtClean="0">
                <a:solidFill>
                  <a:srgbClr val="000000"/>
                </a:solidFill>
              </a:rPr>
              <a:t>eleve el nivel científico, </a:t>
            </a:r>
          </a:p>
          <a:p>
            <a:pPr algn="ctr"/>
            <a:r>
              <a:rPr lang="es-MX" sz="1400" b="1" dirty="0" smtClean="0">
                <a:solidFill>
                  <a:srgbClr val="000000"/>
                </a:solidFill>
              </a:rPr>
              <a:t>tecnológico y de innovación del ámbito regional </a:t>
            </a:r>
            <a:r>
              <a:rPr lang="es-MX" sz="1200" dirty="0" smtClean="0">
                <a:solidFill>
                  <a:srgbClr val="000000"/>
                </a:solidFill>
              </a:rPr>
              <a:t>y nacional, </a:t>
            </a:r>
          </a:p>
          <a:p>
            <a:pPr algn="ctr"/>
            <a:r>
              <a:rPr lang="es-MX" sz="1200" dirty="0" smtClean="0">
                <a:solidFill>
                  <a:srgbClr val="000000"/>
                </a:solidFill>
              </a:rPr>
              <a:t>en las áreas de Materiales, Energía y Medio Ambiente.</a:t>
            </a:r>
            <a:endParaRPr lang="es-MX" sz="1200" dirty="0">
              <a:solidFill>
                <a:srgbClr val="000000"/>
              </a:solidFill>
            </a:endParaRPr>
          </a:p>
        </p:txBody>
      </p:sp>
      <p:sp>
        <p:nvSpPr>
          <p:cNvPr id="16" name="15 CuadroTexto"/>
          <p:cNvSpPr txBox="1"/>
          <p:nvPr/>
        </p:nvSpPr>
        <p:spPr>
          <a:xfrm>
            <a:off x="2361341" y="5519346"/>
            <a:ext cx="5271636" cy="369332"/>
          </a:xfrm>
          <a:prstGeom prst="rect">
            <a:avLst/>
          </a:prstGeom>
          <a:noFill/>
        </p:spPr>
        <p:txBody>
          <a:bodyPr wrap="none" rtlCol="0">
            <a:spAutoFit/>
          </a:bodyPr>
          <a:lstStyle/>
          <a:p>
            <a:r>
              <a:rPr lang="es-MX" b="1" spc="600" dirty="0" smtClean="0">
                <a:solidFill>
                  <a:schemeClr val="bg1"/>
                </a:solidFill>
                <a:effectLst>
                  <a:outerShdw blurRad="50800" dist="38100" dir="5400000" algn="t" rotWithShape="0">
                    <a:prstClr val="black">
                      <a:alpha val="40000"/>
                    </a:prstClr>
                  </a:outerShdw>
                </a:effectLst>
              </a:rPr>
              <a:t>RECURSOS E INFRAESTRUCTURA</a:t>
            </a:r>
            <a:endParaRPr lang="es-MX" b="1" spc="600" dirty="0">
              <a:solidFill>
                <a:schemeClr val="bg1"/>
              </a:solidFill>
              <a:effectLst>
                <a:outerShdw blurRad="50800" dist="38100" dir="5400000" algn="t" rotWithShape="0">
                  <a:prstClr val="black">
                    <a:alpha val="40000"/>
                  </a:prstClr>
                </a:outerShdw>
              </a:effectLst>
            </a:endParaRPr>
          </a:p>
        </p:txBody>
      </p:sp>
      <p:sp>
        <p:nvSpPr>
          <p:cNvPr id="17" name="16 CuadroTexto"/>
          <p:cNvSpPr txBox="1"/>
          <p:nvPr/>
        </p:nvSpPr>
        <p:spPr>
          <a:xfrm rot="5400000">
            <a:off x="7572635" y="3843652"/>
            <a:ext cx="2126341" cy="307777"/>
          </a:xfrm>
          <a:prstGeom prst="rect">
            <a:avLst/>
          </a:prstGeom>
          <a:noFill/>
        </p:spPr>
        <p:txBody>
          <a:bodyPr wrap="none" rtlCol="0">
            <a:spAutoFit/>
          </a:bodyPr>
          <a:lstStyle/>
          <a:p>
            <a:r>
              <a:rPr lang="es-MX" b="1" dirty="0" smtClean="0">
                <a:solidFill>
                  <a:srgbClr val="000000"/>
                </a:solidFill>
              </a:rPr>
              <a:t>MACROESTRATEGIAS</a:t>
            </a:r>
            <a:endParaRPr lang="es-MX" b="1" dirty="0">
              <a:solidFill>
                <a:srgbClr val="000000"/>
              </a:solidFill>
            </a:endParaRPr>
          </a:p>
        </p:txBody>
      </p:sp>
      <p:sp>
        <p:nvSpPr>
          <p:cNvPr id="18" name="17 CuadroTexto"/>
          <p:cNvSpPr txBox="1"/>
          <p:nvPr/>
        </p:nvSpPr>
        <p:spPr>
          <a:xfrm rot="5400000">
            <a:off x="767892" y="3689077"/>
            <a:ext cx="2448271" cy="646331"/>
          </a:xfrm>
          <a:prstGeom prst="rect">
            <a:avLst/>
          </a:prstGeom>
          <a:noFill/>
        </p:spPr>
        <p:txBody>
          <a:bodyPr wrap="square" rtlCol="0">
            <a:spAutoFit/>
          </a:bodyPr>
          <a:lstStyle/>
          <a:p>
            <a:pPr algn="ctr"/>
            <a:r>
              <a:rPr lang="es-MX" b="1" dirty="0" smtClean="0">
                <a:solidFill>
                  <a:schemeClr val="tx1">
                    <a:lumMod val="85000"/>
                    <a:lumOff val="15000"/>
                  </a:schemeClr>
                </a:solidFill>
              </a:rPr>
              <a:t>Investigación</a:t>
            </a:r>
          </a:p>
          <a:p>
            <a:pPr algn="ctr"/>
            <a:r>
              <a:rPr lang="es-MX" b="1" dirty="0" smtClean="0">
                <a:solidFill>
                  <a:schemeClr val="tx1">
                    <a:lumMod val="85000"/>
                    <a:lumOff val="15000"/>
                  </a:schemeClr>
                </a:solidFill>
              </a:rPr>
              <a:t> Científica-Tecnológica</a:t>
            </a:r>
            <a:endParaRPr lang="es-MX" b="1" dirty="0">
              <a:solidFill>
                <a:schemeClr val="tx1">
                  <a:lumMod val="85000"/>
                  <a:lumOff val="15000"/>
                </a:schemeClr>
              </a:solidFill>
            </a:endParaRPr>
          </a:p>
        </p:txBody>
      </p:sp>
      <p:sp>
        <p:nvSpPr>
          <p:cNvPr id="19" name="18 CuadroTexto"/>
          <p:cNvSpPr txBox="1"/>
          <p:nvPr/>
        </p:nvSpPr>
        <p:spPr>
          <a:xfrm rot="5400000">
            <a:off x="2164699" y="3719855"/>
            <a:ext cx="2448271" cy="584775"/>
          </a:xfrm>
          <a:prstGeom prst="rect">
            <a:avLst/>
          </a:prstGeom>
          <a:noFill/>
        </p:spPr>
        <p:txBody>
          <a:bodyPr wrap="square" rtlCol="0">
            <a:spAutoFit/>
          </a:bodyPr>
          <a:lstStyle/>
          <a:p>
            <a:pPr algn="ctr"/>
            <a:r>
              <a:rPr lang="es-MX" sz="1600" b="1" dirty="0" smtClean="0">
                <a:solidFill>
                  <a:schemeClr val="tx1">
                    <a:lumMod val="85000"/>
                    <a:lumOff val="15000"/>
                  </a:schemeClr>
                </a:solidFill>
              </a:rPr>
              <a:t>Formación de Científicos</a:t>
            </a:r>
          </a:p>
          <a:p>
            <a:pPr algn="ctr"/>
            <a:r>
              <a:rPr lang="es-MX" sz="1600" b="1" dirty="0" smtClean="0">
                <a:solidFill>
                  <a:schemeClr val="tx1">
                    <a:lumMod val="85000"/>
                    <a:lumOff val="15000"/>
                  </a:schemeClr>
                </a:solidFill>
              </a:rPr>
              <a:t>  y Tecnólogos</a:t>
            </a:r>
            <a:endParaRPr lang="es-MX" sz="1600" b="1" dirty="0">
              <a:solidFill>
                <a:schemeClr val="tx1">
                  <a:lumMod val="85000"/>
                  <a:lumOff val="15000"/>
                </a:schemeClr>
              </a:solidFill>
            </a:endParaRPr>
          </a:p>
        </p:txBody>
      </p:sp>
      <p:sp>
        <p:nvSpPr>
          <p:cNvPr id="21" name="20 CuadroTexto"/>
          <p:cNvSpPr txBox="1"/>
          <p:nvPr/>
        </p:nvSpPr>
        <p:spPr>
          <a:xfrm rot="5400000">
            <a:off x="6460177" y="3719856"/>
            <a:ext cx="2448271" cy="584775"/>
          </a:xfrm>
          <a:prstGeom prst="rect">
            <a:avLst/>
          </a:prstGeom>
          <a:noFill/>
        </p:spPr>
        <p:txBody>
          <a:bodyPr wrap="square" rtlCol="0">
            <a:spAutoFit/>
          </a:bodyPr>
          <a:lstStyle/>
          <a:p>
            <a:pPr algn="ctr"/>
            <a:r>
              <a:rPr lang="es-MX" sz="1600" b="1" dirty="0" smtClean="0">
                <a:solidFill>
                  <a:schemeClr val="tx1">
                    <a:lumMod val="85000"/>
                    <a:lumOff val="15000"/>
                  </a:schemeClr>
                </a:solidFill>
              </a:rPr>
              <a:t>Identidad y Cultura Organizacional</a:t>
            </a:r>
            <a:endParaRPr lang="es-MX" sz="1600" b="1" dirty="0">
              <a:solidFill>
                <a:schemeClr val="tx1">
                  <a:lumMod val="85000"/>
                  <a:lumOff val="15000"/>
                </a:schemeClr>
              </a:solidFill>
            </a:endParaRPr>
          </a:p>
        </p:txBody>
      </p:sp>
      <p:sp>
        <p:nvSpPr>
          <p:cNvPr id="22" name="21 CuadroTexto"/>
          <p:cNvSpPr txBox="1"/>
          <p:nvPr/>
        </p:nvSpPr>
        <p:spPr>
          <a:xfrm rot="5400000">
            <a:off x="3794024" y="3596741"/>
            <a:ext cx="2016224" cy="830997"/>
          </a:xfrm>
          <a:prstGeom prst="rect">
            <a:avLst/>
          </a:prstGeom>
          <a:noFill/>
        </p:spPr>
        <p:txBody>
          <a:bodyPr wrap="square" rtlCol="0">
            <a:spAutoFit/>
          </a:bodyPr>
          <a:lstStyle/>
          <a:p>
            <a:pPr algn="ctr"/>
            <a:r>
              <a:rPr lang="es-MX" sz="1600" b="1" dirty="0" smtClean="0">
                <a:solidFill>
                  <a:schemeClr val="tx1">
                    <a:lumMod val="85000"/>
                    <a:lumOff val="15000"/>
                  </a:schemeClr>
                </a:solidFill>
              </a:rPr>
              <a:t>Transferencia y Comercialización de Tecnología</a:t>
            </a:r>
            <a:endParaRPr lang="es-MX" sz="1600" b="1" dirty="0">
              <a:solidFill>
                <a:schemeClr val="tx1">
                  <a:lumMod val="85000"/>
                  <a:lumOff val="15000"/>
                </a:schemeClr>
              </a:solidFill>
            </a:endParaRPr>
          </a:p>
        </p:txBody>
      </p:sp>
      <p:sp>
        <p:nvSpPr>
          <p:cNvPr id="23" name="22 CuadroTexto"/>
          <p:cNvSpPr txBox="1"/>
          <p:nvPr/>
        </p:nvSpPr>
        <p:spPr>
          <a:xfrm>
            <a:off x="3986644" y="5252914"/>
            <a:ext cx="1817485" cy="369332"/>
          </a:xfrm>
          <a:prstGeom prst="rect">
            <a:avLst/>
          </a:prstGeom>
          <a:noFill/>
        </p:spPr>
        <p:txBody>
          <a:bodyPr wrap="none" rtlCol="0">
            <a:spAutoFit/>
          </a:bodyPr>
          <a:lstStyle/>
          <a:p>
            <a:r>
              <a:rPr lang="es-MX" b="1" spc="600" dirty="0" smtClean="0">
                <a:solidFill>
                  <a:schemeClr val="bg1"/>
                </a:solidFill>
                <a:effectLst>
                  <a:outerShdw blurRad="50800" dist="38100" dir="5400000" algn="t" rotWithShape="0">
                    <a:prstClr val="black">
                      <a:alpha val="40000"/>
                    </a:prstClr>
                  </a:outerShdw>
                </a:effectLst>
              </a:rPr>
              <a:t>PERSONAL</a:t>
            </a:r>
            <a:endParaRPr lang="es-MX" b="1" spc="600" dirty="0">
              <a:solidFill>
                <a:schemeClr val="bg1"/>
              </a:solidFill>
              <a:effectLst>
                <a:outerShdw blurRad="50800" dist="38100" dir="5400000" algn="t" rotWithShape="0">
                  <a:prstClr val="black">
                    <a:alpha val="40000"/>
                  </a:prstClr>
                </a:outerShdw>
              </a:effectLst>
            </a:endParaRPr>
          </a:p>
        </p:txBody>
      </p:sp>
      <p:sp>
        <p:nvSpPr>
          <p:cNvPr id="24" name="23 CuadroTexto"/>
          <p:cNvSpPr txBox="1"/>
          <p:nvPr/>
        </p:nvSpPr>
        <p:spPr>
          <a:xfrm>
            <a:off x="1826404" y="2081473"/>
            <a:ext cx="6192688" cy="584775"/>
          </a:xfrm>
          <a:prstGeom prst="rect">
            <a:avLst/>
          </a:prstGeom>
          <a:noFill/>
        </p:spPr>
        <p:txBody>
          <a:bodyPr wrap="square" rtlCol="0">
            <a:spAutoFit/>
          </a:bodyPr>
          <a:lstStyle/>
          <a:p>
            <a:pPr algn="ctr"/>
            <a:r>
              <a:rPr lang="es-MX" sz="3200" b="1" dirty="0" smtClean="0">
                <a:solidFill>
                  <a:schemeClr val="bg1">
                    <a:lumMod val="95000"/>
                  </a:schemeClr>
                </a:solidFill>
                <a:effectLst>
                  <a:outerShdw blurRad="50800" dist="38100" dir="5400000" algn="t" rotWithShape="0">
                    <a:prstClr val="black">
                      <a:alpha val="40000"/>
                    </a:prstClr>
                  </a:outerShdw>
                </a:effectLst>
              </a:rPr>
              <a:t>Programas Institucionales</a:t>
            </a:r>
          </a:p>
        </p:txBody>
      </p:sp>
      <p:sp>
        <p:nvSpPr>
          <p:cNvPr id="26" name="25 CuadroTexto"/>
          <p:cNvSpPr txBox="1"/>
          <p:nvPr/>
        </p:nvSpPr>
        <p:spPr>
          <a:xfrm>
            <a:off x="5143872" y="870620"/>
            <a:ext cx="3888432" cy="1200329"/>
          </a:xfrm>
          <a:prstGeom prst="rect">
            <a:avLst/>
          </a:prstGeom>
          <a:noFill/>
        </p:spPr>
        <p:txBody>
          <a:bodyPr wrap="square" rtlCol="0">
            <a:spAutoFit/>
          </a:bodyPr>
          <a:lstStyle/>
          <a:p>
            <a:pPr algn="ctr"/>
            <a:r>
              <a:rPr lang="es-MX" sz="2400" b="1" dirty="0" smtClean="0">
                <a:solidFill>
                  <a:srgbClr val="000000"/>
                </a:solidFill>
                <a:effectLst>
                  <a:reflection blurRad="6350" stA="55000" endA="300" endPos="45500" dir="5400000" sy="-100000" algn="bl" rotWithShape="0"/>
                </a:effectLst>
              </a:rPr>
              <a:t>Nanotecnología</a:t>
            </a:r>
          </a:p>
          <a:p>
            <a:pPr algn="ctr"/>
            <a:r>
              <a:rPr lang="es-MX" sz="2400" b="1" dirty="0" smtClean="0">
                <a:solidFill>
                  <a:srgbClr val="000000"/>
                </a:solidFill>
                <a:effectLst>
                  <a:reflection blurRad="6350" stA="55000" endA="300" endPos="45500" dir="5400000" sy="-100000" algn="bl" rotWithShape="0"/>
                </a:effectLst>
              </a:rPr>
              <a:t>y</a:t>
            </a:r>
          </a:p>
          <a:p>
            <a:pPr algn="ctr"/>
            <a:r>
              <a:rPr lang="es-MX" sz="2400" b="1" dirty="0" smtClean="0">
                <a:solidFill>
                  <a:srgbClr val="000000"/>
                </a:solidFill>
                <a:effectLst>
                  <a:reflection blurRad="6350" stA="55000" endA="300" endPos="45500" dir="5400000" sy="-100000" algn="bl" rotWithShape="0"/>
                </a:effectLst>
              </a:rPr>
              <a:t>Energías Renovables</a:t>
            </a:r>
          </a:p>
        </p:txBody>
      </p:sp>
      <p:sp>
        <p:nvSpPr>
          <p:cNvPr id="27" name="26 CuadroTexto"/>
          <p:cNvSpPr txBox="1"/>
          <p:nvPr/>
        </p:nvSpPr>
        <p:spPr>
          <a:xfrm>
            <a:off x="288016" y="3337000"/>
            <a:ext cx="4608512" cy="523220"/>
          </a:xfrm>
          <a:prstGeom prst="rect">
            <a:avLst/>
          </a:prstGeom>
          <a:noFill/>
        </p:spPr>
        <p:txBody>
          <a:bodyPr wrap="square" rtlCol="0">
            <a:spAutoFit/>
          </a:bodyPr>
          <a:lstStyle/>
          <a:p>
            <a:r>
              <a:rPr lang="es-MX" sz="2800" b="1" dirty="0" smtClean="0">
                <a:solidFill>
                  <a:srgbClr val="000000"/>
                </a:solidFill>
                <a:effectLst>
                  <a:reflection blurRad="6350" stA="55000" endA="300" endPos="45500" dir="5400000" sy="-100000" algn="bl" rotWithShape="0"/>
                </a:effectLst>
              </a:rPr>
              <a:t>MERCADO/EMPRESAS</a:t>
            </a:r>
            <a:endParaRPr lang="es-MX" sz="2800" b="1" dirty="0">
              <a:solidFill>
                <a:srgbClr val="000000"/>
              </a:solidFill>
              <a:effectLst>
                <a:reflection blurRad="6350" stA="55000" endA="300" endPos="45500" dir="5400000" sy="-100000" algn="bl" rotWithShape="0"/>
              </a:effectLst>
            </a:endParaRPr>
          </a:p>
        </p:txBody>
      </p:sp>
      <p:pic>
        <p:nvPicPr>
          <p:cNvPr id="28" name="27 Imagen" descr="1155576_79902602.jpg"/>
          <p:cNvPicPr>
            <a:picLocks noChangeAspect="1"/>
          </p:cNvPicPr>
          <p:nvPr/>
        </p:nvPicPr>
        <p:blipFill rotWithShape="1">
          <a:blip r:embed="rId3"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p:blipFill>
        <p:spPr>
          <a:xfrm>
            <a:off x="899592" y="4005064"/>
            <a:ext cx="2808312" cy="2653200"/>
          </a:xfrm>
          <a:prstGeom prst="rect">
            <a:avLst/>
          </a:prstGeom>
        </p:spPr>
      </p:pic>
      <p:pic>
        <p:nvPicPr>
          <p:cNvPr id="29" name="28 Imagen" descr="fulereno.png"/>
          <p:cNvPicPr>
            <a:picLocks noChangeAspect="1"/>
          </p:cNvPicPr>
          <p:nvPr/>
        </p:nvPicPr>
        <p:blipFill>
          <a:blip r:embed="rId4" cstate="email">
            <a:clrChange>
              <a:clrFrom>
                <a:srgbClr val="FFFFFF"/>
              </a:clrFrom>
              <a:clrTo>
                <a:srgbClr val="FFFFFF">
                  <a:alpha val="0"/>
                </a:srgbClr>
              </a:clrTo>
            </a:clrChange>
            <a:extLst>
              <a:ext uri="{28A0092B-C50C-407E-A947-70E740481C1C}">
                <a14:useLocalDpi xmlns:a14="http://schemas.microsoft.com/office/drawing/2010/main" xmlns="" val="0"/>
              </a:ext>
            </a:extLst>
          </a:blip>
          <a:stretch>
            <a:fillRect/>
          </a:stretch>
        </p:blipFill>
        <p:spPr>
          <a:xfrm>
            <a:off x="912292" y="4051672"/>
            <a:ext cx="2808312" cy="2567024"/>
          </a:xfrm>
          <a:prstGeom prst="rect">
            <a:avLst/>
          </a:prstGeom>
        </p:spPr>
      </p:pic>
      <p:sp>
        <p:nvSpPr>
          <p:cNvPr id="31" name="30 CuadroTexto"/>
          <p:cNvSpPr txBox="1"/>
          <p:nvPr/>
        </p:nvSpPr>
        <p:spPr>
          <a:xfrm rot="5400000">
            <a:off x="5039180" y="3766608"/>
            <a:ext cx="2448272" cy="646331"/>
          </a:xfrm>
          <a:prstGeom prst="rect">
            <a:avLst/>
          </a:prstGeom>
          <a:noFill/>
        </p:spPr>
        <p:txBody>
          <a:bodyPr wrap="square" rtlCol="0">
            <a:spAutoFit/>
          </a:bodyPr>
          <a:lstStyle/>
          <a:p>
            <a:pPr algn="ctr"/>
            <a:r>
              <a:rPr lang="es-MX" b="1" dirty="0" smtClean="0">
                <a:solidFill>
                  <a:schemeClr val="tx1">
                    <a:lumMod val="85000"/>
                    <a:lumOff val="15000"/>
                  </a:schemeClr>
                </a:solidFill>
                <a:effectLst/>
              </a:rPr>
              <a:t>Nanotecnología y</a:t>
            </a:r>
          </a:p>
          <a:p>
            <a:pPr algn="ctr"/>
            <a:r>
              <a:rPr lang="es-MX" b="1" dirty="0" smtClean="0">
                <a:solidFill>
                  <a:schemeClr val="tx1">
                    <a:lumMod val="85000"/>
                    <a:lumOff val="15000"/>
                  </a:schemeClr>
                </a:solidFill>
                <a:effectLst/>
              </a:rPr>
              <a:t>Energías Renovables</a:t>
            </a:r>
          </a:p>
        </p:txBody>
      </p:sp>
      <p:sp>
        <p:nvSpPr>
          <p:cNvPr id="32" name="31 CuadroTexto"/>
          <p:cNvSpPr txBox="1"/>
          <p:nvPr/>
        </p:nvSpPr>
        <p:spPr>
          <a:xfrm>
            <a:off x="224886" y="1394816"/>
            <a:ext cx="6192688" cy="1367041"/>
          </a:xfrm>
          <a:prstGeom prst="rect">
            <a:avLst/>
          </a:prstGeom>
          <a:noFill/>
        </p:spPr>
        <p:txBody>
          <a:bodyPr wrap="square" rtlCol="0" anchor="ctr">
            <a:spAutoFit/>
          </a:bodyPr>
          <a:lstStyle/>
          <a:p>
            <a:pPr>
              <a:lnSpc>
                <a:spcPct val="150000"/>
              </a:lnSpc>
              <a:buFont typeface="Wingdings" pitchFamily="2" charset="2"/>
              <a:buChar char="§"/>
            </a:pPr>
            <a:r>
              <a:rPr lang="es-MX" b="1" dirty="0" smtClean="0">
                <a:solidFill>
                  <a:srgbClr val="000000"/>
                </a:solidFill>
              </a:rPr>
              <a:t> </a:t>
            </a:r>
            <a:r>
              <a:rPr lang="es-MX" b="1" dirty="0">
                <a:solidFill>
                  <a:srgbClr val="000000"/>
                </a:solidFill>
              </a:rPr>
              <a:t>Investigación  Científica-</a:t>
            </a:r>
            <a:r>
              <a:rPr lang="es-MX" b="1" dirty="0" smtClean="0">
                <a:solidFill>
                  <a:srgbClr val="000000"/>
                </a:solidFill>
              </a:rPr>
              <a:t>Tecnológica</a:t>
            </a:r>
          </a:p>
          <a:p>
            <a:pPr>
              <a:lnSpc>
                <a:spcPct val="150000"/>
              </a:lnSpc>
              <a:buFont typeface="Wingdings" pitchFamily="2" charset="2"/>
              <a:buChar char="§"/>
            </a:pPr>
            <a:r>
              <a:rPr lang="es-MX" b="1" dirty="0" smtClean="0">
                <a:solidFill>
                  <a:srgbClr val="000000"/>
                </a:solidFill>
              </a:rPr>
              <a:t> Formación de Científicos  y Tecnólogos</a:t>
            </a:r>
          </a:p>
          <a:p>
            <a:pPr>
              <a:lnSpc>
                <a:spcPct val="150000"/>
              </a:lnSpc>
              <a:buFont typeface="Wingdings" pitchFamily="2" charset="2"/>
              <a:buChar char="§"/>
            </a:pPr>
            <a:r>
              <a:rPr lang="es-MX" b="1" dirty="0" smtClean="0">
                <a:solidFill>
                  <a:srgbClr val="000000"/>
                </a:solidFill>
              </a:rPr>
              <a:t> </a:t>
            </a:r>
            <a:r>
              <a:rPr lang="es-MX" b="1" dirty="0">
                <a:solidFill>
                  <a:srgbClr val="000000"/>
                </a:solidFill>
              </a:rPr>
              <a:t>Comercialización </a:t>
            </a:r>
            <a:r>
              <a:rPr lang="es-MX" b="1" dirty="0" smtClean="0">
                <a:solidFill>
                  <a:srgbClr val="000000"/>
                </a:solidFill>
              </a:rPr>
              <a:t>y Transferencia de </a:t>
            </a:r>
            <a:r>
              <a:rPr lang="es-MX" b="1" dirty="0">
                <a:solidFill>
                  <a:srgbClr val="000000"/>
                </a:solidFill>
              </a:rPr>
              <a:t>Tecnología</a:t>
            </a:r>
          </a:p>
          <a:p>
            <a:pPr>
              <a:lnSpc>
                <a:spcPct val="150000"/>
              </a:lnSpc>
              <a:buFont typeface="Wingdings" pitchFamily="2" charset="2"/>
              <a:buChar char="§"/>
            </a:pPr>
            <a:endParaRPr lang="es-MX" b="1" dirty="0">
              <a:solidFill>
                <a:srgbClr val="000000"/>
              </a:solidFill>
            </a:endParaRPr>
          </a:p>
        </p:txBody>
      </p:sp>
      <p:sp>
        <p:nvSpPr>
          <p:cNvPr id="3" name="Right Arrow 2"/>
          <p:cNvSpPr/>
          <p:nvPr/>
        </p:nvSpPr>
        <p:spPr>
          <a:xfrm>
            <a:off x="4151735" y="1124744"/>
            <a:ext cx="959550" cy="1224136"/>
          </a:xfrm>
          <a:prstGeom prst="rightArrow">
            <a:avLst>
              <a:gd name="adj1" fmla="val 37654"/>
              <a:gd name="adj2" fmla="val 59730"/>
            </a:avLst>
          </a:prstGeom>
          <a:solidFill>
            <a:schemeClr val="tx1">
              <a:lumMod val="75000"/>
              <a:lumOff val="2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 name="CuadroTexto 1"/>
          <p:cNvSpPr txBox="1"/>
          <p:nvPr/>
        </p:nvSpPr>
        <p:spPr>
          <a:xfrm>
            <a:off x="2411760" y="260648"/>
            <a:ext cx="864339" cy="430887"/>
          </a:xfrm>
          <a:prstGeom prst="rect">
            <a:avLst/>
          </a:prstGeom>
          <a:noFill/>
        </p:spPr>
        <p:txBody>
          <a:bodyPr wrap="none" rtlCol="0">
            <a:spAutoFit/>
          </a:bodyPr>
          <a:lstStyle/>
          <a:p>
            <a:r>
              <a:rPr lang="es-ES" sz="2200" dirty="0" smtClean="0">
                <a:latin typeface="Arial Rounded MT Bold"/>
                <a:cs typeface="Arial Rounded MT Bold"/>
              </a:rPr>
              <a:t>2004</a:t>
            </a:r>
            <a:endParaRPr lang="es-ES" sz="2200" dirty="0">
              <a:latin typeface="Arial Rounded MT Bold"/>
              <a:cs typeface="Arial Rounded MT Bold"/>
            </a:endParaRPr>
          </a:p>
        </p:txBody>
      </p:sp>
    </p:spTree>
    <p:extLst>
      <p:ext uri="{BB962C8B-B14F-4D97-AF65-F5344CB8AC3E}">
        <p14:creationId xmlns:p14="http://schemas.microsoft.com/office/powerpoint/2010/main" xmlns="" val="2253403967"/>
      </p:ext>
    </p:extLst>
  </p:cSld>
  <p:clrMapOvr>
    <a:masterClrMapping/>
  </p:clrMapOvr>
  <p:transition>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5" presetClass="exit" presetSubtype="0" fill="hold" grpId="0" nodeType="clickEffect">
                                  <p:stCondLst>
                                    <p:cond delay="0"/>
                                  </p:stCondLst>
                                  <p:childTnLst>
                                    <p:anim calcmode="lin" valueType="num">
                                      <p:cBhvr>
                                        <p:cTn id="6" dur="2000"/>
                                        <p:tgtEl>
                                          <p:spTgt spid="4"/>
                                        </p:tgtEl>
                                        <p:attrNameLst>
                                          <p:attrName>ppt_w</p:attrName>
                                        </p:attrNameLst>
                                      </p:cBhvr>
                                      <p:tavLst>
                                        <p:tav tm="0">
                                          <p:val>
                                            <p:strVal val="ppt_w"/>
                                          </p:val>
                                        </p:tav>
                                        <p:tav tm="100000">
                                          <p:val>
                                            <p:strVal val="ppt_w*0.70"/>
                                          </p:val>
                                        </p:tav>
                                      </p:tavLst>
                                    </p:anim>
                                    <p:anim calcmode="lin" valueType="num">
                                      <p:cBhvr>
                                        <p:cTn id="7" dur="2000"/>
                                        <p:tgtEl>
                                          <p:spTgt spid="4"/>
                                        </p:tgtEl>
                                        <p:attrNameLst>
                                          <p:attrName>ppt_h</p:attrName>
                                        </p:attrNameLst>
                                      </p:cBhvr>
                                      <p:tavLst>
                                        <p:tav tm="0">
                                          <p:val>
                                            <p:strVal val="ppt_h"/>
                                          </p:val>
                                        </p:tav>
                                        <p:tav tm="100000">
                                          <p:val>
                                            <p:strVal val="ppt_h"/>
                                          </p:val>
                                        </p:tav>
                                      </p:tavLst>
                                    </p:anim>
                                    <p:animEffect transition="out" filter="fade">
                                      <p:cBhvr>
                                        <p:cTn id="8" dur="2000"/>
                                        <p:tgtEl>
                                          <p:spTgt spid="4"/>
                                        </p:tgtEl>
                                      </p:cBhvr>
                                    </p:animEffect>
                                    <p:set>
                                      <p:cBhvr>
                                        <p:cTn id="9" dur="1" fill="hold">
                                          <p:stCondLst>
                                            <p:cond delay="1999"/>
                                          </p:stCondLst>
                                        </p:cTn>
                                        <p:tgtEl>
                                          <p:spTgt spid="4"/>
                                        </p:tgtEl>
                                        <p:attrNameLst>
                                          <p:attrName>style.visibility</p:attrName>
                                        </p:attrNameLst>
                                      </p:cBhvr>
                                      <p:to>
                                        <p:strVal val="hidden"/>
                                      </p:to>
                                    </p:set>
                                  </p:childTnLst>
                                </p:cTn>
                              </p:par>
                              <p:par>
                                <p:cTn id="10" presetID="55" presetClass="exit" presetSubtype="0" fill="hold" grpId="0" nodeType="withEffect">
                                  <p:stCondLst>
                                    <p:cond delay="0"/>
                                  </p:stCondLst>
                                  <p:childTnLst>
                                    <p:anim calcmode="lin" valueType="num">
                                      <p:cBhvr>
                                        <p:cTn id="11" dur="2000"/>
                                        <p:tgtEl>
                                          <p:spTgt spid="5"/>
                                        </p:tgtEl>
                                        <p:attrNameLst>
                                          <p:attrName>ppt_w</p:attrName>
                                        </p:attrNameLst>
                                      </p:cBhvr>
                                      <p:tavLst>
                                        <p:tav tm="0">
                                          <p:val>
                                            <p:strVal val="ppt_w"/>
                                          </p:val>
                                        </p:tav>
                                        <p:tav tm="100000">
                                          <p:val>
                                            <p:strVal val="ppt_w*0.70"/>
                                          </p:val>
                                        </p:tav>
                                      </p:tavLst>
                                    </p:anim>
                                    <p:anim calcmode="lin" valueType="num">
                                      <p:cBhvr>
                                        <p:cTn id="12" dur="2000"/>
                                        <p:tgtEl>
                                          <p:spTgt spid="5"/>
                                        </p:tgtEl>
                                        <p:attrNameLst>
                                          <p:attrName>ppt_h</p:attrName>
                                        </p:attrNameLst>
                                      </p:cBhvr>
                                      <p:tavLst>
                                        <p:tav tm="0">
                                          <p:val>
                                            <p:strVal val="ppt_h"/>
                                          </p:val>
                                        </p:tav>
                                        <p:tav tm="100000">
                                          <p:val>
                                            <p:strVal val="ppt_h"/>
                                          </p:val>
                                        </p:tav>
                                      </p:tavLst>
                                    </p:anim>
                                    <p:animEffect transition="out" filter="fade">
                                      <p:cBhvr>
                                        <p:cTn id="13" dur="2000"/>
                                        <p:tgtEl>
                                          <p:spTgt spid="5"/>
                                        </p:tgtEl>
                                      </p:cBhvr>
                                    </p:animEffect>
                                    <p:set>
                                      <p:cBhvr>
                                        <p:cTn id="14" dur="1" fill="hold">
                                          <p:stCondLst>
                                            <p:cond delay="1999"/>
                                          </p:stCondLst>
                                        </p:cTn>
                                        <p:tgtEl>
                                          <p:spTgt spid="5"/>
                                        </p:tgtEl>
                                        <p:attrNameLst>
                                          <p:attrName>style.visibility</p:attrName>
                                        </p:attrNameLst>
                                      </p:cBhvr>
                                      <p:to>
                                        <p:strVal val="hidden"/>
                                      </p:to>
                                    </p:set>
                                  </p:childTnLst>
                                </p:cTn>
                              </p:par>
                              <p:par>
                                <p:cTn id="15" presetID="55" presetClass="exit" presetSubtype="0" fill="hold" grpId="0" nodeType="withEffect">
                                  <p:stCondLst>
                                    <p:cond delay="0"/>
                                  </p:stCondLst>
                                  <p:childTnLst>
                                    <p:anim calcmode="lin" valueType="num">
                                      <p:cBhvr>
                                        <p:cTn id="16" dur="2000"/>
                                        <p:tgtEl>
                                          <p:spTgt spid="6"/>
                                        </p:tgtEl>
                                        <p:attrNameLst>
                                          <p:attrName>ppt_w</p:attrName>
                                        </p:attrNameLst>
                                      </p:cBhvr>
                                      <p:tavLst>
                                        <p:tav tm="0">
                                          <p:val>
                                            <p:strVal val="ppt_w"/>
                                          </p:val>
                                        </p:tav>
                                        <p:tav tm="100000">
                                          <p:val>
                                            <p:strVal val="ppt_w*0.70"/>
                                          </p:val>
                                        </p:tav>
                                      </p:tavLst>
                                    </p:anim>
                                    <p:anim calcmode="lin" valueType="num">
                                      <p:cBhvr>
                                        <p:cTn id="17" dur="2000"/>
                                        <p:tgtEl>
                                          <p:spTgt spid="6"/>
                                        </p:tgtEl>
                                        <p:attrNameLst>
                                          <p:attrName>ppt_h</p:attrName>
                                        </p:attrNameLst>
                                      </p:cBhvr>
                                      <p:tavLst>
                                        <p:tav tm="0">
                                          <p:val>
                                            <p:strVal val="ppt_h"/>
                                          </p:val>
                                        </p:tav>
                                        <p:tav tm="100000">
                                          <p:val>
                                            <p:strVal val="ppt_h"/>
                                          </p:val>
                                        </p:tav>
                                      </p:tavLst>
                                    </p:anim>
                                    <p:animEffect transition="out" filter="fade">
                                      <p:cBhvr>
                                        <p:cTn id="18" dur="2000"/>
                                        <p:tgtEl>
                                          <p:spTgt spid="6"/>
                                        </p:tgtEl>
                                      </p:cBhvr>
                                    </p:animEffect>
                                    <p:set>
                                      <p:cBhvr>
                                        <p:cTn id="19" dur="1" fill="hold">
                                          <p:stCondLst>
                                            <p:cond delay="1999"/>
                                          </p:stCondLst>
                                        </p:cTn>
                                        <p:tgtEl>
                                          <p:spTgt spid="6"/>
                                        </p:tgtEl>
                                        <p:attrNameLst>
                                          <p:attrName>style.visibility</p:attrName>
                                        </p:attrNameLst>
                                      </p:cBhvr>
                                      <p:to>
                                        <p:strVal val="hidden"/>
                                      </p:to>
                                    </p:set>
                                  </p:childTnLst>
                                </p:cTn>
                              </p:par>
                              <p:par>
                                <p:cTn id="20" presetID="55" presetClass="exit" presetSubtype="0" fill="hold" grpId="0" nodeType="withEffect">
                                  <p:stCondLst>
                                    <p:cond delay="0"/>
                                  </p:stCondLst>
                                  <p:childTnLst>
                                    <p:anim calcmode="lin" valueType="num">
                                      <p:cBhvr>
                                        <p:cTn id="21" dur="2000"/>
                                        <p:tgtEl>
                                          <p:spTgt spid="7"/>
                                        </p:tgtEl>
                                        <p:attrNameLst>
                                          <p:attrName>ppt_w</p:attrName>
                                        </p:attrNameLst>
                                      </p:cBhvr>
                                      <p:tavLst>
                                        <p:tav tm="0">
                                          <p:val>
                                            <p:strVal val="ppt_w"/>
                                          </p:val>
                                        </p:tav>
                                        <p:tav tm="100000">
                                          <p:val>
                                            <p:strVal val="ppt_w*0.70"/>
                                          </p:val>
                                        </p:tav>
                                      </p:tavLst>
                                    </p:anim>
                                    <p:anim calcmode="lin" valueType="num">
                                      <p:cBhvr>
                                        <p:cTn id="22" dur="2000"/>
                                        <p:tgtEl>
                                          <p:spTgt spid="7"/>
                                        </p:tgtEl>
                                        <p:attrNameLst>
                                          <p:attrName>ppt_h</p:attrName>
                                        </p:attrNameLst>
                                      </p:cBhvr>
                                      <p:tavLst>
                                        <p:tav tm="0">
                                          <p:val>
                                            <p:strVal val="ppt_h"/>
                                          </p:val>
                                        </p:tav>
                                        <p:tav tm="100000">
                                          <p:val>
                                            <p:strVal val="ppt_h"/>
                                          </p:val>
                                        </p:tav>
                                      </p:tavLst>
                                    </p:anim>
                                    <p:animEffect transition="out" filter="fade">
                                      <p:cBhvr>
                                        <p:cTn id="23" dur="2000"/>
                                        <p:tgtEl>
                                          <p:spTgt spid="7"/>
                                        </p:tgtEl>
                                      </p:cBhvr>
                                    </p:animEffect>
                                    <p:set>
                                      <p:cBhvr>
                                        <p:cTn id="24" dur="1" fill="hold">
                                          <p:stCondLst>
                                            <p:cond delay="1999"/>
                                          </p:stCondLst>
                                        </p:cTn>
                                        <p:tgtEl>
                                          <p:spTgt spid="7"/>
                                        </p:tgtEl>
                                        <p:attrNameLst>
                                          <p:attrName>style.visibility</p:attrName>
                                        </p:attrNameLst>
                                      </p:cBhvr>
                                      <p:to>
                                        <p:strVal val="hidden"/>
                                      </p:to>
                                    </p:set>
                                  </p:childTnLst>
                                </p:cTn>
                              </p:par>
                              <p:par>
                                <p:cTn id="25" presetID="55" presetClass="exit" presetSubtype="0" fill="hold" grpId="0" nodeType="withEffect">
                                  <p:stCondLst>
                                    <p:cond delay="0"/>
                                  </p:stCondLst>
                                  <p:childTnLst>
                                    <p:anim calcmode="lin" valueType="num">
                                      <p:cBhvr>
                                        <p:cTn id="26" dur="2000"/>
                                        <p:tgtEl>
                                          <p:spTgt spid="8"/>
                                        </p:tgtEl>
                                        <p:attrNameLst>
                                          <p:attrName>ppt_w</p:attrName>
                                        </p:attrNameLst>
                                      </p:cBhvr>
                                      <p:tavLst>
                                        <p:tav tm="0">
                                          <p:val>
                                            <p:strVal val="ppt_w"/>
                                          </p:val>
                                        </p:tav>
                                        <p:tav tm="100000">
                                          <p:val>
                                            <p:strVal val="ppt_w*0.70"/>
                                          </p:val>
                                        </p:tav>
                                      </p:tavLst>
                                    </p:anim>
                                    <p:anim calcmode="lin" valueType="num">
                                      <p:cBhvr>
                                        <p:cTn id="27" dur="2000"/>
                                        <p:tgtEl>
                                          <p:spTgt spid="8"/>
                                        </p:tgtEl>
                                        <p:attrNameLst>
                                          <p:attrName>ppt_h</p:attrName>
                                        </p:attrNameLst>
                                      </p:cBhvr>
                                      <p:tavLst>
                                        <p:tav tm="0">
                                          <p:val>
                                            <p:strVal val="ppt_h"/>
                                          </p:val>
                                        </p:tav>
                                        <p:tav tm="100000">
                                          <p:val>
                                            <p:strVal val="ppt_h"/>
                                          </p:val>
                                        </p:tav>
                                      </p:tavLst>
                                    </p:anim>
                                    <p:animEffect transition="out" filter="fade">
                                      <p:cBhvr>
                                        <p:cTn id="28" dur="2000"/>
                                        <p:tgtEl>
                                          <p:spTgt spid="8"/>
                                        </p:tgtEl>
                                      </p:cBhvr>
                                    </p:animEffect>
                                    <p:set>
                                      <p:cBhvr>
                                        <p:cTn id="29" dur="1" fill="hold">
                                          <p:stCondLst>
                                            <p:cond delay="1999"/>
                                          </p:stCondLst>
                                        </p:cTn>
                                        <p:tgtEl>
                                          <p:spTgt spid="8"/>
                                        </p:tgtEl>
                                        <p:attrNameLst>
                                          <p:attrName>style.visibility</p:attrName>
                                        </p:attrNameLst>
                                      </p:cBhvr>
                                      <p:to>
                                        <p:strVal val="hidden"/>
                                      </p:to>
                                    </p:set>
                                  </p:childTnLst>
                                </p:cTn>
                              </p:par>
                              <p:par>
                                <p:cTn id="30" presetID="55" presetClass="exit" presetSubtype="0" fill="hold" grpId="0" nodeType="withEffect">
                                  <p:stCondLst>
                                    <p:cond delay="0"/>
                                  </p:stCondLst>
                                  <p:childTnLst>
                                    <p:anim calcmode="lin" valueType="num">
                                      <p:cBhvr>
                                        <p:cTn id="31" dur="2000"/>
                                        <p:tgtEl>
                                          <p:spTgt spid="9"/>
                                        </p:tgtEl>
                                        <p:attrNameLst>
                                          <p:attrName>ppt_w</p:attrName>
                                        </p:attrNameLst>
                                      </p:cBhvr>
                                      <p:tavLst>
                                        <p:tav tm="0">
                                          <p:val>
                                            <p:strVal val="ppt_w"/>
                                          </p:val>
                                        </p:tav>
                                        <p:tav tm="100000">
                                          <p:val>
                                            <p:strVal val="ppt_w*0.70"/>
                                          </p:val>
                                        </p:tav>
                                      </p:tavLst>
                                    </p:anim>
                                    <p:anim calcmode="lin" valueType="num">
                                      <p:cBhvr>
                                        <p:cTn id="32" dur="2000"/>
                                        <p:tgtEl>
                                          <p:spTgt spid="9"/>
                                        </p:tgtEl>
                                        <p:attrNameLst>
                                          <p:attrName>ppt_h</p:attrName>
                                        </p:attrNameLst>
                                      </p:cBhvr>
                                      <p:tavLst>
                                        <p:tav tm="0">
                                          <p:val>
                                            <p:strVal val="ppt_h"/>
                                          </p:val>
                                        </p:tav>
                                        <p:tav tm="100000">
                                          <p:val>
                                            <p:strVal val="ppt_h"/>
                                          </p:val>
                                        </p:tav>
                                      </p:tavLst>
                                    </p:anim>
                                    <p:animEffect transition="out" filter="fade">
                                      <p:cBhvr>
                                        <p:cTn id="33" dur="2000"/>
                                        <p:tgtEl>
                                          <p:spTgt spid="9"/>
                                        </p:tgtEl>
                                      </p:cBhvr>
                                    </p:animEffect>
                                    <p:set>
                                      <p:cBhvr>
                                        <p:cTn id="34" dur="1" fill="hold">
                                          <p:stCondLst>
                                            <p:cond delay="1999"/>
                                          </p:stCondLst>
                                        </p:cTn>
                                        <p:tgtEl>
                                          <p:spTgt spid="9"/>
                                        </p:tgtEl>
                                        <p:attrNameLst>
                                          <p:attrName>style.visibility</p:attrName>
                                        </p:attrNameLst>
                                      </p:cBhvr>
                                      <p:to>
                                        <p:strVal val="hidden"/>
                                      </p:to>
                                    </p:set>
                                  </p:childTnLst>
                                </p:cTn>
                              </p:par>
                              <p:par>
                                <p:cTn id="35" presetID="55" presetClass="exit" presetSubtype="0" fill="hold" grpId="0" nodeType="withEffect">
                                  <p:stCondLst>
                                    <p:cond delay="0"/>
                                  </p:stCondLst>
                                  <p:childTnLst>
                                    <p:anim calcmode="lin" valueType="num">
                                      <p:cBhvr>
                                        <p:cTn id="36" dur="2000"/>
                                        <p:tgtEl>
                                          <p:spTgt spid="10"/>
                                        </p:tgtEl>
                                        <p:attrNameLst>
                                          <p:attrName>ppt_w</p:attrName>
                                        </p:attrNameLst>
                                      </p:cBhvr>
                                      <p:tavLst>
                                        <p:tav tm="0">
                                          <p:val>
                                            <p:strVal val="ppt_w"/>
                                          </p:val>
                                        </p:tav>
                                        <p:tav tm="100000">
                                          <p:val>
                                            <p:strVal val="ppt_w*0.70"/>
                                          </p:val>
                                        </p:tav>
                                      </p:tavLst>
                                    </p:anim>
                                    <p:anim calcmode="lin" valueType="num">
                                      <p:cBhvr>
                                        <p:cTn id="37" dur="2000"/>
                                        <p:tgtEl>
                                          <p:spTgt spid="10"/>
                                        </p:tgtEl>
                                        <p:attrNameLst>
                                          <p:attrName>ppt_h</p:attrName>
                                        </p:attrNameLst>
                                      </p:cBhvr>
                                      <p:tavLst>
                                        <p:tav tm="0">
                                          <p:val>
                                            <p:strVal val="ppt_h"/>
                                          </p:val>
                                        </p:tav>
                                        <p:tav tm="100000">
                                          <p:val>
                                            <p:strVal val="ppt_h"/>
                                          </p:val>
                                        </p:tav>
                                      </p:tavLst>
                                    </p:anim>
                                    <p:animEffect transition="out" filter="fade">
                                      <p:cBhvr>
                                        <p:cTn id="38" dur="2000"/>
                                        <p:tgtEl>
                                          <p:spTgt spid="10"/>
                                        </p:tgtEl>
                                      </p:cBhvr>
                                    </p:animEffect>
                                    <p:set>
                                      <p:cBhvr>
                                        <p:cTn id="39" dur="1" fill="hold">
                                          <p:stCondLst>
                                            <p:cond delay="1999"/>
                                          </p:stCondLst>
                                        </p:cTn>
                                        <p:tgtEl>
                                          <p:spTgt spid="10"/>
                                        </p:tgtEl>
                                        <p:attrNameLst>
                                          <p:attrName>style.visibility</p:attrName>
                                        </p:attrNameLst>
                                      </p:cBhvr>
                                      <p:to>
                                        <p:strVal val="hidden"/>
                                      </p:to>
                                    </p:set>
                                  </p:childTnLst>
                                </p:cTn>
                              </p:par>
                              <p:par>
                                <p:cTn id="40" presetID="55" presetClass="exit" presetSubtype="0" fill="hold" grpId="0" nodeType="withEffect">
                                  <p:stCondLst>
                                    <p:cond delay="0"/>
                                  </p:stCondLst>
                                  <p:childTnLst>
                                    <p:anim calcmode="lin" valueType="num">
                                      <p:cBhvr>
                                        <p:cTn id="41" dur="2000"/>
                                        <p:tgtEl>
                                          <p:spTgt spid="11"/>
                                        </p:tgtEl>
                                        <p:attrNameLst>
                                          <p:attrName>ppt_w</p:attrName>
                                        </p:attrNameLst>
                                      </p:cBhvr>
                                      <p:tavLst>
                                        <p:tav tm="0">
                                          <p:val>
                                            <p:strVal val="ppt_w"/>
                                          </p:val>
                                        </p:tav>
                                        <p:tav tm="100000">
                                          <p:val>
                                            <p:strVal val="ppt_w*0.70"/>
                                          </p:val>
                                        </p:tav>
                                      </p:tavLst>
                                    </p:anim>
                                    <p:anim calcmode="lin" valueType="num">
                                      <p:cBhvr>
                                        <p:cTn id="42" dur="2000"/>
                                        <p:tgtEl>
                                          <p:spTgt spid="11"/>
                                        </p:tgtEl>
                                        <p:attrNameLst>
                                          <p:attrName>ppt_h</p:attrName>
                                        </p:attrNameLst>
                                      </p:cBhvr>
                                      <p:tavLst>
                                        <p:tav tm="0">
                                          <p:val>
                                            <p:strVal val="ppt_h"/>
                                          </p:val>
                                        </p:tav>
                                        <p:tav tm="100000">
                                          <p:val>
                                            <p:strVal val="ppt_h"/>
                                          </p:val>
                                        </p:tav>
                                      </p:tavLst>
                                    </p:anim>
                                    <p:animEffect transition="out" filter="fade">
                                      <p:cBhvr>
                                        <p:cTn id="43" dur="2000"/>
                                        <p:tgtEl>
                                          <p:spTgt spid="11"/>
                                        </p:tgtEl>
                                      </p:cBhvr>
                                    </p:animEffect>
                                    <p:set>
                                      <p:cBhvr>
                                        <p:cTn id="44" dur="1" fill="hold">
                                          <p:stCondLst>
                                            <p:cond delay="1999"/>
                                          </p:stCondLst>
                                        </p:cTn>
                                        <p:tgtEl>
                                          <p:spTgt spid="11"/>
                                        </p:tgtEl>
                                        <p:attrNameLst>
                                          <p:attrName>style.visibility</p:attrName>
                                        </p:attrNameLst>
                                      </p:cBhvr>
                                      <p:to>
                                        <p:strVal val="hidden"/>
                                      </p:to>
                                    </p:set>
                                  </p:childTnLst>
                                </p:cTn>
                              </p:par>
                              <p:par>
                                <p:cTn id="45" presetID="55" presetClass="exit" presetSubtype="0" fill="hold" grpId="0" nodeType="withEffect">
                                  <p:stCondLst>
                                    <p:cond delay="0"/>
                                  </p:stCondLst>
                                  <p:childTnLst>
                                    <p:anim calcmode="lin" valueType="num">
                                      <p:cBhvr>
                                        <p:cTn id="46" dur="2000"/>
                                        <p:tgtEl>
                                          <p:spTgt spid="12"/>
                                        </p:tgtEl>
                                        <p:attrNameLst>
                                          <p:attrName>ppt_w</p:attrName>
                                        </p:attrNameLst>
                                      </p:cBhvr>
                                      <p:tavLst>
                                        <p:tav tm="0">
                                          <p:val>
                                            <p:strVal val="ppt_w"/>
                                          </p:val>
                                        </p:tav>
                                        <p:tav tm="100000">
                                          <p:val>
                                            <p:strVal val="ppt_w*0.70"/>
                                          </p:val>
                                        </p:tav>
                                      </p:tavLst>
                                    </p:anim>
                                    <p:anim calcmode="lin" valueType="num">
                                      <p:cBhvr>
                                        <p:cTn id="47" dur="2000"/>
                                        <p:tgtEl>
                                          <p:spTgt spid="12"/>
                                        </p:tgtEl>
                                        <p:attrNameLst>
                                          <p:attrName>ppt_h</p:attrName>
                                        </p:attrNameLst>
                                      </p:cBhvr>
                                      <p:tavLst>
                                        <p:tav tm="0">
                                          <p:val>
                                            <p:strVal val="ppt_h"/>
                                          </p:val>
                                        </p:tav>
                                        <p:tav tm="100000">
                                          <p:val>
                                            <p:strVal val="ppt_h"/>
                                          </p:val>
                                        </p:tav>
                                      </p:tavLst>
                                    </p:anim>
                                    <p:animEffect transition="out" filter="fade">
                                      <p:cBhvr>
                                        <p:cTn id="48" dur="2000"/>
                                        <p:tgtEl>
                                          <p:spTgt spid="12"/>
                                        </p:tgtEl>
                                      </p:cBhvr>
                                    </p:animEffect>
                                    <p:set>
                                      <p:cBhvr>
                                        <p:cTn id="49" dur="1" fill="hold">
                                          <p:stCondLst>
                                            <p:cond delay="1999"/>
                                          </p:stCondLst>
                                        </p:cTn>
                                        <p:tgtEl>
                                          <p:spTgt spid="12"/>
                                        </p:tgtEl>
                                        <p:attrNameLst>
                                          <p:attrName>style.visibility</p:attrName>
                                        </p:attrNameLst>
                                      </p:cBhvr>
                                      <p:to>
                                        <p:strVal val="hidden"/>
                                      </p:to>
                                    </p:set>
                                  </p:childTnLst>
                                </p:cTn>
                              </p:par>
                              <p:par>
                                <p:cTn id="50" presetID="55" presetClass="exit" presetSubtype="0" fill="hold" grpId="0" nodeType="withEffect">
                                  <p:stCondLst>
                                    <p:cond delay="0"/>
                                  </p:stCondLst>
                                  <p:childTnLst>
                                    <p:anim calcmode="lin" valueType="num">
                                      <p:cBhvr>
                                        <p:cTn id="51" dur="2000"/>
                                        <p:tgtEl>
                                          <p:spTgt spid="13"/>
                                        </p:tgtEl>
                                        <p:attrNameLst>
                                          <p:attrName>ppt_w</p:attrName>
                                        </p:attrNameLst>
                                      </p:cBhvr>
                                      <p:tavLst>
                                        <p:tav tm="0">
                                          <p:val>
                                            <p:strVal val="ppt_w"/>
                                          </p:val>
                                        </p:tav>
                                        <p:tav tm="100000">
                                          <p:val>
                                            <p:strVal val="ppt_w*0.70"/>
                                          </p:val>
                                        </p:tav>
                                      </p:tavLst>
                                    </p:anim>
                                    <p:anim calcmode="lin" valueType="num">
                                      <p:cBhvr>
                                        <p:cTn id="52" dur="2000"/>
                                        <p:tgtEl>
                                          <p:spTgt spid="13"/>
                                        </p:tgtEl>
                                        <p:attrNameLst>
                                          <p:attrName>ppt_h</p:attrName>
                                        </p:attrNameLst>
                                      </p:cBhvr>
                                      <p:tavLst>
                                        <p:tav tm="0">
                                          <p:val>
                                            <p:strVal val="ppt_h"/>
                                          </p:val>
                                        </p:tav>
                                        <p:tav tm="100000">
                                          <p:val>
                                            <p:strVal val="ppt_h"/>
                                          </p:val>
                                        </p:tav>
                                      </p:tavLst>
                                    </p:anim>
                                    <p:animEffect transition="out" filter="fade">
                                      <p:cBhvr>
                                        <p:cTn id="53" dur="2000"/>
                                        <p:tgtEl>
                                          <p:spTgt spid="13"/>
                                        </p:tgtEl>
                                      </p:cBhvr>
                                    </p:animEffect>
                                    <p:set>
                                      <p:cBhvr>
                                        <p:cTn id="54" dur="1" fill="hold">
                                          <p:stCondLst>
                                            <p:cond delay="1999"/>
                                          </p:stCondLst>
                                        </p:cTn>
                                        <p:tgtEl>
                                          <p:spTgt spid="13"/>
                                        </p:tgtEl>
                                        <p:attrNameLst>
                                          <p:attrName>style.visibility</p:attrName>
                                        </p:attrNameLst>
                                      </p:cBhvr>
                                      <p:to>
                                        <p:strVal val="hidden"/>
                                      </p:to>
                                    </p:set>
                                  </p:childTnLst>
                                </p:cTn>
                              </p:par>
                              <p:par>
                                <p:cTn id="55" presetID="55" presetClass="exit" presetSubtype="0" fill="hold" grpId="0" nodeType="withEffect">
                                  <p:stCondLst>
                                    <p:cond delay="0"/>
                                  </p:stCondLst>
                                  <p:childTnLst>
                                    <p:anim calcmode="lin" valueType="num">
                                      <p:cBhvr>
                                        <p:cTn id="56" dur="2000"/>
                                        <p:tgtEl>
                                          <p:spTgt spid="14"/>
                                        </p:tgtEl>
                                        <p:attrNameLst>
                                          <p:attrName>ppt_w</p:attrName>
                                        </p:attrNameLst>
                                      </p:cBhvr>
                                      <p:tavLst>
                                        <p:tav tm="0">
                                          <p:val>
                                            <p:strVal val="ppt_w"/>
                                          </p:val>
                                        </p:tav>
                                        <p:tav tm="100000">
                                          <p:val>
                                            <p:strVal val="ppt_w*0.70"/>
                                          </p:val>
                                        </p:tav>
                                      </p:tavLst>
                                    </p:anim>
                                    <p:anim calcmode="lin" valueType="num">
                                      <p:cBhvr>
                                        <p:cTn id="57" dur="2000"/>
                                        <p:tgtEl>
                                          <p:spTgt spid="14"/>
                                        </p:tgtEl>
                                        <p:attrNameLst>
                                          <p:attrName>ppt_h</p:attrName>
                                        </p:attrNameLst>
                                      </p:cBhvr>
                                      <p:tavLst>
                                        <p:tav tm="0">
                                          <p:val>
                                            <p:strVal val="ppt_h"/>
                                          </p:val>
                                        </p:tav>
                                        <p:tav tm="100000">
                                          <p:val>
                                            <p:strVal val="ppt_h"/>
                                          </p:val>
                                        </p:tav>
                                      </p:tavLst>
                                    </p:anim>
                                    <p:animEffect transition="out" filter="fade">
                                      <p:cBhvr>
                                        <p:cTn id="58" dur="2000"/>
                                        <p:tgtEl>
                                          <p:spTgt spid="14"/>
                                        </p:tgtEl>
                                      </p:cBhvr>
                                    </p:animEffect>
                                    <p:set>
                                      <p:cBhvr>
                                        <p:cTn id="59" dur="1" fill="hold">
                                          <p:stCondLst>
                                            <p:cond delay="1999"/>
                                          </p:stCondLst>
                                        </p:cTn>
                                        <p:tgtEl>
                                          <p:spTgt spid="14"/>
                                        </p:tgtEl>
                                        <p:attrNameLst>
                                          <p:attrName>style.visibility</p:attrName>
                                        </p:attrNameLst>
                                      </p:cBhvr>
                                      <p:to>
                                        <p:strVal val="hidden"/>
                                      </p:to>
                                    </p:set>
                                  </p:childTnLst>
                                </p:cTn>
                              </p:par>
                              <p:par>
                                <p:cTn id="60" presetID="55" presetClass="exit" presetSubtype="0" fill="hold" grpId="0" nodeType="withEffect">
                                  <p:stCondLst>
                                    <p:cond delay="0"/>
                                  </p:stCondLst>
                                  <p:childTnLst>
                                    <p:anim calcmode="lin" valueType="num">
                                      <p:cBhvr>
                                        <p:cTn id="61" dur="2000"/>
                                        <p:tgtEl>
                                          <p:spTgt spid="15"/>
                                        </p:tgtEl>
                                        <p:attrNameLst>
                                          <p:attrName>ppt_w</p:attrName>
                                        </p:attrNameLst>
                                      </p:cBhvr>
                                      <p:tavLst>
                                        <p:tav tm="0">
                                          <p:val>
                                            <p:strVal val="ppt_w"/>
                                          </p:val>
                                        </p:tav>
                                        <p:tav tm="100000">
                                          <p:val>
                                            <p:strVal val="ppt_w*0.70"/>
                                          </p:val>
                                        </p:tav>
                                      </p:tavLst>
                                    </p:anim>
                                    <p:anim calcmode="lin" valueType="num">
                                      <p:cBhvr>
                                        <p:cTn id="62" dur="2000"/>
                                        <p:tgtEl>
                                          <p:spTgt spid="15"/>
                                        </p:tgtEl>
                                        <p:attrNameLst>
                                          <p:attrName>ppt_h</p:attrName>
                                        </p:attrNameLst>
                                      </p:cBhvr>
                                      <p:tavLst>
                                        <p:tav tm="0">
                                          <p:val>
                                            <p:strVal val="ppt_h"/>
                                          </p:val>
                                        </p:tav>
                                        <p:tav tm="100000">
                                          <p:val>
                                            <p:strVal val="ppt_h"/>
                                          </p:val>
                                        </p:tav>
                                      </p:tavLst>
                                    </p:anim>
                                    <p:animEffect transition="out" filter="fade">
                                      <p:cBhvr>
                                        <p:cTn id="63" dur="2000"/>
                                        <p:tgtEl>
                                          <p:spTgt spid="15"/>
                                        </p:tgtEl>
                                      </p:cBhvr>
                                    </p:animEffect>
                                    <p:set>
                                      <p:cBhvr>
                                        <p:cTn id="64" dur="1" fill="hold">
                                          <p:stCondLst>
                                            <p:cond delay="1999"/>
                                          </p:stCondLst>
                                        </p:cTn>
                                        <p:tgtEl>
                                          <p:spTgt spid="15"/>
                                        </p:tgtEl>
                                        <p:attrNameLst>
                                          <p:attrName>style.visibility</p:attrName>
                                        </p:attrNameLst>
                                      </p:cBhvr>
                                      <p:to>
                                        <p:strVal val="hidden"/>
                                      </p:to>
                                    </p:set>
                                  </p:childTnLst>
                                </p:cTn>
                              </p:par>
                              <p:par>
                                <p:cTn id="65" presetID="55" presetClass="exit" presetSubtype="0" fill="hold" grpId="0" nodeType="withEffect">
                                  <p:stCondLst>
                                    <p:cond delay="0"/>
                                  </p:stCondLst>
                                  <p:childTnLst>
                                    <p:anim calcmode="lin" valueType="num">
                                      <p:cBhvr>
                                        <p:cTn id="66" dur="2000"/>
                                        <p:tgtEl>
                                          <p:spTgt spid="16"/>
                                        </p:tgtEl>
                                        <p:attrNameLst>
                                          <p:attrName>ppt_w</p:attrName>
                                        </p:attrNameLst>
                                      </p:cBhvr>
                                      <p:tavLst>
                                        <p:tav tm="0">
                                          <p:val>
                                            <p:strVal val="ppt_w"/>
                                          </p:val>
                                        </p:tav>
                                        <p:tav tm="100000">
                                          <p:val>
                                            <p:strVal val="ppt_w*0.70"/>
                                          </p:val>
                                        </p:tav>
                                      </p:tavLst>
                                    </p:anim>
                                    <p:anim calcmode="lin" valueType="num">
                                      <p:cBhvr>
                                        <p:cTn id="67" dur="2000"/>
                                        <p:tgtEl>
                                          <p:spTgt spid="16"/>
                                        </p:tgtEl>
                                        <p:attrNameLst>
                                          <p:attrName>ppt_h</p:attrName>
                                        </p:attrNameLst>
                                      </p:cBhvr>
                                      <p:tavLst>
                                        <p:tav tm="0">
                                          <p:val>
                                            <p:strVal val="ppt_h"/>
                                          </p:val>
                                        </p:tav>
                                        <p:tav tm="100000">
                                          <p:val>
                                            <p:strVal val="ppt_h"/>
                                          </p:val>
                                        </p:tav>
                                      </p:tavLst>
                                    </p:anim>
                                    <p:animEffect transition="out" filter="fade">
                                      <p:cBhvr>
                                        <p:cTn id="68" dur="2000"/>
                                        <p:tgtEl>
                                          <p:spTgt spid="16"/>
                                        </p:tgtEl>
                                      </p:cBhvr>
                                    </p:animEffect>
                                    <p:set>
                                      <p:cBhvr>
                                        <p:cTn id="69" dur="1" fill="hold">
                                          <p:stCondLst>
                                            <p:cond delay="1999"/>
                                          </p:stCondLst>
                                        </p:cTn>
                                        <p:tgtEl>
                                          <p:spTgt spid="16"/>
                                        </p:tgtEl>
                                        <p:attrNameLst>
                                          <p:attrName>style.visibility</p:attrName>
                                        </p:attrNameLst>
                                      </p:cBhvr>
                                      <p:to>
                                        <p:strVal val="hidden"/>
                                      </p:to>
                                    </p:set>
                                  </p:childTnLst>
                                </p:cTn>
                              </p:par>
                              <p:par>
                                <p:cTn id="70" presetID="55" presetClass="exit" presetSubtype="0" fill="hold" grpId="0" nodeType="withEffect">
                                  <p:stCondLst>
                                    <p:cond delay="0"/>
                                  </p:stCondLst>
                                  <p:childTnLst>
                                    <p:anim calcmode="lin" valueType="num">
                                      <p:cBhvr>
                                        <p:cTn id="71" dur="2000"/>
                                        <p:tgtEl>
                                          <p:spTgt spid="17"/>
                                        </p:tgtEl>
                                        <p:attrNameLst>
                                          <p:attrName>ppt_w</p:attrName>
                                        </p:attrNameLst>
                                      </p:cBhvr>
                                      <p:tavLst>
                                        <p:tav tm="0">
                                          <p:val>
                                            <p:strVal val="ppt_w"/>
                                          </p:val>
                                        </p:tav>
                                        <p:tav tm="100000">
                                          <p:val>
                                            <p:strVal val="ppt_w*0.70"/>
                                          </p:val>
                                        </p:tav>
                                      </p:tavLst>
                                    </p:anim>
                                    <p:anim calcmode="lin" valueType="num">
                                      <p:cBhvr>
                                        <p:cTn id="72" dur="2000"/>
                                        <p:tgtEl>
                                          <p:spTgt spid="17"/>
                                        </p:tgtEl>
                                        <p:attrNameLst>
                                          <p:attrName>ppt_h</p:attrName>
                                        </p:attrNameLst>
                                      </p:cBhvr>
                                      <p:tavLst>
                                        <p:tav tm="0">
                                          <p:val>
                                            <p:strVal val="ppt_h"/>
                                          </p:val>
                                        </p:tav>
                                        <p:tav tm="100000">
                                          <p:val>
                                            <p:strVal val="ppt_h"/>
                                          </p:val>
                                        </p:tav>
                                      </p:tavLst>
                                    </p:anim>
                                    <p:animEffect transition="out" filter="fade">
                                      <p:cBhvr>
                                        <p:cTn id="73" dur="2000"/>
                                        <p:tgtEl>
                                          <p:spTgt spid="17"/>
                                        </p:tgtEl>
                                      </p:cBhvr>
                                    </p:animEffect>
                                    <p:set>
                                      <p:cBhvr>
                                        <p:cTn id="74" dur="1" fill="hold">
                                          <p:stCondLst>
                                            <p:cond delay="1999"/>
                                          </p:stCondLst>
                                        </p:cTn>
                                        <p:tgtEl>
                                          <p:spTgt spid="17"/>
                                        </p:tgtEl>
                                        <p:attrNameLst>
                                          <p:attrName>style.visibility</p:attrName>
                                        </p:attrNameLst>
                                      </p:cBhvr>
                                      <p:to>
                                        <p:strVal val="hidden"/>
                                      </p:to>
                                    </p:set>
                                  </p:childTnLst>
                                </p:cTn>
                              </p:par>
                              <p:par>
                                <p:cTn id="75" presetID="55" presetClass="exit" presetSubtype="0" fill="hold" grpId="0" nodeType="withEffect">
                                  <p:stCondLst>
                                    <p:cond delay="0"/>
                                  </p:stCondLst>
                                  <p:childTnLst>
                                    <p:anim calcmode="lin" valueType="num">
                                      <p:cBhvr>
                                        <p:cTn id="76" dur="2000"/>
                                        <p:tgtEl>
                                          <p:spTgt spid="21"/>
                                        </p:tgtEl>
                                        <p:attrNameLst>
                                          <p:attrName>ppt_w</p:attrName>
                                        </p:attrNameLst>
                                      </p:cBhvr>
                                      <p:tavLst>
                                        <p:tav tm="0">
                                          <p:val>
                                            <p:strVal val="ppt_w"/>
                                          </p:val>
                                        </p:tav>
                                        <p:tav tm="100000">
                                          <p:val>
                                            <p:strVal val="ppt_w*0.70"/>
                                          </p:val>
                                        </p:tav>
                                      </p:tavLst>
                                    </p:anim>
                                    <p:anim calcmode="lin" valueType="num">
                                      <p:cBhvr>
                                        <p:cTn id="77" dur="2000"/>
                                        <p:tgtEl>
                                          <p:spTgt spid="21"/>
                                        </p:tgtEl>
                                        <p:attrNameLst>
                                          <p:attrName>ppt_h</p:attrName>
                                        </p:attrNameLst>
                                      </p:cBhvr>
                                      <p:tavLst>
                                        <p:tav tm="0">
                                          <p:val>
                                            <p:strVal val="ppt_h"/>
                                          </p:val>
                                        </p:tav>
                                        <p:tav tm="100000">
                                          <p:val>
                                            <p:strVal val="ppt_h"/>
                                          </p:val>
                                        </p:tav>
                                      </p:tavLst>
                                    </p:anim>
                                    <p:animEffect transition="out" filter="fade">
                                      <p:cBhvr>
                                        <p:cTn id="78" dur="2000"/>
                                        <p:tgtEl>
                                          <p:spTgt spid="21"/>
                                        </p:tgtEl>
                                      </p:cBhvr>
                                    </p:animEffect>
                                    <p:set>
                                      <p:cBhvr>
                                        <p:cTn id="79" dur="1" fill="hold">
                                          <p:stCondLst>
                                            <p:cond delay="1999"/>
                                          </p:stCondLst>
                                        </p:cTn>
                                        <p:tgtEl>
                                          <p:spTgt spid="21"/>
                                        </p:tgtEl>
                                        <p:attrNameLst>
                                          <p:attrName>style.visibility</p:attrName>
                                        </p:attrNameLst>
                                      </p:cBhvr>
                                      <p:to>
                                        <p:strVal val="hidden"/>
                                      </p:to>
                                    </p:set>
                                  </p:childTnLst>
                                </p:cTn>
                              </p:par>
                              <p:par>
                                <p:cTn id="80" presetID="55" presetClass="exit" presetSubtype="0" fill="hold" grpId="0" nodeType="withEffect">
                                  <p:stCondLst>
                                    <p:cond delay="0"/>
                                  </p:stCondLst>
                                  <p:childTnLst>
                                    <p:anim calcmode="lin" valueType="num">
                                      <p:cBhvr>
                                        <p:cTn id="81" dur="2000"/>
                                        <p:tgtEl>
                                          <p:spTgt spid="23"/>
                                        </p:tgtEl>
                                        <p:attrNameLst>
                                          <p:attrName>ppt_w</p:attrName>
                                        </p:attrNameLst>
                                      </p:cBhvr>
                                      <p:tavLst>
                                        <p:tav tm="0">
                                          <p:val>
                                            <p:strVal val="ppt_w"/>
                                          </p:val>
                                        </p:tav>
                                        <p:tav tm="100000">
                                          <p:val>
                                            <p:strVal val="ppt_w*0.70"/>
                                          </p:val>
                                        </p:tav>
                                      </p:tavLst>
                                    </p:anim>
                                    <p:anim calcmode="lin" valueType="num">
                                      <p:cBhvr>
                                        <p:cTn id="82" dur="2000"/>
                                        <p:tgtEl>
                                          <p:spTgt spid="23"/>
                                        </p:tgtEl>
                                        <p:attrNameLst>
                                          <p:attrName>ppt_h</p:attrName>
                                        </p:attrNameLst>
                                      </p:cBhvr>
                                      <p:tavLst>
                                        <p:tav tm="0">
                                          <p:val>
                                            <p:strVal val="ppt_h"/>
                                          </p:val>
                                        </p:tav>
                                        <p:tav tm="100000">
                                          <p:val>
                                            <p:strVal val="ppt_h"/>
                                          </p:val>
                                        </p:tav>
                                      </p:tavLst>
                                    </p:anim>
                                    <p:animEffect transition="out" filter="fade">
                                      <p:cBhvr>
                                        <p:cTn id="83" dur="2000"/>
                                        <p:tgtEl>
                                          <p:spTgt spid="23"/>
                                        </p:tgtEl>
                                      </p:cBhvr>
                                    </p:animEffect>
                                    <p:set>
                                      <p:cBhvr>
                                        <p:cTn id="84" dur="1" fill="hold">
                                          <p:stCondLst>
                                            <p:cond delay="1999"/>
                                          </p:stCondLst>
                                        </p:cTn>
                                        <p:tgtEl>
                                          <p:spTgt spid="23"/>
                                        </p:tgtEl>
                                        <p:attrNameLst>
                                          <p:attrName>style.visibility</p:attrName>
                                        </p:attrNameLst>
                                      </p:cBhvr>
                                      <p:to>
                                        <p:strVal val="hidden"/>
                                      </p:to>
                                    </p:set>
                                  </p:childTnLst>
                                </p:cTn>
                              </p:par>
                              <p:par>
                                <p:cTn id="85" presetID="55" presetClass="exit" presetSubtype="0" fill="hold" grpId="0" nodeType="withEffect">
                                  <p:stCondLst>
                                    <p:cond delay="0"/>
                                  </p:stCondLst>
                                  <p:childTnLst>
                                    <p:anim calcmode="lin" valueType="num">
                                      <p:cBhvr>
                                        <p:cTn id="86" dur="2000"/>
                                        <p:tgtEl>
                                          <p:spTgt spid="24"/>
                                        </p:tgtEl>
                                        <p:attrNameLst>
                                          <p:attrName>ppt_w</p:attrName>
                                        </p:attrNameLst>
                                      </p:cBhvr>
                                      <p:tavLst>
                                        <p:tav tm="0">
                                          <p:val>
                                            <p:strVal val="ppt_w"/>
                                          </p:val>
                                        </p:tav>
                                        <p:tav tm="100000">
                                          <p:val>
                                            <p:strVal val="ppt_w*0.70"/>
                                          </p:val>
                                        </p:tav>
                                      </p:tavLst>
                                    </p:anim>
                                    <p:anim calcmode="lin" valueType="num">
                                      <p:cBhvr>
                                        <p:cTn id="87" dur="2000"/>
                                        <p:tgtEl>
                                          <p:spTgt spid="24"/>
                                        </p:tgtEl>
                                        <p:attrNameLst>
                                          <p:attrName>ppt_h</p:attrName>
                                        </p:attrNameLst>
                                      </p:cBhvr>
                                      <p:tavLst>
                                        <p:tav tm="0">
                                          <p:val>
                                            <p:strVal val="ppt_h"/>
                                          </p:val>
                                        </p:tav>
                                        <p:tav tm="100000">
                                          <p:val>
                                            <p:strVal val="ppt_h"/>
                                          </p:val>
                                        </p:tav>
                                      </p:tavLst>
                                    </p:anim>
                                    <p:animEffect transition="out" filter="fade">
                                      <p:cBhvr>
                                        <p:cTn id="88" dur="2000"/>
                                        <p:tgtEl>
                                          <p:spTgt spid="24"/>
                                        </p:tgtEl>
                                      </p:cBhvr>
                                    </p:animEffect>
                                    <p:set>
                                      <p:cBhvr>
                                        <p:cTn id="89" dur="1" fill="hold">
                                          <p:stCondLst>
                                            <p:cond delay="1999"/>
                                          </p:stCondLst>
                                        </p:cTn>
                                        <p:tgtEl>
                                          <p:spTgt spid="24"/>
                                        </p:tgtEl>
                                        <p:attrNameLst>
                                          <p:attrName>style.visibility</p:attrName>
                                        </p:attrNameLst>
                                      </p:cBhvr>
                                      <p:to>
                                        <p:strVal val="hidden"/>
                                      </p:to>
                                    </p:set>
                                  </p:childTnLst>
                                </p:cTn>
                              </p:par>
                              <p:par>
                                <p:cTn id="90" presetID="23" presetClass="exit" presetSubtype="544" fill="hold" grpId="0" nodeType="withEffect">
                                  <p:stCondLst>
                                    <p:cond delay="0"/>
                                  </p:stCondLst>
                                  <p:childTnLst>
                                    <p:anim calcmode="lin" valueType="num">
                                      <p:cBhvr>
                                        <p:cTn id="91" dur="2000"/>
                                        <p:tgtEl>
                                          <p:spTgt spid="31"/>
                                        </p:tgtEl>
                                        <p:attrNameLst>
                                          <p:attrName>ppt_w</p:attrName>
                                        </p:attrNameLst>
                                      </p:cBhvr>
                                      <p:tavLst>
                                        <p:tav tm="0">
                                          <p:val>
                                            <p:strVal val="ppt_w"/>
                                          </p:val>
                                        </p:tav>
                                        <p:tav tm="100000">
                                          <p:val>
                                            <p:fltVal val="0"/>
                                          </p:val>
                                        </p:tav>
                                      </p:tavLst>
                                    </p:anim>
                                    <p:anim calcmode="lin" valueType="num">
                                      <p:cBhvr>
                                        <p:cTn id="92" dur="2000"/>
                                        <p:tgtEl>
                                          <p:spTgt spid="31"/>
                                        </p:tgtEl>
                                        <p:attrNameLst>
                                          <p:attrName>ppt_h</p:attrName>
                                        </p:attrNameLst>
                                      </p:cBhvr>
                                      <p:tavLst>
                                        <p:tav tm="0">
                                          <p:val>
                                            <p:strVal val="ppt_h"/>
                                          </p:val>
                                        </p:tav>
                                        <p:tav tm="100000">
                                          <p:val>
                                            <p:fltVal val="0"/>
                                          </p:val>
                                        </p:tav>
                                      </p:tavLst>
                                    </p:anim>
                                    <p:anim calcmode="lin" valueType="num">
                                      <p:cBhvr>
                                        <p:cTn id="93" dur="2000"/>
                                        <p:tgtEl>
                                          <p:spTgt spid="31"/>
                                        </p:tgtEl>
                                        <p:attrNameLst>
                                          <p:attrName>ppt_x</p:attrName>
                                        </p:attrNameLst>
                                      </p:cBhvr>
                                      <p:tavLst>
                                        <p:tav tm="0">
                                          <p:val>
                                            <p:strVal val="ppt_x"/>
                                          </p:val>
                                        </p:tav>
                                        <p:tav tm="100000">
                                          <p:val>
                                            <p:fltVal val="0.5"/>
                                          </p:val>
                                        </p:tav>
                                      </p:tavLst>
                                    </p:anim>
                                    <p:anim calcmode="lin" valueType="num">
                                      <p:cBhvr>
                                        <p:cTn id="94" dur="2000"/>
                                        <p:tgtEl>
                                          <p:spTgt spid="31"/>
                                        </p:tgtEl>
                                        <p:attrNameLst>
                                          <p:attrName>ppt_y</p:attrName>
                                        </p:attrNameLst>
                                      </p:cBhvr>
                                      <p:tavLst>
                                        <p:tav tm="0">
                                          <p:val>
                                            <p:strVal val="ppt_y"/>
                                          </p:val>
                                        </p:tav>
                                        <p:tav tm="100000">
                                          <p:val>
                                            <p:fltVal val="0.5"/>
                                          </p:val>
                                        </p:tav>
                                      </p:tavLst>
                                    </p:anim>
                                    <p:set>
                                      <p:cBhvr>
                                        <p:cTn id="95" dur="1" fill="hold">
                                          <p:stCondLst>
                                            <p:cond delay="1999"/>
                                          </p:stCondLst>
                                        </p:cTn>
                                        <p:tgtEl>
                                          <p:spTgt spid="31"/>
                                        </p:tgtEl>
                                        <p:attrNameLst>
                                          <p:attrName>style.visibility</p:attrName>
                                        </p:attrNameLst>
                                      </p:cBhvr>
                                      <p:to>
                                        <p:strVal val="hidden"/>
                                      </p:to>
                                    </p:set>
                                  </p:childTnLst>
                                </p:cTn>
                              </p:par>
                              <p:par>
                                <p:cTn id="96" presetID="43" presetClass="entr" presetSubtype="0" fill="hold" grpId="0" nodeType="withEffect">
                                  <p:stCondLst>
                                    <p:cond delay="0"/>
                                  </p:stCondLst>
                                  <p:childTnLst>
                                    <p:set>
                                      <p:cBhvr>
                                        <p:cTn id="97" dur="1" fill="hold">
                                          <p:stCondLst>
                                            <p:cond delay="0"/>
                                          </p:stCondLst>
                                        </p:cTn>
                                        <p:tgtEl>
                                          <p:spTgt spid="26"/>
                                        </p:tgtEl>
                                        <p:attrNameLst>
                                          <p:attrName>style.visibility</p:attrName>
                                        </p:attrNameLst>
                                      </p:cBhvr>
                                      <p:to>
                                        <p:strVal val="visible"/>
                                      </p:to>
                                    </p:set>
                                    <p:animEffect transition="in" filter="fade">
                                      <p:cBhvr>
                                        <p:cTn id="98" dur="200"/>
                                        <p:tgtEl>
                                          <p:spTgt spid="26"/>
                                        </p:tgtEl>
                                      </p:cBhvr>
                                    </p:animEffect>
                                    <p:anim calcmode="lin" valueType="num">
                                      <p:cBhvr>
                                        <p:cTn id="99" dur="800" fill="hold"/>
                                        <p:tgtEl>
                                          <p:spTgt spid="26"/>
                                        </p:tgtEl>
                                        <p:attrNameLst>
                                          <p:attrName>ppt_x</p:attrName>
                                        </p:attrNameLst>
                                      </p:cBhvr>
                                      <p:tavLst>
                                        <p:tav tm="0">
                                          <p:val>
                                            <p:strVal val="#ppt_x"/>
                                          </p:val>
                                        </p:tav>
                                        <p:tav tm="100000">
                                          <p:val>
                                            <p:strVal val="#ppt_x"/>
                                          </p:val>
                                        </p:tav>
                                      </p:tavLst>
                                    </p:anim>
                                    <p:anim calcmode="lin" valueType="num">
                                      <p:cBhvr>
                                        <p:cTn id="100" dur="800" fill="hold"/>
                                        <p:tgtEl>
                                          <p:spTgt spid="26"/>
                                        </p:tgtEl>
                                        <p:attrNameLst>
                                          <p:attrName>ppt_y</p:attrName>
                                        </p:attrNameLst>
                                      </p:cBhvr>
                                      <p:tavLst>
                                        <p:tav tm="0">
                                          <p:val>
                                            <p:strVal val="#ppt_y+0.31"/>
                                          </p:val>
                                        </p:tav>
                                        <p:tav tm="100000">
                                          <p:val>
                                            <p:strVal val="#ppt_y+0.31"/>
                                          </p:val>
                                        </p:tav>
                                      </p:tavLst>
                                    </p:anim>
                                    <p:anim calcmode="lin" valueType="num">
                                      <p:cBhvr>
                                        <p:cTn id="101" dur="1200" decel="50000" fill="hold">
                                          <p:stCondLst>
                                            <p:cond delay="800"/>
                                          </p:stCondLst>
                                        </p:cTn>
                                        <p:tgtEl>
                                          <p:spTgt spid="26"/>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02" dur="1200" decel="50000" fill="hold">
                                          <p:stCondLst>
                                            <p:cond delay="800"/>
                                          </p:stCondLst>
                                        </p:cTn>
                                        <p:tgtEl>
                                          <p:spTgt spid="26"/>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03" fill="hold">
                            <p:stCondLst>
                              <p:cond delay="2000"/>
                            </p:stCondLst>
                            <p:childTnLst>
                              <p:par>
                                <p:cTn id="104" presetID="12" presetClass="entr" presetSubtype="4" fill="hold" nodeType="afterEffect">
                                  <p:stCondLst>
                                    <p:cond delay="0"/>
                                  </p:stCondLst>
                                  <p:childTnLst>
                                    <p:set>
                                      <p:cBhvr>
                                        <p:cTn id="105" dur="1" fill="hold">
                                          <p:stCondLst>
                                            <p:cond delay="0"/>
                                          </p:stCondLst>
                                        </p:cTn>
                                        <p:tgtEl>
                                          <p:spTgt spid="25"/>
                                        </p:tgtEl>
                                        <p:attrNameLst>
                                          <p:attrName>style.visibility</p:attrName>
                                        </p:attrNameLst>
                                      </p:cBhvr>
                                      <p:to>
                                        <p:strVal val="visible"/>
                                      </p:to>
                                    </p:set>
                                    <p:animEffect transition="in" filter="slide(fromBottom)">
                                      <p:cBhvr>
                                        <p:cTn id="106" dur="1000"/>
                                        <p:tgtEl>
                                          <p:spTgt spid="25"/>
                                        </p:tgtEl>
                                      </p:cBhvr>
                                    </p:animEffect>
                                  </p:childTnLst>
                                </p:cTn>
                              </p:par>
                              <p:par>
                                <p:cTn id="107" presetID="23" presetClass="exit" presetSubtype="32" fill="hold" grpId="0" nodeType="withEffect">
                                  <p:stCondLst>
                                    <p:cond delay="0"/>
                                  </p:stCondLst>
                                  <p:childTnLst>
                                    <p:anim calcmode="lin" valueType="num">
                                      <p:cBhvr>
                                        <p:cTn id="108" dur="500"/>
                                        <p:tgtEl>
                                          <p:spTgt spid="22"/>
                                        </p:tgtEl>
                                        <p:attrNameLst>
                                          <p:attrName>ppt_w</p:attrName>
                                        </p:attrNameLst>
                                      </p:cBhvr>
                                      <p:tavLst>
                                        <p:tav tm="0">
                                          <p:val>
                                            <p:strVal val="ppt_w"/>
                                          </p:val>
                                        </p:tav>
                                        <p:tav tm="100000">
                                          <p:val>
                                            <p:fltVal val="0"/>
                                          </p:val>
                                        </p:tav>
                                      </p:tavLst>
                                    </p:anim>
                                    <p:anim calcmode="lin" valueType="num">
                                      <p:cBhvr>
                                        <p:cTn id="109" dur="500"/>
                                        <p:tgtEl>
                                          <p:spTgt spid="22"/>
                                        </p:tgtEl>
                                        <p:attrNameLst>
                                          <p:attrName>ppt_h</p:attrName>
                                        </p:attrNameLst>
                                      </p:cBhvr>
                                      <p:tavLst>
                                        <p:tav tm="0">
                                          <p:val>
                                            <p:strVal val="ppt_h"/>
                                          </p:val>
                                        </p:tav>
                                        <p:tav tm="100000">
                                          <p:val>
                                            <p:fltVal val="0"/>
                                          </p:val>
                                        </p:tav>
                                      </p:tavLst>
                                    </p:anim>
                                    <p:set>
                                      <p:cBhvr>
                                        <p:cTn id="110" dur="1" fill="hold">
                                          <p:stCondLst>
                                            <p:cond delay="499"/>
                                          </p:stCondLst>
                                        </p:cTn>
                                        <p:tgtEl>
                                          <p:spTgt spid="22"/>
                                        </p:tgtEl>
                                        <p:attrNameLst>
                                          <p:attrName>style.visibility</p:attrName>
                                        </p:attrNameLst>
                                      </p:cBhvr>
                                      <p:to>
                                        <p:strVal val="hidden"/>
                                      </p:to>
                                    </p:set>
                                  </p:childTnLst>
                                </p:cTn>
                              </p:par>
                              <p:par>
                                <p:cTn id="111" presetID="23" presetClass="exit" presetSubtype="32" fill="hold" grpId="0" nodeType="withEffect">
                                  <p:stCondLst>
                                    <p:cond delay="0"/>
                                  </p:stCondLst>
                                  <p:childTnLst>
                                    <p:anim calcmode="lin" valueType="num">
                                      <p:cBhvr>
                                        <p:cTn id="112" dur="500"/>
                                        <p:tgtEl>
                                          <p:spTgt spid="19"/>
                                        </p:tgtEl>
                                        <p:attrNameLst>
                                          <p:attrName>ppt_w</p:attrName>
                                        </p:attrNameLst>
                                      </p:cBhvr>
                                      <p:tavLst>
                                        <p:tav tm="0">
                                          <p:val>
                                            <p:strVal val="ppt_w"/>
                                          </p:val>
                                        </p:tav>
                                        <p:tav tm="100000">
                                          <p:val>
                                            <p:fltVal val="0"/>
                                          </p:val>
                                        </p:tav>
                                      </p:tavLst>
                                    </p:anim>
                                    <p:anim calcmode="lin" valueType="num">
                                      <p:cBhvr>
                                        <p:cTn id="113" dur="500"/>
                                        <p:tgtEl>
                                          <p:spTgt spid="19"/>
                                        </p:tgtEl>
                                        <p:attrNameLst>
                                          <p:attrName>ppt_h</p:attrName>
                                        </p:attrNameLst>
                                      </p:cBhvr>
                                      <p:tavLst>
                                        <p:tav tm="0">
                                          <p:val>
                                            <p:strVal val="ppt_h"/>
                                          </p:val>
                                        </p:tav>
                                        <p:tav tm="100000">
                                          <p:val>
                                            <p:fltVal val="0"/>
                                          </p:val>
                                        </p:tav>
                                      </p:tavLst>
                                    </p:anim>
                                    <p:set>
                                      <p:cBhvr>
                                        <p:cTn id="114" dur="1" fill="hold">
                                          <p:stCondLst>
                                            <p:cond delay="499"/>
                                          </p:stCondLst>
                                        </p:cTn>
                                        <p:tgtEl>
                                          <p:spTgt spid="19"/>
                                        </p:tgtEl>
                                        <p:attrNameLst>
                                          <p:attrName>style.visibility</p:attrName>
                                        </p:attrNameLst>
                                      </p:cBhvr>
                                      <p:to>
                                        <p:strVal val="hidden"/>
                                      </p:to>
                                    </p:set>
                                  </p:childTnLst>
                                </p:cTn>
                              </p:par>
                              <p:par>
                                <p:cTn id="115" presetID="23" presetClass="exit" presetSubtype="32" fill="hold" grpId="0" nodeType="withEffect">
                                  <p:stCondLst>
                                    <p:cond delay="0"/>
                                  </p:stCondLst>
                                  <p:childTnLst>
                                    <p:anim calcmode="lin" valueType="num">
                                      <p:cBhvr>
                                        <p:cTn id="116" dur="500"/>
                                        <p:tgtEl>
                                          <p:spTgt spid="18"/>
                                        </p:tgtEl>
                                        <p:attrNameLst>
                                          <p:attrName>ppt_w</p:attrName>
                                        </p:attrNameLst>
                                      </p:cBhvr>
                                      <p:tavLst>
                                        <p:tav tm="0">
                                          <p:val>
                                            <p:strVal val="ppt_w"/>
                                          </p:val>
                                        </p:tav>
                                        <p:tav tm="100000">
                                          <p:val>
                                            <p:fltVal val="0"/>
                                          </p:val>
                                        </p:tav>
                                      </p:tavLst>
                                    </p:anim>
                                    <p:anim calcmode="lin" valueType="num">
                                      <p:cBhvr>
                                        <p:cTn id="117" dur="500"/>
                                        <p:tgtEl>
                                          <p:spTgt spid="18"/>
                                        </p:tgtEl>
                                        <p:attrNameLst>
                                          <p:attrName>ppt_h</p:attrName>
                                        </p:attrNameLst>
                                      </p:cBhvr>
                                      <p:tavLst>
                                        <p:tav tm="0">
                                          <p:val>
                                            <p:strVal val="ppt_h"/>
                                          </p:val>
                                        </p:tav>
                                        <p:tav tm="100000">
                                          <p:val>
                                            <p:fltVal val="0"/>
                                          </p:val>
                                        </p:tav>
                                      </p:tavLst>
                                    </p:anim>
                                    <p:set>
                                      <p:cBhvr>
                                        <p:cTn id="118" dur="1" fill="hold">
                                          <p:stCondLst>
                                            <p:cond delay="499"/>
                                          </p:stCondLst>
                                        </p:cTn>
                                        <p:tgtEl>
                                          <p:spTgt spid="18"/>
                                        </p:tgtEl>
                                        <p:attrNameLst>
                                          <p:attrName>style.visibility</p:attrName>
                                        </p:attrNameLst>
                                      </p:cBhvr>
                                      <p:to>
                                        <p:strVal val="hidden"/>
                                      </p:to>
                                    </p:set>
                                  </p:childTnLst>
                                </p:cTn>
                              </p:par>
                              <p:par>
                                <p:cTn id="119" presetID="55" presetClass="entr" presetSubtype="0" fill="hold" grpId="0" nodeType="withEffect">
                                  <p:stCondLst>
                                    <p:cond delay="0"/>
                                  </p:stCondLst>
                                  <p:iterate type="wd">
                                    <p:tmPct val="4000"/>
                                  </p:iterate>
                                  <p:childTnLst>
                                    <p:set>
                                      <p:cBhvr>
                                        <p:cTn id="120" dur="1" fill="hold">
                                          <p:stCondLst>
                                            <p:cond delay="0"/>
                                          </p:stCondLst>
                                        </p:cTn>
                                        <p:tgtEl>
                                          <p:spTgt spid="32"/>
                                        </p:tgtEl>
                                        <p:attrNameLst>
                                          <p:attrName>style.visibility</p:attrName>
                                        </p:attrNameLst>
                                      </p:cBhvr>
                                      <p:to>
                                        <p:strVal val="visible"/>
                                      </p:to>
                                    </p:set>
                                    <p:anim calcmode="lin" valueType="num">
                                      <p:cBhvr>
                                        <p:cTn id="121" dur="2000" fill="hold"/>
                                        <p:tgtEl>
                                          <p:spTgt spid="32"/>
                                        </p:tgtEl>
                                        <p:attrNameLst>
                                          <p:attrName>ppt_w</p:attrName>
                                        </p:attrNameLst>
                                      </p:cBhvr>
                                      <p:tavLst>
                                        <p:tav tm="0">
                                          <p:val>
                                            <p:strVal val="#ppt_w*0.70"/>
                                          </p:val>
                                        </p:tav>
                                        <p:tav tm="100000">
                                          <p:val>
                                            <p:strVal val="#ppt_w"/>
                                          </p:val>
                                        </p:tav>
                                      </p:tavLst>
                                    </p:anim>
                                    <p:anim calcmode="lin" valueType="num">
                                      <p:cBhvr>
                                        <p:cTn id="122" dur="2000" fill="hold"/>
                                        <p:tgtEl>
                                          <p:spTgt spid="32"/>
                                        </p:tgtEl>
                                        <p:attrNameLst>
                                          <p:attrName>ppt_h</p:attrName>
                                        </p:attrNameLst>
                                      </p:cBhvr>
                                      <p:tavLst>
                                        <p:tav tm="0">
                                          <p:val>
                                            <p:strVal val="#ppt_h"/>
                                          </p:val>
                                        </p:tav>
                                        <p:tav tm="100000">
                                          <p:val>
                                            <p:strVal val="#ppt_h"/>
                                          </p:val>
                                        </p:tav>
                                      </p:tavLst>
                                    </p:anim>
                                    <p:animEffect transition="in" filter="fade">
                                      <p:cBhvr>
                                        <p:cTn id="123" dur="2000"/>
                                        <p:tgtEl>
                                          <p:spTgt spid="32"/>
                                        </p:tgtEl>
                                      </p:cBhvr>
                                    </p:animEffect>
                                  </p:childTnLst>
                                </p:cTn>
                              </p:par>
                            </p:childTnLst>
                          </p:cTn>
                        </p:par>
                        <p:par>
                          <p:cTn id="124" fill="hold">
                            <p:stCondLst>
                              <p:cond delay="5120"/>
                            </p:stCondLst>
                            <p:childTnLst>
                              <p:par>
                                <p:cTn id="125" presetID="17" presetClass="entr" presetSubtype="8" fill="hold" grpId="0" nodeType="afterEffect">
                                  <p:stCondLst>
                                    <p:cond delay="0"/>
                                  </p:stCondLst>
                                  <p:childTnLst>
                                    <p:set>
                                      <p:cBhvr>
                                        <p:cTn id="126" dur="1" fill="hold">
                                          <p:stCondLst>
                                            <p:cond delay="0"/>
                                          </p:stCondLst>
                                        </p:cTn>
                                        <p:tgtEl>
                                          <p:spTgt spid="3"/>
                                        </p:tgtEl>
                                        <p:attrNameLst>
                                          <p:attrName>style.visibility</p:attrName>
                                        </p:attrNameLst>
                                      </p:cBhvr>
                                      <p:to>
                                        <p:strVal val="visible"/>
                                      </p:to>
                                    </p:set>
                                    <p:anim calcmode="lin" valueType="num">
                                      <p:cBhvr>
                                        <p:cTn id="127" dur="500" fill="hold"/>
                                        <p:tgtEl>
                                          <p:spTgt spid="3"/>
                                        </p:tgtEl>
                                        <p:attrNameLst>
                                          <p:attrName>ppt_x</p:attrName>
                                        </p:attrNameLst>
                                      </p:cBhvr>
                                      <p:tavLst>
                                        <p:tav tm="0">
                                          <p:val>
                                            <p:strVal val="#ppt_x-#ppt_w/2"/>
                                          </p:val>
                                        </p:tav>
                                        <p:tav tm="100000">
                                          <p:val>
                                            <p:strVal val="#ppt_x"/>
                                          </p:val>
                                        </p:tav>
                                      </p:tavLst>
                                    </p:anim>
                                    <p:anim calcmode="lin" valueType="num">
                                      <p:cBhvr>
                                        <p:cTn id="128" dur="500" fill="hold"/>
                                        <p:tgtEl>
                                          <p:spTgt spid="3"/>
                                        </p:tgtEl>
                                        <p:attrNameLst>
                                          <p:attrName>ppt_y</p:attrName>
                                        </p:attrNameLst>
                                      </p:cBhvr>
                                      <p:tavLst>
                                        <p:tav tm="0">
                                          <p:val>
                                            <p:strVal val="#ppt_y"/>
                                          </p:val>
                                        </p:tav>
                                        <p:tav tm="100000">
                                          <p:val>
                                            <p:strVal val="#ppt_y"/>
                                          </p:val>
                                        </p:tav>
                                      </p:tavLst>
                                    </p:anim>
                                    <p:anim calcmode="lin" valueType="num">
                                      <p:cBhvr>
                                        <p:cTn id="129" dur="500" fill="hold"/>
                                        <p:tgtEl>
                                          <p:spTgt spid="3"/>
                                        </p:tgtEl>
                                        <p:attrNameLst>
                                          <p:attrName>ppt_w</p:attrName>
                                        </p:attrNameLst>
                                      </p:cBhvr>
                                      <p:tavLst>
                                        <p:tav tm="0">
                                          <p:val>
                                            <p:fltVal val="0"/>
                                          </p:val>
                                        </p:tav>
                                        <p:tav tm="100000">
                                          <p:val>
                                            <p:strVal val="#ppt_w"/>
                                          </p:val>
                                        </p:tav>
                                      </p:tavLst>
                                    </p:anim>
                                    <p:anim calcmode="lin" valueType="num">
                                      <p:cBhvr>
                                        <p:cTn id="130" dur="500" fill="hold"/>
                                        <p:tgtEl>
                                          <p:spTgt spid="3"/>
                                        </p:tgtEl>
                                        <p:attrNameLst>
                                          <p:attrName>ppt_h</p:attrName>
                                        </p:attrNameLst>
                                      </p:cBhvr>
                                      <p:tavLst>
                                        <p:tav tm="0">
                                          <p:val>
                                            <p:strVal val="#ppt_h"/>
                                          </p:val>
                                        </p:tav>
                                        <p:tav tm="100000">
                                          <p:val>
                                            <p:strVal val="#ppt_h"/>
                                          </p:val>
                                        </p:tav>
                                      </p:tavLst>
                                    </p:anim>
                                  </p:childTnLst>
                                </p:cTn>
                              </p:par>
                            </p:childTnLst>
                          </p:cTn>
                        </p:par>
                      </p:childTnLst>
                    </p:cTn>
                  </p:par>
                  <p:par>
                    <p:cTn id="131" fill="hold">
                      <p:stCondLst>
                        <p:cond delay="indefinite"/>
                      </p:stCondLst>
                      <p:childTnLst>
                        <p:par>
                          <p:cTn id="132" fill="hold">
                            <p:stCondLst>
                              <p:cond delay="0"/>
                            </p:stCondLst>
                            <p:childTnLst>
                              <p:par>
                                <p:cTn id="133" presetID="17" presetClass="entr" presetSubtype="1" fill="hold" grpId="0" nodeType="clickEffect">
                                  <p:stCondLst>
                                    <p:cond delay="0"/>
                                  </p:stCondLst>
                                  <p:childTnLst>
                                    <p:set>
                                      <p:cBhvr>
                                        <p:cTn id="134" dur="1" fill="hold">
                                          <p:stCondLst>
                                            <p:cond delay="0"/>
                                          </p:stCondLst>
                                        </p:cTn>
                                        <p:tgtEl>
                                          <p:spTgt spid="35"/>
                                        </p:tgtEl>
                                        <p:attrNameLst>
                                          <p:attrName>style.visibility</p:attrName>
                                        </p:attrNameLst>
                                      </p:cBhvr>
                                      <p:to>
                                        <p:strVal val="visible"/>
                                      </p:to>
                                    </p:set>
                                    <p:anim calcmode="lin" valueType="num">
                                      <p:cBhvr>
                                        <p:cTn id="135" dur="500" fill="hold"/>
                                        <p:tgtEl>
                                          <p:spTgt spid="35"/>
                                        </p:tgtEl>
                                        <p:attrNameLst>
                                          <p:attrName>ppt_x</p:attrName>
                                        </p:attrNameLst>
                                      </p:cBhvr>
                                      <p:tavLst>
                                        <p:tav tm="0">
                                          <p:val>
                                            <p:strVal val="#ppt_x"/>
                                          </p:val>
                                        </p:tav>
                                        <p:tav tm="100000">
                                          <p:val>
                                            <p:strVal val="#ppt_x"/>
                                          </p:val>
                                        </p:tav>
                                      </p:tavLst>
                                    </p:anim>
                                    <p:anim calcmode="lin" valueType="num">
                                      <p:cBhvr>
                                        <p:cTn id="136" dur="500" fill="hold"/>
                                        <p:tgtEl>
                                          <p:spTgt spid="35"/>
                                        </p:tgtEl>
                                        <p:attrNameLst>
                                          <p:attrName>ppt_y</p:attrName>
                                        </p:attrNameLst>
                                      </p:cBhvr>
                                      <p:tavLst>
                                        <p:tav tm="0">
                                          <p:val>
                                            <p:strVal val="#ppt_y-#ppt_h/2"/>
                                          </p:val>
                                        </p:tav>
                                        <p:tav tm="100000">
                                          <p:val>
                                            <p:strVal val="#ppt_y"/>
                                          </p:val>
                                        </p:tav>
                                      </p:tavLst>
                                    </p:anim>
                                    <p:anim calcmode="lin" valueType="num">
                                      <p:cBhvr>
                                        <p:cTn id="137" dur="500" fill="hold"/>
                                        <p:tgtEl>
                                          <p:spTgt spid="35"/>
                                        </p:tgtEl>
                                        <p:attrNameLst>
                                          <p:attrName>ppt_w</p:attrName>
                                        </p:attrNameLst>
                                      </p:cBhvr>
                                      <p:tavLst>
                                        <p:tav tm="0">
                                          <p:val>
                                            <p:strVal val="#ppt_w"/>
                                          </p:val>
                                        </p:tav>
                                        <p:tav tm="100000">
                                          <p:val>
                                            <p:strVal val="#ppt_w"/>
                                          </p:val>
                                        </p:tav>
                                      </p:tavLst>
                                    </p:anim>
                                    <p:anim calcmode="lin" valueType="num">
                                      <p:cBhvr>
                                        <p:cTn id="138" dur="500" fill="hold"/>
                                        <p:tgtEl>
                                          <p:spTgt spid="35"/>
                                        </p:tgtEl>
                                        <p:attrNameLst>
                                          <p:attrName>ppt_h</p:attrName>
                                        </p:attrNameLst>
                                      </p:cBhvr>
                                      <p:tavLst>
                                        <p:tav tm="0">
                                          <p:val>
                                            <p:fltVal val="0"/>
                                          </p:val>
                                        </p:tav>
                                        <p:tav tm="100000">
                                          <p:val>
                                            <p:strVal val="#ppt_h"/>
                                          </p:val>
                                        </p:tav>
                                      </p:tavLst>
                                    </p:anim>
                                  </p:childTnLst>
                                </p:cTn>
                              </p:par>
                              <p:par>
                                <p:cTn id="139" presetID="22" presetClass="entr" presetSubtype="4" fill="hold" nodeType="withEffect">
                                  <p:stCondLst>
                                    <p:cond delay="0"/>
                                  </p:stCondLst>
                                  <p:childTnLst>
                                    <p:set>
                                      <p:cBhvr>
                                        <p:cTn id="140" dur="1" fill="hold">
                                          <p:stCondLst>
                                            <p:cond delay="0"/>
                                          </p:stCondLst>
                                        </p:cTn>
                                        <p:tgtEl>
                                          <p:spTgt spid="28"/>
                                        </p:tgtEl>
                                        <p:attrNameLst>
                                          <p:attrName>style.visibility</p:attrName>
                                        </p:attrNameLst>
                                      </p:cBhvr>
                                      <p:to>
                                        <p:strVal val="visible"/>
                                      </p:to>
                                    </p:set>
                                    <p:animEffect transition="in" filter="wipe(down)">
                                      <p:cBhvr>
                                        <p:cTn id="141" dur="2000"/>
                                        <p:tgtEl>
                                          <p:spTgt spid="28"/>
                                        </p:tgtEl>
                                      </p:cBhvr>
                                    </p:animEffect>
                                  </p:childTnLst>
                                </p:cTn>
                              </p:par>
                              <p:par>
                                <p:cTn id="142" presetID="40" presetClass="entr" presetSubtype="0" fill="hold" grpId="0" nodeType="withEffect">
                                  <p:stCondLst>
                                    <p:cond delay="0"/>
                                  </p:stCondLst>
                                  <p:iterate type="lt">
                                    <p:tmPct val="10000"/>
                                  </p:iterate>
                                  <p:childTnLst>
                                    <p:set>
                                      <p:cBhvr>
                                        <p:cTn id="143" dur="1" fill="hold">
                                          <p:stCondLst>
                                            <p:cond delay="0"/>
                                          </p:stCondLst>
                                        </p:cTn>
                                        <p:tgtEl>
                                          <p:spTgt spid="27"/>
                                        </p:tgtEl>
                                        <p:attrNameLst>
                                          <p:attrName>style.visibility</p:attrName>
                                        </p:attrNameLst>
                                      </p:cBhvr>
                                      <p:to>
                                        <p:strVal val="visible"/>
                                      </p:to>
                                    </p:set>
                                    <p:animEffect transition="in" filter="fade">
                                      <p:cBhvr>
                                        <p:cTn id="144" dur="1000"/>
                                        <p:tgtEl>
                                          <p:spTgt spid="27"/>
                                        </p:tgtEl>
                                      </p:cBhvr>
                                    </p:animEffect>
                                    <p:anim calcmode="lin" valueType="num">
                                      <p:cBhvr>
                                        <p:cTn id="145" dur="1000" fill="hold"/>
                                        <p:tgtEl>
                                          <p:spTgt spid="27"/>
                                        </p:tgtEl>
                                        <p:attrNameLst>
                                          <p:attrName>ppt_x</p:attrName>
                                        </p:attrNameLst>
                                      </p:cBhvr>
                                      <p:tavLst>
                                        <p:tav tm="0">
                                          <p:val>
                                            <p:strVal val="#ppt_x-.1"/>
                                          </p:val>
                                        </p:tav>
                                        <p:tav tm="100000">
                                          <p:val>
                                            <p:strVal val="#ppt_x"/>
                                          </p:val>
                                        </p:tav>
                                      </p:tavLst>
                                    </p:anim>
                                    <p:anim calcmode="lin" valueType="num">
                                      <p:cBhvr>
                                        <p:cTn id="146" dur="1000" fill="hold"/>
                                        <p:tgtEl>
                                          <p:spTgt spid="27"/>
                                        </p:tgtEl>
                                        <p:attrNameLst>
                                          <p:attrName>ppt_y</p:attrName>
                                        </p:attrNameLst>
                                      </p:cBhvr>
                                      <p:tavLst>
                                        <p:tav tm="0">
                                          <p:val>
                                            <p:strVal val="#ppt_y"/>
                                          </p:val>
                                        </p:tav>
                                        <p:tav tm="100000">
                                          <p:val>
                                            <p:strVal val="#ppt_y"/>
                                          </p:val>
                                        </p:tav>
                                      </p:tavLst>
                                    </p:anim>
                                  </p:childTnLst>
                                </p:cTn>
                              </p:par>
                              <p:par>
                                <p:cTn id="147" presetID="19" presetClass="entr" presetSubtype="10" fill="hold" nodeType="withEffect">
                                  <p:stCondLst>
                                    <p:cond delay="0"/>
                                  </p:stCondLst>
                                  <p:childTnLst>
                                    <p:set>
                                      <p:cBhvr>
                                        <p:cTn id="148" dur="1" fill="hold">
                                          <p:stCondLst>
                                            <p:cond delay="0"/>
                                          </p:stCondLst>
                                        </p:cTn>
                                        <p:tgtEl>
                                          <p:spTgt spid="29"/>
                                        </p:tgtEl>
                                        <p:attrNameLst>
                                          <p:attrName>style.visibility</p:attrName>
                                        </p:attrNameLst>
                                      </p:cBhvr>
                                      <p:to>
                                        <p:strVal val="visible"/>
                                      </p:to>
                                    </p:set>
                                    <p:anim calcmode="lin" valueType="num">
                                      <p:cBhvr>
                                        <p:cTn id="149" dur="5000" fill="hold"/>
                                        <p:tgtEl>
                                          <p:spTgt spid="29"/>
                                        </p:tgtEl>
                                        <p:attrNameLst>
                                          <p:attrName>ppt_w</p:attrName>
                                        </p:attrNameLst>
                                      </p:cBhvr>
                                      <p:tavLst>
                                        <p:tav tm="0" fmla="#ppt_w*sin(2.5*pi*$)">
                                          <p:val>
                                            <p:fltVal val="0"/>
                                          </p:val>
                                        </p:tav>
                                        <p:tav tm="100000">
                                          <p:val>
                                            <p:fltVal val="1"/>
                                          </p:val>
                                        </p:tav>
                                      </p:tavLst>
                                    </p:anim>
                                    <p:anim calcmode="lin" valueType="num">
                                      <p:cBhvr>
                                        <p:cTn id="150" dur="5000" fill="hold"/>
                                        <p:tgtEl>
                                          <p:spTgt spid="29"/>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p:bldP spid="15" grpId="0"/>
      <p:bldP spid="16" grpId="0"/>
      <p:bldP spid="17" grpId="0"/>
      <p:bldP spid="18" grpId="0"/>
      <p:bldP spid="19" grpId="0"/>
      <p:bldP spid="21" grpId="0"/>
      <p:bldP spid="22" grpId="0"/>
      <p:bldP spid="23" grpId="0"/>
      <p:bldP spid="24" grpId="0"/>
      <p:bldP spid="26" grpId="0"/>
      <p:bldP spid="27" grpId="0"/>
      <p:bldP spid="31" grpId="0"/>
      <p:bldP spid="32" grpId="0"/>
      <p:bldP spid="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8041" name="Picture 153" descr="MWM_America"/>
          <p:cNvPicPr>
            <a:picLocks noChangeAspect="1" noChangeArrowheads="1"/>
          </p:cNvPicPr>
          <p:nvPr/>
        </p:nvPicPr>
        <p:blipFill>
          <a:blip r:embed="rId3" cstate="email">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2857500" y="3025775"/>
            <a:ext cx="2633663" cy="3365500"/>
          </a:xfrm>
          <a:prstGeom prst="rect">
            <a:avLst/>
          </a:prstGeom>
          <a:solidFill>
            <a:srgbClr val="FFFFFF"/>
          </a:solidFill>
          <a:ln>
            <a:noFill/>
          </a:ln>
        </p:spPr>
      </p:pic>
      <p:pic>
        <p:nvPicPr>
          <p:cNvPr id="678042" name="Picture 154" descr="MWM logo"/>
          <p:cNvPicPr>
            <a:picLocks noChangeAspect="1" noChangeArrowheads="1"/>
          </p:cNvPicPr>
          <p:nvPr/>
        </p:nvPicPr>
        <p:blipFill>
          <a:blip r:embed="rId4" cstate="email">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3360738" y="1125538"/>
            <a:ext cx="2384425" cy="912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678043" name="Group 155"/>
          <p:cNvGraphicFramePr>
            <a:graphicFrameLocks noGrp="1"/>
          </p:cNvGraphicFramePr>
          <p:nvPr/>
        </p:nvGraphicFramePr>
        <p:xfrm>
          <a:off x="2768600" y="2230438"/>
          <a:ext cx="3624263" cy="732155"/>
        </p:xfrm>
        <a:graphic>
          <a:graphicData uri="http://schemas.openxmlformats.org/drawingml/2006/table">
            <a:tbl>
              <a:tblPr/>
              <a:tblGrid>
                <a:gridCol w="1287463"/>
                <a:gridCol w="1509712"/>
                <a:gridCol w="827088"/>
              </a:tblGrid>
              <a:tr h="207963">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folHlink"/>
                          </a:solidFill>
                          <a:effectLst/>
                          <a:latin typeface="Arial" charset="0"/>
                          <a:ea typeface="Times New Roman" charset="0"/>
                          <a:cs typeface="Arial" charset="0"/>
                        </a:rPr>
                        <a:t>Curso </a:t>
                      </a:r>
                      <a:endParaRPr kumimoji="0" lang="es-MX" sz="1000" b="0" i="0" u="none" strike="noStrike" cap="none" normalizeH="0" baseline="0">
                        <a:ln>
                          <a:noFill/>
                        </a:ln>
                        <a:solidFill>
                          <a:schemeClr val="folHlink"/>
                        </a:solidFill>
                        <a:effectLst/>
                        <a:latin typeface="Arial" charset="0"/>
                        <a:ea typeface="Times New Roman" charset="0"/>
                        <a:cs typeface="Arial"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folHlink"/>
                          </a:solidFill>
                          <a:effectLst/>
                          <a:latin typeface="Arial" charset="0"/>
                          <a:ea typeface="Times New Roman" charset="0"/>
                          <a:cs typeface="Arial" charset="0"/>
                        </a:rPr>
                        <a:t>Maestros</a:t>
                      </a:r>
                      <a:endParaRPr kumimoji="0" lang="es-MX" sz="1000" b="0" i="0" u="none" strike="noStrike" cap="none" normalizeH="0" baseline="0">
                        <a:ln>
                          <a:noFill/>
                        </a:ln>
                        <a:solidFill>
                          <a:schemeClr val="folHlink"/>
                        </a:solidFill>
                        <a:effectLst/>
                        <a:latin typeface="Arial" charset="0"/>
                        <a:ea typeface="Times New Roman" charset="0"/>
                        <a:cs typeface="Arial"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solidFill>
                      <a:srgbClr val="0066FF">
                        <a:alpha val="50000"/>
                      </a:srgbClr>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folHlink"/>
                          </a:solidFill>
                          <a:effectLst/>
                          <a:latin typeface="Arial" charset="0"/>
                          <a:ea typeface="Times New Roman" charset="0"/>
                          <a:cs typeface="Arial" charset="0"/>
                        </a:rPr>
                        <a:t>Alumnos</a:t>
                      </a:r>
                      <a:endParaRPr kumimoji="0" lang="es-MX" sz="1000" b="0" i="0" u="none" strike="noStrike" cap="none" normalizeH="0" baseline="0">
                        <a:ln>
                          <a:noFill/>
                        </a:ln>
                        <a:solidFill>
                          <a:schemeClr val="folHlink"/>
                        </a:solidFill>
                        <a:effectLst/>
                        <a:latin typeface="Arial" charset="0"/>
                        <a:ea typeface="Times New Roman" charset="0"/>
                        <a:cs typeface="Arial" charset="0"/>
                      </a:endParaRP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solidFill>
                      <a:srgbClr val="0066FF">
                        <a:alpha val="50000"/>
                      </a:srgbClr>
                    </a:solidFill>
                  </a:tcPr>
                </a:tc>
              </a:tr>
              <a:tr h="1428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Curso 2005-2006</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50</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400</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r>
              <a:tr h="244475">
                <a:tc>
                  <a:txBody>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Curso 2006-2007</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120</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s-MX" sz="1000" b="0" i="0" u="none" strike="noStrike" cap="none" normalizeH="0" baseline="0">
                          <a:ln>
                            <a:noFill/>
                          </a:ln>
                          <a:solidFill>
                            <a:schemeClr val="folHlink"/>
                          </a:solidFill>
                          <a:effectLst/>
                          <a:latin typeface="Arial" charset="0"/>
                          <a:ea typeface="Times New Roman" charset="0"/>
                          <a:cs typeface="Arial" charset="0"/>
                        </a:rPr>
                        <a:t>1,100</a:t>
                      </a:r>
                    </a:p>
                  </a:txBody>
                  <a:tcPr horzOverflow="overflow">
                    <a:lnL w="25400" cap="flat" cmpd="sng" algn="ctr">
                      <a:solidFill>
                        <a:srgbClr val="000080"/>
                      </a:solidFill>
                      <a:prstDash val="solid"/>
                      <a:round/>
                      <a:headEnd type="none" w="med" len="med"/>
                      <a:tailEnd type="none" w="med" len="med"/>
                    </a:lnL>
                    <a:lnR w="25400" cap="flat" cmpd="sng" algn="ctr">
                      <a:solidFill>
                        <a:srgbClr val="000080"/>
                      </a:solidFill>
                      <a:prstDash val="solid"/>
                      <a:round/>
                      <a:headEnd type="none" w="med" len="med"/>
                      <a:tailEnd type="none" w="med" len="med"/>
                    </a:lnR>
                    <a:lnT w="25400" cap="flat" cmpd="sng" algn="ctr">
                      <a:solidFill>
                        <a:srgbClr val="000080"/>
                      </a:solidFill>
                      <a:prstDash val="solid"/>
                      <a:round/>
                      <a:headEnd type="none" w="med" len="med"/>
                      <a:tailEnd type="none" w="med" len="med"/>
                    </a:lnT>
                    <a:lnB w="25400" cap="flat" cmpd="sng" algn="ctr">
                      <a:solidFill>
                        <a:srgbClr val="000080"/>
                      </a:solidFill>
                      <a:prstDash val="solid"/>
                      <a:round/>
                      <a:headEnd type="none" w="med" len="med"/>
                      <a:tailEnd type="none" w="med" len="med"/>
                    </a:lnB>
                    <a:lnTlToBr>
                      <a:noFill/>
                    </a:lnTlToBr>
                    <a:lnBlToTr>
                      <a:noFill/>
                    </a:lnBlToTr>
                    <a:noFill/>
                  </a:tcPr>
                </a:tc>
              </a:tr>
            </a:tbl>
          </a:graphicData>
        </a:graphic>
      </p:graphicFrame>
      <p:sp>
        <p:nvSpPr>
          <p:cNvPr id="678061" name="Rectangle 173"/>
          <p:cNvSpPr>
            <a:spLocks noChangeArrowheads="1"/>
          </p:cNvSpPr>
          <p:nvPr/>
        </p:nvSpPr>
        <p:spPr bwMode="auto">
          <a:xfrm>
            <a:off x="2043113" y="592138"/>
            <a:ext cx="5049837" cy="4587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50000"/>
              </a:lnSpc>
              <a:spcBef>
                <a:spcPct val="50000"/>
              </a:spcBef>
            </a:pPr>
            <a:r>
              <a:rPr lang="es-MX" sz="1600" u="none">
                <a:solidFill>
                  <a:schemeClr val="accent2"/>
                </a:solidFill>
              </a:rPr>
              <a:t>Módulos del Mundo de los Materiales</a:t>
            </a:r>
          </a:p>
          <a:p>
            <a:pPr algn="ctr">
              <a:lnSpc>
                <a:spcPct val="50000"/>
              </a:lnSpc>
              <a:spcBef>
                <a:spcPct val="50000"/>
              </a:spcBef>
            </a:pPr>
            <a:r>
              <a:rPr lang="es-MX" sz="1600" u="none">
                <a:solidFill>
                  <a:schemeClr val="accent2"/>
                </a:solidFill>
              </a:rPr>
              <a:t>                                              </a:t>
            </a:r>
          </a:p>
        </p:txBody>
      </p:sp>
      <p:sp>
        <p:nvSpPr>
          <p:cNvPr id="678062" name="Rectangle 174"/>
          <p:cNvSpPr>
            <a:spLocks noChangeArrowheads="1"/>
          </p:cNvSpPr>
          <p:nvPr/>
        </p:nvSpPr>
        <p:spPr bwMode="auto">
          <a:xfrm>
            <a:off x="-966788" y="728663"/>
            <a:ext cx="4657726" cy="136842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363538" indent="-363538"/>
            <a:r>
              <a:rPr lang="es-MX" sz="1400" b="0" u="none">
                <a:solidFill>
                  <a:schemeClr val="accent2"/>
                </a:solidFill>
              </a:rPr>
              <a:t>                    </a:t>
            </a:r>
            <a:r>
              <a:rPr lang="es-MX" sz="1400" u="none">
                <a:solidFill>
                  <a:schemeClr val="accent2"/>
                </a:solidFill>
              </a:rPr>
              <a:t>Trabajo conjunto :</a:t>
            </a:r>
          </a:p>
          <a:p>
            <a:pPr marL="363538" indent="-363538"/>
            <a:endParaRPr lang="es-MX" sz="1400" u="none">
              <a:solidFill>
                <a:schemeClr val="accent2"/>
              </a:solidFill>
            </a:endParaRPr>
          </a:p>
          <a:p>
            <a:pPr marL="1611313" lvl="3" indent="-239713">
              <a:buFontTx/>
              <a:buChar char="•"/>
            </a:pPr>
            <a:r>
              <a:rPr lang="es-MX" sz="1400" b="0" u="none">
                <a:solidFill>
                  <a:schemeClr val="accent2"/>
                </a:solidFill>
              </a:rPr>
              <a:t>Secretaría de Educación y Cultura del Gobierno del Estado </a:t>
            </a:r>
          </a:p>
          <a:p>
            <a:pPr marL="1611313" lvl="3" indent="-239713">
              <a:buFontTx/>
              <a:buChar char="•"/>
            </a:pPr>
            <a:r>
              <a:rPr lang="es-MX" sz="1400" b="0" u="none">
                <a:solidFill>
                  <a:schemeClr val="accent2"/>
                </a:solidFill>
              </a:rPr>
              <a:t>Grupo Cementos de Chihuahua</a:t>
            </a:r>
          </a:p>
          <a:p>
            <a:pPr marL="1611313" lvl="3" indent="-239713">
              <a:buFontTx/>
              <a:buChar char="•"/>
            </a:pPr>
            <a:r>
              <a:rPr lang="es-MX" sz="1400" b="0" u="none">
                <a:solidFill>
                  <a:schemeClr val="accent2"/>
                </a:solidFill>
              </a:rPr>
              <a:t>CIMAV</a:t>
            </a:r>
            <a:endParaRPr lang="es-ES" sz="1400" b="0" u="none">
              <a:solidFill>
                <a:schemeClr val="accent2"/>
              </a:solidFill>
            </a:endParaRPr>
          </a:p>
        </p:txBody>
      </p:sp>
      <p:sp>
        <p:nvSpPr>
          <p:cNvPr id="678063" name="Rectangle 175"/>
          <p:cNvSpPr>
            <a:spLocks noChangeArrowheads="1"/>
          </p:cNvSpPr>
          <p:nvPr/>
        </p:nvSpPr>
        <p:spPr bwMode="auto">
          <a:xfrm>
            <a:off x="5465763" y="752475"/>
            <a:ext cx="3948112" cy="19685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1704975" lvl="3" indent="-333375" eaLnBrk="0" hangingPunct="0">
              <a:lnSpc>
                <a:spcPct val="90000"/>
              </a:lnSpc>
              <a:spcBef>
                <a:spcPct val="50000"/>
              </a:spcBef>
            </a:pPr>
            <a:r>
              <a:rPr lang="es-MX" sz="1400" u="none">
                <a:solidFill>
                  <a:schemeClr val="accent2"/>
                </a:solidFill>
              </a:rPr>
              <a:t>5 módulos ya traducidos</a:t>
            </a:r>
            <a:r>
              <a:rPr lang="es-MX" sz="1400" b="0" u="none">
                <a:solidFill>
                  <a:schemeClr val="accent2"/>
                </a:solidFill>
              </a:rPr>
              <a:t>:</a:t>
            </a:r>
          </a:p>
          <a:p>
            <a:pPr marL="1704975" lvl="3" indent="-333375" eaLnBrk="0" hangingPunct="0">
              <a:lnSpc>
                <a:spcPct val="90000"/>
              </a:lnSpc>
              <a:spcBef>
                <a:spcPct val="50000"/>
              </a:spcBef>
              <a:buFontTx/>
              <a:buChar char="•"/>
            </a:pPr>
            <a:r>
              <a:rPr lang="es-MX" sz="1400" b="0" u="none">
                <a:solidFill>
                  <a:schemeClr val="accent2"/>
                </a:solidFill>
              </a:rPr>
              <a:t>Compósitos</a:t>
            </a:r>
          </a:p>
          <a:p>
            <a:pPr marL="1704975" lvl="3" indent="-333375" eaLnBrk="0" hangingPunct="0">
              <a:lnSpc>
                <a:spcPct val="90000"/>
              </a:lnSpc>
              <a:spcBef>
                <a:spcPct val="50000"/>
              </a:spcBef>
              <a:buFontTx/>
              <a:buChar char="•"/>
            </a:pPr>
            <a:r>
              <a:rPr lang="es-MX" sz="1400" b="0" u="none">
                <a:solidFill>
                  <a:schemeClr val="accent2"/>
                </a:solidFill>
              </a:rPr>
              <a:t>Concreto</a:t>
            </a:r>
          </a:p>
          <a:p>
            <a:pPr marL="1704975" lvl="3" indent="-333375" eaLnBrk="0" hangingPunct="0">
              <a:lnSpc>
                <a:spcPct val="90000"/>
              </a:lnSpc>
              <a:spcBef>
                <a:spcPct val="50000"/>
              </a:spcBef>
              <a:buFontTx/>
              <a:buChar char="•"/>
            </a:pPr>
            <a:r>
              <a:rPr lang="es-MX" sz="1400" b="0" u="none">
                <a:solidFill>
                  <a:schemeClr val="accent2"/>
                </a:solidFill>
              </a:rPr>
              <a:t>Biosensores</a:t>
            </a:r>
          </a:p>
          <a:p>
            <a:pPr marL="1704975" lvl="3" indent="-333375" eaLnBrk="0" hangingPunct="0">
              <a:lnSpc>
                <a:spcPct val="90000"/>
              </a:lnSpc>
              <a:spcBef>
                <a:spcPct val="50000"/>
              </a:spcBef>
              <a:buFontTx/>
              <a:buChar char="•"/>
            </a:pPr>
            <a:r>
              <a:rPr lang="es-MX" sz="1400" b="0" u="none">
                <a:solidFill>
                  <a:schemeClr val="accent2"/>
                </a:solidFill>
              </a:rPr>
              <a:t>Materiales Biodegradables </a:t>
            </a:r>
          </a:p>
          <a:p>
            <a:pPr marL="1704975" lvl="3" indent="-333375" eaLnBrk="0" hangingPunct="0">
              <a:lnSpc>
                <a:spcPct val="90000"/>
              </a:lnSpc>
              <a:spcBef>
                <a:spcPct val="50000"/>
              </a:spcBef>
              <a:buFontTx/>
              <a:buChar char="•"/>
            </a:pPr>
            <a:r>
              <a:rPr lang="es-MX" sz="1400" b="0" u="none">
                <a:solidFill>
                  <a:schemeClr val="accent2"/>
                </a:solidFill>
              </a:rPr>
              <a:t>Materiales Deportivos</a:t>
            </a:r>
          </a:p>
        </p:txBody>
      </p:sp>
      <p:sp>
        <p:nvSpPr>
          <p:cNvPr id="678064" name="Rectangle 176"/>
          <p:cNvSpPr>
            <a:spLocks noChangeArrowheads="1"/>
          </p:cNvSpPr>
          <p:nvPr/>
        </p:nvSpPr>
        <p:spPr bwMode="auto">
          <a:xfrm>
            <a:off x="63500" y="3032125"/>
            <a:ext cx="3440113" cy="1793875"/>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marL="363538" indent="-363538" algn="just"/>
            <a:r>
              <a:rPr lang="es-MX" sz="1400" u="none">
                <a:solidFill>
                  <a:schemeClr val="accent2"/>
                </a:solidFill>
              </a:rPr>
              <a:t>Impartidos en las ciudades de:</a:t>
            </a:r>
          </a:p>
          <a:p>
            <a:pPr marL="363538" indent="-363538" algn="just"/>
            <a:endParaRPr lang="es-MX" sz="1400" u="none">
              <a:solidFill>
                <a:schemeClr val="accent2"/>
              </a:solidFill>
            </a:endParaRPr>
          </a:p>
          <a:p>
            <a:pPr marL="363538" indent="-363538" algn="just">
              <a:buFontTx/>
              <a:buChar char="•"/>
            </a:pPr>
            <a:r>
              <a:rPr lang="es-MX" sz="1400" b="0" u="none">
                <a:solidFill>
                  <a:schemeClr val="accent2"/>
                </a:solidFill>
              </a:rPr>
              <a:t>Chihuahua</a:t>
            </a:r>
          </a:p>
          <a:p>
            <a:pPr marL="363538" indent="-363538" algn="just">
              <a:buFontTx/>
              <a:buChar char="•"/>
            </a:pPr>
            <a:r>
              <a:rPr lang="es-MX" sz="1400" b="0" u="none">
                <a:solidFill>
                  <a:schemeClr val="accent2"/>
                </a:solidFill>
              </a:rPr>
              <a:t>Juárez</a:t>
            </a:r>
          </a:p>
          <a:p>
            <a:pPr marL="363538" indent="-363538" algn="just">
              <a:buFontTx/>
              <a:buChar char="•"/>
            </a:pPr>
            <a:r>
              <a:rPr lang="es-MX" sz="1400" b="0" u="none">
                <a:solidFill>
                  <a:schemeClr val="accent2"/>
                </a:solidFill>
              </a:rPr>
              <a:t>Nuevo Casas Grandes</a:t>
            </a:r>
          </a:p>
          <a:p>
            <a:pPr marL="363538" indent="-363538" algn="just">
              <a:buFontTx/>
              <a:buChar char="•"/>
            </a:pPr>
            <a:r>
              <a:rPr lang="es-MX" sz="1400" b="0" u="none">
                <a:solidFill>
                  <a:schemeClr val="accent2"/>
                </a:solidFill>
              </a:rPr>
              <a:t>Meoqui</a:t>
            </a:r>
          </a:p>
          <a:p>
            <a:pPr marL="363538" indent="-363538" algn="just">
              <a:buFontTx/>
              <a:buChar char="•"/>
            </a:pPr>
            <a:r>
              <a:rPr lang="es-MX" sz="1400" b="0" u="none">
                <a:solidFill>
                  <a:schemeClr val="accent2"/>
                </a:solidFill>
              </a:rPr>
              <a:t>Delicias</a:t>
            </a:r>
          </a:p>
          <a:p>
            <a:pPr marL="363538" indent="-363538" algn="just">
              <a:buFontTx/>
              <a:buChar char="•"/>
            </a:pPr>
            <a:r>
              <a:rPr lang="es-MX" sz="1400" b="0" u="none">
                <a:solidFill>
                  <a:schemeClr val="accent2"/>
                </a:solidFill>
              </a:rPr>
              <a:t>Cuauhtémoc </a:t>
            </a:r>
          </a:p>
        </p:txBody>
      </p:sp>
      <p:sp>
        <p:nvSpPr>
          <p:cNvPr id="678065" name="Rectangle 177"/>
          <p:cNvSpPr>
            <a:spLocks noChangeArrowheads="1"/>
          </p:cNvSpPr>
          <p:nvPr/>
        </p:nvSpPr>
        <p:spPr bwMode="auto">
          <a:xfrm rot="10800000" flipV="1">
            <a:off x="190500" y="5664200"/>
            <a:ext cx="2644775" cy="942975"/>
          </a:xfrm>
          <a:prstGeom prst="rect">
            <a:avLst/>
          </a:prstGeom>
          <a:solidFill>
            <a:srgbClr val="6699FF"/>
          </a:solidFill>
          <a:ln>
            <a:noFill/>
          </a:ln>
          <a:effectLst>
            <a:outerShdw blurRad="63500" dist="107763" dir="18900000" algn="ctr" rotWithShape="0">
              <a:schemeClr val="bg2">
                <a:alpha val="50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p>
            <a:r>
              <a:rPr lang="es-ES_tradnl" sz="1400" u="none">
                <a:solidFill>
                  <a:schemeClr val="bg1"/>
                </a:solidFill>
              </a:rPr>
              <a:t>Paquetes de trabajo y manuales hechos</a:t>
            </a:r>
          </a:p>
          <a:p>
            <a:r>
              <a:rPr lang="es-ES_tradnl" sz="1400" u="none">
                <a:solidFill>
                  <a:schemeClr val="bg1"/>
                </a:solidFill>
              </a:rPr>
              <a:t>en Chihuahua </a:t>
            </a:r>
          </a:p>
          <a:p>
            <a:r>
              <a:rPr lang="es-ES_tradnl" sz="1400" u="none">
                <a:solidFill>
                  <a:schemeClr val="accent2"/>
                </a:solidFill>
              </a:rPr>
              <a:t>(Con apoyo de </a:t>
            </a:r>
            <a:r>
              <a:rPr lang="es-ES_tradnl" sz="1400" i="1" u="none">
                <a:solidFill>
                  <a:schemeClr val="accent2"/>
                </a:solidFill>
              </a:rPr>
              <a:t>DGETI)</a:t>
            </a:r>
            <a:endParaRPr lang="es-MX" sz="1400" u="none">
              <a:solidFill>
                <a:schemeClr val="accent2"/>
              </a:solidFill>
            </a:endParaRPr>
          </a:p>
        </p:txBody>
      </p:sp>
      <p:grpSp>
        <p:nvGrpSpPr>
          <p:cNvPr id="678066" name="Group 178"/>
          <p:cNvGrpSpPr>
            <a:grpSpLocks/>
          </p:cNvGrpSpPr>
          <p:nvPr/>
        </p:nvGrpSpPr>
        <p:grpSpPr bwMode="auto">
          <a:xfrm>
            <a:off x="5389563" y="3913188"/>
            <a:ext cx="3363912" cy="2463800"/>
            <a:chOff x="3129" y="2677"/>
            <a:chExt cx="2119" cy="1552"/>
          </a:xfrm>
        </p:grpSpPr>
        <p:sp>
          <p:nvSpPr>
            <p:cNvPr id="678067" name="Text Box 179"/>
            <p:cNvSpPr txBox="1">
              <a:spLocks noChangeArrowheads="1"/>
            </p:cNvSpPr>
            <p:nvPr/>
          </p:nvSpPr>
          <p:spPr bwMode="auto">
            <a:xfrm>
              <a:off x="3739" y="2677"/>
              <a:ext cx="1509"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s-ES_tradnl" sz="1400" u="none">
                  <a:solidFill>
                    <a:schemeClr val="accent2"/>
                  </a:solidFill>
                </a:rPr>
                <a:t> 2006 – 2007</a:t>
              </a:r>
              <a:endParaRPr lang="es-ES" sz="1400" u="none">
                <a:solidFill>
                  <a:schemeClr val="accent2"/>
                </a:solidFill>
                <a:sym typeface="Symbol" charset="0"/>
              </a:endParaRPr>
            </a:p>
          </p:txBody>
        </p:sp>
        <p:sp>
          <p:nvSpPr>
            <p:cNvPr id="678068" name="Freeform 180"/>
            <p:cNvSpPr>
              <a:spLocks/>
            </p:cNvSpPr>
            <p:nvPr/>
          </p:nvSpPr>
          <p:spPr bwMode="auto">
            <a:xfrm>
              <a:off x="3800" y="3648"/>
              <a:ext cx="1280" cy="330"/>
            </a:xfrm>
            <a:custGeom>
              <a:avLst/>
              <a:gdLst>
                <a:gd name="T0" fmla="*/ 0 w 1280"/>
                <a:gd name="T1" fmla="*/ 98 h 330"/>
                <a:gd name="T2" fmla="*/ 122 w 1280"/>
                <a:gd name="T3" fmla="*/ 0 h 330"/>
                <a:gd name="T4" fmla="*/ 1280 w 1280"/>
                <a:gd name="T5" fmla="*/ 214 h 330"/>
                <a:gd name="T6" fmla="*/ 1209 w 1280"/>
                <a:gd name="T7" fmla="*/ 330 h 330"/>
                <a:gd name="T8" fmla="*/ 0 w 1280"/>
                <a:gd name="T9" fmla="*/ 98 h 330"/>
              </a:gdLst>
              <a:ahLst/>
              <a:cxnLst>
                <a:cxn ang="0">
                  <a:pos x="T0" y="T1"/>
                </a:cxn>
                <a:cxn ang="0">
                  <a:pos x="T2" y="T3"/>
                </a:cxn>
                <a:cxn ang="0">
                  <a:pos x="T4" y="T5"/>
                </a:cxn>
                <a:cxn ang="0">
                  <a:pos x="T6" y="T7"/>
                </a:cxn>
                <a:cxn ang="0">
                  <a:pos x="T8" y="T9"/>
                </a:cxn>
              </a:cxnLst>
              <a:rect l="0" t="0" r="r" b="b"/>
              <a:pathLst>
                <a:path w="1280" h="330">
                  <a:moveTo>
                    <a:pt x="0" y="98"/>
                  </a:moveTo>
                  <a:lnTo>
                    <a:pt x="122" y="0"/>
                  </a:lnTo>
                  <a:lnTo>
                    <a:pt x="1280" y="214"/>
                  </a:lnTo>
                  <a:lnTo>
                    <a:pt x="1209" y="330"/>
                  </a:lnTo>
                  <a:lnTo>
                    <a:pt x="0" y="98"/>
                  </a:lnTo>
                  <a:close/>
                </a:path>
              </a:pathLst>
            </a:custGeom>
            <a:solidFill>
              <a:srgbClr val="FFFF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s-ES"/>
            </a:p>
          </p:txBody>
        </p:sp>
        <p:sp>
          <p:nvSpPr>
            <p:cNvPr id="678069" name="Freeform 181"/>
            <p:cNvSpPr>
              <a:spLocks/>
            </p:cNvSpPr>
            <p:nvPr/>
          </p:nvSpPr>
          <p:spPr bwMode="auto">
            <a:xfrm>
              <a:off x="3800" y="3648"/>
              <a:ext cx="1280" cy="214"/>
            </a:xfrm>
            <a:custGeom>
              <a:avLst/>
              <a:gdLst>
                <a:gd name="T0" fmla="*/ 0 w 251"/>
                <a:gd name="T1" fmla="*/ 16 h 35"/>
                <a:gd name="T2" fmla="*/ 24 w 251"/>
                <a:gd name="T3" fmla="*/ 0 h 35"/>
                <a:gd name="T4" fmla="*/ 251 w 251"/>
                <a:gd name="T5" fmla="*/ 35 h 35"/>
              </a:gdLst>
              <a:ahLst/>
              <a:cxnLst>
                <a:cxn ang="0">
                  <a:pos x="T0" y="T1"/>
                </a:cxn>
                <a:cxn ang="0">
                  <a:pos x="T2" y="T3"/>
                </a:cxn>
                <a:cxn ang="0">
                  <a:pos x="T4" y="T5"/>
                </a:cxn>
              </a:cxnLst>
              <a:rect l="0" t="0" r="r" b="b"/>
              <a:pathLst>
                <a:path w="251" h="35">
                  <a:moveTo>
                    <a:pt x="0" y="16"/>
                  </a:moveTo>
                  <a:lnTo>
                    <a:pt x="24" y="0"/>
                  </a:lnTo>
                  <a:lnTo>
                    <a:pt x="251" y="35"/>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0" name="Freeform 182"/>
            <p:cNvSpPr>
              <a:spLocks/>
            </p:cNvSpPr>
            <p:nvPr/>
          </p:nvSpPr>
          <p:spPr bwMode="auto">
            <a:xfrm>
              <a:off x="3795" y="3514"/>
              <a:ext cx="1291" cy="201"/>
            </a:xfrm>
            <a:custGeom>
              <a:avLst/>
              <a:gdLst>
                <a:gd name="T0" fmla="*/ 0 w 253"/>
                <a:gd name="T1" fmla="*/ 15 h 33"/>
                <a:gd name="T2" fmla="*/ 24 w 253"/>
                <a:gd name="T3" fmla="*/ 0 h 33"/>
                <a:gd name="T4" fmla="*/ 253 w 253"/>
                <a:gd name="T5" fmla="*/ 33 h 33"/>
              </a:gdLst>
              <a:ahLst/>
              <a:cxnLst>
                <a:cxn ang="0">
                  <a:pos x="T0" y="T1"/>
                </a:cxn>
                <a:cxn ang="0">
                  <a:pos x="T2" y="T3"/>
                </a:cxn>
                <a:cxn ang="0">
                  <a:pos x="T4" y="T5"/>
                </a:cxn>
              </a:cxnLst>
              <a:rect l="0" t="0" r="r" b="b"/>
              <a:pathLst>
                <a:path w="253" h="33">
                  <a:moveTo>
                    <a:pt x="0" y="15"/>
                  </a:moveTo>
                  <a:lnTo>
                    <a:pt x="24" y="0"/>
                  </a:lnTo>
                  <a:lnTo>
                    <a:pt x="253" y="33"/>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1" name="Freeform 183"/>
            <p:cNvSpPr>
              <a:spLocks/>
            </p:cNvSpPr>
            <p:nvPr/>
          </p:nvSpPr>
          <p:spPr bwMode="auto">
            <a:xfrm>
              <a:off x="3790" y="3380"/>
              <a:ext cx="1306" cy="183"/>
            </a:xfrm>
            <a:custGeom>
              <a:avLst/>
              <a:gdLst>
                <a:gd name="T0" fmla="*/ 0 w 256"/>
                <a:gd name="T1" fmla="*/ 13 h 30"/>
                <a:gd name="T2" fmla="*/ 24 w 256"/>
                <a:gd name="T3" fmla="*/ 0 h 30"/>
                <a:gd name="T4" fmla="*/ 256 w 256"/>
                <a:gd name="T5" fmla="*/ 30 h 30"/>
              </a:gdLst>
              <a:ahLst/>
              <a:cxnLst>
                <a:cxn ang="0">
                  <a:pos x="T0" y="T1"/>
                </a:cxn>
                <a:cxn ang="0">
                  <a:pos x="T2" y="T3"/>
                </a:cxn>
                <a:cxn ang="0">
                  <a:pos x="T4" y="T5"/>
                </a:cxn>
              </a:cxnLst>
              <a:rect l="0" t="0" r="r" b="b"/>
              <a:pathLst>
                <a:path w="256" h="30">
                  <a:moveTo>
                    <a:pt x="0" y="13"/>
                  </a:moveTo>
                  <a:lnTo>
                    <a:pt x="24" y="0"/>
                  </a:lnTo>
                  <a:lnTo>
                    <a:pt x="256" y="30"/>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2" name="Freeform 184"/>
            <p:cNvSpPr>
              <a:spLocks/>
            </p:cNvSpPr>
            <p:nvPr/>
          </p:nvSpPr>
          <p:spPr bwMode="auto">
            <a:xfrm>
              <a:off x="3784" y="3239"/>
              <a:ext cx="1317" cy="171"/>
            </a:xfrm>
            <a:custGeom>
              <a:avLst/>
              <a:gdLst>
                <a:gd name="T0" fmla="*/ 0 w 258"/>
                <a:gd name="T1" fmla="*/ 12 h 28"/>
                <a:gd name="T2" fmla="*/ 25 w 258"/>
                <a:gd name="T3" fmla="*/ 0 h 28"/>
                <a:gd name="T4" fmla="*/ 258 w 258"/>
                <a:gd name="T5" fmla="*/ 28 h 28"/>
              </a:gdLst>
              <a:ahLst/>
              <a:cxnLst>
                <a:cxn ang="0">
                  <a:pos x="T0" y="T1"/>
                </a:cxn>
                <a:cxn ang="0">
                  <a:pos x="T2" y="T3"/>
                </a:cxn>
                <a:cxn ang="0">
                  <a:pos x="T4" y="T5"/>
                </a:cxn>
              </a:cxnLst>
              <a:rect l="0" t="0" r="r" b="b"/>
              <a:pathLst>
                <a:path w="258" h="28">
                  <a:moveTo>
                    <a:pt x="0" y="12"/>
                  </a:moveTo>
                  <a:lnTo>
                    <a:pt x="25" y="0"/>
                  </a:lnTo>
                  <a:lnTo>
                    <a:pt x="258" y="28"/>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3" name="Freeform 185"/>
            <p:cNvSpPr>
              <a:spLocks/>
            </p:cNvSpPr>
            <p:nvPr/>
          </p:nvSpPr>
          <p:spPr bwMode="auto">
            <a:xfrm>
              <a:off x="3779" y="3099"/>
              <a:ext cx="1327" cy="153"/>
            </a:xfrm>
            <a:custGeom>
              <a:avLst/>
              <a:gdLst>
                <a:gd name="T0" fmla="*/ 0 w 260"/>
                <a:gd name="T1" fmla="*/ 11 h 25"/>
                <a:gd name="T2" fmla="*/ 25 w 260"/>
                <a:gd name="T3" fmla="*/ 0 h 25"/>
                <a:gd name="T4" fmla="*/ 260 w 260"/>
                <a:gd name="T5" fmla="*/ 25 h 25"/>
              </a:gdLst>
              <a:ahLst/>
              <a:cxnLst>
                <a:cxn ang="0">
                  <a:pos x="T0" y="T1"/>
                </a:cxn>
                <a:cxn ang="0">
                  <a:pos x="T2" y="T3"/>
                </a:cxn>
                <a:cxn ang="0">
                  <a:pos x="T4" y="T5"/>
                </a:cxn>
              </a:cxnLst>
              <a:rect l="0" t="0" r="r" b="b"/>
              <a:pathLst>
                <a:path w="260" h="25">
                  <a:moveTo>
                    <a:pt x="0" y="11"/>
                  </a:moveTo>
                  <a:lnTo>
                    <a:pt x="25" y="0"/>
                  </a:lnTo>
                  <a:lnTo>
                    <a:pt x="260" y="25"/>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4" name="Freeform 186"/>
            <p:cNvSpPr>
              <a:spLocks/>
            </p:cNvSpPr>
            <p:nvPr/>
          </p:nvSpPr>
          <p:spPr bwMode="auto">
            <a:xfrm>
              <a:off x="3774" y="2952"/>
              <a:ext cx="1337" cy="141"/>
            </a:xfrm>
            <a:custGeom>
              <a:avLst/>
              <a:gdLst>
                <a:gd name="T0" fmla="*/ 0 w 262"/>
                <a:gd name="T1" fmla="*/ 11 h 23"/>
                <a:gd name="T2" fmla="*/ 25 w 262"/>
                <a:gd name="T3" fmla="*/ 0 h 23"/>
                <a:gd name="T4" fmla="*/ 262 w 262"/>
                <a:gd name="T5" fmla="*/ 23 h 23"/>
              </a:gdLst>
              <a:ahLst/>
              <a:cxnLst>
                <a:cxn ang="0">
                  <a:pos x="T0" y="T1"/>
                </a:cxn>
                <a:cxn ang="0">
                  <a:pos x="T2" y="T3"/>
                </a:cxn>
                <a:cxn ang="0">
                  <a:pos x="T4" y="T5"/>
                </a:cxn>
              </a:cxnLst>
              <a:rect l="0" t="0" r="r" b="b"/>
              <a:pathLst>
                <a:path w="262" h="23">
                  <a:moveTo>
                    <a:pt x="0" y="11"/>
                  </a:moveTo>
                  <a:lnTo>
                    <a:pt x="25" y="0"/>
                  </a:lnTo>
                  <a:lnTo>
                    <a:pt x="262" y="23"/>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5" name="Freeform 187"/>
            <p:cNvSpPr>
              <a:spLocks/>
            </p:cNvSpPr>
            <p:nvPr/>
          </p:nvSpPr>
          <p:spPr bwMode="auto">
            <a:xfrm>
              <a:off x="3769" y="2806"/>
              <a:ext cx="1347" cy="128"/>
            </a:xfrm>
            <a:custGeom>
              <a:avLst/>
              <a:gdLst>
                <a:gd name="T0" fmla="*/ 0 w 264"/>
                <a:gd name="T1" fmla="*/ 9 h 21"/>
                <a:gd name="T2" fmla="*/ 25 w 264"/>
                <a:gd name="T3" fmla="*/ 0 h 21"/>
                <a:gd name="T4" fmla="*/ 264 w 264"/>
                <a:gd name="T5" fmla="*/ 21 h 21"/>
              </a:gdLst>
              <a:ahLst/>
              <a:cxnLst>
                <a:cxn ang="0">
                  <a:pos x="T0" y="T1"/>
                </a:cxn>
                <a:cxn ang="0">
                  <a:pos x="T2" y="T3"/>
                </a:cxn>
                <a:cxn ang="0">
                  <a:pos x="T4" y="T5"/>
                </a:cxn>
              </a:cxnLst>
              <a:rect l="0" t="0" r="r" b="b"/>
              <a:pathLst>
                <a:path w="264" h="21">
                  <a:moveTo>
                    <a:pt x="0" y="9"/>
                  </a:moveTo>
                  <a:lnTo>
                    <a:pt x="25" y="0"/>
                  </a:lnTo>
                  <a:lnTo>
                    <a:pt x="264" y="21"/>
                  </a:lnTo>
                </a:path>
              </a:pathLst>
            </a:custGeom>
            <a:noFill/>
            <a:ln w="0">
              <a:solidFill>
                <a:srgbClr val="00000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6" name="Freeform 188"/>
            <p:cNvSpPr>
              <a:spLocks/>
            </p:cNvSpPr>
            <p:nvPr/>
          </p:nvSpPr>
          <p:spPr bwMode="auto">
            <a:xfrm>
              <a:off x="3800" y="3648"/>
              <a:ext cx="1280" cy="330"/>
            </a:xfrm>
            <a:custGeom>
              <a:avLst/>
              <a:gdLst>
                <a:gd name="T0" fmla="*/ 1280 w 1280"/>
                <a:gd name="T1" fmla="*/ 214 h 330"/>
                <a:gd name="T2" fmla="*/ 1209 w 1280"/>
                <a:gd name="T3" fmla="*/ 330 h 330"/>
                <a:gd name="T4" fmla="*/ 0 w 1280"/>
                <a:gd name="T5" fmla="*/ 98 h 330"/>
                <a:gd name="T6" fmla="*/ 122 w 1280"/>
                <a:gd name="T7" fmla="*/ 0 h 330"/>
                <a:gd name="T8" fmla="*/ 1280 w 1280"/>
                <a:gd name="T9" fmla="*/ 214 h 330"/>
              </a:gdLst>
              <a:ahLst/>
              <a:cxnLst>
                <a:cxn ang="0">
                  <a:pos x="T0" y="T1"/>
                </a:cxn>
                <a:cxn ang="0">
                  <a:pos x="T2" y="T3"/>
                </a:cxn>
                <a:cxn ang="0">
                  <a:pos x="T4" y="T5"/>
                </a:cxn>
                <a:cxn ang="0">
                  <a:pos x="T6" y="T7"/>
                </a:cxn>
                <a:cxn ang="0">
                  <a:pos x="T8" y="T9"/>
                </a:cxn>
              </a:cxnLst>
              <a:rect l="0" t="0" r="r" b="b"/>
              <a:pathLst>
                <a:path w="1280" h="330">
                  <a:moveTo>
                    <a:pt x="1280" y="214"/>
                  </a:moveTo>
                  <a:lnTo>
                    <a:pt x="1209" y="330"/>
                  </a:lnTo>
                  <a:lnTo>
                    <a:pt x="0" y="98"/>
                  </a:lnTo>
                  <a:lnTo>
                    <a:pt x="122" y="0"/>
                  </a:lnTo>
                  <a:lnTo>
                    <a:pt x="1280" y="214"/>
                  </a:lnTo>
                  <a:close/>
                </a:path>
              </a:pathLst>
            </a:custGeom>
            <a:solidFill>
              <a:schemeClr val="bg2"/>
            </a:solidFill>
            <a:ln>
              <a:noFill/>
            </a:ln>
            <a:extLst>
              <a:ext uri="{91240B29-F687-4f45-9708-019B960494DF}">
                <a14:hiddenLine xmlns:a14="http://schemas.microsoft.com/office/drawing/2010/main" xmlns="" w="0">
                  <a:solidFill>
                    <a:srgbClr val="000000"/>
                  </a:solidFill>
                  <a:prstDash val="solid"/>
                  <a:round/>
                  <a:headEnd/>
                  <a:tailEnd/>
                </a14:hiddenLine>
              </a:ext>
            </a:extLst>
          </p:spPr>
          <p:txBody>
            <a:bodyPr/>
            <a:lstStyle/>
            <a:p>
              <a:endParaRPr lang="es-ES"/>
            </a:p>
          </p:txBody>
        </p:sp>
        <p:sp>
          <p:nvSpPr>
            <p:cNvPr id="678077" name="Freeform 189"/>
            <p:cNvSpPr>
              <a:spLocks/>
            </p:cNvSpPr>
            <p:nvPr/>
          </p:nvSpPr>
          <p:spPr bwMode="auto">
            <a:xfrm>
              <a:off x="3769" y="2806"/>
              <a:ext cx="153" cy="940"/>
            </a:xfrm>
            <a:custGeom>
              <a:avLst/>
              <a:gdLst>
                <a:gd name="T0" fmla="*/ 31 w 153"/>
                <a:gd name="T1" fmla="*/ 940 h 940"/>
                <a:gd name="T2" fmla="*/ 0 w 153"/>
                <a:gd name="T3" fmla="*/ 55 h 940"/>
                <a:gd name="T4" fmla="*/ 128 w 153"/>
                <a:gd name="T5" fmla="*/ 0 h 940"/>
                <a:gd name="T6" fmla="*/ 153 w 153"/>
                <a:gd name="T7" fmla="*/ 842 h 940"/>
                <a:gd name="T8" fmla="*/ 31 w 153"/>
                <a:gd name="T9" fmla="*/ 940 h 940"/>
              </a:gdLst>
              <a:ahLst/>
              <a:cxnLst>
                <a:cxn ang="0">
                  <a:pos x="T0" y="T1"/>
                </a:cxn>
                <a:cxn ang="0">
                  <a:pos x="T2" y="T3"/>
                </a:cxn>
                <a:cxn ang="0">
                  <a:pos x="T4" y="T5"/>
                </a:cxn>
                <a:cxn ang="0">
                  <a:pos x="T6" y="T7"/>
                </a:cxn>
                <a:cxn ang="0">
                  <a:pos x="T8" y="T9"/>
                </a:cxn>
              </a:cxnLst>
              <a:rect l="0" t="0" r="r" b="b"/>
              <a:pathLst>
                <a:path w="153" h="940">
                  <a:moveTo>
                    <a:pt x="31" y="940"/>
                  </a:moveTo>
                  <a:lnTo>
                    <a:pt x="0" y="55"/>
                  </a:lnTo>
                  <a:lnTo>
                    <a:pt x="128" y="0"/>
                  </a:lnTo>
                  <a:lnTo>
                    <a:pt x="153" y="842"/>
                  </a:lnTo>
                  <a:lnTo>
                    <a:pt x="31" y="940"/>
                  </a:lnTo>
                  <a:close/>
                </a:path>
              </a:pathLst>
            </a:custGeom>
            <a:noFill/>
            <a:ln w="7938">
              <a:solidFill>
                <a:srgbClr val="80808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8" name="Freeform 190"/>
            <p:cNvSpPr>
              <a:spLocks/>
            </p:cNvSpPr>
            <p:nvPr/>
          </p:nvSpPr>
          <p:spPr bwMode="auto">
            <a:xfrm>
              <a:off x="3897" y="2806"/>
              <a:ext cx="1219" cy="1056"/>
            </a:xfrm>
            <a:custGeom>
              <a:avLst/>
              <a:gdLst>
                <a:gd name="T0" fmla="*/ 25 w 1219"/>
                <a:gd name="T1" fmla="*/ 842 h 1056"/>
                <a:gd name="T2" fmla="*/ 0 w 1219"/>
                <a:gd name="T3" fmla="*/ 0 h 1056"/>
                <a:gd name="T4" fmla="*/ 1219 w 1219"/>
                <a:gd name="T5" fmla="*/ 128 h 1056"/>
                <a:gd name="T6" fmla="*/ 1183 w 1219"/>
                <a:gd name="T7" fmla="*/ 1056 h 1056"/>
                <a:gd name="T8" fmla="*/ 25 w 1219"/>
                <a:gd name="T9" fmla="*/ 842 h 1056"/>
              </a:gdLst>
              <a:ahLst/>
              <a:cxnLst>
                <a:cxn ang="0">
                  <a:pos x="T0" y="T1"/>
                </a:cxn>
                <a:cxn ang="0">
                  <a:pos x="T2" y="T3"/>
                </a:cxn>
                <a:cxn ang="0">
                  <a:pos x="T4" y="T5"/>
                </a:cxn>
                <a:cxn ang="0">
                  <a:pos x="T6" y="T7"/>
                </a:cxn>
                <a:cxn ang="0">
                  <a:pos x="T8" y="T9"/>
                </a:cxn>
              </a:cxnLst>
              <a:rect l="0" t="0" r="r" b="b"/>
              <a:pathLst>
                <a:path w="1219" h="1056">
                  <a:moveTo>
                    <a:pt x="25" y="842"/>
                  </a:moveTo>
                  <a:lnTo>
                    <a:pt x="0" y="0"/>
                  </a:lnTo>
                  <a:lnTo>
                    <a:pt x="1219" y="128"/>
                  </a:lnTo>
                  <a:lnTo>
                    <a:pt x="1183" y="1056"/>
                  </a:lnTo>
                  <a:lnTo>
                    <a:pt x="25" y="842"/>
                  </a:lnTo>
                  <a:close/>
                </a:path>
              </a:pathLst>
            </a:custGeom>
            <a:noFill/>
            <a:ln w="7938">
              <a:solidFill>
                <a:srgbClr val="808080"/>
              </a:solidFill>
              <a:prstDash val="solid"/>
              <a:round/>
              <a:headEnd/>
              <a:tailEnd/>
            </a:ln>
            <a:extLst>
              <a:ext uri="{909E8E84-426E-40dd-AFC4-6F175D3DCCD1}">
                <a14:hiddenFill xmlns:a14="http://schemas.microsoft.com/office/drawing/2010/main" xmlns="">
                  <a:solidFill>
                    <a:srgbClr val="FFFFFF"/>
                  </a:solidFill>
                </a14:hiddenFill>
              </a:ext>
            </a:extLst>
          </p:spPr>
          <p:txBody>
            <a:bodyPr/>
            <a:lstStyle/>
            <a:p>
              <a:endParaRPr lang="es-ES"/>
            </a:p>
          </p:txBody>
        </p:sp>
        <p:sp>
          <p:nvSpPr>
            <p:cNvPr id="678079" name="Line 191"/>
            <p:cNvSpPr>
              <a:spLocks noChangeShapeType="1"/>
            </p:cNvSpPr>
            <p:nvPr/>
          </p:nvSpPr>
          <p:spPr bwMode="auto">
            <a:xfrm>
              <a:off x="3800" y="3746"/>
              <a:ext cx="1209" cy="232"/>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80" name="Line 192"/>
            <p:cNvSpPr>
              <a:spLocks noChangeShapeType="1"/>
            </p:cNvSpPr>
            <p:nvPr/>
          </p:nvSpPr>
          <p:spPr bwMode="auto">
            <a:xfrm>
              <a:off x="3800" y="3746"/>
              <a:ext cx="0" cy="1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81" name="Line 193"/>
            <p:cNvSpPr>
              <a:spLocks noChangeShapeType="1"/>
            </p:cNvSpPr>
            <p:nvPr/>
          </p:nvSpPr>
          <p:spPr bwMode="auto">
            <a:xfrm>
              <a:off x="3907" y="3764"/>
              <a:ext cx="0" cy="19"/>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2" name="Line 194"/>
            <p:cNvSpPr>
              <a:spLocks noChangeShapeType="1"/>
            </p:cNvSpPr>
            <p:nvPr/>
          </p:nvSpPr>
          <p:spPr bwMode="auto">
            <a:xfrm>
              <a:off x="4019" y="3789"/>
              <a:ext cx="0" cy="1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3" name="Line 195"/>
            <p:cNvSpPr>
              <a:spLocks noChangeShapeType="1"/>
            </p:cNvSpPr>
            <p:nvPr/>
          </p:nvSpPr>
          <p:spPr bwMode="auto">
            <a:xfrm>
              <a:off x="4137" y="3807"/>
              <a:ext cx="0" cy="1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84" name="Line 196"/>
            <p:cNvSpPr>
              <a:spLocks noChangeShapeType="1"/>
            </p:cNvSpPr>
            <p:nvPr/>
          </p:nvSpPr>
          <p:spPr bwMode="auto">
            <a:xfrm>
              <a:off x="4254" y="3831"/>
              <a:ext cx="0" cy="19"/>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85" name="Line 197"/>
            <p:cNvSpPr>
              <a:spLocks noChangeShapeType="1"/>
            </p:cNvSpPr>
            <p:nvPr/>
          </p:nvSpPr>
          <p:spPr bwMode="auto">
            <a:xfrm>
              <a:off x="4371" y="3856"/>
              <a:ext cx="0" cy="1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6" name="Line 198"/>
            <p:cNvSpPr>
              <a:spLocks noChangeShapeType="1"/>
            </p:cNvSpPr>
            <p:nvPr/>
          </p:nvSpPr>
          <p:spPr bwMode="auto">
            <a:xfrm>
              <a:off x="4494" y="3880"/>
              <a:ext cx="0" cy="19"/>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7" name="Line 199"/>
            <p:cNvSpPr>
              <a:spLocks noChangeShapeType="1"/>
            </p:cNvSpPr>
            <p:nvPr/>
          </p:nvSpPr>
          <p:spPr bwMode="auto">
            <a:xfrm>
              <a:off x="4616" y="3905"/>
              <a:ext cx="0" cy="1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8" name="Line 200"/>
            <p:cNvSpPr>
              <a:spLocks noChangeShapeType="1"/>
            </p:cNvSpPr>
            <p:nvPr/>
          </p:nvSpPr>
          <p:spPr bwMode="auto">
            <a:xfrm>
              <a:off x="4744" y="3929"/>
              <a:ext cx="0" cy="18"/>
            </a:xfrm>
            <a:prstGeom prst="line">
              <a:avLst/>
            </a:prstGeom>
            <a:noFill/>
            <a:ln>
              <a:noFill/>
            </a:ln>
            <a:extLst>
              <a:ext uri="{909E8E84-426E-40dd-AFC4-6F175D3DCCD1}">
                <a14:hiddenFill xmlns:a14="http://schemas.microsoft.com/office/drawing/2010/main" xmlns="">
                  <a:noFill/>
                </a14:hiddenFill>
              </a:ext>
              <a:ext uri="{91240B29-F687-4f45-9708-019B960494DF}">
                <a14:hiddenLine xmlns:a14="http://schemas.microsoft.com/office/drawing/2010/main" xmlns="" w="0">
                  <a:solidFill>
                    <a:srgbClr val="000000"/>
                  </a:solidFill>
                  <a:round/>
                  <a:headEnd/>
                  <a:tailEnd/>
                </a14:hiddenLine>
              </a:ext>
            </a:extLst>
          </p:spPr>
          <p:txBody>
            <a:bodyPr/>
            <a:lstStyle/>
            <a:p>
              <a:endParaRPr lang="es-ES"/>
            </a:p>
          </p:txBody>
        </p:sp>
        <p:sp>
          <p:nvSpPr>
            <p:cNvPr id="678089" name="Line 201"/>
            <p:cNvSpPr>
              <a:spLocks noChangeShapeType="1"/>
            </p:cNvSpPr>
            <p:nvPr/>
          </p:nvSpPr>
          <p:spPr bwMode="auto">
            <a:xfrm>
              <a:off x="4876" y="3954"/>
              <a:ext cx="0" cy="1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90" name="Line 202"/>
            <p:cNvSpPr>
              <a:spLocks noChangeShapeType="1"/>
            </p:cNvSpPr>
            <p:nvPr/>
          </p:nvSpPr>
          <p:spPr bwMode="auto">
            <a:xfrm>
              <a:off x="5009" y="3978"/>
              <a:ext cx="0" cy="18"/>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091" name="Rectangle 203"/>
            <p:cNvSpPr>
              <a:spLocks noChangeArrowheads="1"/>
            </p:cNvSpPr>
            <p:nvPr/>
          </p:nvSpPr>
          <p:spPr bwMode="auto">
            <a:xfrm>
              <a:off x="3865" y="3807"/>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1</a:t>
              </a:r>
              <a:endParaRPr lang="es-ES">
                <a:solidFill>
                  <a:schemeClr val="accent2"/>
                </a:solidFill>
              </a:endParaRPr>
            </a:p>
          </p:txBody>
        </p:sp>
        <p:sp>
          <p:nvSpPr>
            <p:cNvPr id="678092" name="Rectangle 204"/>
            <p:cNvSpPr>
              <a:spLocks noChangeArrowheads="1"/>
            </p:cNvSpPr>
            <p:nvPr/>
          </p:nvSpPr>
          <p:spPr bwMode="auto">
            <a:xfrm>
              <a:off x="3972" y="3831"/>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2</a:t>
              </a:r>
              <a:endParaRPr lang="es-ES">
                <a:solidFill>
                  <a:schemeClr val="accent2"/>
                </a:solidFill>
              </a:endParaRPr>
            </a:p>
          </p:txBody>
        </p:sp>
        <p:sp>
          <p:nvSpPr>
            <p:cNvPr id="678093" name="Rectangle 205"/>
            <p:cNvSpPr>
              <a:spLocks noChangeArrowheads="1"/>
            </p:cNvSpPr>
            <p:nvPr/>
          </p:nvSpPr>
          <p:spPr bwMode="auto">
            <a:xfrm>
              <a:off x="4084" y="3856"/>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3</a:t>
              </a:r>
              <a:endParaRPr lang="es-ES">
                <a:solidFill>
                  <a:schemeClr val="accent2"/>
                </a:solidFill>
              </a:endParaRPr>
            </a:p>
          </p:txBody>
        </p:sp>
        <p:sp>
          <p:nvSpPr>
            <p:cNvPr id="678094" name="Rectangle 206"/>
            <p:cNvSpPr>
              <a:spLocks noChangeArrowheads="1"/>
            </p:cNvSpPr>
            <p:nvPr/>
          </p:nvSpPr>
          <p:spPr bwMode="auto">
            <a:xfrm>
              <a:off x="4201" y="3874"/>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4</a:t>
              </a:r>
              <a:endParaRPr lang="es-ES">
                <a:solidFill>
                  <a:schemeClr val="accent2"/>
                </a:solidFill>
              </a:endParaRPr>
            </a:p>
          </p:txBody>
        </p:sp>
        <p:sp>
          <p:nvSpPr>
            <p:cNvPr id="678095" name="Rectangle 207"/>
            <p:cNvSpPr>
              <a:spLocks noChangeArrowheads="1"/>
            </p:cNvSpPr>
            <p:nvPr/>
          </p:nvSpPr>
          <p:spPr bwMode="auto">
            <a:xfrm>
              <a:off x="4319" y="3899"/>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5</a:t>
              </a:r>
              <a:endParaRPr lang="es-ES">
                <a:solidFill>
                  <a:schemeClr val="accent2"/>
                </a:solidFill>
              </a:endParaRPr>
            </a:p>
          </p:txBody>
        </p:sp>
        <p:sp>
          <p:nvSpPr>
            <p:cNvPr id="678096" name="Rectangle 208"/>
            <p:cNvSpPr>
              <a:spLocks noChangeArrowheads="1"/>
            </p:cNvSpPr>
            <p:nvPr/>
          </p:nvSpPr>
          <p:spPr bwMode="auto">
            <a:xfrm>
              <a:off x="4441" y="3923"/>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6</a:t>
              </a:r>
              <a:endParaRPr lang="es-ES">
                <a:solidFill>
                  <a:schemeClr val="accent2"/>
                </a:solidFill>
              </a:endParaRPr>
            </a:p>
          </p:txBody>
        </p:sp>
        <p:sp>
          <p:nvSpPr>
            <p:cNvPr id="678097" name="Rectangle 209"/>
            <p:cNvSpPr>
              <a:spLocks noChangeArrowheads="1"/>
            </p:cNvSpPr>
            <p:nvPr/>
          </p:nvSpPr>
          <p:spPr bwMode="auto">
            <a:xfrm>
              <a:off x="4564" y="3947"/>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7</a:t>
              </a:r>
              <a:endParaRPr lang="es-ES">
                <a:solidFill>
                  <a:schemeClr val="accent2"/>
                </a:solidFill>
              </a:endParaRPr>
            </a:p>
          </p:txBody>
        </p:sp>
        <p:sp>
          <p:nvSpPr>
            <p:cNvPr id="678098" name="Rectangle 210"/>
            <p:cNvSpPr>
              <a:spLocks noChangeArrowheads="1"/>
            </p:cNvSpPr>
            <p:nvPr/>
          </p:nvSpPr>
          <p:spPr bwMode="auto">
            <a:xfrm>
              <a:off x="4691" y="3972"/>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8</a:t>
              </a:r>
              <a:endParaRPr lang="es-ES">
                <a:solidFill>
                  <a:schemeClr val="accent2"/>
                </a:solidFill>
              </a:endParaRPr>
            </a:p>
          </p:txBody>
        </p:sp>
        <p:sp>
          <p:nvSpPr>
            <p:cNvPr id="678099" name="Rectangle 211"/>
            <p:cNvSpPr>
              <a:spLocks noChangeArrowheads="1"/>
            </p:cNvSpPr>
            <p:nvPr/>
          </p:nvSpPr>
          <p:spPr bwMode="auto">
            <a:xfrm>
              <a:off x="4819" y="3996"/>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9</a:t>
              </a:r>
              <a:endParaRPr lang="es-ES">
                <a:solidFill>
                  <a:schemeClr val="accent2"/>
                </a:solidFill>
              </a:endParaRPr>
            </a:p>
          </p:txBody>
        </p:sp>
        <p:sp>
          <p:nvSpPr>
            <p:cNvPr id="678100" name="Rectangle 212"/>
            <p:cNvSpPr>
              <a:spLocks noChangeArrowheads="1"/>
            </p:cNvSpPr>
            <p:nvPr/>
          </p:nvSpPr>
          <p:spPr bwMode="auto">
            <a:xfrm>
              <a:off x="4924" y="4021"/>
              <a:ext cx="106"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10</a:t>
              </a:r>
              <a:endParaRPr lang="es-ES">
                <a:solidFill>
                  <a:schemeClr val="accent2"/>
                </a:solidFill>
              </a:endParaRPr>
            </a:p>
          </p:txBody>
        </p:sp>
        <p:sp>
          <p:nvSpPr>
            <p:cNvPr id="678101" name="Freeform 213"/>
            <p:cNvSpPr>
              <a:spLocks/>
            </p:cNvSpPr>
            <p:nvPr/>
          </p:nvSpPr>
          <p:spPr bwMode="auto">
            <a:xfrm>
              <a:off x="3953" y="3673"/>
              <a:ext cx="25" cy="24"/>
            </a:xfrm>
            <a:custGeom>
              <a:avLst/>
              <a:gdLst>
                <a:gd name="T0" fmla="*/ 0 w 25"/>
                <a:gd name="T1" fmla="*/ 24 h 24"/>
                <a:gd name="T2" fmla="*/ 0 w 25"/>
                <a:gd name="T3" fmla="*/ 18 h 24"/>
                <a:gd name="T4" fmla="*/ 25 w 25"/>
                <a:gd name="T5" fmla="*/ 0 h 24"/>
                <a:gd name="T6" fmla="*/ 25 w 25"/>
                <a:gd name="T7" fmla="*/ 6 h 24"/>
                <a:gd name="T8" fmla="*/ 0 w 25"/>
                <a:gd name="T9" fmla="*/ 24 h 24"/>
              </a:gdLst>
              <a:ahLst/>
              <a:cxnLst>
                <a:cxn ang="0">
                  <a:pos x="T0" y="T1"/>
                </a:cxn>
                <a:cxn ang="0">
                  <a:pos x="T2" y="T3"/>
                </a:cxn>
                <a:cxn ang="0">
                  <a:pos x="T4" y="T5"/>
                </a:cxn>
                <a:cxn ang="0">
                  <a:pos x="T6" y="T7"/>
                </a:cxn>
                <a:cxn ang="0">
                  <a:pos x="T8" y="T9"/>
                </a:cxn>
              </a:cxnLst>
              <a:rect l="0" t="0" r="r" b="b"/>
              <a:pathLst>
                <a:path w="25" h="24">
                  <a:moveTo>
                    <a:pt x="0" y="24"/>
                  </a:moveTo>
                  <a:lnTo>
                    <a:pt x="0" y="18"/>
                  </a:lnTo>
                  <a:lnTo>
                    <a:pt x="25" y="0"/>
                  </a:lnTo>
                  <a:lnTo>
                    <a:pt x="25" y="6"/>
                  </a:lnTo>
                  <a:lnTo>
                    <a:pt x="0" y="24"/>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2" name="Freeform 214"/>
            <p:cNvSpPr>
              <a:spLocks/>
            </p:cNvSpPr>
            <p:nvPr/>
          </p:nvSpPr>
          <p:spPr bwMode="auto">
            <a:xfrm>
              <a:off x="3912" y="3685"/>
              <a:ext cx="41" cy="12"/>
            </a:xfrm>
            <a:custGeom>
              <a:avLst/>
              <a:gdLst>
                <a:gd name="T0" fmla="*/ 0 w 41"/>
                <a:gd name="T1" fmla="*/ 0 h 12"/>
                <a:gd name="T2" fmla="*/ 0 w 41"/>
                <a:gd name="T3" fmla="*/ 0 h 12"/>
                <a:gd name="T4" fmla="*/ 41 w 41"/>
                <a:gd name="T5" fmla="*/ 6 h 12"/>
                <a:gd name="T6" fmla="*/ 41 w 41"/>
                <a:gd name="T7" fmla="*/ 12 h 12"/>
                <a:gd name="T8" fmla="*/ 0 w 41"/>
                <a:gd name="T9" fmla="*/ 0 h 12"/>
              </a:gdLst>
              <a:ahLst/>
              <a:cxnLst>
                <a:cxn ang="0">
                  <a:pos x="T0" y="T1"/>
                </a:cxn>
                <a:cxn ang="0">
                  <a:pos x="T2" y="T3"/>
                </a:cxn>
                <a:cxn ang="0">
                  <a:pos x="T4" y="T5"/>
                </a:cxn>
                <a:cxn ang="0">
                  <a:pos x="T6" y="T7"/>
                </a:cxn>
                <a:cxn ang="0">
                  <a:pos x="T8" y="T9"/>
                </a:cxn>
              </a:cxnLst>
              <a:rect l="0" t="0" r="r" b="b"/>
              <a:pathLst>
                <a:path w="41" h="12">
                  <a:moveTo>
                    <a:pt x="0" y="0"/>
                  </a:moveTo>
                  <a:lnTo>
                    <a:pt x="0" y="0"/>
                  </a:lnTo>
                  <a:lnTo>
                    <a:pt x="41" y="6"/>
                  </a:lnTo>
                  <a:lnTo>
                    <a:pt x="41" y="12"/>
                  </a:lnTo>
                  <a:lnTo>
                    <a:pt x="0" y="0"/>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3" name="Freeform 215"/>
            <p:cNvSpPr>
              <a:spLocks/>
            </p:cNvSpPr>
            <p:nvPr/>
          </p:nvSpPr>
          <p:spPr bwMode="auto">
            <a:xfrm>
              <a:off x="3912" y="3667"/>
              <a:ext cx="26" cy="18"/>
            </a:xfrm>
            <a:custGeom>
              <a:avLst/>
              <a:gdLst>
                <a:gd name="T0" fmla="*/ 26 w 26"/>
                <a:gd name="T1" fmla="*/ 0 h 18"/>
                <a:gd name="T2" fmla="*/ 26 w 26"/>
                <a:gd name="T3" fmla="*/ 0 h 18"/>
                <a:gd name="T4" fmla="*/ 0 w 26"/>
                <a:gd name="T5" fmla="*/ 18 h 18"/>
                <a:gd name="T6" fmla="*/ 0 w 26"/>
                <a:gd name="T7" fmla="*/ 18 h 18"/>
                <a:gd name="T8" fmla="*/ 26 w 26"/>
                <a:gd name="T9" fmla="*/ 0 h 18"/>
              </a:gdLst>
              <a:ahLst/>
              <a:cxnLst>
                <a:cxn ang="0">
                  <a:pos x="T0" y="T1"/>
                </a:cxn>
                <a:cxn ang="0">
                  <a:pos x="T2" y="T3"/>
                </a:cxn>
                <a:cxn ang="0">
                  <a:pos x="T4" y="T5"/>
                </a:cxn>
                <a:cxn ang="0">
                  <a:pos x="T6" y="T7"/>
                </a:cxn>
                <a:cxn ang="0">
                  <a:pos x="T8" y="T9"/>
                </a:cxn>
              </a:cxnLst>
              <a:rect l="0" t="0" r="r" b="b"/>
              <a:pathLst>
                <a:path w="26" h="18">
                  <a:moveTo>
                    <a:pt x="26" y="0"/>
                  </a:moveTo>
                  <a:lnTo>
                    <a:pt x="26" y="0"/>
                  </a:lnTo>
                  <a:lnTo>
                    <a:pt x="0" y="18"/>
                  </a:lnTo>
                  <a:lnTo>
                    <a:pt x="0" y="18"/>
                  </a:lnTo>
                  <a:lnTo>
                    <a:pt x="26" y="0"/>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4" name="Freeform 216"/>
            <p:cNvSpPr>
              <a:spLocks/>
            </p:cNvSpPr>
            <p:nvPr/>
          </p:nvSpPr>
          <p:spPr bwMode="auto">
            <a:xfrm>
              <a:off x="3938" y="3667"/>
              <a:ext cx="40" cy="12"/>
            </a:xfrm>
            <a:custGeom>
              <a:avLst/>
              <a:gdLst>
                <a:gd name="T0" fmla="*/ 40 w 40"/>
                <a:gd name="T1" fmla="*/ 12 h 12"/>
                <a:gd name="T2" fmla="*/ 40 w 40"/>
                <a:gd name="T3" fmla="*/ 6 h 12"/>
                <a:gd name="T4" fmla="*/ 0 w 40"/>
                <a:gd name="T5" fmla="*/ 0 h 12"/>
                <a:gd name="T6" fmla="*/ 0 w 40"/>
                <a:gd name="T7" fmla="*/ 0 h 12"/>
                <a:gd name="T8" fmla="*/ 40 w 40"/>
                <a:gd name="T9" fmla="*/ 12 h 12"/>
              </a:gdLst>
              <a:ahLst/>
              <a:cxnLst>
                <a:cxn ang="0">
                  <a:pos x="T0" y="T1"/>
                </a:cxn>
                <a:cxn ang="0">
                  <a:pos x="T2" y="T3"/>
                </a:cxn>
                <a:cxn ang="0">
                  <a:pos x="T4" y="T5"/>
                </a:cxn>
                <a:cxn ang="0">
                  <a:pos x="T6" y="T7"/>
                </a:cxn>
                <a:cxn ang="0">
                  <a:pos x="T8" y="T9"/>
                </a:cxn>
              </a:cxnLst>
              <a:rect l="0" t="0" r="r" b="b"/>
              <a:pathLst>
                <a:path w="40" h="12">
                  <a:moveTo>
                    <a:pt x="40" y="12"/>
                  </a:moveTo>
                  <a:lnTo>
                    <a:pt x="40" y="6"/>
                  </a:lnTo>
                  <a:lnTo>
                    <a:pt x="0" y="0"/>
                  </a:lnTo>
                  <a:lnTo>
                    <a:pt x="0" y="0"/>
                  </a:lnTo>
                  <a:lnTo>
                    <a:pt x="40" y="12"/>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5" name="Freeform 217"/>
            <p:cNvSpPr>
              <a:spLocks/>
            </p:cNvSpPr>
            <p:nvPr/>
          </p:nvSpPr>
          <p:spPr bwMode="auto">
            <a:xfrm>
              <a:off x="3912" y="3667"/>
              <a:ext cx="66" cy="24"/>
            </a:xfrm>
            <a:custGeom>
              <a:avLst/>
              <a:gdLst>
                <a:gd name="T0" fmla="*/ 41 w 66"/>
                <a:gd name="T1" fmla="*/ 24 h 24"/>
                <a:gd name="T2" fmla="*/ 66 w 66"/>
                <a:gd name="T3" fmla="*/ 6 h 24"/>
                <a:gd name="T4" fmla="*/ 26 w 66"/>
                <a:gd name="T5" fmla="*/ 0 h 24"/>
                <a:gd name="T6" fmla="*/ 0 w 66"/>
                <a:gd name="T7" fmla="*/ 18 h 24"/>
                <a:gd name="T8" fmla="*/ 41 w 66"/>
                <a:gd name="T9" fmla="*/ 24 h 24"/>
              </a:gdLst>
              <a:ahLst/>
              <a:cxnLst>
                <a:cxn ang="0">
                  <a:pos x="T0" y="T1"/>
                </a:cxn>
                <a:cxn ang="0">
                  <a:pos x="T2" y="T3"/>
                </a:cxn>
                <a:cxn ang="0">
                  <a:pos x="T4" y="T5"/>
                </a:cxn>
                <a:cxn ang="0">
                  <a:pos x="T6" y="T7"/>
                </a:cxn>
                <a:cxn ang="0">
                  <a:pos x="T8" y="T9"/>
                </a:cxn>
              </a:cxnLst>
              <a:rect l="0" t="0" r="r" b="b"/>
              <a:pathLst>
                <a:path w="66" h="24">
                  <a:moveTo>
                    <a:pt x="41" y="24"/>
                  </a:moveTo>
                  <a:lnTo>
                    <a:pt x="66" y="6"/>
                  </a:lnTo>
                  <a:lnTo>
                    <a:pt x="26" y="0"/>
                  </a:lnTo>
                  <a:lnTo>
                    <a:pt x="0" y="18"/>
                  </a:lnTo>
                  <a:lnTo>
                    <a:pt x="41" y="24"/>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6" name="Freeform 218"/>
            <p:cNvSpPr>
              <a:spLocks/>
            </p:cNvSpPr>
            <p:nvPr/>
          </p:nvSpPr>
          <p:spPr bwMode="auto">
            <a:xfrm>
              <a:off x="4065" y="3685"/>
              <a:ext cx="21" cy="30"/>
            </a:xfrm>
            <a:custGeom>
              <a:avLst/>
              <a:gdLst>
                <a:gd name="T0" fmla="*/ 0 w 21"/>
                <a:gd name="T1" fmla="*/ 30 h 30"/>
                <a:gd name="T2" fmla="*/ 0 w 21"/>
                <a:gd name="T3" fmla="*/ 18 h 30"/>
                <a:gd name="T4" fmla="*/ 21 w 21"/>
                <a:gd name="T5" fmla="*/ 0 h 30"/>
                <a:gd name="T6" fmla="*/ 21 w 21"/>
                <a:gd name="T7" fmla="*/ 12 h 30"/>
                <a:gd name="T8" fmla="*/ 0 w 21"/>
                <a:gd name="T9" fmla="*/ 30 h 30"/>
              </a:gdLst>
              <a:ahLst/>
              <a:cxnLst>
                <a:cxn ang="0">
                  <a:pos x="T0" y="T1"/>
                </a:cxn>
                <a:cxn ang="0">
                  <a:pos x="T2" y="T3"/>
                </a:cxn>
                <a:cxn ang="0">
                  <a:pos x="T4" y="T5"/>
                </a:cxn>
                <a:cxn ang="0">
                  <a:pos x="T6" y="T7"/>
                </a:cxn>
                <a:cxn ang="0">
                  <a:pos x="T8" y="T9"/>
                </a:cxn>
              </a:cxnLst>
              <a:rect l="0" t="0" r="r" b="b"/>
              <a:pathLst>
                <a:path w="21" h="30">
                  <a:moveTo>
                    <a:pt x="0" y="30"/>
                  </a:moveTo>
                  <a:lnTo>
                    <a:pt x="0" y="18"/>
                  </a:lnTo>
                  <a:lnTo>
                    <a:pt x="21" y="0"/>
                  </a:lnTo>
                  <a:lnTo>
                    <a:pt x="21" y="12"/>
                  </a:lnTo>
                  <a:lnTo>
                    <a:pt x="0" y="30"/>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7" name="Freeform 219"/>
            <p:cNvSpPr>
              <a:spLocks/>
            </p:cNvSpPr>
            <p:nvPr/>
          </p:nvSpPr>
          <p:spPr bwMode="auto">
            <a:xfrm>
              <a:off x="4019" y="3697"/>
              <a:ext cx="46" cy="18"/>
            </a:xfrm>
            <a:custGeom>
              <a:avLst/>
              <a:gdLst>
                <a:gd name="T0" fmla="*/ 0 w 46"/>
                <a:gd name="T1" fmla="*/ 12 h 18"/>
                <a:gd name="T2" fmla="*/ 0 w 46"/>
                <a:gd name="T3" fmla="*/ 0 h 18"/>
                <a:gd name="T4" fmla="*/ 46 w 46"/>
                <a:gd name="T5" fmla="*/ 6 h 18"/>
                <a:gd name="T6" fmla="*/ 46 w 46"/>
                <a:gd name="T7" fmla="*/ 18 h 18"/>
                <a:gd name="T8" fmla="*/ 0 w 46"/>
                <a:gd name="T9" fmla="*/ 12 h 18"/>
              </a:gdLst>
              <a:ahLst/>
              <a:cxnLst>
                <a:cxn ang="0">
                  <a:pos x="T0" y="T1"/>
                </a:cxn>
                <a:cxn ang="0">
                  <a:pos x="T2" y="T3"/>
                </a:cxn>
                <a:cxn ang="0">
                  <a:pos x="T4" y="T5"/>
                </a:cxn>
                <a:cxn ang="0">
                  <a:pos x="T6" y="T7"/>
                </a:cxn>
                <a:cxn ang="0">
                  <a:pos x="T8" y="T9"/>
                </a:cxn>
              </a:cxnLst>
              <a:rect l="0" t="0" r="r" b="b"/>
              <a:pathLst>
                <a:path w="46" h="18">
                  <a:moveTo>
                    <a:pt x="0" y="12"/>
                  </a:moveTo>
                  <a:lnTo>
                    <a:pt x="0" y="0"/>
                  </a:lnTo>
                  <a:lnTo>
                    <a:pt x="46" y="6"/>
                  </a:lnTo>
                  <a:lnTo>
                    <a:pt x="46" y="18"/>
                  </a:lnTo>
                  <a:lnTo>
                    <a:pt x="0" y="12"/>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8" name="Freeform 220"/>
            <p:cNvSpPr>
              <a:spLocks/>
            </p:cNvSpPr>
            <p:nvPr/>
          </p:nvSpPr>
          <p:spPr bwMode="auto">
            <a:xfrm>
              <a:off x="4019" y="3673"/>
              <a:ext cx="67" cy="30"/>
            </a:xfrm>
            <a:custGeom>
              <a:avLst/>
              <a:gdLst>
                <a:gd name="T0" fmla="*/ 46 w 67"/>
                <a:gd name="T1" fmla="*/ 30 h 30"/>
                <a:gd name="T2" fmla="*/ 67 w 67"/>
                <a:gd name="T3" fmla="*/ 12 h 30"/>
                <a:gd name="T4" fmla="*/ 26 w 67"/>
                <a:gd name="T5" fmla="*/ 0 h 30"/>
                <a:gd name="T6" fmla="*/ 0 w 67"/>
                <a:gd name="T7" fmla="*/ 24 h 30"/>
                <a:gd name="T8" fmla="*/ 46 w 67"/>
                <a:gd name="T9" fmla="*/ 30 h 30"/>
              </a:gdLst>
              <a:ahLst/>
              <a:cxnLst>
                <a:cxn ang="0">
                  <a:pos x="T0" y="T1"/>
                </a:cxn>
                <a:cxn ang="0">
                  <a:pos x="T2" y="T3"/>
                </a:cxn>
                <a:cxn ang="0">
                  <a:pos x="T4" y="T5"/>
                </a:cxn>
                <a:cxn ang="0">
                  <a:pos x="T6" y="T7"/>
                </a:cxn>
                <a:cxn ang="0">
                  <a:pos x="T8" y="T9"/>
                </a:cxn>
              </a:cxnLst>
              <a:rect l="0" t="0" r="r" b="b"/>
              <a:pathLst>
                <a:path w="67" h="30">
                  <a:moveTo>
                    <a:pt x="46" y="30"/>
                  </a:moveTo>
                  <a:lnTo>
                    <a:pt x="67" y="12"/>
                  </a:lnTo>
                  <a:lnTo>
                    <a:pt x="26" y="0"/>
                  </a:lnTo>
                  <a:lnTo>
                    <a:pt x="0" y="24"/>
                  </a:lnTo>
                  <a:lnTo>
                    <a:pt x="46" y="30"/>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09" name="Freeform 221"/>
            <p:cNvSpPr>
              <a:spLocks/>
            </p:cNvSpPr>
            <p:nvPr/>
          </p:nvSpPr>
          <p:spPr bwMode="auto">
            <a:xfrm>
              <a:off x="4172" y="3667"/>
              <a:ext cx="26" cy="67"/>
            </a:xfrm>
            <a:custGeom>
              <a:avLst/>
              <a:gdLst>
                <a:gd name="T0" fmla="*/ 0 w 26"/>
                <a:gd name="T1" fmla="*/ 67 h 67"/>
                <a:gd name="T2" fmla="*/ 0 w 26"/>
                <a:gd name="T3" fmla="*/ 18 h 67"/>
                <a:gd name="T4" fmla="*/ 21 w 26"/>
                <a:gd name="T5" fmla="*/ 0 h 67"/>
                <a:gd name="T6" fmla="*/ 26 w 26"/>
                <a:gd name="T7" fmla="*/ 48 h 67"/>
                <a:gd name="T8" fmla="*/ 0 w 26"/>
                <a:gd name="T9" fmla="*/ 67 h 67"/>
              </a:gdLst>
              <a:ahLst/>
              <a:cxnLst>
                <a:cxn ang="0">
                  <a:pos x="T0" y="T1"/>
                </a:cxn>
                <a:cxn ang="0">
                  <a:pos x="T2" y="T3"/>
                </a:cxn>
                <a:cxn ang="0">
                  <a:pos x="T4" y="T5"/>
                </a:cxn>
                <a:cxn ang="0">
                  <a:pos x="T6" y="T7"/>
                </a:cxn>
                <a:cxn ang="0">
                  <a:pos x="T8" y="T9"/>
                </a:cxn>
              </a:cxnLst>
              <a:rect l="0" t="0" r="r" b="b"/>
              <a:pathLst>
                <a:path w="26" h="67">
                  <a:moveTo>
                    <a:pt x="0" y="67"/>
                  </a:moveTo>
                  <a:lnTo>
                    <a:pt x="0" y="18"/>
                  </a:lnTo>
                  <a:lnTo>
                    <a:pt x="21" y="0"/>
                  </a:lnTo>
                  <a:lnTo>
                    <a:pt x="26" y="48"/>
                  </a:lnTo>
                  <a:lnTo>
                    <a:pt x="0" y="67"/>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0" name="Freeform 222"/>
            <p:cNvSpPr>
              <a:spLocks/>
            </p:cNvSpPr>
            <p:nvPr/>
          </p:nvSpPr>
          <p:spPr bwMode="auto">
            <a:xfrm>
              <a:off x="4126" y="3679"/>
              <a:ext cx="46" cy="55"/>
            </a:xfrm>
            <a:custGeom>
              <a:avLst/>
              <a:gdLst>
                <a:gd name="T0" fmla="*/ 5 w 46"/>
                <a:gd name="T1" fmla="*/ 49 h 55"/>
                <a:gd name="T2" fmla="*/ 0 w 46"/>
                <a:gd name="T3" fmla="*/ 0 h 55"/>
                <a:gd name="T4" fmla="*/ 46 w 46"/>
                <a:gd name="T5" fmla="*/ 6 h 55"/>
                <a:gd name="T6" fmla="*/ 46 w 46"/>
                <a:gd name="T7" fmla="*/ 55 h 55"/>
                <a:gd name="T8" fmla="*/ 5 w 46"/>
                <a:gd name="T9" fmla="*/ 49 h 55"/>
              </a:gdLst>
              <a:ahLst/>
              <a:cxnLst>
                <a:cxn ang="0">
                  <a:pos x="T0" y="T1"/>
                </a:cxn>
                <a:cxn ang="0">
                  <a:pos x="T2" y="T3"/>
                </a:cxn>
                <a:cxn ang="0">
                  <a:pos x="T4" y="T5"/>
                </a:cxn>
                <a:cxn ang="0">
                  <a:pos x="T6" y="T7"/>
                </a:cxn>
                <a:cxn ang="0">
                  <a:pos x="T8" y="T9"/>
                </a:cxn>
              </a:cxnLst>
              <a:rect l="0" t="0" r="r" b="b"/>
              <a:pathLst>
                <a:path w="46" h="55">
                  <a:moveTo>
                    <a:pt x="5" y="49"/>
                  </a:moveTo>
                  <a:lnTo>
                    <a:pt x="0" y="0"/>
                  </a:lnTo>
                  <a:lnTo>
                    <a:pt x="46" y="6"/>
                  </a:lnTo>
                  <a:lnTo>
                    <a:pt x="46" y="55"/>
                  </a:lnTo>
                  <a:lnTo>
                    <a:pt x="5" y="49"/>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1" name="Freeform 223"/>
            <p:cNvSpPr>
              <a:spLocks/>
            </p:cNvSpPr>
            <p:nvPr/>
          </p:nvSpPr>
          <p:spPr bwMode="auto">
            <a:xfrm>
              <a:off x="4126" y="3661"/>
              <a:ext cx="67" cy="24"/>
            </a:xfrm>
            <a:custGeom>
              <a:avLst/>
              <a:gdLst>
                <a:gd name="T0" fmla="*/ 46 w 67"/>
                <a:gd name="T1" fmla="*/ 24 h 24"/>
                <a:gd name="T2" fmla="*/ 67 w 67"/>
                <a:gd name="T3" fmla="*/ 6 h 24"/>
                <a:gd name="T4" fmla="*/ 26 w 67"/>
                <a:gd name="T5" fmla="*/ 0 h 24"/>
                <a:gd name="T6" fmla="*/ 0 w 67"/>
                <a:gd name="T7" fmla="*/ 18 h 24"/>
                <a:gd name="T8" fmla="*/ 46 w 67"/>
                <a:gd name="T9" fmla="*/ 24 h 24"/>
              </a:gdLst>
              <a:ahLst/>
              <a:cxnLst>
                <a:cxn ang="0">
                  <a:pos x="T0" y="T1"/>
                </a:cxn>
                <a:cxn ang="0">
                  <a:pos x="T2" y="T3"/>
                </a:cxn>
                <a:cxn ang="0">
                  <a:pos x="T4" y="T5"/>
                </a:cxn>
                <a:cxn ang="0">
                  <a:pos x="T6" y="T7"/>
                </a:cxn>
                <a:cxn ang="0">
                  <a:pos x="T8" y="T9"/>
                </a:cxn>
              </a:cxnLst>
              <a:rect l="0" t="0" r="r" b="b"/>
              <a:pathLst>
                <a:path w="67" h="24">
                  <a:moveTo>
                    <a:pt x="46" y="24"/>
                  </a:moveTo>
                  <a:lnTo>
                    <a:pt x="67" y="6"/>
                  </a:lnTo>
                  <a:lnTo>
                    <a:pt x="26" y="0"/>
                  </a:lnTo>
                  <a:lnTo>
                    <a:pt x="0" y="18"/>
                  </a:lnTo>
                  <a:lnTo>
                    <a:pt x="46" y="24"/>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2" name="Freeform 224"/>
            <p:cNvSpPr>
              <a:spLocks/>
            </p:cNvSpPr>
            <p:nvPr/>
          </p:nvSpPr>
          <p:spPr bwMode="auto">
            <a:xfrm>
              <a:off x="4285" y="3575"/>
              <a:ext cx="25" cy="183"/>
            </a:xfrm>
            <a:custGeom>
              <a:avLst/>
              <a:gdLst>
                <a:gd name="T0" fmla="*/ 0 w 25"/>
                <a:gd name="T1" fmla="*/ 183 h 183"/>
                <a:gd name="T2" fmla="*/ 0 w 25"/>
                <a:gd name="T3" fmla="*/ 18 h 183"/>
                <a:gd name="T4" fmla="*/ 20 w 25"/>
                <a:gd name="T5" fmla="*/ 0 h 183"/>
                <a:gd name="T6" fmla="*/ 25 w 25"/>
                <a:gd name="T7" fmla="*/ 165 h 183"/>
                <a:gd name="T8" fmla="*/ 0 w 25"/>
                <a:gd name="T9" fmla="*/ 183 h 183"/>
              </a:gdLst>
              <a:ahLst/>
              <a:cxnLst>
                <a:cxn ang="0">
                  <a:pos x="T0" y="T1"/>
                </a:cxn>
                <a:cxn ang="0">
                  <a:pos x="T2" y="T3"/>
                </a:cxn>
                <a:cxn ang="0">
                  <a:pos x="T4" y="T5"/>
                </a:cxn>
                <a:cxn ang="0">
                  <a:pos x="T6" y="T7"/>
                </a:cxn>
                <a:cxn ang="0">
                  <a:pos x="T8" y="T9"/>
                </a:cxn>
              </a:cxnLst>
              <a:rect l="0" t="0" r="r" b="b"/>
              <a:pathLst>
                <a:path w="25" h="183">
                  <a:moveTo>
                    <a:pt x="0" y="183"/>
                  </a:moveTo>
                  <a:lnTo>
                    <a:pt x="0" y="18"/>
                  </a:lnTo>
                  <a:lnTo>
                    <a:pt x="20" y="0"/>
                  </a:lnTo>
                  <a:lnTo>
                    <a:pt x="25" y="165"/>
                  </a:lnTo>
                  <a:lnTo>
                    <a:pt x="0" y="183"/>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3" name="Freeform 225"/>
            <p:cNvSpPr>
              <a:spLocks/>
            </p:cNvSpPr>
            <p:nvPr/>
          </p:nvSpPr>
          <p:spPr bwMode="auto">
            <a:xfrm>
              <a:off x="4239" y="3587"/>
              <a:ext cx="46" cy="171"/>
            </a:xfrm>
            <a:custGeom>
              <a:avLst/>
              <a:gdLst>
                <a:gd name="T0" fmla="*/ 5 w 46"/>
                <a:gd name="T1" fmla="*/ 165 h 171"/>
                <a:gd name="T2" fmla="*/ 0 w 46"/>
                <a:gd name="T3" fmla="*/ 0 h 171"/>
                <a:gd name="T4" fmla="*/ 46 w 46"/>
                <a:gd name="T5" fmla="*/ 6 h 171"/>
                <a:gd name="T6" fmla="*/ 46 w 46"/>
                <a:gd name="T7" fmla="*/ 171 h 171"/>
                <a:gd name="T8" fmla="*/ 5 w 46"/>
                <a:gd name="T9" fmla="*/ 165 h 171"/>
              </a:gdLst>
              <a:ahLst/>
              <a:cxnLst>
                <a:cxn ang="0">
                  <a:pos x="T0" y="T1"/>
                </a:cxn>
                <a:cxn ang="0">
                  <a:pos x="T2" y="T3"/>
                </a:cxn>
                <a:cxn ang="0">
                  <a:pos x="T4" y="T5"/>
                </a:cxn>
                <a:cxn ang="0">
                  <a:pos x="T6" y="T7"/>
                </a:cxn>
                <a:cxn ang="0">
                  <a:pos x="T8" y="T9"/>
                </a:cxn>
              </a:cxnLst>
              <a:rect l="0" t="0" r="r" b="b"/>
              <a:pathLst>
                <a:path w="46" h="171">
                  <a:moveTo>
                    <a:pt x="5" y="165"/>
                  </a:moveTo>
                  <a:lnTo>
                    <a:pt x="0" y="0"/>
                  </a:lnTo>
                  <a:lnTo>
                    <a:pt x="46" y="6"/>
                  </a:lnTo>
                  <a:lnTo>
                    <a:pt x="46" y="171"/>
                  </a:lnTo>
                  <a:lnTo>
                    <a:pt x="5" y="165"/>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4" name="Freeform 226"/>
            <p:cNvSpPr>
              <a:spLocks/>
            </p:cNvSpPr>
            <p:nvPr/>
          </p:nvSpPr>
          <p:spPr bwMode="auto">
            <a:xfrm>
              <a:off x="4239" y="3569"/>
              <a:ext cx="66" cy="24"/>
            </a:xfrm>
            <a:custGeom>
              <a:avLst/>
              <a:gdLst>
                <a:gd name="T0" fmla="*/ 46 w 66"/>
                <a:gd name="T1" fmla="*/ 24 h 24"/>
                <a:gd name="T2" fmla="*/ 66 w 66"/>
                <a:gd name="T3" fmla="*/ 6 h 24"/>
                <a:gd name="T4" fmla="*/ 20 w 66"/>
                <a:gd name="T5" fmla="*/ 0 h 24"/>
                <a:gd name="T6" fmla="*/ 0 w 66"/>
                <a:gd name="T7" fmla="*/ 18 h 24"/>
                <a:gd name="T8" fmla="*/ 46 w 66"/>
                <a:gd name="T9" fmla="*/ 24 h 24"/>
              </a:gdLst>
              <a:ahLst/>
              <a:cxnLst>
                <a:cxn ang="0">
                  <a:pos x="T0" y="T1"/>
                </a:cxn>
                <a:cxn ang="0">
                  <a:pos x="T2" y="T3"/>
                </a:cxn>
                <a:cxn ang="0">
                  <a:pos x="T4" y="T5"/>
                </a:cxn>
                <a:cxn ang="0">
                  <a:pos x="T6" y="T7"/>
                </a:cxn>
                <a:cxn ang="0">
                  <a:pos x="T8" y="T9"/>
                </a:cxn>
              </a:cxnLst>
              <a:rect l="0" t="0" r="r" b="b"/>
              <a:pathLst>
                <a:path w="66" h="24">
                  <a:moveTo>
                    <a:pt x="46" y="24"/>
                  </a:moveTo>
                  <a:lnTo>
                    <a:pt x="66" y="6"/>
                  </a:lnTo>
                  <a:lnTo>
                    <a:pt x="20" y="0"/>
                  </a:lnTo>
                  <a:lnTo>
                    <a:pt x="0" y="18"/>
                  </a:lnTo>
                  <a:lnTo>
                    <a:pt x="46" y="24"/>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5" name="Freeform 227"/>
            <p:cNvSpPr>
              <a:spLocks/>
            </p:cNvSpPr>
            <p:nvPr/>
          </p:nvSpPr>
          <p:spPr bwMode="auto">
            <a:xfrm>
              <a:off x="4402" y="3465"/>
              <a:ext cx="20" cy="312"/>
            </a:xfrm>
            <a:custGeom>
              <a:avLst/>
              <a:gdLst>
                <a:gd name="T0" fmla="*/ 0 w 20"/>
                <a:gd name="T1" fmla="*/ 312 h 312"/>
                <a:gd name="T2" fmla="*/ 0 w 20"/>
                <a:gd name="T3" fmla="*/ 19 h 312"/>
                <a:gd name="T4" fmla="*/ 20 w 20"/>
                <a:gd name="T5" fmla="*/ 0 h 312"/>
                <a:gd name="T6" fmla="*/ 20 w 20"/>
                <a:gd name="T7" fmla="*/ 293 h 312"/>
                <a:gd name="T8" fmla="*/ 0 w 20"/>
                <a:gd name="T9" fmla="*/ 312 h 312"/>
              </a:gdLst>
              <a:ahLst/>
              <a:cxnLst>
                <a:cxn ang="0">
                  <a:pos x="T0" y="T1"/>
                </a:cxn>
                <a:cxn ang="0">
                  <a:pos x="T2" y="T3"/>
                </a:cxn>
                <a:cxn ang="0">
                  <a:pos x="T4" y="T5"/>
                </a:cxn>
                <a:cxn ang="0">
                  <a:pos x="T6" y="T7"/>
                </a:cxn>
                <a:cxn ang="0">
                  <a:pos x="T8" y="T9"/>
                </a:cxn>
              </a:cxnLst>
              <a:rect l="0" t="0" r="r" b="b"/>
              <a:pathLst>
                <a:path w="20" h="312">
                  <a:moveTo>
                    <a:pt x="0" y="312"/>
                  </a:moveTo>
                  <a:lnTo>
                    <a:pt x="0" y="19"/>
                  </a:lnTo>
                  <a:lnTo>
                    <a:pt x="20" y="0"/>
                  </a:lnTo>
                  <a:lnTo>
                    <a:pt x="20" y="293"/>
                  </a:lnTo>
                  <a:lnTo>
                    <a:pt x="0" y="312"/>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6" name="Freeform 228"/>
            <p:cNvSpPr>
              <a:spLocks/>
            </p:cNvSpPr>
            <p:nvPr/>
          </p:nvSpPr>
          <p:spPr bwMode="auto">
            <a:xfrm>
              <a:off x="4356" y="3477"/>
              <a:ext cx="46" cy="300"/>
            </a:xfrm>
            <a:custGeom>
              <a:avLst/>
              <a:gdLst>
                <a:gd name="T0" fmla="*/ 0 w 46"/>
                <a:gd name="T1" fmla="*/ 293 h 300"/>
                <a:gd name="T2" fmla="*/ 0 w 46"/>
                <a:gd name="T3" fmla="*/ 0 h 300"/>
                <a:gd name="T4" fmla="*/ 46 w 46"/>
                <a:gd name="T5" fmla="*/ 7 h 300"/>
                <a:gd name="T6" fmla="*/ 46 w 46"/>
                <a:gd name="T7" fmla="*/ 300 h 300"/>
                <a:gd name="T8" fmla="*/ 0 w 46"/>
                <a:gd name="T9" fmla="*/ 293 h 300"/>
              </a:gdLst>
              <a:ahLst/>
              <a:cxnLst>
                <a:cxn ang="0">
                  <a:pos x="T0" y="T1"/>
                </a:cxn>
                <a:cxn ang="0">
                  <a:pos x="T2" y="T3"/>
                </a:cxn>
                <a:cxn ang="0">
                  <a:pos x="T4" y="T5"/>
                </a:cxn>
                <a:cxn ang="0">
                  <a:pos x="T6" y="T7"/>
                </a:cxn>
                <a:cxn ang="0">
                  <a:pos x="T8" y="T9"/>
                </a:cxn>
              </a:cxnLst>
              <a:rect l="0" t="0" r="r" b="b"/>
              <a:pathLst>
                <a:path w="46" h="300">
                  <a:moveTo>
                    <a:pt x="0" y="293"/>
                  </a:moveTo>
                  <a:lnTo>
                    <a:pt x="0" y="0"/>
                  </a:lnTo>
                  <a:lnTo>
                    <a:pt x="46" y="7"/>
                  </a:lnTo>
                  <a:lnTo>
                    <a:pt x="46" y="300"/>
                  </a:lnTo>
                  <a:lnTo>
                    <a:pt x="0" y="293"/>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7" name="Freeform 229"/>
            <p:cNvSpPr>
              <a:spLocks/>
            </p:cNvSpPr>
            <p:nvPr/>
          </p:nvSpPr>
          <p:spPr bwMode="auto">
            <a:xfrm>
              <a:off x="4356" y="3459"/>
              <a:ext cx="66" cy="25"/>
            </a:xfrm>
            <a:custGeom>
              <a:avLst/>
              <a:gdLst>
                <a:gd name="T0" fmla="*/ 46 w 66"/>
                <a:gd name="T1" fmla="*/ 25 h 25"/>
                <a:gd name="T2" fmla="*/ 66 w 66"/>
                <a:gd name="T3" fmla="*/ 6 h 25"/>
                <a:gd name="T4" fmla="*/ 20 w 66"/>
                <a:gd name="T5" fmla="*/ 0 h 25"/>
                <a:gd name="T6" fmla="*/ 0 w 66"/>
                <a:gd name="T7" fmla="*/ 18 h 25"/>
                <a:gd name="T8" fmla="*/ 46 w 66"/>
                <a:gd name="T9" fmla="*/ 25 h 25"/>
              </a:gdLst>
              <a:ahLst/>
              <a:cxnLst>
                <a:cxn ang="0">
                  <a:pos x="T0" y="T1"/>
                </a:cxn>
                <a:cxn ang="0">
                  <a:pos x="T2" y="T3"/>
                </a:cxn>
                <a:cxn ang="0">
                  <a:pos x="T4" y="T5"/>
                </a:cxn>
                <a:cxn ang="0">
                  <a:pos x="T6" y="T7"/>
                </a:cxn>
                <a:cxn ang="0">
                  <a:pos x="T8" y="T9"/>
                </a:cxn>
              </a:cxnLst>
              <a:rect l="0" t="0" r="r" b="b"/>
              <a:pathLst>
                <a:path w="66" h="25">
                  <a:moveTo>
                    <a:pt x="46" y="25"/>
                  </a:moveTo>
                  <a:lnTo>
                    <a:pt x="66" y="6"/>
                  </a:lnTo>
                  <a:lnTo>
                    <a:pt x="20" y="0"/>
                  </a:lnTo>
                  <a:lnTo>
                    <a:pt x="0" y="18"/>
                  </a:lnTo>
                  <a:lnTo>
                    <a:pt x="46" y="25"/>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8" name="Freeform 230"/>
            <p:cNvSpPr>
              <a:spLocks/>
            </p:cNvSpPr>
            <p:nvPr/>
          </p:nvSpPr>
          <p:spPr bwMode="auto">
            <a:xfrm>
              <a:off x="4519" y="2922"/>
              <a:ext cx="26" cy="879"/>
            </a:xfrm>
            <a:custGeom>
              <a:avLst/>
              <a:gdLst>
                <a:gd name="T0" fmla="*/ 0 w 26"/>
                <a:gd name="T1" fmla="*/ 879 h 879"/>
                <a:gd name="T2" fmla="*/ 5 w 26"/>
                <a:gd name="T3" fmla="*/ 12 h 879"/>
                <a:gd name="T4" fmla="*/ 26 w 26"/>
                <a:gd name="T5" fmla="*/ 0 h 879"/>
                <a:gd name="T6" fmla="*/ 21 w 26"/>
                <a:gd name="T7" fmla="*/ 861 h 879"/>
                <a:gd name="T8" fmla="*/ 0 w 26"/>
                <a:gd name="T9" fmla="*/ 879 h 879"/>
              </a:gdLst>
              <a:ahLst/>
              <a:cxnLst>
                <a:cxn ang="0">
                  <a:pos x="T0" y="T1"/>
                </a:cxn>
                <a:cxn ang="0">
                  <a:pos x="T2" y="T3"/>
                </a:cxn>
                <a:cxn ang="0">
                  <a:pos x="T4" y="T5"/>
                </a:cxn>
                <a:cxn ang="0">
                  <a:pos x="T6" y="T7"/>
                </a:cxn>
                <a:cxn ang="0">
                  <a:pos x="T8" y="T9"/>
                </a:cxn>
              </a:cxnLst>
              <a:rect l="0" t="0" r="r" b="b"/>
              <a:pathLst>
                <a:path w="26" h="879">
                  <a:moveTo>
                    <a:pt x="0" y="879"/>
                  </a:moveTo>
                  <a:lnTo>
                    <a:pt x="5" y="12"/>
                  </a:lnTo>
                  <a:lnTo>
                    <a:pt x="26" y="0"/>
                  </a:lnTo>
                  <a:lnTo>
                    <a:pt x="21" y="861"/>
                  </a:lnTo>
                  <a:lnTo>
                    <a:pt x="0" y="879"/>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19" name="Freeform 231"/>
            <p:cNvSpPr>
              <a:spLocks/>
            </p:cNvSpPr>
            <p:nvPr/>
          </p:nvSpPr>
          <p:spPr bwMode="auto">
            <a:xfrm>
              <a:off x="4473" y="2928"/>
              <a:ext cx="51" cy="873"/>
            </a:xfrm>
            <a:custGeom>
              <a:avLst/>
              <a:gdLst>
                <a:gd name="T0" fmla="*/ 0 w 51"/>
                <a:gd name="T1" fmla="*/ 867 h 873"/>
                <a:gd name="T2" fmla="*/ 0 w 51"/>
                <a:gd name="T3" fmla="*/ 0 h 873"/>
                <a:gd name="T4" fmla="*/ 51 w 51"/>
                <a:gd name="T5" fmla="*/ 6 h 873"/>
                <a:gd name="T6" fmla="*/ 46 w 51"/>
                <a:gd name="T7" fmla="*/ 873 h 873"/>
                <a:gd name="T8" fmla="*/ 0 w 51"/>
                <a:gd name="T9" fmla="*/ 867 h 873"/>
              </a:gdLst>
              <a:ahLst/>
              <a:cxnLst>
                <a:cxn ang="0">
                  <a:pos x="T0" y="T1"/>
                </a:cxn>
                <a:cxn ang="0">
                  <a:pos x="T2" y="T3"/>
                </a:cxn>
                <a:cxn ang="0">
                  <a:pos x="T4" y="T5"/>
                </a:cxn>
                <a:cxn ang="0">
                  <a:pos x="T6" y="T7"/>
                </a:cxn>
                <a:cxn ang="0">
                  <a:pos x="T8" y="T9"/>
                </a:cxn>
              </a:cxnLst>
              <a:rect l="0" t="0" r="r" b="b"/>
              <a:pathLst>
                <a:path w="51" h="873">
                  <a:moveTo>
                    <a:pt x="0" y="867"/>
                  </a:moveTo>
                  <a:lnTo>
                    <a:pt x="0" y="0"/>
                  </a:lnTo>
                  <a:lnTo>
                    <a:pt x="51" y="6"/>
                  </a:lnTo>
                  <a:lnTo>
                    <a:pt x="46" y="873"/>
                  </a:lnTo>
                  <a:lnTo>
                    <a:pt x="0" y="867"/>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0" name="Freeform 232"/>
            <p:cNvSpPr>
              <a:spLocks/>
            </p:cNvSpPr>
            <p:nvPr/>
          </p:nvSpPr>
          <p:spPr bwMode="auto">
            <a:xfrm>
              <a:off x="4473" y="2916"/>
              <a:ext cx="72" cy="18"/>
            </a:xfrm>
            <a:custGeom>
              <a:avLst/>
              <a:gdLst>
                <a:gd name="T0" fmla="*/ 51 w 72"/>
                <a:gd name="T1" fmla="*/ 18 h 18"/>
                <a:gd name="T2" fmla="*/ 72 w 72"/>
                <a:gd name="T3" fmla="*/ 6 h 18"/>
                <a:gd name="T4" fmla="*/ 21 w 72"/>
                <a:gd name="T5" fmla="*/ 0 h 18"/>
                <a:gd name="T6" fmla="*/ 0 w 72"/>
                <a:gd name="T7" fmla="*/ 12 h 18"/>
                <a:gd name="T8" fmla="*/ 51 w 72"/>
                <a:gd name="T9" fmla="*/ 18 h 18"/>
              </a:gdLst>
              <a:ahLst/>
              <a:cxnLst>
                <a:cxn ang="0">
                  <a:pos x="T0" y="T1"/>
                </a:cxn>
                <a:cxn ang="0">
                  <a:pos x="T2" y="T3"/>
                </a:cxn>
                <a:cxn ang="0">
                  <a:pos x="T4" y="T5"/>
                </a:cxn>
                <a:cxn ang="0">
                  <a:pos x="T6" y="T7"/>
                </a:cxn>
                <a:cxn ang="0">
                  <a:pos x="T8" y="T9"/>
                </a:cxn>
              </a:cxnLst>
              <a:rect l="0" t="0" r="r" b="b"/>
              <a:pathLst>
                <a:path w="72" h="18">
                  <a:moveTo>
                    <a:pt x="51" y="18"/>
                  </a:moveTo>
                  <a:lnTo>
                    <a:pt x="72" y="6"/>
                  </a:lnTo>
                  <a:lnTo>
                    <a:pt x="21" y="0"/>
                  </a:lnTo>
                  <a:lnTo>
                    <a:pt x="0" y="12"/>
                  </a:lnTo>
                  <a:lnTo>
                    <a:pt x="51" y="18"/>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1" name="Freeform 233"/>
            <p:cNvSpPr>
              <a:spLocks/>
            </p:cNvSpPr>
            <p:nvPr/>
          </p:nvSpPr>
          <p:spPr bwMode="auto">
            <a:xfrm>
              <a:off x="4642" y="2959"/>
              <a:ext cx="30" cy="866"/>
            </a:xfrm>
            <a:custGeom>
              <a:avLst/>
              <a:gdLst>
                <a:gd name="T0" fmla="*/ 0 w 30"/>
                <a:gd name="T1" fmla="*/ 866 h 866"/>
                <a:gd name="T2" fmla="*/ 10 w 30"/>
                <a:gd name="T3" fmla="*/ 12 h 866"/>
                <a:gd name="T4" fmla="*/ 30 w 30"/>
                <a:gd name="T5" fmla="*/ 0 h 866"/>
                <a:gd name="T6" fmla="*/ 15 w 30"/>
                <a:gd name="T7" fmla="*/ 842 h 866"/>
                <a:gd name="T8" fmla="*/ 0 w 30"/>
                <a:gd name="T9" fmla="*/ 866 h 866"/>
              </a:gdLst>
              <a:ahLst/>
              <a:cxnLst>
                <a:cxn ang="0">
                  <a:pos x="T0" y="T1"/>
                </a:cxn>
                <a:cxn ang="0">
                  <a:pos x="T2" y="T3"/>
                </a:cxn>
                <a:cxn ang="0">
                  <a:pos x="T4" y="T5"/>
                </a:cxn>
                <a:cxn ang="0">
                  <a:pos x="T6" y="T7"/>
                </a:cxn>
                <a:cxn ang="0">
                  <a:pos x="T8" y="T9"/>
                </a:cxn>
              </a:cxnLst>
              <a:rect l="0" t="0" r="r" b="b"/>
              <a:pathLst>
                <a:path w="30" h="866">
                  <a:moveTo>
                    <a:pt x="0" y="866"/>
                  </a:moveTo>
                  <a:lnTo>
                    <a:pt x="10" y="12"/>
                  </a:lnTo>
                  <a:lnTo>
                    <a:pt x="30" y="0"/>
                  </a:lnTo>
                  <a:lnTo>
                    <a:pt x="15" y="842"/>
                  </a:lnTo>
                  <a:lnTo>
                    <a:pt x="0" y="866"/>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2" name="Freeform 234"/>
            <p:cNvSpPr>
              <a:spLocks/>
            </p:cNvSpPr>
            <p:nvPr/>
          </p:nvSpPr>
          <p:spPr bwMode="auto">
            <a:xfrm>
              <a:off x="4591" y="2965"/>
              <a:ext cx="61" cy="860"/>
            </a:xfrm>
            <a:custGeom>
              <a:avLst/>
              <a:gdLst>
                <a:gd name="T0" fmla="*/ 0 w 61"/>
                <a:gd name="T1" fmla="*/ 848 h 860"/>
                <a:gd name="T2" fmla="*/ 10 w 61"/>
                <a:gd name="T3" fmla="*/ 0 h 860"/>
                <a:gd name="T4" fmla="*/ 61 w 61"/>
                <a:gd name="T5" fmla="*/ 6 h 860"/>
                <a:gd name="T6" fmla="*/ 51 w 61"/>
                <a:gd name="T7" fmla="*/ 860 h 860"/>
                <a:gd name="T8" fmla="*/ 0 w 61"/>
                <a:gd name="T9" fmla="*/ 848 h 860"/>
              </a:gdLst>
              <a:ahLst/>
              <a:cxnLst>
                <a:cxn ang="0">
                  <a:pos x="T0" y="T1"/>
                </a:cxn>
                <a:cxn ang="0">
                  <a:pos x="T2" y="T3"/>
                </a:cxn>
                <a:cxn ang="0">
                  <a:pos x="T4" y="T5"/>
                </a:cxn>
                <a:cxn ang="0">
                  <a:pos x="T6" y="T7"/>
                </a:cxn>
                <a:cxn ang="0">
                  <a:pos x="T8" y="T9"/>
                </a:cxn>
              </a:cxnLst>
              <a:rect l="0" t="0" r="r" b="b"/>
              <a:pathLst>
                <a:path w="61" h="860">
                  <a:moveTo>
                    <a:pt x="0" y="848"/>
                  </a:moveTo>
                  <a:lnTo>
                    <a:pt x="10" y="0"/>
                  </a:lnTo>
                  <a:lnTo>
                    <a:pt x="61" y="6"/>
                  </a:lnTo>
                  <a:lnTo>
                    <a:pt x="51" y="860"/>
                  </a:lnTo>
                  <a:lnTo>
                    <a:pt x="0" y="848"/>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3" name="Freeform 235"/>
            <p:cNvSpPr>
              <a:spLocks/>
            </p:cNvSpPr>
            <p:nvPr/>
          </p:nvSpPr>
          <p:spPr bwMode="auto">
            <a:xfrm>
              <a:off x="4601" y="2952"/>
              <a:ext cx="71" cy="19"/>
            </a:xfrm>
            <a:custGeom>
              <a:avLst/>
              <a:gdLst>
                <a:gd name="T0" fmla="*/ 51 w 71"/>
                <a:gd name="T1" fmla="*/ 19 h 19"/>
                <a:gd name="T2" fmla="*/ 71 w 71"/>
                <a:gd name="T3" fmla="*/ 7 h 19"/>
                <a:gd name="T4" fmla="*/ 20 w 71"/>
                <a:gd name="T5" fmla="*/ 0 h 19"/>
                <a:gd name="T6" fmla="*/ 0 w 71"/>
                <a:gd name="T7" fmla="*/ 13 h 19"/>
                <a:gd name="T8" fmla="*/ 51 w 71"/>
                <a:gd name="T9" fmla="*/ 19 h 19"/>
              </a:gdLst>
              <a:ahLst/>
              <a:cxnLst>
                <a:cxn ang="0">
                  <a:pos x="T0" y="T1"/>
                </a:cxn>
                <a:cxn ang="0">
                  <a:pos x="T2" y="T3"/>
                </a:cxn>
                <a:cxn ang="0">
                  <a:pos x="T4" y="T5"/>
                </a:cxn>
                <a:cxn ang="0">
                  <a:pos x="T6" y="T7"/>
                </a:cxn>
                <a:cxn ang="0">
                  <a:pos x="T8" y="T9"/>
                </a:cxn>
              </a:cxnLst>
              <a:rect l="0" t="0" r="r" b="b"/>
              <a:pathLst>
                <a:path w="71" h="19">
                  <a:moveTo>
                    <a:pt x="51" y="19"/>
                  </a:moveTo>
                  <a:lnTo>
                    <a:pt x="71" y="7"/>
                  </a:lnTo>
                  <a:lnTo>
                    <a:pt x="20" y="0"/>
                  </a:lnTo>
                  <a:lnTo>
                    <a:pt x="0" y="13"/>
                  </a:lnTo>
                  <a:lnTo>
                    <a:pt x="51" y="19"/>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4" name="Freeform 236"/>
            <p:cNvSpPr>
              <a:spLocks/>
            </p:cNvSpPr>
            <p:nvPr/>
          </p:nvSpPr>
          <p:spPr bwMode="auto">
            <a:xfrm>
              <a:off x="4764" y="2995"/>
              <a:ext cx="36" cy="855"/>
            </a:xfrm>
            <a:custGeom>
              <a:avLst/>
              <a:gdLst>
                <a:gd name="T0" fmla="*/ 0 w 36"/>
                <a:gd name="T1" fmla="*/ 855 h 855"/>
                <a:gd name="T2" fmla="*/ 15 w 36"/>
                <a:gd name="T3" fmla="*/ 18 h 855"/>
                <a:gd name="T4" fmla="*/ 36 w 36"/>
                <a:gd name="T5" fmla="*/ 0 h 855"/>
                <a:gd name="T6" fmla="*/ 15 w 36"/>
                <a:gd name="T7" fmla="*/ 830 h 855"/>
                <a:gd name="T8" fmla="*/ 0 w 36"/>
                <a:gd name="T9" fmla="*/ 855 h 855"/>
              </a:gdLst>
              <a:ahLst/>
              <a:cxnLst>
                <a:cxn ang="0">
                  <a:pos x="T0" y="T1"/>
                </a:cxn>
                <a:cxn ang="0">
                  <a:pos x="T2" y="T3"/>
                </a:cxn>
                <a:cxn ang="0">
                  <a:pos x="T4" y="T5"/>
                </a:cxn>
                <a:cxn ang="0">
                  <a:pos x="T6" y="T7"/>
                </a:cxn>
                <a:cxn ang="0">
                  <a:pos x="T8" y="T9"/>
                </a:cxn>
              </a:cxnLst>
              <a:rect l="0" t="0" r="r" b="b"/>
              <a:pathLst>
                <a:path w="36" h="855">
                  <a:moveTo>
                    <a:pt x="0" y="855"/>
                  </a:moveTo>
                  <a:lnTo>
                    <a:pt x="15" y="18"/>
                  </a:lnTo>
                  <a:lnTo>
                    <a:pt x="36" y="0"/>
                  </a:lnTo>
                  <a:lnTo>
                    <a:pt x="15" y="830"/>
                  </a:lnTo>
                  <a:lnTo>
                    <a:pt x="0" y="855"/>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5" name="Freeform 237"/>
            <p:cNvSpPr>
              <a:spLocks/>
            </p:cNvSpPr>
            <p:nvPr/>
          </p:nvSpPr>
          <p:spPr bwMode="auto">
            <a:xfrm>
              <a:off x="4713" y="3007"/>
              <a:ext cx="66" cy="843"/>
            </a:xfrm>
            <a:custGeom>
              <a:avLst/>
              <a:gdLst>
                <a:gd name="T0" fmla="*/ 0 w 66"/>
                <a:gd name="T1" fmla="*/ 831 h 843"/>
                <a:gd name="T2" fmla="*/ 15 w 66"/>
                <a:gd name="T3" fmla="*/ 0 h 843"/>
                <a:gd name="T4" fmla="*/ 66 w 66"/>
                <a:gd name="T5" fmla="*/ 6 h 843"/>
                <a:gd name="T6" fmla="*/ 51 w 66"/>
                <a:gd name="T7" fmla="*/ 843 h 843"/>
                <a:gd name="T8" fmla="*/ 0 w 66"/>
                <a:gd name="T9" fmla="*/ 831 h 843"/>
              </a:gdLst>
              <a:ahLst/>
              <a:cxnLst>
                <a:cxn ang="0">
                  <a:pos x="T0" y="T1"/>
                </a:cxn>
                <a:cxn ang="0">
                  <a:pos x="T2" y="T3"/>
                </a:cxn>
                <a:cxn ang="0">
                  <a:pos x="T4" y="T5"/>
                </a:cxn>
                <a:cxn ang="0">
                  <a:pos x="T6" y="T7"/>
                </a:cxn>
                <a:cxn ang="0">
                  <a:pos x="T8" y="T9"/>
                </a:cxn>
              </a:cxnLst>
              <a:rect l="0" t="0" r="r" b="b"/>
              <a:pathLst>
                <a:path w="66" h="843">
                  <a:moveTo>
                    <a:pt x="0" y="831"/>
                  </a:moveTo>
                  <a:lnTo>
                    <a:pt x="15" y="0"/>
                  </a:lnTo>
                  <a:lnTo>
                    <a:pt x="66" y="6"/>
                  </a:lnTo>
                  <a:lnTo>
                    <a:pt x="51" y="843"/>
                  </a:lnTo>
                  <a:lnTo>
                    <a:pt x="0" y="831"/>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6" name="Freeform 238"/>
            <p:cNvSpPr>
              <a:spLocks/>
            </p:cNvSpPr>
            <p:nvPr/>
          </p:nvSpPr>
          <p:spPr bwMode="auto">
            <a:xfrm>
              <a:off x="4728" y="2989"/>
              <a:ext cx="72" cy="24"/>
            </a:xfrm>
            <a:custGeom>
              <a:avLst/>
              <a:gdLst>
                <a:gd name="T0" fmla="*/ 51 w 72"/>
                <a:gd name="T1" fmla="*/ 24 h 24"/>
                <a:gd name="T2" fmla="*/ 72 w 72"/>
                <a:gd name="T3" fmla="*/ 6 h 24"/>
                <a:gd name="T4" fmla="*/ 21 w 72"/>
                <a:gd name="T5" fmla="*/ 0 h 24"/>
                <a:gd name="T6" fmla="*/ 0 w 72"/>
                <a:gd name="T7" fmla="*/ 18 h 24"/>
                <a:gd name="T8" fmla="*/ 51 w 72"/>
                <a:gd name="T9" fmla="*/ 24 h 24"/>
              </a:gdLst>
              <a:ahLst/>
              <a:cxnLst>
                <a:cxn ang="0">
                  <a:pos x="T0" y="T1"/>
                </a:cxn>
                <a:cxn ang="0">
                  <a:pos x="T2" y="T3"/>
                </a:cxn>
                <a:cxn ang="0">
                  <a:pos x="T4" y="T5"/>
                </a:cxn>
                <a:cxn ang="0">
                  <a:pos x="T6" y="T7"/>
                </a:cxn>
                <a:cxn ang="0">
                  <a:pos x="T8" y="T9"/>
                </a:cxn>
              </a:cxnLst>
              <a:rect l="0" t="0" r="r" b="b"/>
              <a:pathLst>
                <a:path w="72" h="24">
                  <a:moveTo>
                    <a:pt x="51" y="24"/>
                  </a:moveTo>
                  <a:lnTo>
                    <a:pt x="72" y="6"/>
                  </a:lnTo>
                  <a:lnTo>
                    <a:pt x="21" y="0"/>
                  </a:lnTo>
                  <a:lnTo>
                    <a:pt x="0" y="18"/>
                  </a:lnTo>
                  <a:lnTo>
                    <a:pt x="51" y="24"/>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7" name="Freeform 239"/>
            <p:cNvSpPr>
              <a:spLocks/>
            </p:cNvSpPr>
            <p:nvPr/>
          </p:nvSpPr>
          <p:spPr bwMode="auto">
            <a:xfrm>
              <a:off x="4892" y="3300"/>
              <a:ext cx="30" cy="568"/>
            </a:xfrm>
            <a:custGeom>
              <a:avLst/>
              <a:gdLst>
                <a:gd name="T0" fmla="*/ 0 w 30"/>
                <a:gd name="T1" fmla="*/ 568 h 568"/>
                <a:gd name="T2" fmla="*/ 15 w 30"/>
                <a:gd name="T3" fmla="*/ 19 h 568"/>
                <a:gd name="T4" fmla="*/ 30 w 30"/>
                <a:gd name="T5" fmla="*/ 0 h 568"/>
                <a:gd name="T6" fmla="*/ 15 w 30"/>
                <a:gd name="T7" fmla="*/ 550 h 568"/>
                <a:gd name="T8" fmla="*/ 0 w 30"/>
                <a:gd name="T9" fmla="*/ 568 h 568"/>
              </a:gdLst>
              <a:ahLst/>
              <a:cxnLst>
                <a:cxn ang="0">
                  <a:pos x="T0" y="T1"/>
                </a:cxn>
                <a:cxn ang="0">
                  <a:pos x="T2" y="T3"/>
                </a:cxn>
                <a:cxn ang="0">
                  <a:pos x="T4" y="T5"/>
                </a:cxn>
                <a:cxn ang="0">
                  <a:pos x="T6" y="T7"/>
                </a:cxn>
                <a:cxn ang="0">
                  <a:pos x="T8" y="T9"/>
                </a:cxn>
              </a:cxnLst>
              <a:rect l="0" t="0" r="r" b="b"/>
              <a:pathLst>
                <a:path w="30" h="568">
                  <a:moveTo>
                    <a:pt x="0" y="568"/>
                  </a:moveTo>
                  <a:lnTo>
                    <a:pt x="15" y="19"/>
                  </a:lnTo>
                  <a:lnTo>
                    <a:pt x="30" y="0"/>
                  </a:lnTo>
                  <a:lnTo>
                    <a:pt x="15" y="550"/>
                  </a:lnTo>
                  <a:lnTo>
                    <a:pt x="0" y="568"/>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8" name="Freeform 240"/>
            <p:cNvSpPr>
              <a:spLocks/>
            </p:cNvSpPr>
            <p:nvPr/>
          </p:nvSpPr>
          <p:spPr bwMode="auto">
            <a:xfrm>
              <a:off x="4841" y="3313"/>
              <a:ext cx="66" cy="555"/>
            </a:xfrm>
            <a:custGeom>
              <a:avLst/>
              <a:gdLst>
                <a:gd name="T0" fmla="*/ 0 w 66"/>
                <a:gd name="T1" fmla="*/ 549 h 555"/>
                <a:gd name="T2" fmla="*/ 10 w 66"/>
                <a:gd name="T3" fmla="*/ 0 h 555"/>
                <a:gd name="T4" fmla="*/ 66 w 66"/>
                <a:gd name="T5" fmla="*/ 6 h 555"/>
                <a:gd name="T6" fmla="*/ 51 w 66"/>
                <a:gd name="T7" fmla="*/ 555 h 555"/>
                <a:gd name="T8" fmla="*/ 0 w 66"/>
                <a:gd name="T9" fmla="*/ 549 h 555"/>
              </a:gdLst>
              <a:ahLst/>
              <a:cxnLst>
                <a:cxn ang="0">
                  <a:pos x="T0" y="T1"/>
                </a:cxn>
                <a:cxn ang="0">
                  <a:pos x="T2" y="T3"/>
                </a:cxn>
                <a:cxn ang="0">
                  <a:pos x="T4" y="T5"/>
                </a:cxn>
                <a:cxn ang="0">
                  <a:pos x="T6" y="T7"/>
                </a:cxn>
                <a:cxn ang="0">
                  <a:pos x="T8" y="T9"/>
                </a:cxn>
              </a:cxnLst>
              <a:rect l="0" t="0" r="r" b="b"/>
              <a:pathLst>
                <a:path w="66" h="555">
                  <a:moveTo>
                    <a:pt x="0" y="549"/>
                  </a:moveTo>
                  <a:lnTo>
                    <a:pt x="10" y="0"/>
                  </a:lnTo>
                  <a:lnTo>
                    <a:pt x="66" y="6"/>
                  </a:lnTo>
                  <a:lnTo>
                    <a:pt x="51" y="555"/>
                  </a:lnTo>
                  <a:lnTo>
                    <a:pt x="0" y="549"/>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29" name="Freeform 241"/>
            <p:cNvSpPr>
              <a:spLocks/>
            </p:cNvSpPr>
            <p:nvPr/>
          </p:nvSpPr>
          <p:spPr bwMode="auto">
            <a:xfrm>
              <a:off x="4851" y="3294"/>
              <a:ext cx="71" cy="25"/>
            </a:xfrm>
            <a:custGeom>
              <a:avLst/>
              <a:gdLst>
                <a:gd name="T0" fmla="*/ 56 w 71"/>
                <a:gd name="T1" fmla="*/ 25 h 25"/>
                <a:gd name="T2" fmla="*/ 71 w 71"/>
                <a:gd name="T3" fmla="*/ 6 h 25"/>
                <a:gd name="T4" fmla="*/ 20 w 71"/>
                <a:gd name="T5" fmla="*/ 0 h 25"/>
                <a:gd name="T6" fmla="*/ 0 w 71"/>
                <a:gd name="T7" fmla="*/ 19 h 25"/>
                <a:gd name="T8" fmla="*/ 56 w 71"/>
                <a:gd name="T9" fmla="*/ 25 h 25"/>
              </a:gdLst>
              <a:ahLst/>
              <a:cxnLst>
                <a:cxn ang="0">
                  <a:pos x="T0" y="T1"/>
                </a:cxn>
                <a:cxn ang="0">
                  <a:pos x="T2" y="T3"/>
                </a:cxn>
                <a:cxn ang="0">
                  <a:pos x="T4" y="T5"/>
                </a:cxn>
                <a:cxn ang="0">
                  <a:pos x="T6" y="T7"/>
                </a:cxn>
                <a:cxn ang="0">
                  <a:pos x="T8" y="T9"/>
                </a:cxn>
              </a:cxnLst>
              <a:rect l="0" t="0" r="r" b="b"/>
              <a:pathLst>
                <a:path w="71" h="25">
                  <a:moveTo>
                    <a:pt x="56" y="25"/>
                  </a:moveTo>
                  <a:lnTo>
                    <a:pt x="71" y="6"/>
                  </a:lnTo>
                  <a:lnTo>
                    <a:pt x="20" y="0"/>
                  </a:lnTo>
                  <a:lnTo>
                    <a:pt x="0" y="19"/>
                  </a:lnTo>
                  <a:lnTo>
                    <a:pt x="56" y="25"/>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0" name="Freeform 242"/>
            <p:cNvSpPr>
              <a:spLocks/>
            </p:cNvSpPr>
            <p:nvPr/>
          </p:nvSpPr>
          <p:spPr bwMode="auto">
            <a:xfrm>
              <a:off x="5019" y="3514"/>
              <a:ext cx="26" cy="379"/>
            </a:xfrm>
            <a:custGeom>
              <a:avLst/>
              <a:gdLst>
                <a:gd name="T0" fmla="*/ 0 w 26"/>
                <a:gd name="T1" fmla="*/ 379 h 379"/>
                <a:gd name="T2" fmla="*/ 10 w 26"/>
                <a:gd name="T3" fmla="*/ 18 h 379"/>
                <a:gd name="T4" fmla="*/ 26 w 26"/>
                <a:gd name="T5" fmla="*/ 0 h 379"/>
                <a:gd name="T6" fmla="*/ 16 w 26"/>
                <a:gd name="T7" fmla="*/ 360 h 379"/>
                <a:gd name="T8" fmla="*/ 0 w 26"/>
                <a:gd name="T9" fmla="*/ 379 h 379"/>
              </a:gdLst>
              <a:ahLst/>
              <a:cxnLst>
                <a:cxn ang="0">
                  <a:pos x="T0" y="T1"/>
                </a:cxn>
                <a:cxn ang="0">
                  <a:pos x="T2" y="T3"/>
                </a:cxn>
                <a:cxn ang="0">
                  <a:pos x="T4" y="T5"/>
                </a:cxn>
                <a:cxn ang="0">
                  <a:pos x="T6" y="T7"/>
                </a:cxn>
                <a:cxn ang="0">
                  <a:pos x="T8" y="T9"/>
                </a:cxn>
              </a:cxnLst>
              <a:rect l="0" t="0" r="r" b="b"/>
              <a:pathLst>
                <a:path w="26" h="379">
                  <a:moveTo>
                    <a:pt x="0" y="379"/>
                  </a:moveTo>
                  <a:lnTo>
                    <a:pt x="10" y="18"/>
                  </a:lnTo>
                  <a:lnTo>
                    <a:pt x="26" y="0"/>
                  </a:lnTo>
                  <a:lnTo>
                    <a:pt x="16" y="360"/>
                  </a:lnTo>
                  <a:lnTo>
                    <a:pt x="0" y="379"/>
                  </a:lnTo>
                  <a:close/>
                </a:path>
              </a:pathLst>
            </a:custGeom>
            <a:solidFill>
              <a:srgbClr val="000080"/>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1" name="Freeform 243"/>
            <p:cNvSpPr>
              <a:spLocks/>
            </p:cNvSpPr>
            <p:nvPr/>
          </p:nvSpPr>
          <p:spPr bwMode="auto">
            <a:xfrm>
              <a:off x="4968" y="3520"/>
              <a:ext cx="61" cy="373"/>
            </a:xfrm>
            <a:custGeom>
              <a:avLst/>
              <a:gdLst>
                <a:gd name="T0" fmla="*/ 0 w 61"/>
                <a:gd name="T1" fmla="*/ 366 h 373"/>
                <a:gd name="T2" fmla="*/ 10 w 61"/>
                <a:gd name="T3" fmla="*/ 0 h 373"/>
                <a:gd name="T4" fmla="*/ 61 w 61"/>
                <a:gd name="T5" fmla="*/ 12 h 373"/>
                <a:gd name="T6" fmla="*/ 51 w 61"/>
                <a:gd name="T7" fmla="*/ 373 h 373"/>
                <a:gd name="T8" fmla="*/ 0 w 61"/>
                <a:gd name="T9" fmla="*/ 366 h 373"/>
              </a:gdLst>
              <a:ahLst/>
              <a:cxnLst>
                <a:cxn ang="0">
                  <a:pos x="T0" y="T1"/>
                </a:cxn>
                <a:cxn ang="0">
                  <a:pos x="T2" y="T3"/>
                </a:cxn>
                <a:cxn ang="0">
                  <a:pos x="T4" y="T5"/>
                </a:cxn>
                <a:cxn ang="0">
                  <a:pos x="T6" y="T7"/>
                </a:cxn>
                <a:cxn ang="0">
                  <a:pos x="T8" y="T9"/>
                </a:cxn>
              </a:cxnLst>
              <a:rect l="0" t="0" r="r" b="b"/>
              <a:pathLst>
                <a:path w="61" h="373">
                  <a:moveTo>
                    <a:pt x="0" y="366"/>
                  </a:moveTo>
                  <a:lnTo>
                    <a:pt x="10" y="0"/>
                  </a:lnTo>
                  <a:lnTo>
                    <a:pt x="61" y="12"/>
                  </a:lnTo>
                  <a:lnTo>
                    <a:pt x="51" y="373"/>
                  </a:lnTo>
                  <a:lnTo>
                    <a:pt x="0" y="366"/>
                  </a:lnTo>
                  <a:close/>
                </a:path>
              </a:pathLst>
            </a:custGeom>
            <a:solidFill>
              <a:srgbClr val="0000F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2" name="Freeform 244"/>
            <p:cNvSpPr>
              <a:spLocks/>
            </p:cNvSpPr>
            <p:nvPr/>
          </p:nvSpPr>
          <p:spPr bwMode="auto">
            <a:xfrm>
              <a:off x="4978" y="3502"/>
              <a:ext cx="67" cy="30"/>
            </a:xfrm>
            <a:custGeom>
              <a:avLst/>
              <a:gdLst>
                <a:gd name="T0" fmla="*/ 51 w 67"/>
                <a:gd name="T1" fmla="*/ 30 h 30"/>
                <a:gd name="T2" fmla="*/ 67 w 67"/>
                <a:gd name="T3" fmla="*/ 12 h 30"/>
                <a:gd name="T4" fmla="*/ 16 w 67"/>
                <a:gd name="T5" fmla="*/ 0 h 30"/>
                <a:gd name="T6" fmla="*/ 0 w 67"/>
                <a:gd name="T7" fmla="*/ 18 h 30"/>
                <a:gd name="T8" fmla="*/ 51 w 67"/>
                <a:gd name="T9" fmla="*/ 30 h 30"/>
              </a:gdLst>
              <a:ahLst/>
              <a:cxnLst>
                <a:cxn ang="0">
                  <a:pos x="T0" y="T1"/>
                </a:cxn>
                <a:cxn ang="0">
                  <a:pos x="T2" y="T3"/>
                </a:cxn>
                <a:cxn ang="0">
                  <a:pos x="T4" y="T5"/>
                </a:cxn>
                <a:cxn ang="0">
                  <a:pos x="T6" y="T7"/>
                </a:cxn>
                <a:cxn ang="0">
                  <a:pos x="T8" y="T9"/>
                </a:cxn>
              </a:cxnLst>
              <a:rect l="0" t="0" r="r" b="b"/>
              <a:pathLst>
                <a:path w="67" h="30">
                  <a:moveTo>
                    <a:pt x="51" y="30"/>
                  </a:moveTo>
                  <a:lnTo>
                    <a:pt x="67" y="12"/>
                  </a:lnTo>
                  <a:lnTo>
                    <a:pt x="16" y="0"/>
                  </a:lnTo>
                  <a:lnTo>
                    <a:pt x="0" y="18"/>
                  </a:lnTo>
                  <a:lnTo>
                    <a:pt x="51" y="30"/>
                  </a:lnTo>
                  <a:close/>
                </a:path>
              </a:pathLst>
            </a:custGeom>
            <a:solidFill>
              <a:srgbClr val="0000BF"/>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3" name="Freeform 245"/>
            <p:cNvSpPr>
              <a:spLocks/>
            </p:cNvSpPr>
            <p:nvPr/>
          </p:nvSpPr>
          <p:spPr bwMode="auto">
            <a:xfrm>
              <a:off x="3892" y="3648"/>
              <a:ext cx="25" cy="98"/>
            </a:xfrm>
            <a:custGeom>
              <a:avLst/>
              <a:gdLst>
                <a:gd name="T0" fmla="*/ 5 w 25"/>
                <a:gd name="T1" fmla="*/ 98 h 98"/>
                <a:gd name="T2" fmla="*/ 0 w 25"/>
                <a:gd name="T3" fmla="*/ 19 h 98"/>
                <a:gd name="T4" fmla="*/ 25 w 25"/>
                <a:gd name="T5" fmla="*/ 0 h 98"/>
                <a:gd name="T6" fmla="*/ 25 w 25"/>
                <a:gd name="T7" fmla="*/ 74 h 98"/>
                <a:gd name="T8" fmla="*/ 5 w 25"/>
                <a:gd name="T9" fmla="*/ 98 h 98"/>
              </a:gdLst>
              <a:ahLst/>
              <a:cxnLst>
                <a:cxn ang="0">
                  <a:pos x="T0" y="T1"/>
                </a:cxn>
                <a:cxn ang="0">
                  <a:pos x="T2" y="T3"/>
                </a:cxn>
                <a:cxn ang="0">
                  <a:pos x="T4" y="T5"/>
                </a:cxn>
                <a:cxn ang="0">
                  <a:pos x="T6" y="T7"/>
                </a:cxn>
                <a:cxn ang="0">
                  <a:pos x="T8" y="T9"/>
                </a:cxn>
              </a:cxnLst>
              <a:rect l="0" t="0" r="r" b="b"/>
              <a:pathLst>
                <a:path w="25" h="98">
                  <a:moveTo>
                    <a:pt x="5" y="98"/>
                  </a:moveTo>
                  <a:lnTo>
                    <a:pt x="0" y="19"/>
                  </a:lnTo>
                  <a:lnTo>
                    <a:pt x="25" y="0"/>
                  </a:lnTo>
                  <a:lnTo>
                    <a:pt x="25" y="74"/>
                  </a:lnTo>
                  <a:lnTo>
                    <a:pt x="5" y="98"/>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4" name="Freeform 246"/>
            <p:cNvSpPr>
              <a:spLocks/>
            </p:cNvSpPr>
            <p:nvPr/>
          </p:nvSpPr>
          <p:spPr bwMode="auto">
            <a:xfrm>
              <a:off x="3851" y="3661"/>
              <a:ext cx="46" cy="85"/>
            </a:xfrm>
            <a:custGeom>
              <a:avLst/>
              <a:gdLst>
                <a:gd name="T0" fmla="*/ 0 w 46"/>
                <a:gd name="T1" fmla="*/ 73 h 85"/>
                <a:gd name="T2" fmla="*/ 0 w 46"/>
                <a:gd name="T3" fmla="*/ 0 h 85"/>
                <a:gd name="T4" fmla="*/ 41 w 46"/>
                <a:gd name="T5" fmla="*/ 6 h 85"/>
                <a:gd name="T6" fmla="*/ 46 w 46"/>
                <a:gd name="T7" fmla="*/ 85 h 85"/>
                <a:gd name="T8" fmla="*/ 0 w 46"/>
                <a:gd name="T9" fmla="*/ 73 h 85"/>
              </a:gdLst>
              <a:ahLst/>
              <a:cxnLst>
                <a:cxn ang="0">
                  <a:pos x="T0" y="T1"/>
                </a:cxn>
                <a:cxn ang="0">
                  <a:pos x="T2" y="T3"/>
                </a:cxn>
                <a:cxn ang="0">
                  <a:pos x="T4" y="T5"/>
                </a:cxn>
                <a:cxn ang="0">
                  <a:pos x="T6" y="T7"/>
                </a:cxn>
                <a:cxn ang="0">
                  <a:pos x="T8" y="T9"/>
                </a:cxn>
              </a:cxnLst>
              <a:rect l="0" t="0" r="r" b="b"/>
              <a:pathLst>
                <a:path w="46" h="85">
                  <a:moveTo>
                    <a:pt x="0" y="73"/>
                  </a:moveTo>
                  <a:lnTo>
                    <a:pt x="0" y="0"/>
                  </a:lnTo>
                  <a:lnTo>
                    <a:pt x="41" y="6"/>
                  </a:lnTo>
                  <a:lnTo>
                    <a:pt x="46" y="85"/>
                  </a:lnTo>
                  <a:lnTo>
                    <a:pt x="0" y="73"/>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5" name="Freeform 247"/>
            <p:cNvSpPr>
              <a:spLocks/>
            </p:cNvSpPr>
            <p:nvPr/>
          </p:nvSpPr>
          <p:spPr bwMode="auto">
            <a:xfrm>
              <a:off x="3851" y="3642"/>
              <a:ext cx="66" cy="25"/>
            </a:xfrm>
            <a:custGeom>
              <a:avLst/>
              <a:gdLst>
                <a:gd name="T0" fmla="*/ 41 w 66"/>
                <a:gd name="T1" fmla="*/ 25 h 25"/>
                <a:gd name="T2" fmla="*/ 66 w 66"/>
                <a:gd name="T3" fmla="*/ 6 h 25"/>
                <a:gd name="T4" fmla="*/ 20 w 66"/>
                <a:gd name="T5" fmla="*/ 0 h 25"/>
                <a:gd name="T6" fmla="*/ 0 w 66"/>
                <a:gd name="T7" fmla="*/ 19 h 25"/>
                <a:gd name="T8" fmla="*/ 41 w 66"/>
                <a:gd name="T9" fmla="*/ 25 h 25"/>
              </a:gdLst>
              <a:ahLst/>
              <a:cxnLst>
                <a:cxn ang="0">
                  <a:pos x="T0" y="T1"/>
                </a:cxn>
                <a:cxn ang="0">
                  <a:pos x="T2" y="T3"/>
                </a:cxn>
                <a:cxn ang="0">
                  <a:pos x="T4" y="T5"/>
                </a:cxn>
                <a:cxn ang="0">
                  <a:pos x="T6" y="T7"/>
                </a:cxn>
                <a:cxn ang="0">
                  <a:pos x="T8" y="T9"/>
                </a:cxn>
              </a:cxnLst>
              <a:rect l="0" t="0" r="r" b="b"/>
              <a:pathLst>
                <a:path w="66" h="25">
                  <a:moveTo>
                    <a:pt x="41" y="25"/>
                  </a:moveTo>
                  <a:lnTo>
                    <a:pt x="66" y="6"/>
                  </a:lnTo>
                  <a:lnTo>
                    <a:pt x="20" y="0"/>
                  </a:lnTo>
                  <a:lnTo>
                    <a:pt x="0" y="19"/>
                  </a:lnTo>
                  <a:lnTo>
                    <a:pt x="41" y="25"/>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6" name="Freeform 248"/>
            <p:cNvSpPr>
              <a:spLocks/>
            </p:cNvSpPr>
            <p:nvPr/>
          </p:nvSpPr>
          <p:spPr bwMode="auto">
            <a:xfrm>
              <a:off x="3999" y="3569"/>
              <a:ext cx="30" cy="195"/>
            </a:xfrm>
            <a:custGeom>
              <a:avLst/>
              <a:gdLst>
                <a:gd name="T0" fmla="*/ 5 w 30"/>
                <a:gd name="T1" fmla="*/ 195 h 195"/>
                <a:gd name="T2" fmla="*/ 0 w 30"/>
                <a:gd name="T3" fmla="*/ 18 h 195"/>
                <a:gd name="T4" fmla="*/ 25 w 30"/>
                <a:gd name="T5" fmla="*/ 0 h 195"/>
                <a:gd name="T6" fmla="*/ 30 w 30"/>
                <a:gd name="T7" fmla="*/ 177 h 195"/>
                <a:gd name="T8" fmla="*/ 5 w 30"/>
                <a:gd name="T9" fmla="*/ 195 h 195"/>
              </a:gdLst>
              <a:ahLst/>
              <a:cxnLst>
                <a:cxn ang="0">
                  <a:pos x="T0" y="T1"/>
                </a:cxn>
                <a:cxn ang="0">
                  <a:pos x="T2" y="T3"/>
                </a:cxn>
                <a:cxn ang="0">
                  <a:pos x="T4" y="T5"/>
                </a:cxn>
                <a:cxn ang="0">
                  <a:pos x="T6" y="T7"/>
                </a:cxn>
                <a:cxn ang="0">
                  <a:pos x="T8" y="T9"/>
                </a:cxn>
              </a:cxnLst>
              <a:rect l="0" t="0" r="r" b="b"/>
              <a:pathLst>
                <a:path w="30" h="195">
                  <a:moveTo>
                    <a:pt x="5" y="195"/>
                  </a:moveTo>
                  <a:lnTo>
                    <a:pt x="0" y="18"/>
                  </a:lnTo>
                  <a:lnTo>
                    <a:pt x="25" y="0"/>
                  </a:lnTo>
                  <a:lnTo>
                    <a:pt x="30" y="177"/>
                  </a:lnTo>
                  <a:lnTo>
                    <a:pt x="5" y="195"/>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7" name="Freeform 249"/>
            <p:cNvSpPr>
              <a:spLocks/>
            </p:cNvSpPr>
            <p:nvPr/>
          </p:nvSpPr>
          <p:spPr bwMode="auto">
            <a:xfrm>
              <a:off x="3958" y="3581"/>
              <a:ext cx="46" cy="183"/>
            </a:xfrm>
            <a:custGeom>
              <a:avLst/>
              <a:gdLst>
                <a:gd name="T0" fmla="*/ 5 w 46"/>
                <a:gd name="T1" fmla="*/ 177 h 183"/>
                <a:gd name="T2" fmla="*/ 0 w 46"/>
                <a:gd name="T3" fmla="*/ 0 h 183"/>
                <a:gd name="T4" fmla="*/ 41 w 46"/>
                <a:gd name="T5" fmla="*/ 6 h 183"/>
                <a:gd name="T6" fmla="*/ 46 w 46"/>
                <a:gd name="T7" fmla="*/ 183 h 183"/>
                <a:gd name="T8" fmla="*/ 5 w 46"/>
                <a:gd name="T9" fmla="*/ 177 h 183"/>
              </a:gdLst>
              <a:ahLst/>
              <a:cxnLst>
                <a:cxn ang="0">
                  <a:pos x="T0" y="T1"/>
                </a:cxn>
                <a:cxn ang="0">
                  <a:pos x="T2" y="T3"/>
                </a:cxn>
                <a:cxn ang="0">
                  <a:pos x="T4" y="T5"/>
                </a:cxn>
                <a:cxn ang="0">
                  <a:pos x="T6" y="T7"/>
                </a:cxn>
                <a:cxn ang="0">
                  <a:pos x="T8" y="T9"/>
                </a:cxn>
              </a:cxnLst>
              <a:rect l="0" t="0" r="r" b="b"/>
              <a:pathLst>
                <a:path w="46" h="183">
                  <a:moveTo>
                    <a:pt x="5" y="177"/>
                  </a:moveTo>
                  <a:lnTo>
                    <a:pt x="0" y="0"/>
                  </a:lnTo>
                  <a:lnTo>
                    <a:pt x="41" y="6"/>
                  </a:lnTo>
                  <a:lnTo>
                    <a:pt x="46" y="183"/>
                  </a:lnTo>
                  <a:lnTo>
                    <a:pt x="5" y="177"/>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8" name="Freeform 250"/>
            <p:cNvSpPr>
              <a:spLocks/>
            </p:cNvSpPr>
            <p:nvPr/>
          </p:nvSpPr>
          <p:spPr bwMode="auto">
            <a:xfrm>
              <a:off x="3958" y="3563"/>
              <a:ext cx="66" cy="24"/>
            </a:xfrm>
            <a:custGeom>
              <a:avLst/>
              <a:gdLst>
                <a:gd name="T0" fmla="*/ 41 w 66"/>
                <a:gd name="T1" fmla="*/ 24 h 24"/>
                <a:gd name="T2" fmla="*/ 66 w 66"/>
                <a:gd name="T3" fmla="*/ 6 h 24"/>
                <a:gd name="T4" fmla="*/ 20 w 66"/>
                <a:gd name="T5" fmla="*/ 0 h 24"/>
                <a:gd name="T6" fmla="*/ 0 w 66"/>
                <a:gd name="T7" fmla="*/ 18 h 24"/>
                <a:gd name="T8" fmla="*/ 41 w 66"/>
                <a:gd name="T9" fmla="*/ 24 h 24"/>
              </a:gdLst>
              <a:ahLst/>
              <a:cxnLst>
                <a:cxn ang="0">
                  <a:pos x="T0" y="T1"/>
                </a:cxn>
                <a:cxn ang="0">
                  <a:pos x="T2" y="T3"/>
                </a:cxn>
                <a:cxn ang="0">
                  <a:pos x="T4" y="T5"/>
                </a:cxn>
                <a:cxn ang="0">
                  <a:pos x="T6" y="T7"/>
                </a:cxn>
                <a:cxn ang="0">
                  <a:pos x="T8" y="T9"/>
                </a:cxn>
              </a:cxnLst>
              <a:rect l="0" t="0" r="r" b="b"/>
              <a:pathLst>
                <a:path w="66" h="24">
                  <a:moveTo>
                    <a:pt x="41" y="24"/>
                  </a:moveTo>
                  <a:lnTo>
                    <a:pt x="66" y="6"/>
                  </a:lnTo>
                  <a:lnTo>
                    <a:pt x="20" y="0"/>
                  </a:lnTo>
                  <a:lnTo>
                    <a:pt x="0" y="18"/>
                  </a:lnTo>
                  <a:lnTo>
                    <a:pt x="41" y="24"/>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39" name="Freeform 251"/>
            <p:cNvSpPr>
              <a:spLocks/>
            </p:cNvSpPr>
            <p:nvPr/>
          </p:nvSpPr>
          <p:spPr bwMode="auto">
            <a:xfrm>
              <a:off x="4111" y="3386"/>
              <a:ext cx="31" cy="403"/>
            </a:xfrm>
            <a:custGeom>
              <a:avLst/>
              <a:gdLst>
                <a:gd name="T0" fmla="*/ 5 w 31"/>
                <a:gd name="T1" fmla="*/ 403 h 403"/>
                <a:gd name="T2" fmla="*/ 0 w 31"/>
                <a:gd name="T3" fmla="*/ 18 h 403"/>
                <a:gd name="T4" fmla="*/ 26 w 31"/>
                <a:gd name="T5" fmla="*/ 0 h 403"/>
                <a:gd name="T6" fmla="*/ 31 w 31"/>
                <a:gd name="T7" fmla="*/ 378 h 403"/>
                <a:gd name="T8" fmla="*/ 5 w 31"/>
                <a:gd name="T9" fmla="*/ 403 h 403"/>
              </a:gdLst>
              <a:ahLst/>
              <a:cxnLst>
                <a:cxn ang="0">
                  <a:pos x="T0" y="T1"/>
                </a:cxn>
                <a:cxn ang="0">
                  <a:pos x="T2" y="T3"/>
                </a:cxn>
                <a:cxn ang="0">
                  <a:pos x="T4" y="T5"/>
                </a:cxn>
                <a:cxn ang="0">
                  <a:pos x="T6" y="T7"/>
                </a:cxn>
                <a:cxn ang="0">
                  <a:pos x="T8" y="T9"/>
                </a:cxn>
              </a:cxnLst>
              <a:rect l="0" t="0" r="r" b="b"/>
              <a:pathLst>
                <a:path w="31" h="403">
                  <a:moveTo>
                    <a:pt x="5" y="403"/>
                  </a:moveTo>
                  <a:lnTo>
                    <a:pt x="0" y="18"/>
                  </a:lnTo>
                  <a:lnTo>
                    <a:pt x="26" y="0"/>
                  </a:lnTo>
                  <a:lnTo>
                    <a:pt x="31" y="378"/>
                  </a:lnTo>
                  <a:lnTo>
                    <a:pt x="5" y="403"/>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0" name="Freeform 252"/>
            <p:cNvSpPr>
              <a:spLocks/>
            </p:cNvSpPr>
            <p:nvPr/>
          </p:nvSpPr>
          <p:spPr bwMode="auto">
            <a:xfrm>
              <a:off x="4065" y="3392"/>
              <a:ext cx="51" cy="397"/>
            </a:xfrm>
            <a:custGeom>
              <a:avLst/>
              <a:gdLst>
                <a:gd name="T0" fmla="*/ 5 w 51"/>
                <a:gd name="T1" fmla="*/ 385 h 397"/>
                <a:gd name="T2" fmla="*/ 0 w 51"/>
                <a:gd name="T3" fmla="*/ 0 h 397"/>
                <a:gd name="T4" fmla="*/ 46 w 51"/>
                <a:gd name="T5" fmla="*/ 12 h 397"/>
                <a:gd name="T6" fmla="*/ 51 w 51"/>
                <a:gd name="T7" fmla="*/ 397 h 397"/>
                <a:gd name="T8" fmla="*/ 5 w 51"/>
                <a:gd name="T9" fmla="*/ 385 h 397"/>
              </a:gdLst>
              <a:ahLst/>
              <a:cxnLst>
                <a:cxn ang="0">
                  <a:pos x="T0" y="T1"/>
                </a:cxn>
                <a:cxn ang="0">
                  <a:pos x="T2" y="T3"/>
                </a:cxn>
                <a:cxn ang="0">
                  <a:pos x="T4" y="T5"/>
                </a:cxn>
                <a:cxn ang="0">
                  <a:pos x="T6" y="T7"/>
                </a:cxn>
                <a:cxn ang="0">
                  <a:pos x="T8" y="T9"/>
                </a:cxn>
              </a:cxnLst>
              <a:rect l="0" t="0" r="r" b="b"/>
              <a:pathLst>
                <a:path w="51" h="397">
                  <a:moveTo>
                    <a:pt x="5" y="385"/>
                  </a:moveTo>
                  <a:lnTo>
                    <a:pt x="0" y="0"/>
                  </a:lnTo>
                  <a:lnTo>
                    <a:pt x="46" y="12"/>
                  </a:lnTo>
                  <a:lnTo>
                    <a:pt x="51" y="397"/>
                  </a:lnTo>
                  <a:lnTo>
                    <a:pt x="5" y="385"/>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1" name="Freeform 253"/>
            <p:cNvSpPr>
              <a:spLocks/>
            </p:cNvSpPr>
            <p:nvPr/>
          </p:nvSpPr>
          <p:spPr bwMode="auto">
            <a:xfrm>
              <a:off x="4065" y="3380"/>
              <a:ext cx="72" cy="24"/>
            </a:xfrm>
            <a:custGeom>
              <a:avLst/>
              <a:gdLst>
                <a:gd name="T0" fmla="*/ 46 w 72"/>
                <a:gd name="T1" fmla="*/ 24 h 24"/>
                <a:gd name="T2" fmla="*/ 72 w 72"/>
                <a:gd name="T3" fmla="*/ 6 h 24"/>
                <a:gd name="T4" fmla="*/ 26 w 72"/>
                <a:gd name="T5" fmla="*/ 0 h 24"/>
                <a:gd name="T6" fmla="*/ 0 w 72"/>
                <a:gd name="T7" fmla="*/ 12 h 24"/>
                <a:gd name="T8" fmla="*/ 46 w 72"/>
                <a:gd name="T9" fmla="*/ 24 h 24"/>
              </a:gdLst>
              <a:ahLst/>
              <a:cxnLst>
                <a:cxn ang="0">
                  <a:pos x="T0" y="T1"/>
                </a:cxn>
                <a:cxn ang="0">
                  <a:pos x="T2" y="T3"/>
                </a:cxn>
                <a:cxn ang="0">
                  <a:pos x="T4" y="T5"/>
                </a:cxn>
                <a:cxn ang="0">
                  <a:pos x="T6" y="T7"/>
                </a:cxn>
                <a:cxn ang="0">
                  <a:pos x="T8" y="T9"/>
                </a:cxn>
              </a:cxnLst>
              <a:rect l="0" t="0" r="r" b="b"/>
              <a:pathLst>
                <a:path w="72" h="24">
                  <a:moveTo>
                    <a:pt x="46" y="24"/>
                  </a:moveTo>
                  <a:lnTo>
                    <a:pt x="72" y="6"/>
                  </a:lnTo>
                  <a:lnTo>
                    <a:pt x="26" y="0"/>
                  </a:lnTo>
                  <a:lnTo>
                    <a:pt x="0" y="12"/>
                  </a:lnTo>
                  <a:lnTo>
                    <a:pt x="46" y="24"/>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2" name="Freeform 254"/>
            <p:cNvSpPr>
              <a:spLocks/>
            </p:cNvSpPr>
            <p:nvPr/>
          </p:nvSpPr>
          <p:spPr bwMode="auto">
            <a:xfrm>
              <a:off x="4223" y="3142"/>
              <a:ext cx="31" cy="665"/>
            </a:xfrm>
            <a:custGeom>
              <a:avLst/>
              <a:gdLst>
                <a:gd name="T0" fmla="*/ 10 w 31"/>
                <a:gd name="T1" fmla="*/ 665 h 665"/>
                <a:gd name="T2" fmla="*/ 0 w 31"/>
                <a:gd name="T3" fmla="*/ 12 h 665"/>
                <a:gd name="T4" fmla="*/ 26 w 31"/>
                <a:gd name="T5" fmla="*/ 0 h 665"/>
                <a:gd name="T6" fmla="*/ 31 w 31"/>
                <a:gd name="T7" fmla="*/ 647 h 665"/>
                <a:gd name="T8" fmla="*/ 10 w 31"/>
                <a:gd name="T9" fmla="*/ 665 h 665"/>
              </a:gdLst>
              <a:ahLst/>
              <a:cxnLst>
                <a:cxn ang="0">
                  <a:pos x="T0" y="T1"/>
                </a:cxn>
                <a:cxn ang="0">
                  <a:pos x="T2" y="T3"/>
                </a:cxn>
                <a:cxn ang="0">
                  <a:pos x="T4" y="T5"/>
                </a:cxn>
                <a:cxn ang="0">
                  <a:pos x="T6" y="T7"/>
                </a:cxn>
                <a:cxn ang="0">
                  <a:pos x="T8" y="T9"/>
                </a:cxn>
              </a:cxnLst>
              <a:rect l="0" t="0" r="r" b="b"/>
              <a:pathLst>
                <a:path w="31" h="665">
                  <a:moveTo>
                    <a:pt x="10" y="665"/>
                  </a:moveTo>
                  <a:lnTo>
                    <a:pt x="0" y="12"/>
                  </a:lnTo>
                  <a:lnTo>
                    <a:pt x="26" y="0"/>
                  </a:lnTo>
                  <a:lnTo>
                    <a:pt x="31" y="647"/>
                  </a:lnTo>
                  <a:lnTo>
                    <a:pt x="10" y="665"/>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3" name="Freeform 255"/>
            <p:cNvSpPr>
              <a:spLocks/>
            </p:cNvSpPr>
            <p:nvPr/>
          </p:nvSpPr>
          <p:spPr bwMode="auto">
            <a:xfrm>
              <a:off x="4177" y="3148"/>
              <a:ext cx="56" cy="659"/>
            </a:xfrm>
            <a:custGeom>
              <a:avLst/>
              <a:gdLst>
                <a:gd name="T0" fmla="*/ 11 w 56"/>
                <a:gd name="T1" fmla="*/ 653 h 659"/>
                <a:gd name="T2" fmla="*/ 0 w 56"/>
                <a:gd name="T3" fmla="*/ 0 h 659"/>
                <a:gd name="T4" fmla="*/ 46 w 56"/>
                <a:gd name="T5" fmla="*/ 6 h 659"/>
                <a:gd name="T6" fmla="*/ 56 w 56"/>
                <a:gd name="T7" fmla="*/ 659 h 659"/>
                <a:gd name="T8" fmla="*/ 11 w 56"/>
                <a:gd name="T9" fmla="*/ 653 h 659"/>
              </a:gdLst>
              <a:ahLst/>
              <a:cxnLst>
                <a:cxn ang="0">
                  <a:pos x="T0" y="T1"/>
                </a:cxn>
                <a:cxn ang="0">
                  <a:pos x="T2" y="T3"/>
                </a:cxn>
                <a:cxn ang="0">
                  <a:pos x="T4" y="T5"/>
                </a:cxn>
                <a:cxn ang="0">
                  <a:pos x="T6" y="T7"/>
                </a:cxn>
                <a:cxn ang="0">
                  <a:pos x="T8" y="T9"/>
                </a:cxn>
              </a:cxnLst>
              <a:rect l="0" t="0" r="r" b="b"/>
              <a:pathLst>
                <a:path w="56" h="659">
                  <a:moveTo>
                    <a:pt x="11" y="653"/>
                  </a:moveTo>
                  <a:lnTo>
                    <a:pt x="0" y="0"/>
                  </a:lnTo>
                  <a:lnTo>
                    <a:pt x="46" y="6"/>
                  </a:lnTo>
                  <a:lnTo>
                    <a:pt x="56" y="659"/>
                  </a:lnTo>
                  <a:lnTo>
                    <a:pt x="11" y="653"/>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4" name="Freeform 256"/>
            <p:cNvSpPr>
              <a:spLocks/>
            </p:cNvSpPr>
            <p:nvPr/>
          </p:nvSpPr>
          <p:spPr bwMode="auto">
            <a:xfrm>
              <a:off x="4177" y="3129"/>
              <a:ext cx="72" cy="25"/>
            </a:xfrm>
            <a:custGeom>
              <a:avLst/>
              <a:gdLst>
                <a:gd name="T0" fmla="*/ 46 w 72"/>
                <a:gd name="T1" fmla="*/ 25 h 25"/>
                <a:gd name="T2" fmla="*/ 72 w 72"/>
                <a:gd name="T3" fmla="*/ 13 h 25"/>
                <a:gd name="T4" fmla="*/ 26 w 72"/>
                <a:gd name="T5" fmla="*/ 0 h 25"/>
                <a:gd name="T6" fmla="*/ 0 w 72"/>
                <a:gd name="T7" fmla="*/ 19 h 25"/>
                <a:gd name="T8" fmla="*/ 46 w 72"/>
                <a:gd name="T9" fmla="*/ 25 h 25"/>
              </a:gdLst>
              <a:ahLst/>
              <a:cxnLst>
                <a:cxn ang="0">
                  <a:pos x="T0" y="T1"/>
                </a:cxn>
                <a:cxn ang="0">
                  <a:pos x="T2" y="T3"/>
                </a:cxn>
                <a:cxn ang="0">
                  <a:pos x="T4" y="T5"/>
                </a:cxn>
                <a:cxn ang="0">
                  <a:pos x="T6" y="T7"/>
                </a:cxn>
                <a:cxn ang="0">
                  <a:pos x="T8" y="T9"/>
                </a:cxn>
              </a:cxnLst>
              <a:rect l="0" t="0" r="r" b="b"/>
              <a:pathLst>
                <a:path w="72" h="25">
                  <a:moveTo>
                    <a:pt x="46" y="25"/>
                  </a:moveTo>
                  <a:lnTo>
                    <a:pt x="72" y="13"/>
                  </a:lnTo>
                  <a:lnTo>
                    <a:pt x="26" y="0"/>
                  </a:lnTo>
                  <a:lnTo>
                    <a:pt x="0" y="19"/>
                  </a:lnTo>
                  <a:lnTo>
                    <a:pt x="46" y="25"/>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5" name="Freeform 257"/>
            <p:cNvSpPr>
              <a:spLocks/>
            </p:cNvSpPr>
            <p:nvPr/>
          </p:nvSpPr>
          <p:spPr bwMode="auto">
            <a:xfrm>
              <a:off x="4346" y="3032"/>
              <a:ext cx="25" cy="799"/>
            </a:xfrm>
            <a:custGeom>
              <a:avLst/>
              <a:gdLst>
                <a:gd name="T0" fmla="*/ 5 w 25"/>
                <a:gd name="T1" fmla="*/ 799 h 799"/>
                <a:gd name="T2" fmla="*/ 0 w 25"/>
                <a:gd name="T3" fmla="*/ 12 h 799"/>
                <a:gd name="T4" fmla="*/ 25 w 25"/>
                <a:gd name="T5" fmla="*/ 0 h 799"/>
                <a:gd name="T6" fmla="*/ 25 w 25"/>
                <a:gd name="T7" fmla="*/ 781 h 799"/>
                <a:gd name="T8" fmla="*/ 5 w 25"/>
                <a:gd name="T9" fmla="*/ 799 h 799"/>
              </a:gdLst>
              <a:ahLst/>
              <a:cxnLst>
                <a:cxn ang="0">
                  <a:pos x="T0" y="T1"/>
                </a:cxn>
                <a:cxn ang="0">
                  <a:pos x="T2" y="T3"/>
                </a:cxn>
                <a:cxn ang="0">
                  <a:pos x="T4" y="T5"/>
                </a:cxn>
                <a:cxn ang="0">
                  <a:pos x="T6" y="T7"/>
                </a:cxn>
                <a:cxn ang="0">
                  <a:pos x="T8" y="T9"/>
                </a:cxn>
              </a:cxnLst>
              <a:rect l="0" t="0" r="r" b="b"/>
              <a:pathLst>
                <a:path w="25" h="799">
                  <a:moveTo>
                    <a:pt x="5" y="799"/>
                  </a:moveTo>
                  <a:lnTo>
                    <a:pt x="0" y="12"/>
                  </a:lnTo>
                  <a:lnTo>
                    <a:pt x="25" y="0"/>
                  </a:lnTo>
                  <a:lnTo>
                    <a:pt x="25" y="781"/>
                  </a:lnTo>
                  <a:lnTo>
                    <a:pt x="5" y="799"/>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6" name="Freeform 258"/>
            <p:cNvSpPr>
              <a:spLocks/>
            </p:cNvSpPr>
            <p:nvPr/>
          </p:nvSpPr>
          <p:spPr bwMode="auto">
            <a:xfrm>
              <a:off x="4300" y="3038"/>
              <a:ext cx="51" cy="793"/>
            </a:xfrm>
            <a:custGeom>
              <a:avLst/>
              <a:gdLst>
                <a:gd name="T0" fmla="*/ 5 w 51"/>
                <a:gd name="T1" fmla="*/ 787 h 793"/>
                <a:gd name="T2" fmla="*/ 0 w 51"/>
                <a:gd name="T3" fmla="*/ 0 h 793"/>
                <a:gd name="T4" fmla="*/ 46 w 51"/>
                <a:gd name="T5" fmla="*/ 6 h 793"/>
                <a:gd name="T6" fmla="*/ 51 w 51"/>
                <a:gd name="T7" fmla="*/ 793 h 793"/>
                <a:gd name="T8" fmla="*/ 5 w 51"/>
                <a:gd name="T9" fmla="*/ 787 h 793"/>
              </a:gdLst>
              <a:ahLst/>
              <a:cxnLst>
                <a:cxn ang="0">
                  <a:pos x="T0" y="T1"/>
                </a:cxn>
                <a:cxn ang="0">
                  <a:pos x="T2" y="T3"/>
                </a:cxn>
                <a:cxn ang="0">
                  <a:pos x="T4" y="T5"/>
                </a:cxn>
                <a:cxn ang="0">
                  <a:pos x="T6" y="T7"/>
                </a:cxn>
                <a:cxn ang="0">
                  <a:pos x="T8" y="T9"/>
                </a:cxn>
              </a:cxnLst>
              <a:rect l="0" t="0" r="r" b="b"/>
              <a:pathLst>
                <a:path w="51" h="793">
                  <a:moveTo>
                    <a:pt x="5" y="787"/>
                  </a:moveTo>
                  <a:lnTo>
                    <a:pt x="0" y="0"/>
                  </a:lnTo>
                  <a:lnTo>
                    <a:pt x="46" y="6"/>
                  </a:lnTo>
                  <a:lnTo>
                    <a:pt x="51" y="793"/>
                  </a:lnTo>
                  <a:lnTo>
                    <a:pt x="5" y="787"/>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7" name="Freeform 259"/>
            <p:cNvSpPr>
              <a:spLocks/>
            </p:cNvSpPr>
            <p:nvPr/>
          </p:nvSpPr>
          <p:spPr bwMode="auto">
            <a:xfrm>
              <a:off x="4300" y="3026"/>
              <a:ext cx="71" cy="18"/>
            </a:xfrm>
            <a:custGeom>
              <a:avLst/>
              <a:gdLst>
                <a:gd name="T0" fmla="*/ 46 w 71"/>
                <a:gd name="T1" fmla="*/ 18 h 18"/>
                <a:gd name="T2" fmla="*/ 71 w 71"/>
                <a:gd name="T3" fmla="*/ 6 h 18"/>
                <a:gd name="T4" fmla="*/ 20 w 71"/>
                <a:gd name="T5" fmla="*/ 0 h 18"/>
                <a:gd name="T6" fmla="*/ 0 w 71"/>
                <a:gd name="T7" fmla="*/ 12 h 18"/>
                <a:gd name="T8" fmla="*/ 46 w 71"/>
                <a:gd name="T9" fmla="*/ 18 h 18"/>
              </a:gdLst>
              <a:ahLst/>
              <a:cxnLst>
                <a:cxn ang="0">
                  <a:pos x="T0" y="T1"/>
                </a:cxn>
                <a:cxn ang="0">
                  <a:pos x="T2" y="T3"/>
                </a:cxn>
                <a:cxn ang="0">
                  <a:pos x="T4" y="T5"/>
                </a:cxn>
                <a:cxn ang="0">
                  <a:pos x="T6" y="T7"/>
                </a:cxn>
                <a:cxn ang="0">
                  <a:pos x="T8" y="T9"/>
                </a:cxn>
              </a:cxnLst>
              <a:rect l="0" t="0" r="r" b="b"/>
              <a:pathLst>
                <a:path w="71" h="18">
                  <a:moveTo>
                    <a:pt x="46" y="18"/>
                  </a:moveTo>
                  <a:lnTo>
                    <a:pt x="71" y="6"/>
                  </a:lnTo>
                  <a:lnTo>
                    <a:pt x="20" y="0"/>
                  </a:lnTo>
                  <a:lnTo>
                    <a:pt x="0" y="12"/>
                  </a:lnTo>
                  <a:lnTo>
                    <a:pt x="46" y="18"/>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8" name="Freeform 260"/>
            <p:cNvSpPr>
              <a:spLocks/>
            </p:cNvSpPr>
            <p:nvPr/>
          </p:nvSpPr>
          <p:spPr bwMode="auto">
            <a:xfrm>
              <a:off x="4473" y="2995"/>
              <a:ext cx="21" cy="861"/>
            </a:xfrm>
            <a:custGeom>
              <a:avLst/>
              <a:gdLst>
                <a:gd name="T0" fmla="*/ 0 w 21"/>
                <a:gd name="T1" fmla="*/ 861 h 861"/>
                <a:gd name="T2" fmla="*/ 0 w 21"/>
                <a:gd name="T3" fmla="*/ 12 h 861"/>
                <a:gd name="T4" fmla="*/ 21 w 21"/>
                <a:gd name="T5" fmla="*/ 0 h 861"/>
                <a:gd name="T6" fmla="*/ 16 w 21"/>
                <a:gd name="T7" fmla="*/ 836 h 861"/>
                <a:gd name="T8" fmla="*/ 0 w 21"/>
                <a:gd name="T9" fmla="*/ 861 h 861"/>
              </a:gdLst>
              <a:ahLst/>
              <a:cxnLst>
                <a:cxn ang="0">
                  <a:pos x="T0" y="T1"/>
                </a:cxn>
                <a:cxn ang="0">
                  <a:pos x="T2" y="T3"/>
                </a:cxn>
                <a:cxn ang="0">
                  <a:pos x="T4" y="T5"/>
                </a:cxn>
                <a:cxn ang="0">
                  <a:pos x="T6" y="T7"/>
                </a:cxn>
                <a:cxn ang="0">
                  <a:pos x="T8" y="T9"/>
                </a:cxn>
              </a:cxnLst>
              <a:rect l="0" t="0" r="r" b="b"/>
              <a:pathLst>
                <a:path w="21" h="861">
                  <a:moveTo>
                    <a:pt x="0" y="861"/>
                  </a:moveTo>
                  <a:lnTo>
                    <a:pt x="0" y="12"/>
                  </a:lnTo>
                  <a:lnTo>
                    <a:pt x="21" y="0"/>
                  </a:lnTo>
                  <a:lnTo>
                    <a:pt x="16" y="836"/>
                  </a:lnTo>
                  <a:lnTo>
                    <a:pt x="0" y="861"/>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49" name="Freeform 261"/>
            <p:cNvSpPr>
              <a:spLocks/>
            </p:cNvSpPr>
            <p:nvPr/>
          </p:nvSpPr>
          <p:spPr bwMode="auto">
            <a:xfrm>
              <a:off x="4422" y="3007"/>
              <a:ext cx="51" cy="849"/>
            </a:xfrm>
            <a:custGeom>
              <a:avLst/>
              <a:gdLst>
                <a:gd name="T0" fmla="*/ 0 w 51"/>
                <a:gd name="T1" fmla="*/ 837 h 849"/>
                <a:gd name="T2" fmla="*/ 0 w 51"/>
                <a:gd name="T3" fmla="*/ 0 h 849"/>
                <a:gd name="T4" fmla="*/ 51 w 51"/>
                <a:gd name="T5" fmla="*/ 0 h 849"/>
                <a:gd name="T6" fmla="*/ 51 w 51"/>
                <a:gd name="T7" fmla="*/ 849 h 849"/>
                <a:gd name="T8" fmla="*/ 0 w 51"/>
                <a:gd name="T9" fmla="*/ 837 h 849"/>
              </a:gdLst>
              <a:ahLst/>
              <a:cxnLst>
                <a:cxn ang="0">
                  <a:pos x="T0" y="T1"/>
                </a:cxn>
                <a:cxn ang="0">
                  <a:pos x="T2" y="T3"/>
                </a:cxn>
                <a:cxn ang="0">
                  <a:pos x="T4" y="T5"/>
                </a:cxn>
                <a:cxn ang="0">
                  <a:pos x="T6" y="T7"/>
                </a:cxn>
                <a:cxn ang="0">
                  <a:pos x="T8" y="T9"/>
                </a:cxn>
              </a:cxnLst>
              <a:rect l="0" t="0" r="r" b="b"/>
              <a:pathLst>
                <a:path w="51" h="849">
                  <a:moveTo>
                    <a:pt x="0" y="837"/>
                  </a:moveTo>
                  <a:lnTo>
                    <a:pt x="0" y="0"/>
                  </a:lnTo>
                  <a:lnTo>
                    <a:pt x="51" y="0"/>
                  </a:lnTo>
                  <a:lnTo>
                    <a:pt x="51" y="849"/>
                  </a:lnTo>
                  <a:lnTo>
                    <a:pt x="0" y="837"/>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0" name="Freeform 262"/>
            <p:cNvSpPr>
              <a:spLocks/>
            </p:cNvSpPr>
            <p:nvPr/>
          </p:nvSpPr>
          <p:spPr bwMode="auto">
            <a:xfrm>
              <a:off x="4422" y="2989"/>
              <a:ext cx="72" cy="18"/>
            </a:xfrm>
            <a:custGeom>
              <a:avLst/>
              <a:gdLst>
                <a:gd name="T0" fmla="*/ 51 w 72"/>
                <a:gd name="T1" fmla="*/ 18 h 18"/>
                <a:gd name="T2" fmla="*/ 72 w 72"/>
                <a:gd name="T3" fmla="*/ 6 h 18"/>
                <a:gd name="T4" fmla="*/ 21 w 72"/>
                <a:gd name="T5" fmla="*/ 0 h 18"/>
                <a:gd name="T6" fmla="*/ 0 w 72"/>
                <a:gd name="T7" fmla="*/ 18 h 18"/>
                <a:gd name="T8" fmla="*/ 51 w 72"/>
                <a:gd name="T9" fmla="*/ 18 h 18"/>
              </a:gdLst>
              <a:ahLst/>
              <a:cxnLst>
                <a:cxn ang="0">
                  <a:pos x="T0" y="T1"/>
                </a:cxn>
                <a:cxn ang="0">
                  <a:pos x="T2" y="T3"/>
                </a:cxn>
                <a:cxn ang="0">
                  <a:pos x="T4" y="T5"/>
                </a:cxn>
                <a:cxn ang="0">
                  <a:pos x="T6" y="T7"/>
                </a:cxn>
                <a:cxn ang="0">
                  <a:pos x="T8" y="T9"/>
                </a:cxn>
              </a:cxnLst>
              <a:rect l="0" t="0" r="r" b="b"/>
              <a:pathLst>
                <a:path w="72" h="18">
                  <a:moveTo>
                    <a:pt x="51" y="18"/>
                  </a:moveTo>
                  <a:lnTo>
                    <a:pt x="72" y="6"/>
                  </a:lnTo>
                  <a:lnTo>
                    <a:pt x="21" y="0"/>
                  </a:lnTo>
                  <a:lnTo>
                    <a:pt x="0" y="18"/>
                  </a:lnTo>
                  <a:lnTo>
                    <a:pt x="51" y="18"/>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1" name="Freeform 263"/>
            <p:cNvSpPr>
              <a:spLocks/>
            </p:cNvSpPr>
            <p:nvPr/>
          </p:nvSpPr>
          <p:spPr bwMode="auto">
            <a:xfrm>
              <a:off x="4596" y="3337"/>
              <a:ext cx="25" cy="543"/>
            </a:xfrm>
            <a:custGeom>
              <a:avLst/>
              <a:gdLst>
                <a:gd name="T0" fmla="*/ 0 w 25"/>
                <a:gd name="T1" fmla="*/ 543 h 543"/>
                <a:gd name="T2" fmla="*/ 5 w 25"/>
                <a:gd name="T3" fmla="*/ 18 h 543"/>
                <a:gd name="T4" fmla="*/ 25 w 25"/>
                <a:gd name="T5" fmla="*/ 0 h 543"/>
                <a:gd name="T6" fmla="*/ 15 w 25"/>
                <a:gd name="T7" fmla="*/ 519 h 543"/>
                <a:gd name="T8" fmla="*/ 0 w 25"/>
                <a:gd name="T9" fmla="*/ 543 h 543"/>
              </a:gdLst>
              <a:ahLst/>
              <a:cxnLst>
                <a:cxn ang="0">
                  <a:pos x="T0" y="T1"/>
                </a:cxn>
                <a:cxn ang="0">
                  <a:pos x="T2" y="T3"/>
                </a:cxn>
                <a:cxn ang="0">
                  <a:pos x="T4" y="T5"/>
                </a:cxn>
                <a:cxn ang="0">
                  <a:pos x="T6" y="T7"/>
                </a:cxn>
                <a:cxn ang="0">
                  <a:pos x="T8" y="T9"/>
                </a:cxn>
              </a:cxnLst>
              <a:rect l="0" t="0" r="r" b="b"/>
              <a:pathLst>
                <a:path w="25" h="543">
                  <a:moveTo>
                    <a:pt x="0" y="543"/>
                  </a:moveTo>
                  <a:lnTo>
                    <a:pt x="5" y="18"/>
                  </a:lnTo>
                  <a:lnTo>
                    <a:pt x="25" y="0"/>
                  </a:lnTo>
                  <a:lnTo>
                    <a:pt x="15" y="519"/>
                  </a:lnTo>
                  <a:lnTo>
                    <a:pt x="0" y="543"/>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2" name="Freeform 264"/>
            <p:cNvSpPr>
              <a:spLocks/>
            </p:cNvSpPr>
            <p:nvPr/>
          </p:nvSpPr>
          <p:spPr bwMode="auto">
            <a:xfrm>
              <a:off x="4545" y="3349"/>
              <a:ext cx="56" cy="531"/>
            </a:xfrm>
            <a:custGeom>
              <a:avLst/>
              <a:gdLst>
                <a:gd name="T0" fmla="*/ 0 w 56"/>
                <a:gd name="T1" fmla="*/ 519 h 531"/>
                <a:gd name="T2" fmla="*/ 5 w 56"/>
                <a:gd name="T3" fmla="*/ 0 h 531"/>
                <a:gd name="T4" fmla="*/ 56 w 56"/>
                <a:gd name="T5" fmla="*/ 6 h 531"/>
                <a:gd name="T6" fmla="*/ 51 w 56"/>
                <a:gd name="T7" fmla="*/ 531 h 531"/>
                <a:gd name="T8" fmla="*/ 0 w 56"/>
                <a:gd name="T9" fmla="*/ 519 h 531"/>
              </a:gdLst>
              <a:ahLst/>
              <a:cxnLst>
                <a:cxn ang="0">
                  <a:pos x="T0" y="T1"/>
                </a:cxn>
                <a:cxn ang="0">
                  <a:pos x="T2" y="T3"/>
                </a:cxn>
                <a:cxn ang="0">
                  <a:pos x="T4" y="T5"/>
                </a:cxn>
                <a:cxn ang="0">
                  <a:pos x="T6" y="T7"/>
                </a:cxn>
                <a:cxn ang="0">
                  <a:pos x="T8" y="T9"/>
                </a:cxn>
              </a:cxnLst>
              <a:rect l="0" t="0" r="r" b="b"/>
              <a:pathLst>
                <a:path w="56" h="531">
                  <a:moveTo>
                    <a:pt x="0" y="519"/>
                  </a:moveTo>
                  <a:lnTo>
                    <a:pt x="5" y="0"/>
                  </a:lnTo>
                  <a:lnTo>
                    <a:pt x="56" y="6"/>
                  </a:lnTo>
                  <a:lnTo>
                    <a:pt x="51" y="531"/>
                  </a:lnTo>
                  <a:lnTo>
                    <a:pt x="0" y="519"/>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3" name="Freeform 265"/>
            <p:cNvSpPr>
              <a:spLocks/>
            </p:cNvSpPr>
            <p:nvPr/>
          </p:nvSpPr>
          <p:spPr bwMode="auto">
            <a:xfrm>
              <a:off x="4550" y="3331"/>
              <a:ext cx="71" cy="24"/>
            </a:xfrm>
            <a:custGeom>
              <a:avLst/>
              <a:gdLst>
                <a:gd name="T0" fmla="*/ 51 w 71"/>
                <a:gd name="T1" fmla="*/ 24 h 24"/>
                <a:gd name="T2" fmla="*/ 71 w 71"/>
                <a:gd name="T3" fmla="*/ 6 h 24"/>
                <a:gd name="T4" fmla="*/ 20 w 71"/>
                <a:gd name="T5" fmla="*/ 0 h 24"/>
                <a:gd name="T6" fmla="*/ 0 w 71"/>
                <a:gd name="T7" fmla="*/ 18 h 24"/>
                <a:gd name="T8" fmla="*/ 51 w 71"/>
                <a:gd name="T9" fmla="*/ 24 h 24"/>
              </a:gdLst>
              <a:ahLst/>
              <a:cxnLst>
                <a:cxn ang="0">
                  <a:pos x="T0" y="T1"/>
                </a:cxn>
                <a:cxn ang="0">
                  <a:pos x="T2" y="T3"/>
                </a:cxn>
                <a:cxn ang="0">
                  <a:pos x="T4" y="T5"/>
                </a:cxn>
                <a:cxn ang="0">
                  <a:pos x="T6" y="T7"/>
                </a:cxn>
                <a:cxn ang="0">
                  <a:pos x="T8" y="T9"/>
                </a:cxn>
              </a:cxnLst>
              <a:rect l="0" t="0" r="r" b="b"/>
              <a:pathLst>
                <a:path w="71" h="24">
                  <a:moveTo>
                    <a:pt x="51" y="24"/>
                  </a:moveTo>
                  <a:lnTo>
                    <a:pt x="71" y="6"/>
                  </a:lnTo>
                  <a:lnTo>
                    <a:pt x="20" y="0"/>
                  </a:lnTo>
                  <a:lnTo>
                    <a:pt x="0" y="18"/>
                  </a:lnTo>
                  <a:lnTo>
                    <a:pt x="51" y="24"/>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4" name="Freeform 266"/>
            <p:cNvSpPr>
              <a:spLocks/>
            </p:cNvSpPr>
            <p:nvPr/>
          </p:nvSpPr>
          <p:spPr bwMode="auto">
            <a:xfrm>
              <a:off x="4718" y="3654"/>
              <a:ext cx="26" cy="251"/>
            </a:xfrm>
            <a:custGeom>
              <a:avLst/>
              <a:gdLst>
                <a:gd name="T0" fmla="*/ 0 w 26"/>
                <a:gd name="T1" fmla="*/ 251 h 251"/>
                <a:gd name="T2" fmla="*/ 5 w 26"/>
                <a:gd name="T3" fmla="*/ 19 h 251"/>
                <a:gd name="T4" fmla="*/ 26 w 26"/>
                <a:gd name="T5" fmla="*/ 0 h 251"/>
                <a:gd name="T6" fmla="*/ 21 w 26"/>
                <a:gd name="T7" fmla="*/ 226 h 251"/>
                <a:gd name="T8" fmla="*/ 0 w 26"/>
                <a:gd name="T9" fmla="*/ 251 h 251"/>
              </a:gdLst>
              <a:ahLst/>
              <a:cxnLst>
                <a:cxn ang="0">
                  <a:pos x="T0" y="T1"/>
                </a:cxn>
                <a:cxn ang="0">
                  <a:pos x="T2" y="T3"/>
                </a:cxn>
                <a:cxn ang="0">
                  <a:pos x="T4" y="T5"/>
                </a:cxn>
                <a:cxn ang="0">
                  <a:pos x="T6" y="T7"/>
                </a:cxn>
                <a:cxn ang="0">
                  <a:pos x="T8" y="T9"/>
                </a:cxn>
              </a:cxnLst>
              <a:rect l="0" t="0" r="r" b="b"/>
              <a:pathLst>
                <a:path w="26" h="251">
                  <a:moveTo>
                    <a:pt x="0" y="251"/>
                  </a:moveTo>
                  <a:lnTo>
                    <a:pt x="5" y="19"/>
                  </a:lnTo>
                  <a:lnTo>
                    <a:pt x="26" y="0"/>
                  </a:lnTo>
                  <a:lnTo>
                    <a:pt x="21" y="226"/>
                  </a:lnTo>
                  <a:lnTo>
                    <a:pt x="0" y="251"/>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5" name="Freeform 267"/>
            <p:cNvSpPr>
              <a:spLocks/>
            </p:cNvSpPr>
            <p:nvPr/>
          </p:nvSpPr>
          <p:spPr bwMode="auto">
            <a:xfrm>
              <a:off x="4667" y="3661"/>
              <a:ext cx="56" cy="244"/>
            </a:xfrm>
            <a:custGeom>
              <a:avLst/>
              <a:gdLst>
                <a:gd name="T0" fmla="*/ 0 w 56"/>
                <a:gd name="T1" fmla="*/ 232 h 244"/>
                <a:gd name="T2" fmla="*/ 5 w 56"/>
                <a:gd name="T3" fmla="*/ 0 h 244"/>
                <a:gd name="T4" fmla="*/ 56 w 56"/>
                <a:gd name="T5" fmla="*/ 12 h 244"/>
                <a:gd name="T6" fmla="*/ 51 w 56"/>
                <a:gd name="T7" fmla="*/ 244 h 244"/>
                <a:gd name="T8" fmla="*/ 0 w 56"/>
                <a:gd name="T9" fmla="*/ 232 h 244"/>
              </a:gdLst>
              <a:ahLst/>
              <a:cxnLst>
                <a:cxn ang="0">
                  <a:pos x="T0" y="T1"/>
                </a:cxn>
                <a:cxn ang="0">
                  <a:pos x="T2" y="T3"/>
                </a:cxn>
                <a:cxn ang="0">
                  <a:pos x="T4" y="T5"/>
                </a:cxn>
                <a:cxn ang="0">
                  <a:pos x="T6" y="T7"/>
                </a:cxn>
                <a:cxn ang="0">
                  <a:pos x="T8" y="T9"/>
                </a:cxn>
              </a:cxnLst>
              <a:rect l="0" t="0" r="r" b="b"/>
              <a:pathLst>
                <a:path w="56" h="244">
                  <a:moveTo>
                    <a:pt x="0" y="232"/>
                  </a:moveTo>
                  <a:lnTo>
                    <a:pt x="5" y="0"/>
                  </a:lnTo>
                  <a:lnTo>
                    <a:pt x="56" y="12"/>
                  </a:lnTo>
                  <a:lnTo>
                    <a:pt x="51" y="244"/>
                  </a:lnTo>
                  <a:lnTo>
                    <a:pt x="0" y="232"/>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6" name="Freeform 268"/>
            <p:cNvSpPr>
              <a:spLocks/>
            </p:cNvSpPr>
            <p:nvPr/>
          </p:nvSpPr>
          <p:spPr bwMode="auto">
            <a:xfrm>
              <a:off x="4672" y="3642"/>
              <a:ext cx="72" cy="31"/>
            </a:xfrm>
            <a:custGeom>
              <a:avLst/>
              <a:gdLst>
                <a:gd name="T0" fmla="*/ 51 w 72"/>
                <a:gd name="T1" fmla="*/ 31 h 31"/>
                <a:gd name="T2" fmla="*/ 72 w 72"/>
                <a:gd name="T3" fmla="*/ 12 h 31"/>
                <a:gd name="T4" fmla="*/ 21 w 72"/>
                <a:gd name="T5" fmla="*/ 0 h 31"/>
                <a:gd name="T6" fmla="*/ 0 w 72"/>
                <a:gd name="T7" fmla="*/ 19 h 31"/>
                <a:gd name="T8" fmla="*/ 51 w 72"/>
                <a:gd name="T9" fmla="*/ 31 h 31"/>
              </a:gdLst>
              <a:ahLst/>
              <a:cxnLst>
                <a:cxn ang="0">
                  <a:pos x="T0" y="T1"/>
                </a:cxn>
                <a:cxn ang="0">
                  <a:pos x="T2" y="T3"/>
                </a:cxn>
                <a:cxn ang="0">
                  <a:pos x="T4" y="T5"/>
                </a:cxn>
                <a:cxn ang="0">
                  <a:pos x="T6" y="T7"/>
                </a:cxn>
                <a:cxn ang="0">
                  <a:pos x="T8" y="T9"/>
                </a:cxn>
              </a:cxnLst>
              <a:rect l="0" t="0" r="r" b="b"/>
              <a:pathLst>
                <a:path w="72" h="31">
                  <a:moveTo>
                    <a:pt x="51" y="31"/>
                  </a:moveTo>
                  <a:lnTo>
                    <a:pt x="72" y="12"/>
                  </a:lnTo>
                  <a:lnTo>
                    <a:pt x="21" y="0"/>
                  </a:lnTo>
                  <a:lnTo>
                    <a:pt x="0" y="19"/>
                  </a:lnTo>
                  <a:lnTo>
                    <a:pt x="51" y="31"/>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7" name="Freeform 269"/>
            <p:cNvSpPr>
              <a:spLocks/>
            </p:cNvSpPr>
            <p:nvPr/>
          </p:nvSpPr>
          <p:spPr bwMode="auto">
            <a:xfrm>
              <a:off x="4851" y="3813"/>
              <a:ext cx="15" cy="116"/>
            </a:xfrm>
            <a:custGeom>
              <a:avLst/>
              <a:gdLst>
                <a:gd name="T0" fmla="*/ 0 w 15"/>
                <a:gd name="T1" fmla="*/ 116 h 116"/>
                <a:gd name="T2" fmla="*/ 0 w 15"/>
                <a:gd name="T3" fmla="*/ 25 h 116"/>
                <a:gd name="T4" fmla="*/ 15 w 15"/>
                <a:gd name="T5" fmla="*/ 0 h 116"/>
                <a:gd name="T6" fmla="*/ 15 w 15"/>
                <a:gd name="T7" fmla="*/ 92 h 116"/>
                <a:gd name="T8" fmla="*/ 0 w 15"/>
                <a:gd name="T9" fmla="*/ 116 h 116"/>
              </a:gdLst>
              <a:ahLst/>
              <a:cxnLst>
                <a:cxn ang="0">
                  <a:pos x="T0" y="T1"/>
                </a:cxn>
                <a:cxn ang="0">
                  <a:pos x="T2" y="T3"/>
                </a:cxn>
                <a:cxn ang="0">
                  <a:pos x="T4" y="T5"/>
                </a:cxn>
                <a:cxn ang="0">
                  <a:pos x="T6" y="T7"/>
                </a:cxn>
                <a:cxn ang="0">
                  <a:pos x="T8" y="T9"/>
                </a:cxn>
              </a:cxnLst>
              <a:rect l="0" t="0" r="r" b="b"/>
              <a:pathLst>
                <a:path w="15" h="116">
                  <a:moveTo>
                    <a:pt x="0" y="116"/>
                  </a:moveTo>
                  <a:lnTo>
                    <a:pt x="0" y="25"/>
                  </a:lnTo>
                  <a:lnTo>
                    <a:pt x="15" y="0"/>
                  </a:lnTo>
                  <a:lnTo>
                    <a:pt x="15" y="92"/>
                  </a:lnTo>
                  <a:lnTo>
                    <a:pt x="0" y="116"/>
                  </a:lnTo>
                  <a:close/>
                </a:path>
              </a:pathLst>
            </a:custGeom>
            <a:solidFill>
              <a:srgbClr val="80804D"/>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8" name="Freeform 270"/>
            <p:cNvSpPr>
              <a:spLocks/>
            </p:cNvSpPr>
            <p:nvPr/>
          </p:nvSpPr>
          <p:spPr bwMode="auto">
            <a:xfrm>
              <a:off x="4795" y="3825"/>
              <a:ext cx="56" cy="104"/>
            </a:xfrm>
            <a:custGeom>
              <a:avLst/>
              <a:gdLst>
                <a:gd name="T0" fmla="*/ 0 w 56"/>
                <a:gd name="T1" fmla="*/ 92 h 104"/>
                <a:gd name="T2" fmla="*/ 5 w 56"/>
                <a:gd name="T3" fmla="*/ 0 h 104"/>
                <a:gd name="T4" fmla="*/ 56 w 56"/>
                <a:gd name="T5" fmla="*/ 13 h 104"/>
                <a:gd name="T6" fmla="*/ 56 w 56"/>
                <a:gd name="T7" fmla="*/ 104 h 104"/>
                <a:gd name="T8" fmla="*/ 0 w 56"/>
                <a:gd name="T9" fmla="*/ 92 h 104"/>
              </a:gdLst>
              <a:ahLst/>
              <a:cxnLst>
                <a:cxn ang="0">
                  <a:pos x="T0" y="T1"/>
                </a:cxn>
                <a:cxn ang="0">
                  <a:pos x="T2" y="T3"/>
                </a:cxn>
                <a:cxn ang="0">
                  <a:pos x="T4" y="T5"/>
                </a:cxn>
                <a:cxn ang="0">
                  <a:pos x="T6" y="T7"/>
                </a:cxn>
                <a:cxn ang="0">
                  <a:pos x="T8" y="T9"/>
                </a:cxn>
              </a:cxnLst>
              <a:rect l="0" t="0" r="r" b="b"/>
              <a:pathLst>
                <a:path w="56" h="104">
                  <a:moveTo>
                    <a:pt x="0" y="92"/>
                  </a:moveTo>
                  <a:lnTo>
                    <a:pt x="5" y="0"/>
                  </a:lnTo>
                  <a:lnTo>
                    <a:pt x="56" y="13"/>
                  </a:lnTo>
                  <a:lnTo>
                    <a:pt x="56" y="104"/>
                  </a:lnTo>
                  <a:lnTo>
                    <a:pt x="0" y="92"/>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59" name="Freeform 271"/>
            <p:cNvSpPr>
              <a:spLocks/>
            </p:cNvSpPr>
            <p:nvPr/>
          </p:nvSpPr>
          <p:spPr bwMode="auto">
            <a:xfrm>
              <a:off x="4800" y="3807"/>
              <a:ext cx="66" cy="31"/>
            </a:xfrm>
            <a:custGeom>
              <a:avLst/>
              <a:gdLst>
                <a:gd name="T0" fmla="*/ 51 w 66"/>
                <a:gd name="T1" fmla="*/ 31 h 31"/>
                <a:gd name="T2" fmla="*/ 66 w 66"/>
                <a:gd name="T3" fmla="*/ 6 h 31"/>
                <a:gd name="T4" fmla="*/ 15 w 66"/>
                <a:gd name="T5" fmla="*/ 0 h 31"/>
                <a:gd name="T6" fmla="*/ 0 w 66"/>
                <a:gd name="T7" fmla="*/ 18 h 31"/>
                <a:gd name="T8" fmla="*/ 51 w 66"/>
                <a:gd name="T9" fmla="*/ 31 h 31"/>
              </a:gdLst>
              <a:ahLst/>
              <a:cxnLst>
                <a:cxn ang="0">
                  <a:pos x="T0" y="T1"/>
                </a:cxn>
                <a:cxn ang="0">
                  <a:pos x="T2" y="T3"/>
                </a:cxn>
                <a:cxn ang="0">
                  <a:pos x="T4" y="T5"/>
                </a:cxn>
                <a:cxn ang="0">
                  <a:pos x="T6" y="T7"/>
                </a:cxn>
                <a:cxn ang="0">
                  <a:pos x="T8" y="T9"/>
                </a:cxn>
              </a:cxnLst>
              <a:rect l="0" t="0" r="r" b="b"/>
              <a:pathLst>
                <a:path w="66" h="31">
                  <a:moveTo>
                    <a:pt x="51" y="31"/>
                  </a:moveTo>
                  <a:lnTo>
                    <a:pt x="66" y="6"/>
                  </a:lnTo>
                  <a:lnTo>
                    <a:pt x="15" y="0"/>
                  </a:lnTo>
                  <a:lnTo>
                    <a:pt x="0" y="18"/>
                  </a:lnTo>
                  <a:lnTo>
                    <a:pt x="51" y="31"/>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60" name="Freeform 272"/>
            <p:cNvSpPr>
              <a:spLocks/>
            </p:cNvSpPr>
            <p:nvPr/>
          </p:nvSpPr>
          <p:spPr bwMode="auto">
            <a:xfrm>
              <a:off x="4978" y="3923"/>
              <a:ext cx="16" cy="31"/>
            </a:xfrm>
            <a:custGeom>
              <a:avLst/>
              <a:gdLst>
                <a:gd name="T0" fmla="*/ 0 w 16"/>
                <a:gd name="T1" fmla="*/ 31 h 31"/>
                <a:gd name="T2" fmla="*/ 0 w 16"/>
                <a:gd name="T3" fmla="*/ 24 h 31"/>
                <a:gd name="T4" fmla="*/ 16 w 16"/>
                <a:gd name="T5" fmla="*/ 0 h 31"/>
                <a:gd name="T6" fmla="*/ 16 w 16"/>
                <a:gd name="T7" fmla="*/ 6 h 31"/>
                <a:gd name="T8" fmla="*/ 0 w 16"/>
                <a:gd name="T9" fmla="*/ 31 h 31"/>
              </a:gdLst>
              <a:ahLst/>
              <a:cxnLst>
                <a:cxn ang="0">
                  <a:pos x="T0" y="T1"/>
                </a:cxn>
                <a:cxn ang="0">
                  <a:pos x="T2" y="T3"/>
                </a:cxn>
                <a:cxn ang="0">
                  <a:pos x="T4" y="T5"/>
                </a:cxn>
                <a:cxn ang="0">
                  <a:pos x="T6" y="T7"/>
                </a:cxn>
                <a:cxn ang="0">
                  <a:pos x="T8" y="T9"/>
                </a:cxn>
              </a:cxnLst>
              <a:rect l="0" t="0" r="r" b="b"/>
              <a:pathLst>
                <a:path w="16" h="31">
                  <a:moveTo>
                    <a:pt x="0" y="31"/>
                  </a:moveTo>
                  <a:lnTo>
                    <a:pt x="0" y="24"/>
                  </a:lnTo>
                  <a:lnTo>
                    <a:pt x="16" y="0"/>
                  </a:lnTo>
                  <a:lnTo>
                    <a:pt x="16" y="6"/>
                  </a:lnTo>
                  <a:lnTo>
                    <a:pt x="0" y="31"/>
                  </a:lnTo>
                  <a:close/>
                </a:path>
              </a:pathLst>
            </a:custGeom>
            <a:solidFill>
              <a:srgbClr val="80804D"/>
            </a:solidFill>
            <a:ln w="7938">
              <a:solidFill>
                <a:srgbClr val="000000"/>
              </a:solidFill>
              <a:prstDash val="solid"/>
              <a:round/>
              <a:headEnd/>
              <a:tailEnd/>
            </a:ln>
          </p:spPr>
          <p:txBody>
            <a:bodyPr/>
            <a:lstStyle/>
            <a:p>
              <a:endParaRPr lang="es-ES"/>
            </a:p>
          </p:txBody>
        </p:sp>
        <p:sp>
          <p:nvSpPr>
            <p:cNvPr id="678161" name="Freeform 273"/>
            <p:cNvSpPr>
              <a:spLocks/>
            </p:cNvSpPr>
            <p:nvPr/>
          </p:nvSpPr>
          <p:spPr bwMode="auto">
            <a:xfrm>
              <a:off x="4927" y="3935"/>
              <a:ext cx="51" cy="19"/>
            </a:xfrm>
            <a:custGeom>
              <a:avLst/>
              <a:gdLst>
                <a:gd name="T0" fmla="*/ 0 w 51"/>
                <a:gd name="T1" fmla="*/ 6 h 19"/>
                <a:gd name="T2" fmla="*/ 0 w 51"/>
                <a:gd name="T3" fmla="*/ 0 h 19"/>
                <a:gd name="T4" fmla="*/ 51 w 51"/>
                <a:gd name="T5" fmla="*/ 12 h 19"/>
                <a:gd name="T6" fmla="*/ 51 w 51"/>
                <a:gd name="T7" fmla="*/ 19 h 19"/>
                <a:gd name="T8" fmla="*/ 0 w 51"/>
                <a:gd name="T9" fmla="*/ 6 h 19"/>
              </a:gdLst>
              <a:ahLst/>
              <a:cxnLst>
                <a:cxn ang="0">
                  <a:pos x="T0" y="T1"/>
                </a:cxn>
                <a:cxn ang="0">
                  <a:pos x="T2" y="T3"/>
                </a:cxn>
                <a:cxn ang="0">
                  <a:pos x="T4" y="T5"/>
                </a:cxn>
                <a:cxn ang="0">
                  <a:pos x="T6" y="T7"/>
                </a:cxn>
                <a:cxn ang="0">
                  <a:pos x="T8" y="T9"/>
                </a:cxn>
              </a:cxnLst>
              <a:rect l="0" t="0" r="r" b="b"/>
              <a:pathLst>
                <a:path w="51" h="19">
                  <a:moveTo>
                    <a:pt x="0" y="6"/>
                  </a:moveTo>
                  <a:lnTo>
                    <a:pt x="0" y="0"/>
                  </a:lnTo>
                  <a:lnTo>
                    <a:pt x="51" y="12"/>
                  </a:lnTo>
                  <a:lnTo>
                    <a:pt x="51" y="19"/>
                  </a:lnTo>
                  <a:lnTo>
                    <a:pt x="0" y="6"/>
                  </a:lnTo>
                  <a:close/>
                </a:path>
              </a:pathLst>
            </a:custGeom>
            <a:solidFill>
              <a:srgbClr val="FFFF99"/>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62" name="Freeform 274"/>
            <p:cNvSpPr>
              <a:spLocks/>
            </p:cNvSpPr>
            <p:nvPr/>
          </p:nvSpPr>
          <p:spPr bwMode="auto">
            <a:xfrm>
              <a:off x="4927" y="3911"/>
              <a:ext cx="67" cy="36"/>
            </a:xfrm>
            <a:custGeom>
              <a:avLst/>
              <a:gdLst>
                <a:gd name="T0" fmla="*/ 51 w 67"/>
                <a:gd name="T1" fmla="*/ 36 h 36"/>
                <a:gd name="T2" fmla="*/ 67 w 67"/>
                <a:gd name="T3" fmla="*/ 12 h 36"/>
                <a:gd name="T4" fmla="*/ 16 w 67"/>
                <a:gd name="T5" fmla="*/ 0 h 36"/>
                <a:gd name="T6" fmla="*/ 0 w 67"/>
                <a:gd name="T7" fmla="*/ 24 h 36"/>
                <a:gd name="T8" fmla="*/ 51 w 67"/>
                <a:gd name="T9" fmla="*/ 36 h 36"/>
              </a:gdLst>
              <a:ahLst/>
              <a:cxnLst>
                <a:cxn ang="0">
                  <a:pos x="T0" y="T1"/>
                </a:cxn>
                <a:cxn ang="0">
                  <a:pos x="T2" y="T3"/>
                </a:cxn>
                <a:cxn ang="0">
                  <a:pos x="T4" y="T5"/>
                </a:cxn>
                <a:cxn ang="0">
                  <a:pos x="T6" y="T7"/>
                </a:cxn>
                <a:cxn ang="0">
                  <a:pos x="T8" y="T9"/>
                </a:cxn>
              </a:cxnLst>
              <a:rect l="0" t="0" r="r" b="b"/>
              <a:pathLst>
                <a:path w="67" h="36">
                  <a:moveTo>
                    <a:pt x="51" y="36"/>
                  </a:moveTo>
                  <a:lnTo>
                    <a:pt x="67" y="12"/>
                  </a:lnTo>
                  <a:lnTo>
                    <a:pt x="16" y="0"/>
                  </a:lnTo>
                  <a:lnTo>
                    <a:pt x="0" y="24"/>
                  </a:lnTo>
                  <a:lnTo>
                    <a:pt x="51" y="36"/>
                  </a:lnTo>
                  <a:close/>
                </a:path>
              </a:pathLst>
            </a:custGeom>
            <a:solidFill>
              <a:srgbClr val="BFBF73"/>
            </a:solidFill>
            <a:ln>
              <a:noFill/>
            </a:ln>
            <a:extLst>
              <a:ext uri="{91240B29-F687-4f45-9708-019B960494DF}">
                <a14:hiddenLine xmlns:a14="http://schemas.microsoft.com/office/drawing/2010/main" xmlns="" w="7938">
                  <a:solidFill>
                    <a:srgbClr val="000000"/>
                  </a:solidFill>
                  <a:prstDash val="solid"/>
                  <a:round/>
                  <a:headEnd/>
                  <a:tailEnd/>
                </a14:hiddenLine>
              </a:ext>
            </a:extLst>
          </p:spPr>
          <p:txBody>
            <a:bodyPr/>
            <a:lstStyle/>
            <a:p>
              <a:endParaRPr lang="es-ES"/>
            </a:p>
          </p:txBody>
        </p:sp>
        <p:sp>
          <p:nvSpPr>
            <p:cNvPr id="678163" name="Line 275"/>
            <p:cNvSpPr>
              <a:spLocks noChangeShapeType="1"/>
            </p:cNvSpPr>
            <p:nvPr/>
          </p:nvSpPr>
          <p:spPr bwMode="auto">
            <a:xfrm flipH="1" flipV="1">
              <a:off x="3769" y="2861"/>
              <a:ext cx="31" cy="885"/>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4" name="Line 276"/>
            <p:cNvSpPr>
              <a:spLocks noChangeShapeType="1"/>
            </p:cNvSpPr>
            <p:nvPr/>
          </p:nvSpPr>
          <p:spPr bwMode="auto">
            <a:xfrm flipH="1">
              <a:off x="3784" y="3746"/>
              <a:ext cx="1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5" name="Line 277"/>
            <p:cNvSpPr>
              <a:spLocks noChangeShapeType="1"/>
            </p:cNvSpPr>
            <p:nvPr/>
          </p:nvSpPr>
          <p:spPr bwMode="auto">
            <a:xfrm flipH="1">
              <a:off x="3779" y="3606"/>
              <a:ext cx="1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6" name="Line 278"/>
            <p:cNvSpPr>
              <a:spLocks noChangeShapeType="1"/>
            </p:cNvSpPr>
            <p:nvPr/>
          </p:nvSpPr>
          <p:spPr bwMode="auto">
            <a:xfrm flipH="1">
              <a:off x="3774" y="3459"/>
              <a:ext cx="16"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7" name="Line 279"/>
            <p:cNvSpPr>
              <a:spLocks noChangeShapeType="1"/>
            </p:cNvSpPr>
            <p:nvPr/>
          </p:nvSpPr>
          <p:spPr bwMode="auto">
            <a:xfrm flipH="1">
              <a:off x="3769" y="3313"/>
              <a:ext cx="1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8" name="Line 280"/>
            <p:cNvSpPr>
              <a:spLocks noChangeShapeType="1"/>
            </p:cNvSpPr>
            <p:nvPr/>
          </p:nvSpPr>
          <p:spPr bwMode="auto">
            <a:xfrm flipH="1">
              <a:off x="3764" y="3166"/>
              <a:ext cx="1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69" name="Line 281"/>
            <p:cNvSpPr>
              <a:spLocks noChangeShapeType="1"/>
            </p:cNvSpPr>
            <p:nvPr/>
          </p:nvSpPr>
          <p:spPr bwMode="auto">
            <a:xfrm flipH="1">
              <a:off x="3759" y="3020"/>
              <a:ext cx="1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70" name="Line 282"/>
            <p:cNvSpPr>
              <a:spLocks noChangeShapeType="1"/>
            </p:cNvSpPr>
            <p:nvPr/>
          </p:nvSpPr>
          <p:spPr bwMode="auto">
            <a:xfrm flipH="1">
              <a:off x="3754" y="2861"/>
              <a:ext cx="15" cy="0"/>
            </a:xfrm>
            <a:prstGeom prst="line">
              <a:avLst/>
            </a:prstGeom>
            <a:noFill/>
            <a:ln w="0">
              <a:solidFill>
                <a:srgbClr val="000000"/>
              </a:solidFill>
              <a:round/>
              <a:headEnd/>
              <a:tailEnd/>
            </a:ln>
            <a:extLst>
              <a:ext uri="{909E8E84-426E-40dd-AFC4-6F175D3DCCD1}">
                <a14:hiddenFill xmlns:a14="http://schemas.microsoft.com/office/drawing/2010/main" xmlns="">
                  <a:noFill/>
                </a14:hiddenFill>
              </a:ext>
            </a:extLst>
          </p:spPr>
          <p:txBody>
            <a:bodyPr/>
            <a:lstStyle/>
            <a:p>
              <a:endParaRPr lang="es-ES"/>
            </a:p>
          </p:txBody>
        </p:sp>
        <p:sp>
          <p:nvSpPr>
            <p:cNvPr id="678171" name="Rectangle 283"/>
            <p:cNvSpPr>
              <a:spLocks noChangeArrowheads="1"/>
            </p:cNvSpPr>
            <p:nvPr/>
          </p:nvSpPr>
          <p:spPr bwMode="auto">
            <a:xfrm>
              <a:off x="3694" y="3697"/>
              <a:ext cx="53"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0</a:t>
              </a:r>
              <a:endParaRPr lang="es-ES">
                <a:solidFill>
                  <a:schemeClr val="accent2"/>
                </a:solidFill>
              </a:endParaRPr>
            </a:p>
          </p:txBody>
        </p:sp>
        <p:sp>
          <p:nvSpPr>
            <p:cNvPr id="678172" name="Rectangle 284"/>
            <p:cNvSpPr>
              <a:spLocks noChangeArrowheads="1"/>
            </p:cNvSpPr>
            <p:nvPr/>
          </p:nvSpPr>
          <p:spPr bwMode="auto">
            <a:xfrm>
              <a:off x="3594" y="3557"/>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100</a:t>
              </a:r>
              <a:endParaRPr lang="es-ES">
                <a:solidFill>
                  <a:schemeClr val="accent2"/>
                </a:solidFill>
              </a:endParaRPr>
            </a:p>
          </p:txBody>
        </p:sp>
        <p:sp>
          <p:nvSpPr>
            <p:cNvPr id="678173" name="Rectangle 285"/>
            <p:cNvSpPr>
              <a:spLocks noChangeArrowheads="1"/>
            </p:cNvSpPr>
            <p:nvPr/>
          </p:nvSpPr>
          <p:spPr bwMode="auto">
            <a:xfrm>
              <a:off x="3589" y="3410"/>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200</a:t>
              </a:r>
              <a:endParaRPr lang="es-ES">
                <a:solidFill>
                  <a:schemeClr val="accent2"/>
                </a:solidFill>
              </a:endParaRPr>
            </a:p>
          </p:txBody>
        </p:sp>
        <p:sp>
          <p:nvSpPr>
            <p:cNvPr id="678174" name="Rectangle 286"/>
            <p:cNvSpPr>
              <a:spLocks noChangeArrowheads="1"/>
            </p:cNvSpPr>
            <p:nvPr/>
          </p:nvSpPr>
          <p:spPr bwMode="auto">
            <a:xfrm>
              <a:off x="3584" y="3264"/>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300</a:t>
              </a:r>
              <a:endParaRPr lang="es-ES">
                <a:solidFill>
                  <a:schemeClr val="accent2"/>
                </a:solidFill>
              </a:endParaRPr>
            </a:p>
          </p:txBody>
        </p:sp>
        <p:sp>
          <p:nvSpPr>
            <p:cNvPr id="678175" name="Rectangle 287"/>
            <p:cNvSpPr>
              <a:spLocks noChangeArrowheads="1"/>
            </p:cNvSpPr>
            <p:nvPr/>
          </p:nvSpPr>
          <p:spPr bwMode="auto">
            <a:xfrm>
              <a:off x="3578" y="3117"/>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400</a:t>
              </a:r>
              <a:endParaRPr lang="es-ES">
                <a:solidFill>
                  <a:schemeClr val="accent2"/>
                </a:solidFill>
              </a:endParaRPr>
            </a:p>
          </p:txBody>
        </p:sp>
        <p:sp>
          <p:nvSpPr>
            <p:cNvPr id="678176" name="Rectangle 288"/>
            <p:cNvSpPr>
              <a:spLocks noChangeArrowheads="1"/>
            </p:cNvSpPr>
            <p:nvPr/>
          </p:nvSpPr>
          <p:spPr bwMode="auto">
            <a:xfrm>
              <a:off x="3573" y="2971"/>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500</a:t>
              </a:r>
              <a:endParaRPr lang="es-ES">
                <a:solidFill>
                  <a:schemeClr val="accent2"/>
                </a:solidFill>
              </a:endParaRPr>
            </a:p>
          </p:txBody>
        </p:sp>
        <p:sp>
          <p:nvSpPr>
            <p:cNvPr id="678177" name="Rectangle 289"/>
            <p:cNvSpPr>
              <a:spLocks noChangeArrowheads="1"/>
            </p:cNvSpPr>
            <p:nvPr/>
          </p:nvSpPr>
          <p:spPr bwMode="auto">
            <a:xfrm>
              <a:off x="3568" y="2812"/>
              <a:ext cx="159" cy="1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b="0" u="none">
                  <a:solidFill>
                    <a:schemeClr val="accent2"/>
                  </a:solidFill>
                </a:rPr>
                <a:t>600</a:t>
              </a:r>
              <a:endParaRPr lang="es-ES">
                <a:solidFill>
                  <a:schemeClr val="accent2"/>
                </a:solidFill>
              </a:endParaRPr>
            </a:p>
          </p:txBody>
        </p:sp>
        <p:sp>
          <p:nvSpPr>
            <p:cNvPr id="678178" name="Rectangle 290"/>
            <p:cNvSpPr>
              <a:spLocks noChangeArrowheads="1"/>
            </p:cNvSpPr>
            <p:nvPr/>
          </p:nvSpPr>
          <p:spPr bwMode="auto">
            <a:xfrm rot="16200000">
              <a:off x="3169" y="3268"/>
              <a:ext cx="586"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sz="800" b="0" u="none">
                  <a:solidFill>
                    <a:schemeClr val="accent2"/>
                  </a:solidFill>
                </a:rPr>
                <a:t>Número de Alumnos</a:t>
              </a:r>
              <a:endParaRPr lang="es-ES">
                <a:solidFill>
                  <a:schemeClr val="accent2"/>
                </a:solidFill>
              </a:endParaRPr>
            </a:p>
          </p:txBody>
        </p:sp>
        <p:sp>
          <p:nvSpPr>
            <p:cNvPr id="678179" name="Rectangle 291"/>
            <p:cNvSpPr>
              <a:spLocks noChangeArrowheads="1"/>
            </p:cNvSpPr>
            <p:nvPr/>
          </p:nvSpPr>
          <p:spPr bwMode="auto">
            <a:xfrm>
              <a:off x="4683" y="4143"/>
              <a:ext cx="484" cy="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sz="900" u="none">
                  <a:solidFill>
                    <a:schemeClr val="accent2"/>
                  </a:solidFill>
                </a:rPr>
                <a:t>Calificaciones</a:t>
              </a:r>
              <a:endParaRPr lang="es-ES">
                <a:solidFill>
                  <a:schemeClr val="accent2"/>
                </a:solidFill>
              </a:endParaRPr>
            </a:p>
          </p:txBody>
        </p:sp>
        <p:sp>
          <p:nvSpPr>
            <p:cNvPr id="678180" name="Rectangle 292"/>
            <p:cNvSpPr>
              <a:spLocks noChangeArrowheads="1"/>
            </p:cNvSpPr>
            <p:nvPr/>
          </p:nvSpPr>
          <p:spPr bwMode="auto">
            <a:xfrm>
              <a:off x="3622" y="4033"/>
              <a:ext cx="489"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sz="800" u="none">
                  <a:solidFill>
                    <a:schemeClr val="accent2"/>
                  </a:solidFill>
                </a:rPr>
                <a:t>Amarrillo: antes</a:t>
              </a:r>
              <a:endParaRPr lang="es-ES">
                <a:solidFill>
                  <a:schemeClr val="accent2"/>
                </a:solidFill>
              </a:endParaRPr>
            </a:p>
          </p:txBody>
        </p:sp>
        <p:sp>
          <p:nvSpPr>
            <p:cNvPr id="678181" name="Rectangle 293"/>
            <p:cNvSpPr>
              <a:spLocks noChangeArrowheads="1"/>
            </p:cNvSpPr>
            <p:nvPr/>
          </p:nvSpPr>
          <p:spPr bwMode="auto">
            <a:xfrm>
              <a:off x="3651" y="4125"/>
              <a:ext cx="435" cy="7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0" tIns="0" rIns="0" bIns="0">
              <a:spAutoFit/>
            </a:bodyPr>
            <a:lstStyle/>
            <a:p>
              <a:pPr algn="r"/>
              <a:r>
                <a:rPr lang="es-ES" sz="800" u="none">
                  <a:solidFill>
                    <a:schemeClr val="accent2"/>
                  </a:solidFill>
                </a:rPr>
                <a:t>Azul: después</a:t>
              </a:r>
              <a:endParaRPr lang="es-ES">
                <a:solidFill>
                  <a:schemeClr val="accent2"/>
                </a:solidFill>
              </a:endParaRPr>
            </a:p>
          </p:txBody>
        </p:sp>
        <p:sp>
          <p:nvSpPr>
            <p:cNvPr id="678182" name="Rectangle 294"/>
            <p:cNvSpPr>
              <a:spLocks noChangeArrowheads="1"/>
            </p:cNvSpPr>
            <p:nvPr/>
          </p:nvSpPr>
          <p:spPr bwMode="auto">
            <a:xfrm>
              <a:off x="3129" y="3017"/>
              <a:ext cx="234" cy="64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S"/>
            </a:p>
          </p:txBody>
        </p:sp>
        <p:sp>
          <p:nvSpPr>
            <p:cNvPr id="678183" name="Rectangle 295"/>
            <p:cNvSpPr>
              <a:spLocks noChangeArrowheads="1"/>
            </p:cNvSpPr>
            <p:nvPr/>
          </p:nvSpPr>
          <p:spPr bwMode="auto">
            <a:xfrm>
              <a:off x="3129" y="3017"/>
              <a:ext cx="234" cy="646"/>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p>
              <a:endParaRPr lang="es-ES"/>
            </a:p>
          </p:txBody>
        </p:sp>
      </p:grpSp>
      <p:sp>
        <p:nvSpPr>
          <p:cNvPr id="678184" name="Rectangle 296"/>
          <p:cNvSpPr>
            <a:spLocks noChangeArrowheads="1"/>
          </p:cNvSpPr>
          <p:nvPr/>
        </p:nvSpPr>
        <p:spPr bwMode="auto">
          <a:xfrm>
            <a:off x="5892800" y="190500"/>
            <a:ext cx="3251200"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spAutoFit/>
          </a:bodyPr>
          <a:lstStyle/>
          <a:p>
            <a:pPr lvl="1" algn="r"/>
            <a:r>
              <a:rPr lang="es-MX" sz="1400" u="none">
                <a:solidFill>
                  <a:srgbClr val="CC0000"/>
                </a:solidFill>
              </a:rPr>
              <a:t>Formación de Capital Humano </a:t>
            </a:r>
            <a:endParaRPr lang="es-ES" sz="1400" u="none">
              <a:solidFill>
                <a:srgbClr val="CC0000"/>
              </a:solidFill>
            </a:endParaRPr>
          </a:p>
        </p:txBody>
      </p:sp>
      <p:sp>
        <p:nvSpPr>
          <p:cNvPr id="678185" name="Text Box 297"/>
          <p:cNvSpPr txBox="1">
            <a:spLocks noChangeArrowheads="1"/>
          </p:cNvSpPr>
          <p:nvPr/>
        </p:nvSpPr>
        <p:spPr bwMode="auto">
          <a:xfrm>
            <a:off x="5626100" y="3276600"/>
            <a:ext cx="2940050" cy="517525"/>
          </a:xfrm>
          <a:prstGeom prst="rect">
            <a:avLst/>
          </a:prstGeom>
          <a:solidFill>
            <a:srgbClr val="6699FF"/>
          </a:solidFill>
          <a:ln>
            <a:noFill/>
          </a:ln>
          <a:effectLst>
            <a:outerShdw blurRad="63500" dist="107763" dir="18900000" algn="ctr" rotWithShape="0">
              <a:schemeClr val="bg2">
                <a:alpha val="50000"/>
              </a:schemeClr>
            </a:outerShdw>
          </a:effectLst>
          <a:extLst>
            <a:ext uri="{91240B29-F687-4f45-9708-019B960494DF}">
              <a14:hiddenLine xmlns:a14="http://schemas.microsoft.com/office/drawing/2010/main" xmlns="" w="9525">
                <a:solidFill>
                  <a:schemeClr val="tx1"/>
                </a:solidFill>
                <a:miter lim="800000"/>
                <a:headEnd/>
                <a:tailEnd/>
              </a14:hiddenLine>
            </a:ext>
          </a:extLst>
        </p:spPr>
        <p:txBody>
          <a:bodyPr anchor="ctr">
            <a:spAutoFit/>
          </a:bodyPr>
          <a:lstStyle>
            <a:lvl1pPr>
              <a:defRPr>
                <a:solidFill>
                  <a:schemeClr val="tx1"/>
                </a:solidFill>
                <a:latin typeface="Arial" charset="0"/>
                <a:ea typeface="ＭＳ Ｐゴシック" charset="0"/>
              </a:defRPr>
            </a:lvl1pPr>
            <a:lvl2pPr marL="628650">
              <a:defRPr>
                <a:solidFill>
                  <a:schemeClr val="tx1"/>
                </a:solidFill>
                <a:latin typeface="Arial" charset="0"/>
                <a:ea typeface="ＭＳ Ｐゴシック" charset="0"/>
              </a:defRPr>
            </a:lvl2pPr>
            <a:lvl3pPr>
              <a:defRPr>
                <a:solidFill>
                  <a:schemeClr val="tx1"/>
                </a:solidFill>
                <a:latin typeface="Arial" charset="0"/>
                <a:ea typeface="ＭＳ Ｐゴシック" charset="0"/>
              </a:defRPr>
            </a:lvl3pPr>
            <a:lvl4pPr>
              <a:defRPr>
                <a:solidFill>
                  <a:schemeClr val="tx1"/>
                </a:solidFill>
                <a:latin typeface="Arial" charset="0"/>
                <a:ea typeface="ＭＳ Ｐゴシック" charset="0"/>
              </a:defRPr>
            </a:lvl4pPr>
            <a:lvl5pPr>
              <a:defRPr>
                <a:solidFill>
                  <a:schemeClr val="tx1"/>
                </a:solidFill>
                <a:latin typeface="Arial" charset="0"/>
                <a:ea typeface="ＭＳ Ｐゴシック" charset="0"/>
              </a:defRPr>
            </a:lvl5pPr>
            <a:lvl6pPr fontAlgn="base">
              <a:spcBef>
                <a:spcPct val="0"/>
              </a:spcBef>
              <a:spcAft>
                <a:spcPct val="0"/>
              </a:spcAft>
              <a:defRPr>
                <a:solidFill>
                  <a:schemeClr val="tx1"/>
                </a:solidFill>
                <a:latin typeface="Arial" charset="0"/>
                <a:ea typeface="ＭＳ Ｐゴシック" charset="0"/>
              </a:defRPr>
            </a:lvl6pPr>
            <a:lvl7pPr fontAlgn="base">
              <a:spcBef>
                <a:spcPct val="0"/>
              </a:spcBef>
              <a:spcAft>
                <a:spcPct val="0"/>
              </a:spcAft>
              <a:defRPr>
                <a:solidFill>
                  <a:schemeClr val="tx1"/>
                </a:solidFill>
                <a:latin typeface="Arial" charset="0"/>
                <a:ea typeface="ＭＳ Ｐゴシック" charset="0"/>
              </a:defRPr>
            </a:lvl7pPr>
            <a:lvl8pPr fontAlgn="base">
              <a:spcBef>
                <a:spcPct val="0"/>
              </a:spcBef>
              <a:spcAft>
                <a:spcPct val="0"/>
              </a:spcAft>
              <a:defRPr>
                <a:solidFill>
                  <a:schemeClr val="tx1"/>
                </a:solidFill>
                <a:latin typeface="Arial" charset="0"/>
                <a:ea typeface="ＭＳ Ｐゴシック" charset="0"/>
              </a:defRPr>
            </a:lvl8pPr>
            <a:lvl9pPr fontAlgn="base">
              <a:spcBef>
                <a:spcPct val="0"/>
              </a:spcBef>
              <a:spcAft>
                <a:spcPct val="0"/>
              </a:spcAft>
              <a:defRPr>
                <a:solidFill>
                  <a:schemeClr val="tx1"/>
                </a:solidFill>
                <a:latin typeface="Arial" charset="0"/>
                <a:ea typeface="ＭＳ Ｐゴシック" charset="0"/>
              </a:defRPr>
            </a:lvl9pPr>
          </a:lstStyle>
          <a:p>
            <a:pPr algn="ctr"/>
            <a:r>
              <a:rPr lang="es-MX" sz="1400" u="none">
                <a:solidFill>
                  <a:srgbClr val="CC0000"/>
                </a:solidFill>
              </a:rPr>
              <a:t> Para 2010 alcance al 10 % de</a:t>
            </a:r>
          </a:p>
          <a:p>
            <a:pPr algn="ctr"/>
            <a:r>
              <a:rPr lang="es-MX" sz="1400" u="none">
                <a:solidFill>
                  <a:srgbClr val="CC0000"/>
                </a:solidFill>
              </a:rPr>
              <a:t> los estudiantes de bachillerato</a:t>
            </a:r>
            <a:endParaRPr lang="es-ES" sz="1400" u="none">
              <a:solidFill>
                <a:srgbClr val="CC0000"/>
              </a:solidFill>
            </a:endParaRPr>
          </a:p>
        </p:txBody>
      </p:sp>
      <p:sp>
        <p:nvSpPr>
          <p:cNvPr id="678186" name="Rectangle 298"/>
          <p:cNvSpPr>
            <a:spLocks noChangeArrowheads="1"/>
          </p:cNvSpPr>
          <p:nvPr/>
        </p:nvSpPr>
        <p:spPr bwMode="auto">
          <a:xfrm>
            <a:off x="5276850" y="3173413"/>
            <a:ext cx="88900" cy="889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ES"/>
          </a:p>
        </p:txBody>
      </p:sp>
      <p:sp>
        <p:nvSpPr>
          <p:cNvPr id="678187" name="Rectangle 299"/>
          <p:cNvSpPr>
            <a:spLocks noChangeArrowheads="1"/>
          </p:cNvSpPr>
          <p:nvPr/>
        </p:nvSpPr>
        <p:spPr bwMode="auto">
          <a:xfrm>
            <a:off x="5213350" y="3143250"/>
            <a:ext cx="2365375" cy="4191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ES"/>
          </a:p>
        </p:txBody>
      </p:sp>
      <p:sp>
        <p:nvSpPr>
          <p:cNvPr id="678188" name="Rectangle 300"/>
          <p:cNvSpPr>
            <a:spLocks noChangeArrowheads="1"/>
          </p:cNvSpPr>
          <p:nvPr/>
        </p:nvSpPr>
        <p:spPr bwMode="auto">
          <a:xfrm>
            <a:off x="5213350" y="3143250"/>
            <a:ext cx="2447925" cy="430213"/>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endParaRPr lang="es-ES"/>
          </a:p>
        </p:txBody>
      </p:sp>
    </p:spTree>
    <p:extLst>
      <p:ext uri="{BB962C8B-B14F-4D97-AF65-F5344CB8AC3E}">
        <p14:creationId xmlns:p14="http://schemas.microsoft.com/office/powerpoint/2010/main" xmlns="" val="427780514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915816" y="2276872"/>
            <a:ext cx="1614595" cy="938719"/>
          </a:xfrm>
          <a:prstGeom prst="rect">
            <a:avLst/>
          </a:prstGeom>
          <a:noFill/>
        </p:spPr>
        <p:txBody>
          <a:bodyPr wrap="none" rtlCol="0">
            <a:spAutoFit/>
          </a:bodyPr>
          <a:lstStyle/>
          <a:p>
            <a:r>
              <a:rPr lang="es-ES" sz="5500" dirty="0" smtClean="0"/>
              <a:t>2008</a:t>
            </a:r>
            <a:endParaRPr lang="es-ES" sz="5500" dirty="0"/>
          </a:p>
        </p:txBody>
      </p:sp>
    </p:spTree>
    <p:extLst>
      <p:ext uri="{BB962C8B-B14F-4D97-AF65-F5344CB8AC3E}">
        <p14:creationId xmlns:p14="http://schemas.microsoft.com/office/powerpoint/2010/main" xmlns="" val="4187200979"/>
      </p:ext>
    </p:extLst>
  </p:cSld>
  <p:clrMapOvr>
    <a:masterClrMapping/>
  </p:clrMapOvr>
  <p:transition>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uadroTexto 1"/>
          <p:cNvSpPr txBox="1"/>
          <p:nvPr/>
        </p:nvSpPr>
        <p:spPr>
          <a:xfrm>
            <a:off x="2987824" y="1268760"/>
            <a:ext cx="1132249" cy="538609"/>
          </a:xfrm>
          <a:prstGeom prst="rect">
            <a:avLst/>
          </a:prstGeom>
          <a:noFill/>
        </p:spPr>
        <p:txBody>
          <a:bodyPr wrap="none" rtlCol="0">
            <a:spAutoFit/>
          </a:bodyPr>
          <a:lstStyle/>
          <a:p>
            <a:r>
              <a:rPr lang="es-ES" sz="2900" dirty="0" smtClean="0">
                <a:latin typeface="American Typewriter"/>
                <a:cs typeface="American Typewriter"/>
              </a:rPr>
              <a:t>2009</a:t>
            </a:r>
            <a:endParaRPr lang="es-ES" sz="2900" dirty="0">
              <a:latin typeface="American Typewriter"/>
              <a:cs typeface="American Typewriter"/>
            </a:endParaRPr>
          </a:p>
        </p:txBody>
      </p:sp>
      <p:sp>
        <p:nvSpPr>
          <p:cNvPr id="3" name="CuadroTexto 2"/>
          <p:cNvSpPr txBox="1"/>
          <p:nvPr/>
        </p:nvSpPr>
        <p:spPr>
          <a:xfrm>
            <a:off x="2411760" y="2852936"/>
            <a:ext cx="1980029" cy="369332"/>
          </a:xfrm>
          <a:prstGeom prst="rect">
            <a:avLst/>
          </a:prstGeom>
          <a:noFill/>
        </p:spPr>
        <p:txBody>
          <a:bodyPr wrap="none" rtlCol="0">
            <a:spAutoFit/>
          </a:bodyPr>
          <a:lstStyle/>
          <a:p>
            <a:r>
              <a:rPr lang="es-ES" dirty="0" smtClean="0"/>
              <a:t>1. Nano Monterrey</a:t>
            </a:r>
            <a:endParaRPr lang="es-ES" dirty="0"/>
          </a:p>
        </p:txBody>
      </p:sp>
    </p:spTree>
    <p:extLst>
      <p:ext uri="{BB962C8B-B14F-4D97-AF65-F5344CB8AC3E}">
        <p14:creationId xmlns:p14="http://schemas.microsoft.com/office/powerpoint/2010/main" xmlns="" val="154095435"/>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1"/>
          <p:cNvSpPr txBox="1"/>
          <p:nvPr/>
        </p:nvSpPr>
        <p:spPr>
          <a:xfrm>
            <a:off x="3158444" y="161855"/>
            <a:ext cx="5311671" cy="523220"/>
          </a:xfrm>
          <a:prstGeom prst="rect">
            <a:avLst/>
          </a:prstGeom>
          <a:noFill/>
        </p:spPr>
        <p:txBody>
          <a:bodyPr wrap="none" rtlCol="0">
            <a:spAutoFit/>
          </a:bodyPr>
          <a:lstStyle/>
          <a:p>
            <a:r>
              <a:rPr lang="en-US" sz="2800" dirty="0" smtClean="0">
                <a:solidFill>
                  <a:srgbClr val="CC0000"/>
                </a:solidFill>
                <a:latin typeface="Arial Rounded MT Bold"/>
                <a:cs typeface="Arial Rounded MT Bold"/>
              </a:rPr>
              <a:t>INCUBATOR: </a:t>
            </a:r>
            <a:r>
              <a:rPr lang="en-US" sz="2000" dirty="0" smtClean="0">
                <a:solidFill>
                  <a:srgbClr val="CC0000"/>
                </a:solidFill>
                <a:latin typeface="Arial Rounded MT Bold"/>
                <a:cs typeface="Arial Rounded MT Bold"/>
              </a:rPr>
              <a:t>Start Ups and Projects</a:t>
            </a:r>
            <a:endParaRPr lang="en-US" sz="2000" dirty="0">
              <a:solidFill>
                <a:srgbClr val="CC0000"/>
              </a:solidFill>
              <a:latin typeface="Arial Rounded MT Bold"/>
              <a:cs typeface="Arial Rounded MT Bold"/>
            </a:endParaRPr>
          </a:p>
        </p:txBody>
      </p:sp>
      <p:sp>
        <p:nvSpPr>
          <p:cNvPr id="9" name="TextBox 8"/>
          <p:cNvSpPr txBox="1"/>
          <p:nvPr/>
        </p:nvSpPr>
        <p:spPr>
          <a:xfrm>
            <a:off x="-1836712" y="3501008"/>
            <a:ext cx="8352928" cy="1077218"/>
          </a:xfrm>
          <a:prstGeom prst="rect">
            <a:avLst/>
          </a:prstGeom>
          <a:noFill/>
        </p:spPr>
        <p:txBody>
          <a:bodyPr wrap="square" rtlCol="0">
            <a:spAutoFit/>
          </a:bodyPr>
          <a:lstStyle/>
          <a:p>
            <a:pPr algn="ctr"/>
            <a:endParaRPr lang="en-US" sz="3200" dirty="0">
              <a:solidFill>
                <a:srgbClr val="000090"/>
              </a:solidFill>
              <a:latin typeface="Arial Rounded MT Bold"/>
              <a:cs typeface="Arial Rounded MT Bold"/>
            </a:endParaRPr>
          </a:p>
          <a:p>
            <a:pPr algn="ctr"/>
            <a:r>
              <a:rPr lang="en-US" sz="3200" dirty="0" smtClean="0">
                <a:solidFill>
                  <a:srgbClr val="000090"/>
                </a:solidFill>
                <a:effectLst>
                  <a:reflection blurRad="6350" stA="60000" endA="900" endPos="58000" dir="5400000" sy="-100000" algn="bl" rotWithShape="0"/>
                </a:effectLst>
                <a:latin typeface="Arial Rounded MT Bold"/>
                <a:cs typeface="Arial Rounded MT Bold"/>
              </a:rPr>
              <a:t> </a:t>
            </a:r>
            <a:r>
              <a:rPr lang="en-US" sz="3200" dirty="0" err="1" smtClean="0">
                <a:solidFill>
                  <a:srgbClr val="000090"/>
                </a:solidFill>
                <a:effectLst>
                  <a:reflection blurRad="6350" stA="60000" endA="900" endPos="58000" dir="5400000" sy="-100000" algn="bl" rotWithShape="0"/>
                </a:effectLst>
                <a:latin typeface="Arial Rounded MT Bold"/>
                <a:cs typeface="Arial Rounded MT Bold"/>
              </a:rPr>
              <a:t>Nanomat</a:t>
            </a:r>
            <a:r>
              <a:rPr lang="en-US" sz="3200" dirty="0" smtClean="0">
                <a:solidFill>
                  <a:srgbClr val="000090"/>
                </a:solidFill>
                <a:effectLst>
                  <a:reflection blurRad="6350" stA="60000" endA="900" endPos="58000" dir="5400000" sy="-100000" algn="bl" rotWithShape="0"/>
                </a:effectLst>
                <a:latin typeface="Arial Rounded MT Bold"/>
                <a:cs typeface="Arial Rounded MT Bold"/>
              </a:rPr>
              <a:t> SA de CV</a:t>
            </a:r>
            <a:endParaRPr lang="en-US" sz="3200" dirty="0">
              <a:solidFill>
                <a:srgbClr val="000090"/>
              </a:solidFill>
              <a:effectLst>
                <a:reflection blurRad="6350" stA="60000" endA="900" endPos="58000" dir="5400000" sy="-100000" algn="bl" rotWithShape="0"/>
              </a:effectLst>
              <a:latin typeface="Arial Rounded MT Bold"/>
              <a:cs typeface="Arial Rounded MT Bold"/>
            </a:endParaRPr>
          </a:p>
        </p:txBody>
      </p:sp>
      <p:grpSp>
        <p:nvGrpSpPr>
          <p:cNvPr id="2" name="Agrupar 1"/>
          <p:cNvGrpSpPr/>
          <p:nvPr/>
        </p:nvGrpSpPr>
        <p:grpSpPr>
          <a:xfrm>
            <a:off x="-540568" y="1556792"/>
            <a:ext cx="8729086" cy="3168352"/>
            <a:chOff x="-590856" y="1461271"/>
            <a:chExt cx="9752208" cy="3246419"/>
          </a:xfrm>
          <a:noFill/>
        </p:grpSpPr>
        <p:sp>
          <p:nvSpPr>
            <p:cNvPr id="3" name="TextBox 2"/>
            <p:cNvSpPr txBox="1"/>
            <p:nvPr/>
          </p:nvSpPr>
          <p:spPr>
            <a:xfrm>
              <a:off x="-62291" y="1461271"/>
              <a:ext cx="6044158" cy="1013358"/>
            </a:xfrm>
            <a:prstGeom prst="rect">
              <a:avLst/>
            </a:prstGeom>
            <a:grpFill/>
          </p:spPr>
          <p:txBody>
            <a:bodyPr wrap="none" rtlCol="0">
              <a:spAutoFit/>
            </a:bodyPr>
            <a:lstStyle/>
            <a:p>
              <a:pPr algn="ctr">
                <a:lnSpc>
                  <a:spcPct val="80000"/>
                </a:lnSpc>
              </a:pPr>
              <a:r>
                <a:rPr lang="en-US" sz="3200" dirty="0" err="1">
                  <a:solidFill>
                    <a:srgbClr val="000090"/>
                  </a:solidFill>
                  <a:effectLst>
                    <a:reflection blurRad="6350" stA="60000" endA="900" endPos="58000" dir="5400000" sy="-100000" algn="bl" rotWithShape="0"/>
                  </a:effectLst>
                  <a:latin typeface="Arial Rounded MT Bold"/>
                  <a:cs typeface="Arial Rounded MT Bold"/>
                </a:rPr>
                <a:t>Nanomateriales</a:t>
              </a:r>
              <a:r>
                <a:rPr lang="en-US" sz="3200" dirty="0">
                  <a:solidFill>
                    <a:srgbClr val="000090"/>
                  </a:solidFill>
                  <a:effectLst>
                    <a:reflection blurRad="6350" stA="60000" endA="900" endPos="58000" dir="5400000" sy="-100000" algn="bl" rotWithShape="0"/>
                  </a:effectLst>
                  <a:latin typeface="Arial Rounded MT Bold"/>
                  <a:cs typeface="Arial Rounded MT Bold"/>
                </a:rPr>
                <a:t>, SA de </a:t>
              </a:r>
              <a:r>
                <a:rPr lang="en-US" sz="3200" dirty="0" smtClean="0">
                  <a:solidFill>
                    <a:srgbClr val="000090"/>
                  </a:solidFill>
                  <a:effectLst>
                    <a:reflection blurRad="6350" stA="60000" endA="900" endPos="58000" dir="5400000" sy="-100000" algn="bl" rotWithShape="0"/>
                  </a:effectLst>
                  <a:latin typeface="Arial Rounded MT Bold"/>
                  <a:cs typeface="Arial Rounded MT Bold"/>
                </a:rPr>
                <a:t>CV</a:t>
              </a:r>
            </a:p>
            <a:p>
              <a:pPr algn="ctr">
                <a:lnSpc>
                  <a:spcPct val="80000"/>
                </a:lnSpc>
              </a:pPr>
              <a:endParaRPr lang="en-US" sz="2000" dirty="0" smtClean="0">
                <a:solidFill>
                  <a:srgbClr val="FF0000"/>
                </a:solidFill>
                <a:latin typeface="Arial Rounded MT Bold"/>
                <a:cs typeface="Arial Rounded MT Bold"/>
              </a:endParaRPr>
            </a:p>
            <a:p>
              <a:pPr algn="ctr">
                <a:lnSpc>
                  <a:spcPct val="80000"/>
                </a:lnSpc>
              </a:pPr>
              <a:endParaRPr lang="en-US" sz="2000" dirty="0">
                <a:solidFill>
                  <a:srgbClr val="FF0000"/>
                </a:solidFill>
                <a:latin typeface="Arial Rounded MT Bold"/>
                <a:cs typeface="Arial Rounded MT Bold"/>
              </a:endParaRPr>
            </a:p>
          </p:txBody>
        </p:sp>
        <p:sp>
          <p:nvSpPr>
            <p:cNvPr id="8" name="TextBox 7"/>
            <p:cNvSpPr txBox="1"/>
            <p:nvPr/>
          </p:nvSpPr>
          <p:spPr>
            <a:xfrm>
              <a:off x="-590856" y="2349633"/>
              <a:ext cx="6165039" cy="1103761"/>
            </a:xfrm>
            <a:prstGeom prst="rect">
              <a:avLst/>
            </a:prstGeom>
            <a:grpFill/>
          </p:spPr>
          <p:txBody>
            <a:bodyPr wrap="square" rtlCol="0">
              <a:spAutoFit/>
            </a:bodyPr>
            <a:lstStyle/>
            <a:p>
              <a:pPr algn="ctr"/>
              <a:endParaRPr lang="en-US" sz="3200" dirty="0">
                <a:solidFill>
                  <a:srgbClr val="000090"/>
                </a:solidFill>
                <a:latin typeface="Arial Rounded MT Bold"/>
                <a:cs typeface="Arial Rounded MT Bold"/>
              </a:endParaRPr>
            </a:p>
            <a:p>
              <a:pPr algn="ctr"/>
              <a:r>
                <a:rPr lang="en-US" sz="3200" dirty="0" smtClean="0">
                  <a:solidFill>
                    <a:srgbClr val="000090"/>
                  </a:solidFill>
                  <a:effectLst>
                    <a:reflection blurRad="6350" stA="60000" endA="900" endPos="58000" dir="5400000" sy="-100000" algn="bl" rotWithShape="0"/>
                  </a:effectLst>
                  <a:latin typeface="Arial Rounded MT Bold"/>
                  <a:cs typeface="Arial Rounded MT Bold"/>
                </a:rPr>
                <a:t> Nano AZT, SA de CV</a:t>
              </a:r>
              <a:endParaRPr lang="en-US" sz="3200" dirty="0">
                <a:solidFill>
                  <a:srgbClr val="000090"/>
                </a:solidFill>
                <a:effectLst>
                  <a:reflection blurRad="6350" stA="60000" endA="900" endPos="58000" dir="5400000" sy="-100000" algn="bl" rotWithShape="0"/>
                </a:effectLst>
                <a:latin typeface="Arial Rounded MT Bold"/>
                <a:cs typeface="Arial Rounded MT Bold"/>
              </a:endParaRPr>
            </a:p>
          </p:txBody>
        </p:sp>
        <p:sp>
          <p:nvSpPr>
            <p:cNvPr id="5" name="TextBox 4"/>
            <p:cNvSpPr txBox="1"/>
            <p:nvPr/>
          </p:nvSpPr>
          <p:spPr>
            <a:xfrm>
              <a:off x="6247219" y="1608836"/>
              <a:ext cx="2914133" cy="3032187"/>
            </a:xfrm>
            <a:prstGeom prst="rect">
              <a:avLst/>
            </a:prstGeom>
            <a:grpFill/>
          </p:spPr>
          <p:txBody>
            <a:bodyPr wrap="none" rtlCol="0">
              <a:spAutoFit/>
            </a:bodyPr>
            <a:lstStyle/>
            <a:p>
              <a:pPr>
                <a:lnSpc>
                  <a:spcPct val="130000"/>
                </a:lnSpc>
              </a:pPr>
              <a:r>
                <a:rPr lang="en-US" dirty="0" smtClean="0">
                  <a:solidFill>
                    <a:srgbClr val="CC0000"/>
                  </a:solidFill>
                  <a:latin typeface="Arial Rounded MT Bold"/>
                  <a:cs typeface="Arial Rounded MT Bold"/>
                </a:rPr>
                <a:t>Products</a:t>
              </a:r>
              <a:r>
                <a:rPr lang="en-US" dirty="0" smtClean="0">
                  <a:solidFill>
                    <a:srgbClr val="FF0000"/>
                  </a:solidFill>
                  <a:latin typeface="Arial Rounded MT Bold"/>
                  <a:cs typeface="Arial Rounded MT Bold"/>
                </a:rPr>
                <a:t>:</a:t>
              </a:r>
            </a:p>
            <a:p>
              <a:pPr marL="342900" indent="-342900">
                <a:lnSpc>
                  <a:spcPct val="130000"/>
                </a:lnSpc>
                <a:buFont typeface="Wingdings" charset="2"/>
                <a:buChar char="ü"/>
              </a:pPr>
              <a:r>
                <a:rPr lang="en-US" dirty="0" smtClean="0">
                  <a:solidFill>
                    <a:srgbClr val="000090"/>
                  </a:solidFill>
                  <a:latin typeface="Arial Rounded MT Bold"/>
                  <a:cs typeface="Arial Rounded MT Bold"/>
                </a:rPr>
                <a:t>Antibacterial</a:t>
              </a:r>
            </a:p>
            <a:p>
              <a:pPr marL="342900" indent="-342900">
                <a:lnSpc>
                  <a:spcPct val="130000"/>
                </a:lnSpc>
                <a:buFont typeface="Wingdings" charset="2"/>
                <a:buChar char="ü"/>
              </a:pPr>
              <a:r>
                <a:rPr lang="en-US" dirty="0" smtClean="0">
                  <a:solidFill>
                    <a:srgbClr val="000090"/>
                  </a:solidFill>
                  <a:latin typeface="Arial Rounded MT Bold"/>
                  <a:cs typeface="Arial Rounded MT Bold"/>
                </a:rPr>
                <a:t>Cosmetics</a:t>
              </a:r>
            </a:p>
            <a:p>
              <a:pPr marL="342900" indent="-342900">
                <a:lnSpc>
                  <a:spcPct val="130000"/>
                </a:lnSpc>
                <a:buFont typeface="Wingdings" charset="2"/>
                <a:buChar char="ü"/>
              </a:pPr>
              <a:r>
                <a:rPr lang="en-US" dirty="0" smtClean="0">
                  <a:solidFill>
                    <a:srgbClr val="000090"/>
                  </a:solidFill>
                  <a:latin typeface="Arial Rounded MT Bold"/>
                  <a:cs typeface="Arial Rounded MT Bold"/>
                </a:rPr>
                <a:t>UV resistance</a:t>
              </a:r>
            </a:p>
            <a:p>
              <a:pPr marL="342900" indent="-342900">
                <a:lnSpc>
                  <a:spcPct val="130000"/>
                </a:lnSpc>
                <a:buFont typeface="Wingdings" charset="2"/>
                <a:buChar char="ü"/>
              </a:pPr>
              <a:r>
                <a:rPr lang="en-US" dirty="0" smtClean="0">
                  <a:solidFill>
                    <a:srgbClr val="000090"/>
                  </a:solidFill>
                  <a:latin typeface="Arial Rounded MT Bold"/>
                  <a:cs typeface="Arial Rounded MT Bold"/>
                </a:rPr>
                <a:t>Fire resistant</a:t>
              </a:r>
            </a:p>
            <a:p>
              <a:pPr marL="342900" indent="-342900">
                <a:lnSpc>
                  <a:spcPct val="130000"/>
                </a:lnSpc>
                <a:buFont typeface="Wingdings" charset="2"/>
                <a:buChar char="ü"/>
              </a:pPr>
              <a:r>
                <a:rPr lang="en-US" dirty="0" err="1" smtClean="0">
                  <a:solidFill>
                    <a:srgbClr val="000090"/>
                  </a:solidFill>
                  <a:latin typeface="Arial Rounded MT Bold"/>
                  <a:cs typeface="Arial Rounded MT Bold"/>
                </a:rPr>
                <a:t>Superhydrophobic</a:t>
              </a:r>
              <a:endParaRPr lang="en-US" dirty="0" smtClean="0">
                <a:solidFill>
                  <a:srgbClr val="000090"/>
                </a:solidFill>
                <a:latin typeface="Arial Rounded MT Bold"/>
                <a:cs typeface="Arial Rounded MT Bold"/>
              </a:endParaRPr>
            </a:p>
            <a:p>
              <a:pPr marL="342900" indent="-342900">
                <a:lnSpc>
                  <a:spcPct val="130000"/>
                </a:lnSpc>
                <a:buFont typeface="Wingdings" charset="2"/>
                <a:buChar char="ü"/>
              </a:pPr>
              <a:r>
                <a:rPr lang="en-US" dirty="0" smtClean="0">
                  <a:solidFill>
                    <a:srgbClr val="000090"/>
                  </a:solidFill>
                  <a:latin typeface="Arial Rounded MT Bold"/>
                  <a:cs typeface="Arial Rounded MT Bold"/>
                </a:rPr>
                <a:t>Mechanical</a:t>
              </a:r>
            </a:p>
            <a:p>
              <a:pPr>
                <a:lnSpc>
                  <a:spcPct val="130000"/>
                </a:lnSpc>
              </a:pPr>
              <a:r>
                <a:rPr lang="en-US" dirty="0">
                  <a:solidFill>
                    <a:srgbClr val="000090"/>
                  </a:solidFill>
                  <a:latin typeface="Arial Rounded MT Bold"/>
                  <a:cs typeface="Arial Rounded MT Bold"/>
                </a:rPr>
                <a:t> </a:t>
              </a:r>
              <a:r>
                <a:rPr lang="en-US" dirty="0" smtClean="0">
                  <a:solidFill>
                    <a:srgbClr val="000090"/>
                  </a:solidFill>
                  <a:latin typeface="Arial Rounded MT Bold"/>
                  <a:cs typeface="Arial Rounded MT Bold"/>
                </a:rPr>
                <a:t> </a:t>
              </a:r>
              <a:r>
                <a:rPr lang="en-US" dirty="0">
                  <a:solidFill>
                    <a:srgbClr val="000090"/>
                  </a:solidFill>
                  <a:latin typeface="Arial Rounded MT Bold"/>
                  <a:cs typeface="Arial Rounded MT Bold"/>
                </a:rPr>
                <a:t> </a:t>
              </a:r>
              <a:r>
                <a:rPr lang="en-US" dirty="0" smtClean="0">
                  <a:solidFill>
                    <a:srgbClr val="000090"/>
                  </a:solidFill>
                  <a:latin typeface="Arial Rounded MT Bold"/>
                  <a:cs typeface="Arial Rounded MT Bold"/>
                </a:rPr>
                <a:t>  reinforcement</a:t>
              </a:r>
              <a:endParaRPr lang="en-US" dirty="0">
                <a:solidFill>
                  <a:srgbClr val="000090"/>
                </a:solidFill>
                <a:latin typeface="Arial Rounded MT Bold"/>
                <a:cs typeface="Arial Rounded MT Bold"/>
              </a:endParaRPr>
            </a:p>
          </p:txBody>
        </p:sp>
        <p:sp>
          <p:nvSpPr>
            <p:cNvPr id="11" name="Left Brace 10"/>
            <p:cNvSpPr/>
            <p:nvPr/>
          </p:nvSpPr>
          <p:spPr bwMode="auto">
            <a:xfrm>
              <a:off x="6003526" y="1535053"/>
              <a:ext cx="404589" cy="3172637"/>
            </a:xfrm>
            <a:prstGeom prst="leftBrace">
              <a:avLst/>
            </a:prstGeom>
            <a:gr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p:txBody>
        </p:sp>
      </p:grpSp>
      <p:pic>
        <p:nvPicPr>
          <p:cNvPr id="10" name="Picture 5"/>
          <p:cNvPicPr>
            <a:picLocks noChangeAspect="1"/>
          </p:cNvPicPr>
          <p:nvPr/>
        </p:nvPicPr>
        <p:blipFill>
          <a:blip r:embed="rId2" cstate="screen">
            <a:extLst>
              <a:ext uri="{28A0092B-C50C-407E-A947-70E740481C1C}">
                <a14:useLocalDpi xmlns:a14="http://schemas.microsoft.com/office/drawing/2010/main" xmlns="" val="0"/>
              </a:ext>
            </a:extLst>
          </a:blip>
          <a:stretch>
            <a:fillRect/>
          </a:stretch>
        </p:blipFill>
        <p:spPr>
          <a:xfrm>
            <a:off x="6300192" y="4725144"/>
            <a:ext cx="2291815" cy="1628800"/>
          </a:xfrm>
          <a:prstGeom prst="rect">
            <a:avLst/>
          </a:prstGeom>
          <a:ln>
            <a:noFill/>
          </a:ln>
          <a:effectLst>
            <a:outerShdw blurRad="292100" dist="139700" dir="2700000" algn="tl" rotWithShape="0">
              <a:srgbClr val="333333">
                <a:alpha val="65000"/>
              </a:srgbClr>
            </a:outerShdw>
          </a:effectLst>
        </p:spPr>
      </p:pic>
      <p:pic>
        <p:nvPicPr>
          <p:cNvPr id="4" name="Imagen 3" descr="Captura de pantalla 2014-02-23 a la(s) 08.43.3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259632" y="4797152"/>
            <a:ext cx="3942184" cy="150341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43765268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14"/>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705475" y="2676525"/>
            <a:ext cx="3438525" cy="4165600"/>
          </a:xfrm>
          <a:prstGeom prst="rect">
            <a:avLst/>
          </a:prstGeom>
          <a:noFill/>
          <a:ln w="9525" algn="ctr">
            <a:noFill/>
            <a:miter lim="800000"/>
            <a:headEnd/>
            <a:tailEnd/>
          </a:ln>
        </p:spPr>
      </p:pic>
      <p:sp>
        <p:nvSpPr>
          <p:cNvPr id="6" name="5 CuadroTexto"/>
          <p:cNvSpPr txBox="1"/>
          <p:nvPr/>
        </p:nvSpPr>
        <p:spPr>
          <a:xfrm>
            <a:off x="0" y="923032"/>
            <a:ext cx="9144000" cy="1754326"/>
          </a:xfrm>
          <a:prstGeom prst="rect">
            <a:avLst/>
          </a:prstGeom>
          <a:noFill/>
        </p:spPr>
        <p:txBody>
          <a:bodyPr>
            <a:spAutoFit/>
          </a:bodyPr>
          <a:lstStyle/>
          <a:p>
            <a:pPr algn="ctr">
              <a:buFont typeface="Arial" pitchFamily="34" charset="0"/>
              <a:buNone/>
            </a:pPr>
            <a:r>
              <a:rPr lang="es-ES" sz="2200" b="1" dirty="0">
                <a:solidFill>
                  <a:srgbClr val="C00000"/>
                </a:solidFill>
                <a:latin typeface="Arial Unicode MS" pitchFamily="34" charset="-128"/>
              </a:rPr>
              <a:t>Convenio </a:t>
            </a:r>
            <a:endParaRPr lang="es-ES" sz="2200" b="1" dirty="0" smtClean="0">
              <a:solidFill>
                <a:srgbClr val="C00000"/>
              </a:solidFill>
              <a:latin typeface="Arial Unicode MS" pitchFamily="34" charset="-128"/>
            </a:endParaRPr>
          </a:p>
          <a:p>
            <a:pPr algn="ctr">
              <a:buFont typeface="Arial" pitchFamily="34" charset="0"/>
              <a:buNone/>
            </a:pPr>
            <a:r>
              <a:rPr lang="es-ES" sz="2200" b="1" dirty="0" smtClean="0">
                <a:solidFill>
                  <a:srgbClr val="C00000"/>
                </a:solidFill>
                <a:latin typeface="Arial Unicode MS" pitchFamily="34" charset="-128"/>
              </a:rPr>
              <a:t>Sistema </a:t>
            </a:r>
            <a:r>
              <a:rPr lang="es-ES" sz="2200" b="1" dirty="0">
                <a:solidFill>
                  <a:srgbClr val="C00000"/>
                </a:solidFill>
                <a:latin typeface="Arial Unicode MS" pitchFamily="34" charset="-128"/>
              </a:rPr>
              <a:t>de las Universidades Tecnológicas </a:t>
            </a:r>
            <a:r>
              <a:rPr lang="es-ES" sz="2200" b="1" dirty="0" smtClean="0">
                <a:solidFill>
                  <a:srgbClr val="C00000"/>
                </a:solidFill>
                <a:latin typeface="Arial Unicode MS" pitchFamily="34" charset="-128"/>
              </a:rPr>
              <a:t>/ CIMAV  </a:t>
            </a:r>
          </a:p>
          <a:p>
            <a:pPr algn="ctr">
              <a:buFont typeface="Arial" pitchFamily="34" charset="0"/>
              <a:buNone/>
            </a:pPr>
            <a:endParaRPr lang="es-ES" sz="2200" b="1" dirty="0" smtClean="0">
              <a:solidFill>
                <a:srgbClr val="C00000"/>
              </a:solidFill>
              <a:latin typeface="Arial Unicode MS" pitchFamily="34" charset="-128"/>
            </a:endParaRPr>
          </a:p>
          <a:p>
            <a:pPr algn="ctr">
              <a:buFont typeface="Arial" pitchFamily="34" charset="0"/>
              <a:buNone/>
            </a:pPr>
            <a:r>
              <a:rPr lang="es-ES" sz="2200" b="1" dirty="0" smtClean="0">
                <a:solidFill>
                  <a:schemeClr val="accent6"/>
                </a:solidFill>
                <a:latin typeface="Arial Unicode MS" pitchFamily="34" charset="-128"/>
              </a:rPr>
              <a:t>Maestría </a:t>
            </a:r>
            <a:r>
              <a:rPr lang="es-ES" sz="2200" b="1" dirty="0">
                <a:solidFill>
                  <a:schemeClr val="accent6"/>
                </a:solidFill>
                <a:latin typeface="Arial Unicode MS" pitchFamily="34" charset="-128"/>
              </a:rPr>
              <a:t>Virtual en </a:t>
            </a:r>
            <a:r>
              <a:rPr lang="es-ES" sz="2200" b="1" dirty="0" smtClean="0">
                <a:solidFill>
                  <a:schemeClr val="accent6"/>
                </a:solidFill>
                <a:latin typeface="Arial Unicode MS" pitchFamily="34" charset="-128"/>
              </a:rPr>
              <a:t>Energías Renovables  </a:t>
            </a:r>
            <a:endParaRPr lang="es-ES" sz="2200" b="1" dirty="0">
              <a:solidFill>
                <a:schemeClr val="accent6"/>
              </a:solidFill>
              <a:latin typeface="Arial Unicode MS" pitchFamily="34" charset="-128"/>
            </a:endParaRPr>
          </a:p>
          <a:p>
            <a:pPr algn="ctr">
              <a:buFont typeface="Arial" pitchFamily="34" charset="0"/>
              <a:buChar char="•"/>
            </a:pPr>
            <a:endParaRPr lang="es-MX" sz="2000" b="1" dirty="0">
              <a:solidFill>
                <a:srgbClr val="C00000"/>
              </a:solidFill>
              <a:latin typeface="Arial Unicode MS" pitchFamily="34" charset="-128"/>
            </a:endParaRPr>
          </a:p>
        </p:txBody>
      </p:sp>
      <p:pic>
        <p:nvPicPr>
          <p:cNvPr id="26638" name="Picture 14" descr="C:\Documents and Settings\momiranda\Mis documentos\Mis archivos recibidos\_DSC0089.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837157" y="2404229"/>
            <a:ext cx="4145046" cy="2772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grpSp>
        <p:nvGrpSpPr>
          <p:cNvPr id="18" name="17 Grupo"/>
          <p:cNvGrpSpPr/>
          <p:nvPr/>
        </p:nvGrpSpPr>
        <p:grpSpPr>
          <a:xfrm>
            <a:off x="0" y="0"/>
            <a:ext cx="8934449" cy="952500"/>
            <a:chOff x="-1652586" y="-1581150"/>
            <a:chExt cx="10206035" cy="1143000"/>
          </a:xfrm>
        </p:grpSpPr>
        <p:pic>
          <p:nvPicPr>
            <p:cNvPr id="26640" name="Picture 16" descr="C:\Documents and Settings\momiranda\Escritorio\UT.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124700" y="-1581150"/>
              <a:ext cx="1428749" cy="1143000"/>
            </a:xfrm>
            <a:prstGeom prst="rect">
              <a:avLst/>
            </a:prstGeom>
            <a:noFill/>
          </p:spPr>
        </p:pic>
        <p:grpSp>
          <p:nvGrpSpPr>
            <p:cNvPr id="17" name="16 Grupo"/>
            <p:cNvGrpSpPr/>
            <p:nvPr/>
          </p:nvGrpSpPr>
          <p:grpSpPr>
            <a:xfrm>
              <a:off x="-1652586" y="-1581150"/>
              <a:ext cx="8796336" cy="1143000"/>
              <a:chOff x="-1652586" y="-1581150"/>
              <a:chExt cx="8796336" cy="1143000"/>
            </a:xfrm>
          </p:grpSpPr>
          <p:pic>
            <p:nvPicPr>
              <p:cNvPr id="26641" name="Picture 17"/>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652586" y="-1581150"/>
                <a:ext cx="1887008" cy="1143000"/>
              </a:xfrm>
              <a:prstGeom prst="rect">
                <a:avLst/>
              </a:prstGeom>
              <a:noFill/>
              <a:ln w="9525">
                <a:noFill/>
                <a:miter lim="800000"/>
                <a:headEnd/>
                <a:tailEnd/>
              </a:ln>
              <a:effectLst/>
            </p:spPr>
          </p:pic>
          <p:pic>
            <p:nvPicPr>
              <p:cNvPr id="26643" name="Picture 19" descr="C:\Documents and Settings\momiranda\Escritorio\sep.jp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228600" y="-1570038"/>
                <a:ext cx="6915150" cy="1114426"/>
              </a:xfrm>
              <a:prstGeom prst="rect">
                <a:avLst/>
              </a:prstGeom>
              <a:noFill/>
            </p:spPr>
          </p:pic>
        </p:grpSp>
      </p:grpSp>
      <p:pic>
        <p:nvPicPr>
          <p:cNvPr id="26644" name="Picture 20"/>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04775" y="2397456"/>
            <a:ext cx="4551450" cy="2772000"/>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
        <p:nvSpPr>
          <p:cNvPr id="10" name="9 Rectángulo"/>
          <p:cNvSpPr/>
          <p:nvPr/>
        </p:nvSpPr>
        <p:spPr>
          <a:xfrm>
            <a:off x="2676653" y="5369967"/>
            <a:ext cx="3810000" cy="430887"/>
          </a:xfrm>
          <a:prstGeom prst="rect">
            <a:avLst/>
          </a:prstGeom>
        </p:spPr>
        <p:txBody>
          <a:bodyPr wrap="square">
            <a:spAutoFit/>
          </a:bodyPr>
          <a:lstStyle/>
          <a:p>
            <a:r>
              <a:rPr lang="es-ES" sz="2200" b="1" dirty="0" smtClean="0">
                <a:solidFill>
                  <a:srgbClr val="C00000"/>
                </a:solidFill>
                <a:latin typeface="Arial Unicode MS" pitchFamily="34" charset="-128"/>
              </a:rPr>
              <a:t>Inicio en septiembre 2010</a:t>
            </a:r>
            <a:endParaRPr lang="es-MX" dirty="0"/>
          </a:p>
        </p:txBody>
      </p:sp>
    </p:spTree>
    <p:extLst>
      <p:ext uri="{BB962C8B-B14F-4D97-AF65-F5344CB8AC3E}">
        <p14:creationId xmlns:p14="http://schemas.microsoft.com/office/powerpoint/2010/main" xmlns="" val="3126010643"/>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email">
            <a:clrChange>
              <a:clrFrom>
                <a:srgbClr val="FEFEFE"/>
              </a:clrFrom>
              <a:clrTo>
                <a:srgbClr val="FEFEFE">
                  <a:alpha val="0"/>
                </a:srgbClr>
              </a:clrTo>
            </a:clrChange>
            <a:extLst>
              <a:ext uri="{28A0092B-C50C-407E-A947-70E740481C1C}">
                <a14:useLocalDpi xmlns:a14="http://schemas.microsoft.com/office/drawing/2010/main" xmlns="" val="0"/>
              </a:ext>
            </a:extLst>
          </a:blip>
          <a:srcRect/>
          <a:stretch>
            <a:fillRect/>
          </a:stretch>
        </p:blipFill>
        <p:spPr bwMode="auto">
          <a:xfrm>
            <a:off x="3635896" y="188640"/>
            <a:ext cx="4203632" cy="17693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2" name="61 CuadroTexto"/>
          <p:cNvSpPr txBox="1"/>
          <p:nvPr/>
        </p:nvSpPr>
        <p:spPr>
          <a:xfrm>
            <a:off x="0" y="2924944"/>
            <a:ext cx="2326278" cy="307777"/>
          </a:xfrm>
          <a:prstGeom prst="rect">
            <a:avLst/>
          </a:prstGeom>
          <a:noFill/>
        </p:spPr>
        <p:txBody>
          <a:bodyPr wrap="none" rtlCol="0">
            <a:spAutoFit/>
          </a:bodyPr>
          <a:lstStyle/>
          <a:p>
            <a:r>
              <a:rPr lang="es-MX" sz="1400" b="1" u="none" dirty="0" smtClean="0">
                <a:solidFill>
                  <a:srgbClr val="000090"/>
                </a:solidFill>
                <a:latin typeface="Arial Rounded MT Bold"/>
                <a:cs typeface="Arial Rounded MT Bold"/>
              </a:rPr>
              <a:t>ALUMNOS POR ESTADO</a:t>
            </a:r>
            <a:endParaRPr lang="es-MX" sz="1400" b="1" u="none" dirty="0">
              <a:solidFill>
                <a:srgbClr val="000090"/>
              </a:solidFill>
              <a:latin typeface="Arial Rounded MT Bold"/>
              <a:cs typeface="Arial Rounded MT Bold"/>
            </a:endParaRPr>
          </a:p>
        </p:txBody>
      </p:sp>
      <p:grpSp>
        <p:nvGrpSpPr>
          <p:cNvPr id="5" name="55 Grupo"/>
          <p:cNvGrpSpPr/>
          <p:nvPr/>
        </p:nvGrpSpPr>
        <p:grpSpPr>
          <a:xfrm>
            <a:off x="0" y="548680"/>
            <a:ext cx="6629400" cy="4572000"/>
            <a:chOff x="685800" y="956646"/>
            <a:chExt cx="7543800" cy="5291754"/>
          </a:xfrm>
        </p:grpSpPr>
        <p:sp>
          <p:nvSpPr>
            <p:cNvPr id="93" name="Freeform 29"/>
            <p:cNvSpPr>
              <a:spLocks/>
            </p:cNvSpPr>
            <p:nvPr/>
          </p:nvSpPr>
          <p:spPr bwMode="auto">
            <a:xfrm>
              <a:off x="4760078" y="2517102"/>
              <a:ext cx="750094" cy="1590798"/>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4" name="Freeform 3"/>
            <p:cNvSpPr>
              <a:spLocks/>
            </p:cNvSpPr>
            <p:nvPr/>
          </p:nvSpPr>
          <p:spPr bwMode="auto">
            <a:xfrm>
              <a:off x="5034305" y="4516597"/>
              <a:ext cx="596850" cy="828747"/>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5" name="Freeform 4"/>
            <p:cNvSpPr>
              <a:spLocks/>
            </p:cNvSpPr>
            <p:nvPr/>
          </p:nvSpPr>
          <p:spPr bwMode="auto">
            <a:xfrm>
              <a:off x="4280177" y="5079976"/>
              <a:ext cx="982651" cy="691096"/>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6" name="Freeform 5"/>
            <p:cNvSpPr>
              <a:spLocks/>
            </p:cNvSpPr>
            <p:nvPr/>
          </p:nvSpPr>
          <p:spPr bwMode="auto">
            <a:xfrm>
              <a:off x="5174109" y="4044040"/>
              <a:ext cx="1309305" cy="1495719"/>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7" name="Freeform 6"/>
            <p:cNvSpPr>
              <a:spLocks/>
            </p:cNvSpPr>
            <p:nvPr/>
          </p:nvSpPr>
          <p:spPr bwMode="auto">
            <a:xfrm>
              <a:off x="6776459" y="4425776"/>
              <a:ext cx="893930" cy="888349"/>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8" name="Freeform 7"/>
            <p:cNvSpPr>
              <a:spLocks/>
            </p:cNvSpPr>
            <p:nvPr/>
          </p:nvSpPr>
          <p:spPr bwMode="auto">
            <a:xfrm>
              <a:off x="7636784" y="4130605"/>
              <a:ext cx="592816" cy="1109727"/>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9" name="Freeform 8"/>
            <p:cNvSpPr>
              <a:spLocks/>
            </p:cNvSpPr>
            <p:nvPr/>
          </p:nvSpPr>
          <p:spPr bwMode="auto">
            <a:xfrm>
              <a:off x="7283849" y="4167573"/>
              <a:ext cx="740684" cy="698191"/>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0" name="Freeform 9"/>
            <p:cNvSpPr>
              <a:spLocks/>
            </p:cNvSpPr>
            <p:nvPr/>
          </p:nvSpPr>
          <p:spPr bwMode="auto">
            <a:xfrm>
              <a:off x="5155288" y="5116871"/>
              <a:ext cx="1268978" cy="857129"/>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1" name="Freeform 10"/>
            <p:cNvSpPr>
              <a:spLocks/>
            </p:cNvSpPr>
            <p:nvPr/>
          </p:nvSpPr>
          <p:spPr bwMode="auto">
            <a:xfrm>
              <a:off x="6355628" y="5282001"/>
              <a:ext cx="1033732" cy="966399"/>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2" name="Freeform 11"/>
            <p:cNvSpPr>
              <a:spLocks/>
            </p:cNvSpPr>
            <p:nvPr/>
          </p:nvSpPr>
          <p:spPr bwMode="auto">
            <a:xfrm>
              <a:off x="6347643" y="5081900"/>
              <a:ext cx="842848" cy="412955"/>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3" name="Freeform 12"/>
            <p:cNvSpPr>
              <a:spLocks/>
            </p:cNvSpPr>
            <p:nvPr/>
          </p:nvSpPr>
          <p:spPr bwMode="auto">
            <a:xfrm>
              <a:off x="4672700" y="4276771"/>
              <a:ext cx="401932" cy="468300"/>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4" name="Freeform 13"/>
            <p:cNvSpPr>
              <a:spLocks/>
            </p:cNvSpPr>
            <p:nvPr/>
          </p:nvSpPr>
          <p:spPr bwMode="auto">
            <a:xfrm>
              <a:off x="3590575" y="4865692"/>
              <a:ext cx="334720" cy="251179"/>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5" name="Freeform 14"/>
            <p:cNvSpPr>
              <a:spLocks/>
            </p:cNvSpPr>
            <p:nvPr/>
          </p:nvSpPr>
          <p:spPr bwMode="auto">
            <a:xfrm>
              <a:off x="3807000" y="4623028"/>
              <a:ext cx="1061963" cy="712383"/>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6" name="Freeform 15"/>
            <p:cNvSpPr>
              <a:spLocks/>
            </p:cNvSpPr>
            <p:nvPr/>
          </p:nvSpPr>
          <p:spPr bwMode="auto">
            <a:xfrm>
              <a:off x="3301560" y="3948962"/>
              <a:ext cx="1156061" cy="1074249"/>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7" name="Freeform 16"/>
            <p:cNvSpPr>
              <a:spLocks/>
            </p:cNvSpPr>
            <p:nvPr/>
          </p:nvSpPr>
          <p:spPr bwMode="auto">
            <a:xfrm>
              <a:off x="3306937" y="3865235"/>
              <a:ext cx="470490" cy="666972"/>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8" name="Freeform 17"/>
            <p:cNvSpPr>
              <a:spLocks/>
            </p:cNvSpPr>
            <p:nvPr/>
          </p:nvSpPr>
          <p:spPr bwMode="auto">
            <a:xfrm>
              <a:off x="4301686" y="4217169"/>
              <a:ext cx="587440" cy="569054"/>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9" name="Freeform 18"/>
            <p:cNvSpPr>
              <a:spLocks/>
            </p:cNvSpPr>
            <p:nvPr/>
          </p:nvSpPr>
          <p:spPr bwMode="auto">
            <a:xfrm>
              <a:off x="4203700" y="3426796"/>
              <a:ext cx="1037765" cy="973494"/>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0" name="Freeform 19"/>
            <p:cNvSpPr>
              <a:spLocks/>
            </p:cNvSpPr>
            <p:nvPr/>
          </p:nvSpPr>
          <p:spPr bwMode="auto">
            <a:xfrm>
              <a:off x="4081227" y="4021335"/>
              <a:ext cx="301113" cy="244083"/>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rgbClr val="92D050">
                <a:alpha val="52157"/>
              </a:srgb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111" name="Freeform 20"/>
            <p:cNvSpPr>
              <a:spLocks/>
            </p:cNvSpPr>
            <p:nvPr/>
          </p:nvSpPr>
          <p:spPr bwMode="auto">
            <a:xfrm>
              <a:off x="3692737" y="3269218"/>
              <a:ext cx="900652" cy="1172168"/>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00B050">
                <a:alpha val="52157"/>
              </a:srgb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112" name="Freeform 21"/>
            <p:cNvSpPr>
              <a:spLocks/>
            </p:cNvSpPr>
            <p:nvPr/>
          </p:nvSpPr>
          <p:spPr bwMode="auto">
            <a:xfrm>
              <a:off x="2539061" y="1325164"/>
              <a:ext cx="1484057" cy="1778117"/>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113" name="Freeform 22"/>
            <p:cNvSpPr>
              <a:spLocks/>
            </p:cNvSpPr>
            <p:nvPr/>
          </p:nvSpPr>
          <p:spPr bwMode="auto">
            <a:xfrm>
              <a:off x="2989693" y="2775195"/>
              <a:ext cx="1188323" cy="1331105"/>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4" name="Freeform 23"/>
            <p:cNvSpPr>
              <a:spLocks/>
            </p:cNvSpPr>
            <p:nvPr/>
          </p:nvSpPr>
          <p:spPr bwMode="auto">
            <a:xfrm>
              <a:off x="685800" y="956646"/>
              <a:ext cx="945011" cy="1396383"/>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5" name="Freeform 24"/>
            <p:cNvSpPr>
              <a:spLocks/>
            </p:cNvSpPr>
            <p:nvPr/>
          </p:nvSpPr>
          <p:spPr bwMode="auto">
            <a:xfrm>
              <a:off x="1056181" y="2295820"/>
              <a:ext cx="1297206" cy="157802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tx1">
                    <a:lumMod val="95000"/>
                    <a:lumOff val="5000"/>
                  </a:schemeClr>
                </a:solidFill>
              </a:endParaRPr>
            </a:p>
          </p:txBody>
        </p:sp>
        <p:sp>
          <p:nvSpPr>
            <p:cNvPr id="116" name="Freeform 25"/>
            <p:cNvSpPr>
              <a:spLocks/>
            </p:cNvSpPr>
            <p:nvPr/>
          </p:nvSpPr>
          <p:spPr bwMode="auto">
            <a:xfrm>
              <a:off x="2411662" y="2646239"/>
              <a:ext cx="974585" cy="1353810"/>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7" name="Freeform 26"/>
            <p:cNvSpPr>
              <a:spLocks/>
            </p:cNvSpPr>
            <p:nvPr/>
          </p:nvSpPr>
          <p:spPr bwMode="auto">
            <a:xfrm>
              <a:off x="1175916" y="961922"/>
              <a:ext cx="1536484" cy="1904417"/>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8" name="Freeform 27"/>
            <p:cNvSpPr>
              <a:spLocks/>
            </p:cNvSpPr>
            <p:nvPr/>
          </p:nvSpPr>
          <p:spPr bwMode="auto">
            <a:xfrm>
              <a:off x="3810121" y="1910836"/>
              <a:ext cx="1012224" cy="1534034"/>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9" name="Freeform 28"/>
            <p:cNvSpPr>
              <a:spLocks/>
            </p:cNvSpPr>
            <p:nvPr/>
          </p:nvSpPr>
          <p:spPr bwMode="auto">
            <a:xfrm>
              <a:off x="4483240" y="2495509"/>
              <a:ext cx="697668" cy="1339620"/>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0" name="Freeform 30"/>
            <p:cNvSpPr>
              <a:spLocks/>
            </p:cNvSpPr>
            <p:nvPr/>
          </p:nvSpPr>
          <p:spPr bwMode="auto">
            <a:xfrm>
              <a:off x="5128403" y="4827377"/>
              <a:ext cx="278261" cy="166032"/>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1" name="Freeform 31"/>
            <p:cNvSpPr>
              <a:spLocks/>
            </p:cNvSpPr>
            <p:nvPr/>
          </p:nvSpPr>
          <p:spPr bwMode="auto">
            <a:xfrm>
              <a:off x="4707650" y="4692563"/>
              <a:ext cx="457047" cy="526483"/>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2" name="Freeform 32"/>
            <p:cNvSpPr>
              <a:spLocks/>
            </p:cNvSpPr>
            <p:nvPr/>
          </p:nvSpPr>
          <p:spPr bwMode="auto">
            <a:xfrm>
              <a:off x="4832586" y="4339029"/>
              <a:ext cx="524260" cy="525064"/>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00B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3" name="Freeform 33"/>
            <p:cNvSpPr>
              <a:spLocks/>
            </p:cNvSpPr>
            <p:nvPr/>
          </p:nvSpPr>
          <p:spPr bwMode="auto">
            <a:xfrm>
              <a:off x="4920043" y="4993411"/>
              <a:ext cx="232555" cy="22563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4" name="Freeform 34"/>
            <p:cNvSpPr>
              <a:spLocks/>
            </p:cNvSpPr>
            <p:nvPr/>
          </p:nvSpPr>
          <p:spPr bwMode="auto">
            <a:xfrm>
              <a:off x="4988600" y="4879884"/>
              <a:ext cx="96786" cy="144746"/>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92D050">
                <a:alpha val="52157"/>
              </a:srgb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65" name="64 Rectángulo"/>
            <p:cNvSpPr/>
            <p:nvPr/>
          </p:nvSpPr>
          <p:spPr>
            <a:xfrm>
              <a:off x="851823" y="1076325"/>
              <a:ext cx="323758" cy="356229"/>
            </a:xfrm>
            <a:prstGeom prst="rect">
              <a:avLst/>
            </a:prstGeom>
          </p:spPr>
          <p:txBody>
            <a:bodyPr wrap="none">
              <a:spAutoFit/>
            </a:bodyPr>
            <a:lstStyle/>
            <a:p>
              <a:pPr algn="ctr" fontAlgn="ctr"/>
              <a:r>
                <a:rPr lang="es-MX" sz="1400" b="1" u="none" dirty="0" smtClean="0">
                  <a:latin typeface="Arial"/>
                </a:rPr>
                <a:t>5</a:t>
              </a:r>
              <a:endParaRPr lang="es-MX" sz="1400" b="1" u="none" dirty="0">
                <a:latin typeface="Arial"/>
              </a:endParaRPr>
            </a:p>
          </p:txBody>
        </p:sp>
        <p:sp>
          <p:nvSpPr>
            <p:cNvPr id="66" name="65 Rectángulo"/>
            <p:cNvSpPr/>
            <p:nvPr/>
          </p:nvSpPr>
          <p:spPr>
            <a:xfrm>
              <a:off x="7239000" y="4876800"/>
              <a:ext cx="284052" cy="307777"/>
            </a:xfrm>
            <a:prstGeom prst="rect">
              <a:avLst/>
            </a:prstGeom>
          </p:spPr>
          <p:txBody>
            <a:bodyPr wrap="none">
              <a:spAutoFit/>
            </a:bodyPr>
            <a:lstStyle/>
            <a:p>
              <a:pPr algn="ctr" fontAlgn="ctr"/>
              <a:r>
                <a:rPr lang="es-MX" sz="1400" b="1" dirty="0" smtClean="0">
                  <a:latin typeface="Arial"/>
                </a:rPr>
                <a:t>6</a:t>
              </a:r>
              <a:endParaRPr lang="es-MX" sz="1400" b="1" dirty="0">
                <a:latin typeface="Arial"/>
              </a:endParaRPr>
            </a:p>
          </p:txBody>
        </p:sp>
        <p:sp>
          <p:nvSpPr>
            <p:cNvPr id="67" name="66 Rectángulo"/>
            <p:cNvSpPr/>
            <p:nvPr/>
          </p:nvSpPr>
          <p:spPr>
            <a:xfrm>
              <a:off x="3021029" y="2057400"/>
              <a:ext cx="437381" cy="356229"/>
            </a:xfrm>
            <a:prstGeom prst="rect">
              <a:avLst/>
            </a:prstGeom>
          </p:spPr>
          <p:txBody>
            <a:bodyPr wrap="none">
              <a:spAutoFit/>
            </a:bodyPr>
            <a:lstStyle/>
            <a:p>
              <a:pPr algn="ctr" fontAlgn="ctr"/>
              <a:r>
                <a:rPr lang="es-MX" sz="1400" b="1" u="none" dirty="0" smtClean="0">
                  <a:latin typeface="Arial"/>
                </a:rPr>
                <a:t>16</a:t>
              </a:r>
              <a:endParaRPr lang="es-MX" sz="1400" b="1" u="none" dirty="0">
                <a:latin typeface="Arial"/>
              </a:endParaRPr>
            </a:p>
          </p:txBody>
        </p:sp>
        <p:sp>
          <p:nvSpPr>
            <p:cNvPr id="68" name="67 Rectángulo"/>
            <p:cNvSpPr/>
            <p:nvPr/>
          </p:nvSpPr>
          <p:spPr>
            <a:xfrm>
              <a:off x="3637747" y="4848225"/>
              <a:ext cx="323758" cy="356229"/>
            </a:xfrm>
            <a:prstGeom prst="rect">
              <a:avLst/>
            </a:prstGeom>
          </p:spPr>
          <p:txBody>
            <a:bodyPr wrap="none">
              <a:spAutoFit/>
            </a:bodyPr>
            <a:lstStyle/>
            <a:p>
              <a:pPr algn="ctr" fontAlgn="ctr"/>
              <a:r>
                <a:rPr lang="es-MX" sz="1400" b="1" u="none" dirty="0" smtClean="0">
                  <a:latin typeface="Arial"/>
                </a:rPr>
                <a:t>3</a:t>
              </a:r>
              <a:endParaRPr lang="es-MX" sz="1400" b="1" u="none" dirty="0">
                <a:latin typeface="Arial"/>
              </a:endParaRPr>
            </a:p>
          </p:txBody>
        </p:sp>
        <p:sp>
          <p:nvSpPr>
            <p:cNvPr id="69" name="68 Rectángulo"/>
            <p:cNvSpPr/>
            <p:nvPr/>
          </p:nvSpPr>
          <p:spPr>
            <a:xfrm>
              <a:off x="3331465" y="3200399"/>
              <a:ext cx="426109" cy="356229"/>
            </a:xfrm>
            <a:prstGeom prst="rect">
              <a:avLst/>
            </a:prstGeom>
          </p:spPr>
          <p:txBody>
            <a:bodyPr wrap="none">
              <a:spAutoFit/>
            </a:bodyPr>
            <a:lstStyle/>
            <a:p>
              <a:pPr algn="ctr" fontAlgn="ctr"/>
              <a:r>
                <a:rPr lang="es-MX" sz="1400" b="1" u="none" dirty="0" smtClean="0">
                  <a:latin typeface="Arial"/>
                </a:rPr>
                <a:t>11</a:t>
              </a:r>
              <a:endParaRPr lang="es-MX" sz="1400" b="1" u="none" dirty="0">
                <a:latin typeface="Arial"/>
              </a:endParaRPr>
            </a:p>
          </p:txBody>
        </p:sp>
        <p:sp>
          <p:nvSpPr>
            <p:cNvPr id="70" name="69 Rectángulo"/>
            <p:cNvSpPr/>
            <p:nvPr/>
          </p:nvSpPr>
          <p:spPr>
            <a:xfrm>
              <a:off x="4306904" y="4362450"/>
              <a:ext cx="437381" cy="356229"/>
            </a:xfrm>
            <a:prstGeom prst="rect">
              <a:avLst/>
            </a:prstGeom>
          </p:spPr>
          <p:txBody>
            <a:bodyPr wrap="none">
              <a:spAutoFit/>
            </a:bodyPr>
            <a:lstStyle/>
            <a:p>
              <a:pPr algn="ctr" fontAlgn="ctr"/>
              <a:r>
                <a:rPr lang="es-MX" sz="1400" b="1" u="none" dirty="0" smtClean="0">
                  <a:latin typeface="Arial"/>
                </a:rPr>
                <a:t>10</a:t>
              </a:r>
              <a:endParaRPr lang="es-MX" sz="1400" b="1" u="none" dirty="0">
                <a:latin typeface="Arial"/>
              </a:endParaRPr>
            </a:p>
          </p:txBody>
        </p:sp>
        <p:sp>
          <p:nvSpPr>
            <p:cNvPr id="71" name="70 Rectángulo"/>
            <p:cNvSpPr/>
            <p:nvPr/>
          </p:nvSpPr>
          <p:spPr>
            <a:xfrm>
              <a:off x="4840304" y="4476750"/>
              <a:ext cx="437381" cy="356229"/>
            </a:xfrm>
            <a:prstGeom prst="rect">
              <a:avLst/>
            </a:prstGeom>
          </p:spPr>
          <p:txBody>
            <a:bodyPr wrap="none">
              <a:spAutoFit/>
            </a:bodyPr>
            <a:lstStyle/>
            <a:p>
              <a:pPr algn="ctr" fontAlgn="ctr"/>
              <a:r>
                <a:rPr lang="es-MX" sz="1400" b="1" u="none" dirty="0" smtClean="0">
                  <a:latin typeface="Arial"/>
                </a:rPr>
                <a:t>20</a:t>
              </a:r>
              <a:endParaRPr lang="es-MX" sz="1400" b="1" u="none" dirty="0">
                <a:latin typeface="Arial"/>
              </a:endParaRPr>
            </a:p>
          </p:txBody>
        </p:sp>
        <p:sp>
          <p:nvSpPr>
            <p:cNvPr id="72" name="71 Rectángulo"/>
            <p:cNvSpPr/>
            <p:nvPr/>
          </p:nvSpPr>
          <p:spPr>
            <a:xfrm>
              <a:off x="3523415" y="4559498"/>
              <a:ext cx="437381" cy="356229"/>
            </a:xfrm>
            <a:prstGeom prst="rect">
              <a:avLst/>
            </a:prstGeom>
          </p:spPr>
          <p:txBody>
            <a:bodyPr wrap="none">
              <a:spAutoFit/>
            </a:bodyPr>
            <a:lstStyle/>
            <a:p>
              <a:pPr algn="ctr" fontAlgn="ctr"/>
              <a:r>
                <a:rPr lang="es-MX" sz="1400" b="1" u="none" dirty="0" smtClean="0">
                  <a:latin typeface="Arial"/>
                </a:rPr>
                <a:t>12</a:t>
              </a:r>
              <a:endParaRPr lang="es-MX" sz="1400" b="1" u="none" dirty="0">
                <a:latin typeface="Arial"/>
              </a:endParaRPr>
            </a:p>
          </p:txBody>
        </p:sp>
        <p:sp>
          <p:nvSpPr>
            <p:cNvPr id="73" name="72 Rectángulo"/>
            <p:cNvSpPr/>
            <p:nvPr/>
          </p:nvSpPr>
          <p:spPr>
            <a:xfrm>
              <a:off x="4171146" y="4800599"/>
              <a:ext cx="323758" cy="356229"/>
            </a:xfrm>
            <a:prstGeom prst="rect">
              <a:avLst/>
            </a:prstGeom>
          </p:spPr>
          <p:txBody>
            <a:bodyPr wrap="none">
              <a:spAutoFit/>
            </a:bodyPr>
            <a:lstStyle/>
            <a:p>
              <a:pPr algn="ctr" fontAlgn="ctr"/>
              <a:r>
                <a:rPr lang="es-MX" sz="1400" b="1" u="none" dirty="0" smtClean="0">
                  <a:latin typeface="Arial"/>
                </a:rPr>
                <a:t>2</a:t>
              </a:r>
              <a:endParaRPr lang="es-MX" sz="1400" b="1" u="none" dirty="0">
                <a:latin typeface="Arial"/>
              </a:endParaRPr>
            </a:p>
          </p:txBody>
        </p:sp>
        <p:sp>
          <p:nvSpPr>
            <p:cNvPr id="74" name="73 Rectángulo"/>
            <p:cNvSpPr/>
            <p:nvPr/>
          </p:nvSpPr>
          <p:spPr>
            <a:xfrm>
              <a:off x="4697090" y="2981325"/>
              <a:ext cx="323758" cy="356229"/>
            </a:xfrm>
            <a:prstGeom prst="rect">
              <a:avLst/>
            </a:prstGeom>
          </p:spPr>
          <p:txBody>
            <a:bodyPr wrap="none">
              <a:spAutoFit/>
            </a:bodyPr>
            <a:lstStyle/>
            <a:p>
              <a:pPr algn="ctr" fontAlgn="ctr"/>
              <a:r>
                <a:rPr lang="es-MX" sz="1400" b="1" u="none" dirty="0" smtClean="0">
                  <a:latin typeface="Arial"/>
                </a:rPr>
                <a:t>1</a:t>
              </a:r>
              <a:endParaRPr lang="es-MX" sz="1400" b="1" u="none" dirty="0">
                <a:latin typeface="Arial"/>
              </a:endParaRPr>
            </a:p>
          </p:txBody>
        </p:sp>
        <p:sp>
          <p:nvSpPr>
            <p:cNvPr id="75" name="74 Rectángulo"/>
            <p:cNvSpPr/>
            <p:nvPr/>
          </p:nvSpPr>
          <p:spPr>
            <a:xfrm>
              <a:off x="3351996" y="4057650"/>
              <a:ext cx="323758" cy="356229"/>
            </a:xfrm>
            <a:prstGeom prst="rect">
              <a:avLst/>
            </a:prstGeom>
          </p:spPr>
          <p:txBody>
            <a:bodyPr wrap="none">
              <a:spAutoFit/>
            </a:bodyPr>
            <a:lstStyle/>
            <a:p>
              <a:pPr algn="ctr" fontAlgn="ctr"/>
              <a:r>
                <a:rPr lang="es-MX" sz="1400" b="1" u="none" dirty="0" smtClean="0">
                  <a:latin typeface="Arial"/>
                </a:rPr>
                <a:t>3</a:t>
              </a:r>
              <a:endParaRPr lang="es-MX" sz="1400" b="1" u="none" dirty="0">
                <a:latin typeface="Arial"/>
              </a:endParaRPr>
            </a:p>
          </p:txBody>
        </p:sp>
        <p:sp>
          <p:nvSpPr>
            <p:cNvPr id="76" name="75 Rectángulo"/>
            <p:cNvSpPr/>
            <p:nvPr/>
          </p:nvSpPr>
          <p:spPr>
            <a:xfrm>
              <a:off x="6638122" y="5562600"/>
              <a:ext cx="323758" cy="356229"/>
            </a:xfrm>
            <a:prstGeom prst="rect">
              <a:avLst/>
            </a:prstGeom>
          </p:spPr>
          <p:txBody>
            <a:bodyPr wrap="none">
              <a:spAutoFit/>
            </a:bodyPr>
            <a:lstStyle/>
            <a:p>
              <a:pPr algn="ctr" fontAlgn="ctr"/>
              <a:r>
                <a:rPr lang="es-MX" sz="1400" b="1" u="none" dirty="0" smtClean="0">
                  <a:latin typeface="Arial"/>
                </a:rPr>
                <a:t>4</a:t>
              </a:r>
              <a:endParaRPr lang="es-MX" sz="1400" b="1" u="none" dirty="0">
                <a:latin typeface="Arial"/>
              </a:endParaRPr>
            </a:p>
          </p:txBody>
        </p:sp>
        <p:sp>
          <p:nvSpPr>
            <p:cNvPr id="77" name="76 Rectángulo"/>
            <p:cNvSpPr/>
            <p:nvPr/>
          </p:nvSpPr>
          <p:spPr>
            <a:xfrm>
              <a:off x="5114460" y="4962525"/>
              <a:ext cx="437381" cy="356229"/>
            </a:xfrm>
            <a:prstGeom prst="rect">
              <a:avLst/>
            </a:prstGeom>
          </p:spPr>
          <p:txBody>
            <a:bodyPr wrap="none">
              <a:spAutoFit/>
            </a:bodyPr>
            <a:lstStyle/>
            <a:p>
              <a:pPr algn="ctr" fontAlgn="ctr"/>
              <a:r>
                <a:rPr lang="es-MX" sz="1400" b="1" u="none" dirty="0" smtClean="0">
                  <a:latin typeface="Arial"/>
                </a:rPr>
                <a:t>12</a:t>
              </a:r>
              <a:endParaRPr lang="es-MX" sz="1400" b="1" u="none" dirty="0">
                <a:latin typeface="Arial"/>
              </a:endParaRPr>
            </a:p>
          </p:txBody>
        </p:sp>
        <p:sp>
          <p:nvSpPr>
            <p:cNvPr id="78" name="77 Rectángulo"/>
            <p:cNvSpPr/>
            <p:nvPr/>
          </p:nvSpPr>
          <p:spPr>
            <a:xfrm>
              <a:off x="4592654" y="4333875"/>
              <a:ext cx="437381" cy="356229"/>
            </a:xfrm>
            <a:prstGeom prst="rect">
              <a:avLst/>
            </a:prstGeom>
          </p:spPr>
          <p:txBody>
            <a:bodyPr wrap="none">
              <a:spAutoFit/>
            </a:bodyPr>
            <a:lstStyle/>
            <a:p>
              <a:pPr algn="ctr" fontAlgn="ctr"/>
              <a:r>
                <a:rPr lang="es-MX" sz="1400" b="1" u="none" dirty="0" smtClean="0">
                  <a:latin typeface="Arial"/>
                </a:rPr>
                <a:t>24</a:t>
              </a:r>
              <a:endParaRPr lang="es-MX" sz="1400" b="1" u="none" dirty="0">
                <a:latin typeface="Arial"/>
              </a:endParaRPr>
            </a:p>
          </p:txBody>
        </p:sp>
        <p:sp>
          <p:nvSpPr>
            <p:cNvPr id="79" name="78 Rectángulo"/>
            <p:cNvSpPr/>
            <p:nvPr/>
          </p:nvSpPr>
          <p:spPr>
            <a:xfrm>
              <a:off x="6554094" y="5102423"/>
              <a:ext cx="323758" cy="356229"/>
            </a:xfrm>
            <a:prstGeom prst="rect">
              <a:avLst/>
            </a:prstGeom>
          </p:spPr>
          <p:txBody>
            <a:bodyPr wrap="none">
              <a:spAutoFit/>
            </a:bodyPr>
            <a:lstStyle/>
            <a:p>
              <a:pPr algn="ctr" fontAlgn="ctr"/>
              <a:r>
                <a:rPr lang="es-MX" sz="1400" b="1" u="none" dirty="0" smtClean="0">
                  <a:latin typeface="Arial"/>
                </a:rPr>
                <a:t>1</a:t>
              </a:r>
              <a:endParaRPr lang="es-MX" sz="1400" b="1" u="none" dirty="0">
                <a:latin typeface="Arial"/>
              </a:endParaRPr>
            </a:p>
          </p:txBody>
        </p:sp>
        <p:sp>
          <p:nvSpPr>
            <p:cNvPr id="80" name="79 Rectángulo"/>
            <p:cNvSpPr/>
            <p:nvPr/>
          </p:nvSpPr>
          <p:spPr>
            <a:xfrm>
              <a:off x="4923960" y="3562350"/>
              <a:ext cx="437381" cy="356229"/>
            </a:xfrm>
            <a:prstGeom prst="rect">
              <a:avLst/>
            </a:prstGeom>
          </p:spPr>
          <p:txBody>
            <a:bodyPr wrap="none">
              <a:spAutoFit/>
            </a:bodyPr>
            <a:lstStyle/>
            <a:p>
              <a:pPr algn="ctr" fontAlgn="ctr"/>
              <a:r>
                <a:rPr lang="es-MX" sz="1400" b="1" u="none" dirty="0" smtClean="0">
                  <a:latin typeface="Arial"/>
                </a:rPr>
                <a:t>25</a:t>
              </a:r>
              <a:endParaRPr lang="es-MX" sz="1400" b="1" u="none" dirty="0">
                <a:latin typeface="Arial"/>
              </a:endParaRPr>
            </a:p>
          </p:txBody>
        </p:sp>
        <p:sp>
          <p:nvSpPr>
            <p:cNvPr id="81" name="80 Rectángulo"/>
            <p:cNvSpPr/>
            <p:nvPr/>
          </p:nvSpPr>
          <p:spPr>
            <a:xfrm>
              <a:off x="5830565" y="5095875"/>
              <a:ext cx="323758" cy="356229"/>
            </a:xfrm>
            <a:prstGeom prst="rect">
              <a:avLst/>
            </a:prstGeom>
          </p:spPr>
          <p:txBody>
            <a:bodyPr wrap="none">
              <a:spAutoFit/>
            </a:bodyPr>
            <a:lstStyle/>
            <a:p>
              <a:pPr algn="ctr" fontAlgn="ctr"/>
              <a:r>
                <a:rPr lang="es-MX" sz="1400" b="1" u="none" dirty="0" smtClean="0">
                  <a:latin typeface="Arial"/>
                </a:rPr>
                <a:t>4</a:t>
              </a:r>
              <a:endParaRPr lang="es-MX" sz="1400" b="1" u="none" dirty="0">
                <a:latin typeface="Arial"/>
              </a:endParaRPr>
            </a:p>
          </p:txBody>
        </p:sp>
        <p:sp>
          <p:nvSpPr>
            <p:cNvPr id="82" name="81 Rectángulo"/>
            <p:cNvSpPr/>
            <p:nvPr/>
          </p:nvSpPr>
          <p:spPr>
            <a:xfrm>
              <a:off x="4114800" y="3429000"/>
              <a:ext cx="284052" cy="307777"/>
            </a:xfrm>
            <a:prstGeom prst="rect">
              <a:avLst/>
            </a:prstGeom>
          </p:spPr>
          <p:txBody>
            <a:bodyPr wrap="none">
              <a:spAutoFit/>
            </a:bodyPr>
            <a:lstStyle/>
            <a:p>
              <a:pPr algn="ctr" fontAlgn="ctr"/>
              <a:r>
                <a:rPr lang="es-MX" sz="1400" b="1" dirty="0" smtClean="0">
                  <a:latin typeface="Arial"/>
                </a:rPr>
                <a:t>3</a:t>
              </a:r>
              <a:endParaRPr lang="es-MX" sz="1400" b="1" dirty="0">
                <a:latin typeface="Arial"/>
              </a:endParaRPr>
            </a:p>
          </p:txBody>
        </p:sp>
      </p:grpSp>
      <p:graphicFrame>
        <p:nvGraphicFramePr>
          <p:cNvPr id="83" name="82 Tabla"/>
          <p:cNvGraphicFramePr>
            <a:graphicFrameLocks noGrp="1"/>
          </p:cNvGraphicFramePr>
          <p:nvPr>
            <p:extLst>
              <p:ext uri="{D42A27DB-BD31-4B8C-83A1-F6EECF244321}">
                <p14:modId xmlns:p14="http://schemas.microsoft.com/office/powerpoint/2010/main" xmlns="" val="2498966743"/>
              </p:ext>
            </p:extLst>
          </p:nvPr>
        </p:nvGraphicFramePr>
        <p:xfrm>
          <a:off x="91480" y="3253313"/>
          <a:ext cx="1600200" cy="3488055"/>
        </p:xfrm>
        <a:graphic>
          <a:graphicData uri="http://schemas.openxmlformats.org/drawingml/2006/table">
            <a:tbl>
              <a:tblPr>
                <a:tableStyleId>{69C7853C-536D-4A76-A0AE-DD22124D55A5}</a:tableStyleId>
              </a:tblPr>
              <a:tblGrid>
                <a:gridCol w="1295400"/>
                <a:gridCol w="304800"/>
              </a:tblGrid>
              <a:tr h="161925">
                <a:tc>
                  <a:txBody>
                    <a:bodyPr/>
                    <a:lstStyle/>
                    <a:p>
                      <a:pPr algn="ctr" fontAlgn="ctr"/>
                      <a:r>
                        <a:rPr lang="es-MX" sz="1200" b="0" u="none" strike="noStrike" dirty="0" smtClean="0">
                          <a:solidFill>
                            <a:srgbClr val="000090"/>
                          </a:solidFill>
                          <a:latin typeface="Arial Rounded MT Bold"/>
                          <a:cs typeface="Arial Rounded MT Bold"/>
                        </a:rPr>
                        <a:t>Tamaulipas </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200" b="0" u="none" strike="noStrike">
                          <a:solidFill>
                            <a:srgbClr val="000090"/>
                          </a:solidFill>
                          <a:latin typeface="Arial Rounded MT Bold"/>
                          <a:cs typeface="Arial Rounded MT Bold"/>
                        </a:rPr>
                        <a:t>25</a:t>
                      </a:r>
                      <a:endParaRPr lang="es-MX" sz="1200" b="0" i="0" u="none" strike="noStrike">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200" b="0" u="none" strike="noStrike" dirty="0" smtClean="0">
                          <a:solidFill>
                            <a:srgbClr val="000090"/>
                          </a:solidFill>
                          <a:latin typeface="Arial Rounded MT Bold"/>
                          <a:cs typeface="Arial Rounded MT Bold"/>
                        </a:rPr>
                        <a:t>Querétaro </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200" b="0" u="none" strike="noStrike" dirty="0">
                          <a:solidFill>
                            <a:srgbClr val="000090"/>
                          </a:solidFill>
                          <a:latin typeface="Arial Rounded MT Bold"/>
                          <a:cs typeface="Arial Rounded MT Bold"/>
                        </a:rPr>
                        <a:t>24</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200" b="0" u="none" strike="noStrike" dirty="0" smtClean="0">
                          <a:solidFill>
                            <a:srgbClr val="000090"/>
                          </a:solidFill>
                          <a:latin typeface="Arial Rounded MT Bold"/>
                          <a:cs typeface="Arial Rounded MT Bold"/>
                        </a:rPr>
                        <a:t>Hidalgo </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200" b="0" u="none" strike="noStrike" dirty="0">
                          <a:solidFill>
                            <a:srgbClr val="000090"/>
                          </a:solidFill>
                          <a:latin typeface="Arial Rounded MT Bold"/>
                          <a:cs typeface="Arial Rounded MT Bold"/>
                        </a:rPr>
                        <a:t>20</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200" b="0" u="none" strike="noStrike" dirty="0">
                          <a:solidFill>
                            <a:srgbClr val="000090"/>
                          </a:solidFill>
                          <a:latin typeface="Arial Rounded MT Bold"/>
                          <a:cs typeface="Arial Rounded MT Bold"/>
                        </a:rPr>
                        <a:t>Chihuahua </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200" b="0" u="none" strike="noStrike" dirty="0">
                          <a:solidFill>
                            <a:srgbClr val="000090"/>
                          </a:solidFill>
                          <a:latin typeface="Arial Rounded MT Bold"/>
                          <a:cs typeface="Arial Rounded MT Bold"/>
                        </a:rPr>
                        <a:t>16</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200" b="0" u="none" strike="noStrike" dirty="0" smtClean="0">
                          <a:solidFill>
                            <a:srgbClr val="000090"/>
                          </a:solidFill>
                          <a:latin typeface="Arial Rounded MT Bold"/>
                          <a:cs typeface="Arial Rounded MT Bold"/>
                        </a:rPr>
                        <a:t>Jalisco</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200" b="0" u="none" strike="noStrike" dirty="0">
                          <a:solidFill>
                            <a:srgbClr val="000090"/>
                          </a:solidFill>
                          <a:latin typeface="Arial Rounded MT Bold"/>
                          <a:cs typeface="Arial Rounded MT Bold"/>
                        </a:rPr>
                        <a:t>12</a:t>
                      </a:r>
                      <a:endParaRPr lang="es-MX" sz="1200" b="0"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Puebla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12</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a:solidFill>
                            <a:srgbClr val="000090"/>
                          </a:solidFill>
                          <a:latin typeface="Arial Rounded MT Bold"/>
                          <a:cs typeface="Arial Rounded MT Bold"/>
                        </a:rPr>
                        <a:t>Durango</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11</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Guanajuato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10</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a:solidFill>
                            <a:srgbClr val="000090"/>
                          </a:solidFill>
                          <a:latin typeface="Arial Rounded MT Bold"/>
                          <a:cs typeface="Arial Rounded MT Bold"/>
                        </a:rPr>
                        <a:t>Campeche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6</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Baja California Norte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5</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Oaxaca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4</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226695">
                <a:tc>
                  <a:txBody>
                    <a:bodyPr/>
                    <a:lstStyle/>
                    <a:p>
                      <a:pPr algn="ctr" fontAlgn="ctr"/>
                      <a:r>
                        <a:rPr lang="es-MX" sz="1100" u="none" strike="noStrike" dirty="0">
                          <a:solidFill>
                            <a:srgbClr val="000090"/>
                          </a:solidFill>
                          <a:latin typeface="Arial Rounded MT Bold"/>
                          <a:cs typeface="Arial Rounded MT Bold"/>
                        </a:rPr>
                        <a:t>Veracruz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4</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Colima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3</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82880">
                <a:tc>
                  <a:txBody>
                    <a:bodyPr/>
                    <a:lstStyle/>
                    <a:p>
                      <a:pPr algn="ctr" fontAlgn="ctr"/>
                      <a:r>
                        <a:rPr lang="es-MX" sz="1100" u="none" strike="noStrike" dirty="0">
                          <a:solidFill>
                            <a:srgbClr val="000090"/>
                          </a:solidFill>
                          <a:latin typeface="Arial Rounded MT Bold"/>
                          <a:cs typeface="Arial Rounded MT Bold"/>
                        </a:rPr>
                        <a:t>Nayarit</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3</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73355">
                <a:tc>
                  <a:txBody>
                    <a:bodyPr/>
                    <a:lstStyle/>
                    <a:p>
                      <a:pPr algn="ctr" fontAlgn="ctr"/>
                      <a:r>
                        <a:rPr lang="es-MX" sz="1100" u="none" strike="noStrike" dirty="0" smtClean="0">
                          <a:solidFill>
                            <a:srgbClr val="000090"/>
                          </a:solidFill>
                          <a:latin typeface="Arial Rounded MT Bold"/>
                          <a:cs typeface="Arial Rounded MT Bold"/>
                        </a:rPr>
                        <a:t>Zacatecas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3</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48590">
                <a:tc>
                  <a:txBody>
                    <a:bodyPr/>
                    <a:lstStyle/>
                    <a:p>
                      <a:pPr algn="ctr" fontAlgn="ctr"/>
                      <a:r>
                        <a:rPr lang="es-MX" sz="1100" u="none" strike="noStrike" dirty="0" smtClean="0">
                          <a:solidFill>
                            <a:srgbClr val="000090"/>
                          </a:solidFill>
                          <a:latin typeface="Arial Rounded MT Bold"/>
                          <a:cs typeface="Arial Rounded MT Bold"/>
                        </a:rPr>
                        <a:t>Michoacán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2</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Monterrey</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1</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r h="161925">
                <a:tc>
                  <a:txBody>
                    <a:bodyPr/>
                    <a:lstStyle/>
                    <a:p>
                      <a:pPr algn="ctr" fontAlgn="ctr"/>
                      <a:r>
                        <a:rPr lang="es-MX" sz="1100" u="none" strike="noStrike" dirty="0" smtClean="0">
                          <a:solidFill>
                            <a:srgbClr val="000090"/>
                          </a:solidFill>
                          <a:latin typeface="Arial Rounded MT Bold"/>
                          <a:cs typeface="Arial Rounded MT Bold"/>
                        </a:rPr>
                        <a:t>Tabasco </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c>
                  <a:txBody>
                    <a:bodyPr/>
                    <a:lstStyle/>
                    <a:p>
                      <a:pPr algn="ctr" fontAlgn="ctr"/>
                      <a:r>
                        <a:rPr lang="es-MX" sz="1100" u="none" strike="noStrike" dirty="0">
                          <a:solidFill>
                            <a:srgbClr val="000090"/>
                          </a:solidFill>
                          <a:latin typeface="Arial Rounded MT Bold"/>
                          <a:cs typeface="Arial Rounded MT Bold"/>
                        </a:rPr>
                        <a:t>1</a:t>
                      </a:r>
                      <a:endParaRPr lang="es-MX" sz="1100" b="1" i="0" u="none" strike="noStrike" dirty="0">
                        <a:solidFill>
                          <a:srgbClr val="000090"/>
                        </a:solidFill>
                        <a:latin typeface="Arial Rounded MT Bold"/>
                        <a:cs typeface="Arial Rounded MT Bold"/>
                      </a:endParaRPr>
                    </a:p>
                  </a:txBody>
                  <a:tcPr marL="9525" marR="9525" marT="9525" marB="0" anchor="ctr">
                    <a:solidFill>
                      <a:srgbClr val="679961"/>
                    </a:solidFill>
                  </a:tcPr>
                </a:tc>
              </a:tr>
            </a:tbl>
          </a:graphicData>
        </a:graphic>
      </p:graphicFrame>
      <p:cxnSp>
        <p:nvCxnSpPr>
          <p:cNvPr id="3" name="Straight Connector 2"/>
          <p:cNvCxnSpPr/>
          <p:nvPr/>
        </p:nvCxnSpPr>
        <p:spPr bwMode="auto">
          <a:xfrm>
            <a:off x="5978399" y="2039602"/>
            <a:ext cx="914400" cy="914400"/>
          </a:xfrm>
          <a:prstGeom prst="line">
            <a:avLst/>
          </a:prstGeom>
          <a:noFill/>
          <a:ln w="9525" cap="flat" cmpd="sng" algn="ctr">
            <a:noFill/>
            <a:prstDash val="solid"/>
            <a:round/>
            <a:headEnd type="none" w="med" len="med"/>
            <a:tailEnd type="none" w="med" len="med"/>
          </a:ln>
          <a:effectLst/>
        </p:spPr>
      </p:cxnSp>
      <p:sp>
        <p:nvSpPr>
          <p:cNvPr id="2" name="TextBox 1"/>
          <p:cNvSpPr txBox="1"/>
          <p:nvPr/>
        </p:nvSpPr>
        <p:spPr>
          <a:xfrm>
            <a:off x="1860233" y="4941168"/>
            <a:ext cx="2193790" cy="1692771"/>
          </a:xfrm>
          <a:prstGeom prst="rect">
            <a:avLst/>
          </a:prstGeom>
          <a:noFill/>
        </p:spPr>
        <p:txBody>
          <a:bodyPr wrap="square" rtlCol="0">
            <a:spAutoFit/>
          </a:bodyPr>
          <a:lstStyle/>
          <a:p>
            <a:r>
              <a:rPr lang="es-MX" u="none" dirty="0" smtClean="0">
                <a:solidFill>
                  <a:srgbClr val="000090"/>
                </a:solidFill>
                <a:latin typeface="Arial Rounded MT Bold"/>
                <a:cs typeface="Arial Rounded MT Bold"/>
              </a:rPr>
              <a:t>Especialidades:</a:t>
            </a:r>
            <a:endParaRPr lang="es-MX" u="none" dirty="0">
              <a:solidFill>
                <a:srgbClr val="000090"/>
              </a:solidFill>
              <a:latin typeface="Arial Rounded MT Bold"/>
              <a:cs typeface="Arial Rounded MT Bold"/>
            </a:endParaRPr>
          </a:p>
          <a:p>
            <a:pPr marL="342900" indent="-342900">
              <a:buFont typeface="+mj-lt"/>
              <a:buAutoNum type="arabicPeriod"/>
            </a:pPr>
            <a:r>
              <a:rPr lang="es-MX" sz="1400" b="1" u="none" dirty="0">
                <a:solidFill>
                  <a:srgbClr val="000090"/>
                </a:solidFill>
                <a:latin typeface="Arial Rounded MT Bold"/>
                <a:cs typeface="Arial Rounded MT Bold"/>
              </a:rPr>
              <a:t>Solar Térmica</a:t>
            </a:r>
          </a:p>
          <a:p>
            <a:pPr marL="342900" indent="-342900">
              <a:buFont typeface="+mj-lt"/>
              <a:buAutoNum type="arabicPeriod"/>
            </a:pPr>
            <a:r>
              <a:rPr lang="es-MX" sz="1400" b="1" u="none" dirty="0">
                <a:solidFill>
                  <a:srgbClr val="000090"/>
                </a:solidFill>
                <a:latin typeface="Arial Rounded MT Bold"/>
                <a:cs typeface="Arial Rounded MT Bold"/>
              </a:rPr>
              <a:t>Solar Fotovoltáica</a:t>
            </a:r>
          </a:p>
          <a:p>
            <a:pPr marL="342900" indent="-342900">
              <a:buFont typeface="+mj-lt"/>
              <a:buAutoNum type="arabicPeriod"/>
            </a:pPr>
            <a:r>
              <a:rPr lang="es-MX" sz="1400" b="1" u="none" dirty="0">
                <a:solidFill>
                  <a:srgbClr val="000090"/>
                </a:solidFill>
                <a:latin typeface="Arial Rounded MT Bold"/>
                <a:cs typeface="Arial Rounded MT Bold"/>
              </a:rPr>
              <a:t>Eólica</a:t>
            </a:r>
          </a:p>
          <a:p>
            <a:pPr marL="342900" indent="-342900">
              <a:buFont typeface="+mj-lt"/>
              <a:buAutoNum type="arabicPeriod"/>
            </a:pPr>
            <a:r>
              <a:rPr lang="es-MX" sz="1400" b="1" u="none" dirty="0">
                <a:solidFill>
                  <a:srgbClr val="000090"/>
                </a:solidFill>
                <a:latin typeface="Arial Rounded MT Bold"/>
                <a:cs typeface="Arial Rounded MT Bold"/>
              </a:rPr>
              <a:t>Biomasa</a:t>
            </a:r>
          </a:p>
          <a:p>
            <a:pPr marL="342900" indent="-342900">
              <a:buFont typeface="+mj-lt"/>
              <a:buAutoNum type="arabicPeriod"/>
            </a:pPr>
            <a:r>
              <a:rPr lang="es-MX" sz="1400" b="1" u="none" dirty="0">
                <a:solidFill>
                  <a:srgbClr val="000090"/>
                </a:solidFill>
                <a:latin typeface="Arial Rounded MT Bold"/>
                <a:cs typeface="Arial Rounded MT Bold"/>
              </a:rPr>
              <a:t>Eficiencia </a:t>
            </a:r>
            <a:r>
              <a:rPr lang="es-MX" sz="1400" b="1" u="none" dirty="0" smtClean="0">
                <a:solidFill>
                  <a:srgbClr val="000090"/>
                </a:solidFill>
                <a:latin typeface="Arial Rounded MT Bold"/>
                <a:cs typeface="Arial Rounded MT Bold"/>
              </a:rPr>
              <a:t>Energética</a:t>
            </a:r>
            <a:endParaRPr lang="es-MX" b="1" dirty="0">
              <a:solidFill>
                <a:srgbClr val="000090"/>
              </a:solidFill>
              <a:latin typeface="Arial Rounded MT Bold"/>
              <a:cs typeface="Arial Rounded MT Bold"/>
            </a:endParaRPr>
          </a:p>
        </p:txBody>
      </p:sp>
      <p:sp>
        <p:nvSpPr>
          <p:cNvPr id="4" name="TextBox 3"/>
          <p:cNvSpPr txBox="1"/>
          <p:nvPr/>
        </p:nvSpPr>
        <p:spPr>
          <a:xfrm>
            <a:off x="4105337" y="4941168"/>
            <a:ext cx="2014182" cy="1661994"/>
          </a:xfrm>
          <a:prstGeom prst="rect">
            <a:avLst/>
          </a:prstGeom>
          <a:noFill/>
        </p:spPr>
        <p:txBody>
          <a:bodyPr wrap="square" rtlCol="0">
            <a:spAutoFit/>
          </a:bodyPr>
          <a:lstStyle/>
          <a:p>
            <a:r>
              <a:rPr lang="en-US" u="none" dirty="0" smtClean="0">
                <a:solidFill>
                  <a:srgbClr val="000090"/>
                </a:solidFill>
                <a:latin typeface="Arial Rounded MT Bold"/>
                <a:cs typeface="Arial Rounded MT Bold"/>
              </a:rPr>
              <a:t>Instituciones</a:t>
            </a:r>
            <a:r>
              <a:rPr lang="en-US" dirty="0" smtClean="0">
                <a:solidFill>
                  <a:srgbClr val="000090"/>
                </a:solidFill>
                <a:latin typeface="Arial Rounded MT Bold"/>
                <a:cs typeface="Arial Rounded MT Bold"/>
              </a:rPr>
              <a:t>:</a:t>
            </a:r>
            <a:endParaRPr lang="en-US" u="none" dirty="0" smtClean="0">
              <a:solidFill>
                <a:srgbClr val="000090"/>
              </a:solidFill>
              <a:latin typeface="Arial Rounded MT Bold"/>
              <a:cs typeface="Arial Rounded MT Bold"/>
            </a:endParaRPr>
          </a:p>
          <a:p>
            <a:r>
              <a:rPr lang="en-US" sz="1200" b="1" u="none" dirty="0" smtClean="0">
                <a:solidFill>
                  <a:srgbClr val="000090"/>
                </a:solidFill>
                <a:latin typeface="Arial Rounded MT Bold"/>
                <a:cs typeface="Arial Rounded MT Bold"/>
              </a:rPr>
              <a:t>CIMAV</a:t>
            </a:r>
          </a:p>
          <a:p>
            <a:r>
              <a:rPr lang="en-US" sz="1200" b="1" u="none" dirty="0" smtClean="0">
                <a:solidFill>
                  <a:srgbClr val="000090"/>
                </a:solidFill>
                <a:latin typeface="Arial Rounded MT Bold"/>
                <a:cs typeface="Arial Rounded MT Bold"/>
              </a:rPr>
              <a:t>CINVESTAV</a:t>
            </a:r>
          </a:p>
          <a:p>
            <a:r>
              <a:rPr lang="en-US" sz="1200" b="1" u="none" dirty="0" smtClean="0">
                <a:solidFill>
                  <a:srgbClr val="000090"/>
                </a:solidFill>
                <a:latin typeface="Arial Rounded MT Bold"/>
                <a:cs typeface="Arial Rounded MT Bold"/>
              </a:rPr>
              <a:t>COMIMSA</a:t>
            </a:r>
          </a:p>
          <a:p>
            <a:r>
              <a:rPr lang="en-US" sz="1200" b="1" u="none" dirty="0" smtClean="0">
                <a:solidFill>
                  <a:srgbClr val="000090"/>
                </a:solidFill>
                <a:latin typeface="Arial Rounded MT Bold"/>
                <a:cs typeface="Arial Rounded MT Bold"/>
              </a:rPr>
              <a:t>ITCh</a:t>
            </a:r>
          </a:p>
          <a:p>
            <a:r>
              <a:rPr lang="en-US" sz="1200" b="1" u="none" dirty="0" smtClean="0">
                <a:solidFill>
                  <a:srgbClr val="000090"/>
                </a:solidFill>
                <a:latin typeface="Arial Rounded MT Bold"/>
                <a:cs typeface="Arial Rounded MT Bold"/>
              </a:rPr>
              <a:t>CIATQ</a:t>
            </a:r>
          </a:p>
          <a:p>
            <a:r>
              <a:rPr lang="en-US" sz="1200" b="1" u="none" dirty="0" smtClean="0">
                <a:solidFill>
                  <a:srgbClr val="000090"/>
                </a:solidFill>
                <a:latin typeface="Arial Rounded MT Bold"/>
                <a:cs typeface="Arial Rounded MT Bold"/>
              </a:rPr>
              <a:t>UABC</a:t>
            </a:r>
          </a:p>
          <a:p>
            <a:r>
              <a:rPr lang="en-US" sz="1200" b="1" u="none" dirty="0" smtClean="0">
                <a:solidFill>
                  <a:srgbClr val="000090"/>
                </a:solidFill>
                <a:latin typeface="Arial Rounded MT Bold"/>
                <a:cs typeface="Arial Rounded MT Bold"/>
              </a:rPr>
              <a:t>NMSU</a:t>
            </a:r>
            <a:endParaRPr lang="en-US" sz="1200" b="1" u="none" dirty="0">
              <a:solidFill>
                <a:srgbClr val="000090"/>
              </a:solidFill>
              <a:latin typeface="Arial Rounded MT Bold"/>
              <a:cs typeface="Arial Rounded MT Bold"/>
            </a:endParaRPr>
          </a:p>
        </p:txBody>
      </p:sp>
      <p:graphicFrame>
        <p:nvGraphicFramePr>
          <p:cNvPr id="57" name="5 Tabla"/>
          <p:cNvGraphicFramePr>
            <a:graphicFrameLocks noGrp="1"/>
          </p:cNvGraphicFramePr>
          <p:nvPr>
            <p:extLst>
              <p:ext uri="{D42A27DB-BD31-4B8C-83A1-F6EECF244321}">
                <p14:modId xmlns:p14="http://schemas.microsoft.com/office/powerpoint/2010/main" xmlns="" val="2344678976"/>
              </p:ext>
            </p:extLst>
          </p:nvPr>
        </p:nvGraphicFramePr>
        <p:xfrm>
          <a:off x="6133713" y="2102472"/>
          <a:ext cx="2974791" cy="4271520"/>
        </p:xfrm>
        <a:graphic>
          <a:graphicData uri="http://schemas.openxmlformats.org/drawingml/2006/table">
            <a:tbl>
              <a:tblPr/>
              <a:tblGrid>
                <a:gridCol w="1372381"/>
                <a:gridCol w="495224"/>
                <a:gridCol w="402016"/>
                <a:gridCol w="705170"/>
              </a:tblGrid>
              <a:tr h="214532">
                <a:tc>
                  <a:txBody>
                    <a:bodyPr/>
                    <a:lstStyle/>
                    <a:p>
                      <a:pPr algn="ctr" fontAlgn="b"/>
                      <a:r>
                        <a:rPr lang="es-MX" sz="1050" b="1" i="0" u="none" strike="noStrike" dirty="0" smtClean="0">
                          <a:solidFill>
                            <a:srgbClr val="000090"/>
                          </a:solidFill>
                          <a:latin typeface="Arial Rounded MT Bold"/>
                          <a:cs typeface="Arial Rounded MT Bold"/>
                        </a:rPr>
                        <a:t>UNIVERSIDAD</a:t>
                      </a:r>
                      <a:endParaRPr lang="es-MX" sz="105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1050" b="1" i="0" u="none" strike="noStrike" dirty="0" smtClean="0">
                          <a:solidFill>
                            <a:srgbClr val="000090"/>
                          </a:solidFill>
                          <a:latin typeface="Arial Rounded MT Bold"/>
                          <a:cs typeface="Arial Rounded MT Bold"/>
                        </a:rPr>
                        <a:t>1A  GEN</a:t>
                      </a:r>
                      <a:endParaRPr lang="es-MX" sz="105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1050" b="1" i="0" u="none" strike="noStrike" dirty="0" smtClean="0">
                          <a:solidFill>
                            <a:srgbClr val="000090"/>
                          </a:solidFill>
                          <a:latin typeface="Arial Rounded MT Bold"/>
                          <a:cs typeface="Arial Rounded MT Bold"/>
                        </a:rPr>
                        <a:t>2A  GEN</a:t>
                      </a:r>
                      <a:endParaRPr lang="es-MX" sz="105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1000" b="1" i="0" u="none" strike="noStrike" smtClean="0">
                          <a:solidFill>
                            <a:srgbClr val="000090"/>
                          </a:solidFill>
                          <a:latin typeface="Arial Rounded MT Bold"/>
                          <a:cs typeface="Arial Rounded MT Bold"/>
                        </a:rPr>
                        <a:t>N</a:t>
                      </a:r>
                      <a:r>
                        <a:rPr lang="es-MX" sz="1000" b="1" i="0" u="none" strike="noStrike" baseline="30000" smtClean="0">
                          <a:solidFill>
                            <a:srgbClr val="000090"/>
                          </a:solidFill>
                          <a:latin typeface="Arial Rounded MT Bold"/>
                          <a:cs typeface="Arial Rounded MT Bold"/>
                        </a:rPr>
                        <a:t>o </a:t>
                      </a:r>
                      <a:r>
                        <a:rPr lang="es-MX" sz="1000" b="1" i="0" u="none" strike="noStrike" smtClean="0">
                          <a:solidFill>
                            <a:srgbClr val="000090"/>
                          </a:solidFill>
                          <a:latin typeface="Arial Rounded MT Bold"/>
                          <a:cs typeface="Arial Rounded MT Bold"/>
                        </a:rPr>
                        <a:t>TOTAL </a:t>
                      </a:r>
                      <a:endParaRPr lang="es-MX" sz="1000" b="1" i="0" u="none" strike="noStrike" dirty="0" smtClean="0">
                        <a:solidFill>
                          <a:srgbClr val="000090"/>
                        </a:solidFill>
                        <a:latin typeface="Arial Rounded MT Bold"/>
                        <a:cs typeface="Arial Rounded MT Bold"/>
                      </a:endParaRPr>
                    </a:p>
                    <a:p>
                      <a:pPr algn="ctr" fontAlgn="b"/>
                      <a:r>
                        <a:rPr lang="es-MX" sz="1000" b="1" i="0" u="none" strike="noStrike" dirty="0" smtClean="0">
                          <a:solidFill>
                            <a:srgbClr val="000090"/>
                          </a:solidFill>
                          <a:latin typeface="Arial Rounded MT Bold"/>
                          <a:cs typeface="Arial Rounded MT Bold"/>
                        </a:rPr>
                        <a:t>DE ALUMNOS</a:t>
                      </a:r>
                      <a:endParaRPr lang="es-MX" sz="10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r h="108989">
                <a:tc>
                  <a:txBody>
                    <a:bodyPr/>
                    <a:lstStyle/>
                    <a:p>
                      <a:pPr algn="ctr" fontAlgn="b"/>
                      <a:r>
                        <a:rPr lang="es-MX" sz="800" b="1" i="0" u="none" strike="noStrike" dirty="0">
                          <a:solidFill>
                            <a:srgbClr val="000090"/>
                          </a:solidFill>
                          <a:latin typeface="Arial Rounded MT Bold"/>
                          <a:cs typeface="Arial Rounded MT Bold"/>
                        </a:rPr>
                        <a:t>Tijuana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Campeche</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Cd. Juárez</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Manzanillo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Durango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La Laguna, Dgo.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Salamanca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Tulancingo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Tula </a:t>
                      </a:r>
                      <a:r>
                        <a:rPr lang="es-MX" sz="800" b="1" i="0" u="none" strike="noStrike" dirty="0" smtClean="0">
                          <a:solidFill>
                            <a:srgbClr val="000090"/>
                          </a:solidFill>
                          <a:latin typeface="Arial Rounded MT Bold"/>
                          <a:cs typeface="Arial Rounded MT Bold"/>
                        </a:rPr>
                        <a:t>Tepejí</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Valles del </a:t>
                      </a:r>
                      <a:r>
                        <a:rPr lang="es-MX" sz="800" b="1" i="0" u="none" strike="noStrike" dirty="0" smtClean="0">
                          <a:solidFill>
                            <a:srgbClr val="000090"/>
                          </a:solidFill>
                          <a:latin typeface="Arial Rounded MT Bold"/>
                          <a:cs typeface="Arial Rounded MT Bold"/>
                        </a:rPr>
                        <a:t>Mezquital</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10</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Jalisco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214532">
                <a:tc>
                  <a:txBody>
                    <a:bodyPr/>
                    <a:lstStyle/>
                    <a:p>
                      <a:pPr algn="ctr" fontAlgn="b"/>
                      <a:r>
                        <a:rPr lang="es-MX" sz="800" b="1" i="0" u="none" strike="noStrike" dirty="0">
                          <a:solidFill>
                            <a:srgbClr val="000090"/>
                          </a:solidFill>
                          <a:latin typeface="Arial Rounded MT Bold"/>
                          <a:cs typeface="Arial Rounded MT Bold"/>
                        </a:rPr>
                        <a:t>Zona </a:t>
                      </a:r>
                      <a:r>
                        <a:rPr lang="es-MX" sz="800" b="1" i="0" u="none" strike="noStrike" dirty="0" smtClean="0">
                          <a:solidFill>
                            <a:srgbClr val="000090"/>
                          </a:solidFill>
                          <a:latin typeface="Arial Rounded MT Bold"/>
                          <a:cs typeface="Arial Rounded MT Bold"/>
                        </a:rPr>
                        <a:t>Metropolitana</a:t>
                      </a:r>
                    </a:p>
                    <a:p>
                      <a:pPr algn="ctr" fontAlgn="b"/>
                      <a:r>
                        <a:rPr lang="es-MX" sz="800" b="1" i="0" u="none" strike="noStrike" dirty="0" smtClean="0">
                          <a:solidFill>
                            <a:srgbClr val="000090"/>
                          </a:solidFill>
                          <a:latin typeface="Arial Rounded MT Bold"/>
                          <a:cs typeface="Arial Rounded MT Bold"/>
                        </a:rPr>
                        <a:t>de </a:t>
                      </a:r>
                      <a:r>
                        <a:rPr lang="es-MX" sz="800" b="1" i="0" u="none" strike="noStrike" dirty="0">
                          <a:solidFill>
                            <a:srgbClr val="000090"/>
                          </a:solidFill>
                          <a:latin typeface="Arial Rounded MT Bold"/>
                          <a:cs typeface="Arial Rounded MT Bold"/>
                        </a:rPr>
                        <a:t>Guadalajara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Morelia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7141">
                <a:tc>
                  <a:txBody>
                    <a:bodyPr/>
                    <a:lstStyle/>
                    <a:p>
                      <a:pPr algn="ctr" fontAlgn="b"/>
                      <a:r>
                        <a:rPr lang="es-MX" sz="800" b="1" i="0" u="none" strike="noStrike" dirty="0">
                          <a:solidFill>
                            <a:srgbClr val="000090"/>
                          </a:solidFill>
                          <a:latin typeface="Arial Rounded MT Bold"/>
                          <a:cs typeface="Arial Rounded MT Bold"/>
                        </a:rPr>
                        <a:t>General Mariano Escobedo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7141">
                <a:tc>
                  <a:txBody>
                    <a:bodyPr/>
                    <a:lstStyle/>
                    <a:p>
                      <a:pPr algn="ctr" fontAlgn="b"/>
                      <a:r>
                        <a:rPr lang="es-MX" sz="800" b="1" i="0" u="none" strike="noStrike" dirty="0">
                          <a:solidFill>
                            <a:srgbClr val="000090"/>
                          </a:solidFill>
                          <a:latin typeface="Arial Rounded MT Bold"/>
                          <a:cs typeface="Arial Rounded MT Bold"/>
                        </a:rPr>
                        <a:t>Bahía de </a:t>
                      </a:r>
                      <a:r>
                        <a:rPr lang="es-MX" sz="800" b="1" i="0" u="none" strike="noStrike" dirty="0" smtClean="0">
                          <a:solidFill>
                            <a:srgbClr val="000090"/>
                          </a:solidFill>
                          <a:latin typeface="Arial Rounded MT Bold"/>
                          <a:cs typeface="Arial Rounded MT Bold"/>
                        </a:rPr>
                        <a:t>Banderas</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17141">
                <a:tc>
                  <a:txBody>
                    <a:bodyPr/>
                    <a:lstStyle/>
                    <a:p>
                      <a:pPr algn="ctr" fontAlgn="b"/>
                      <a:r>
                        <a:rPr lang="es-MX" sz="800" b="1" i="0" u="none" strike="noStrike" dirty="0">
                          <a:solidFill>
                            <a:srgbClr val="000090"/>
                          </a:solidFill>
                          <a:latin typeface="Arial Rounded MT Bold"/>
                          <a:cs typeface="Arial Rounded MT Bold"/>
                        </a:rPr>
                        <a:t>Valles Centrales de Oaxaca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Puebla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Tecamachalco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smtClean="0">
                          <a:solidFill>
                            <a:srgbClr val="000090"/>
                          </a:solidFill>
                          <a:latin typeface="Arial Rounded MT Bold"/>
                          <a:cs typeface="Arial Rounded MT Bold"/>
                        </a:rPr>
                        <a:t>Querétaro</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San Juan del Río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7</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Tehuacán</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2</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Usumacinta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smtClean="0">
                          <a:solidFill>
                            <a:srgbClr val="000090"/>
                          </a:solidFill>
                          <a:latin typeface="Arial Rounded MT Bold"/>
                          <a:cs typeface="Arial Rounded MT Bold"/>
                        </a:rPr>
                        <a:t>Altamira</a:t>
                      </a:r>
                      <a:endParaRPr lang="es-MX" sz="800" b="1" i="0" u="none" strike="noStrike" dirty="0">
                        <a:solidFill>
                          <a:srgbClr val="000090"/>
                        </a:solidFill>
                        <a:latin typeface="Arial Rounded MT Bold"/>
                        <a:cs typeface="Arial Rounded MT Bold"/>
                      </a:endParaRP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8</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Nuevo Laredo</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8</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Tamaulipas Norte</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9</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Centro de Veracruz</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4</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Zacatecas</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 </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3</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es-MX" sz="800" b="1" i="0" u="none" strike="noStrike" dirty="0">
                          <a:solidFill>
                            <a:srgbClr val="000090"/>
                          </a:solidFill>
                          <a:latin typeface="Arial Rounded MT Bold"/>
                          <a:cs typeface="Arial Rounded MT Bold"/>
                        </a:rPr>
                        <a:t>Chihuahua</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5</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0" i="0" u="none" strike="noStrike" dirty="0">
                          <a:solidFill>
                            <a:srgbClr val="000090"/>
                          </a:solidFill>
                          <a:latin typeface="Arial Rounded MT Bold"/>
                          <a:cs typeface="Arial Rounded MT Bold"/>
                        </a:rPr>
                        <a:t>6</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c>
                  <a:txBody>
                    <a:bodyPr/>
                    <a:lstStyle/>
                    <a:p>
                      <a:pPr algn="ctr" fontAlgn="b"/>
                      <a:r>
                        <a:rPr lang="es-MX" sz="800" b="1" i="0" u="none" strike="noStrike" dirty="0">
                          <a:solidFill>
                            <a:srgbClr val="000090"/>
                          </a:solidFill>
                          <a:latin typeface="Arial Rounded MT Bold"/>
                          <a:cs typeface="Arial Rounded MT Bold"/>
                        </a:rPr>
                        <a:t>11</a:t>
                      </a:r>
                    </a:p>
                  </a:txBody>
                  <a:tcPr marL="5224" marR="5224" marT="5224"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bg1"/>
                    </a:solidFill>
                  </a:tcPr>
                </a:tc>
              </a:tr>
              <a:tr h="108989">
                <a:tc>
                  <a:txBody>
                    <a:bodyPr/>
                    <a:lstStyle/>
                    <a:p>
                      <a:pPr algn="ctr" fontAlgn="b"/>
                      <a:r>
                        <a:rPr lang="fr-FR" sz="800" b="1" i="0" u="none" strike="noStrike" dirty="0">
                          <a:solidFill>
                            <a:srgbClr val="000090"/>
                          </a:solidFill>
                          <a:latin typeface="Arial Rounded MT Bold"/>
                          <a:cs typeface="Arial Rounded MT Bold"/>
                        </a:rPr>
                        <a:t>T O T A L</a:t>
                      </a:r>
                    </a:p>
                  </a:txBody>
                  <a:tcPr marL="5224" marR="5224" marT="5224" marB="0" anchor="b">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solidFill>
                      <a:srgbClr val="00B050"/>
                    </a:solidFill>
                  </a:tcPr>
                </a:tc>
                <a:tc>
                  <a:txBody>
                    <a:bodyPr/>
                    <a:lstStyle/>
                    <a:p>
                      <a:pPr algn="ctr" fontAlgn="b"/>
                      <a:r>
                        <a:rPr lang="es-MX" sz="800" b="1" i="0" u="none" strike="noStrike" dirty="0">
                          <a:solidFill>
                            <a:srgbClr val="000090"/>
                          </a:solidFill>
                          <a:latin typeface="Arial Rounded MT Bold"/>
                          <a:cs typeface="Arial Rounded MT Bold"/>
                        </a:rPr>
                        <a:t>77</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800" b="1" i="0" u="none" strike="noStrike" dirty="0">
                          <a:solidFill>
                            <a:srgbClr val="000090"/>
                          </a:solidFill>
                          <a:latin typeface="Arial Rounded MT Bold"/>
                          <a:cs typeface="Arial Rounded MT Bold"/>
                        </a:rPr>
                        <a:t>85</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c>
                  <a:txBody>
                    <a:bodyPr/>
                    <a:lstStyle/>
                    <a:p>
                      <a:pPr algn="ctr" fontAlgn="b"/>
                      <a:r>
                        <a:rPr lang="es-MX" sz="800" b="1" i="0" u="none" strike="noStrike" dirty="0">
                          <a:solidFill>
                            <a:srgbClr val="000090"/>
                          </a:solidFill>
                          <a:latin typeface="Arial Rounded MT Bold"/>
                          <a:cs typeface="Arial Rounded MT Bold"/>
                        </a:rPr>
                        <a:t>162</a:t>
                      </a:r>
                    </a:p>
                  </a:txBody>
                  <a:tcPr marL="5224" marR="5224" marT="5224"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B050"/>
                    </a:solidFill>
                  </a:tcPr>
                </a:tc>
              </a:tr>
            </a:tbl>
          </a:graphicData>
        </a:graphic>
      </p:graphicFrame>
    </p:spTree>
    <p:extLst>
      <p:ext uri="{BB962C8B-B14F-4D97-AF65-F5344CB8AC3E}">
        <p14:creationId xmlns:p14="http://schemas.microsoft.com/office/powerpoint/2010/main" xmlns="" val="1922765148"/>
      </p:ext>
    </p:extLst>
  </p:cSld>
  <p:clrMapOvr>
    <a:masterClrMapping/>
  </p:clrMapOvr>
  <p:transition>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redondeado 3"/>
          <p:cNvSpPr/>
          <p:nvPr/>
        </p:nvSpPr>
        <p:spPr>
          <a:xfrm>
            <a:off x="135116" y="1318668"/>
            <a:ext cx="8715006" cy="4841880"/>
          </a:xfrm>
          <a:prstGeom prst="roundRect">
            <a:avLst/>
          </a:prstGeom>
          <a:solidFill>
            <a:schemeClr val="tx2">
              <a:lumMod val="20000"/>
              <a:lumOff val="80000"/>
            </a:schemeClr>
          </a:solidFill>
          <a:ln>
            <a:solidFill>
              <a:schemeClr val="tx2">
                <a:lumMod val="20000"/>
                <a:lumOff val="80000"/>
                <a:alpha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grpSp>
        <p:nvGrpSpPr>
          <p:cNvPr id="3" name="Agrupar 2"/>
          <p:cNvGrpSpPr/>
          <p:nvPr/>
        </p:nvGrpSpPr>
        <p:grpSpPr>
          <a:xfrm>
            <a:off x="554206" y="1697830"/>
            <a:ext cx="8018388" cy="4157635"/>
            <a:chOff x="695325" y="1441270"/>
            <a:chExt cx="8018388" cy="4157635"/>
          </a:xfrm>
        </p:grpSpPr>
        <p:sp>
          <p:nvSpPr>
            <p:cNvPr id="42" name="41 Rectángulo redondeado"/>
            <p:cNvSpPr/>
            <p:nvPr/>
          </p:nvSpPr>
          <p:spPr>
            <a:xfrm>
              <a:off x="1128513" y="439540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cxnSp>
          <p:nvCxnSpPr>
            <p:cNvPr id="10" name="9 Conector recto de flecha"/>
            <p:cNvCxnSpPr/>
            <p:nvPr/>
          </p:nvCxnSpPr>
          <p:spPr>
            <a:xfrm>
              <a:off x="695325" y="3476625"/>
              <a:ext cx="8018388" cy="0"/>
            </a:xfrm>
            <a:prstGeom prst="straightConnector1">
              <a:avLst/>
            </a:prstGeom>
            <a:ln w="244475">
              <a:solidFill>
                <a:srgbClr val="C00000"/>
              </a:solidFill>
              <a:headEnd type="oval" w="sm" len="sm"/>
              <a:tailEnd type="stealth" w="sm" len="sm"/>
            </a:ln>
          </p:spPr>
          <p:style>
            <a:lnRef idx="2">
              <a:schemeClr val="accent1"/>
            </a:lnRef>
            <a:fillRef idx="0">
              <a:schemeClr val="accent1"/>
            </a:fillRef>
            <a:effectRef idx="1">
              <a:schemeClr val="accent1"/>
            </a:effectRef>
            <a:fontRef idx="minor">
              <a:schemeClr val="tx1"/>
            </a:fontRef>
          </p:style>
        </p:cxnSp>
        <p:sp>
          <p:nvSpPr>
            <p:cNvPr id="26" name="25 CuadroTexto"/>
            <p:cNvSpPr txBox="1"/>
            <p:nvPr/>
          </p:nvSpPr>
          <p:spPr>
            <a:xfrm>
              <a:off x="1097756" y="26765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1998</a:t>
              </a:r>
              <a:endParaRPr lang="es-MX" sz="1400" b="1" dirty="0">
                <a:solidFill>
                  <a:schemeClr val="tx1">
                    <a:lumMod val="75000"/>
                    <a:lumOff val="25000"/>
                  </a:schemeClr>
                </a:solidFill>
                <a:latin typeface="American Typewriter"/>
                <a:cs typeface="American Typewriter"/>
              </a:endParaRPr>
            </a:p>
          </p:txBody>
        </p:sp>
        <p:cxnSp>
          <p:nvCxnSpPr>
            <p:cNvPr id="27" name="26 Conector recto"/>
            <p:cNvCxnSpPr/>
            <p:nvPr/>
          </p:nvCxnSpPr>
          <p:spPr>
            <a:xfrm>
              <a:off x="1822897" y="3448050"/>
              <a:ext cx="0" cy="40957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sp>
          <p:nvSpPr>
            <p:cNvPr id="30" name="29 CuadroTexto"/>
            <p:cNvSpPr txBox="1"/>
            <p:nvPr/>
          </p:nvSpPr>
          <p:spPr>
            <a:xfrm>
              <a:off x="1351726" y="38576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2001</a:t>
              </a:r>
              <a:endParaRPr lang="es-MX" sz="1400" b="1" dirty="0">
                <a:solidFill>
                  <a:schemeClr val="tx1">
                    <a:lumMod val="75000"/>
                    <a:lumOff val="25000"/>
                  </a:schemeClr>
                </a:solidFill>
                <a:latin typeface="American Typewriter"/>
                <a:cs typeface="American Typewriter"/>
              </a:endParaRPr>
            </a:p>
          </p:txBody>
        </p:sp>
        <p:sp>
          <p:nvSpPr>
            <p:cNvPr id="32" name="31 CuadroTexto"/>
            <p:cNvSpPr txBox="1"/>
            <p:nvPr/>
          </p:nvSpPr>
          <p:spPr>
            <a:xfrm>
              <a:off x="1089639" y="4395491"/>
              <a:ext cx="1300163" cy="1200329"/>
            </a:xfrm>
            <a:prstGeom prst="rect">
              <a:avLst/>
            </a:prstGeom>
            <a:noFill/>
          </p:spPr>
          <p:txBody>
            <a:bodyPr wrap="square" rtlCol="0">
              <a:spAutoFit/>
            </a:bodyPr>
            <a:lstStyle/>
            <a:p>
              <a:pPr algn="ctr"/>
              <a:r>
                <a:rPr lang="es-MX" sz="900" b="1" dirty="0" smtClean="0">
                  <a:latin typeface="American Typewriter"/>
                  <a:cs typeface="American Typewriter"/>
                </a:rPr>
                <a:t>El programa especial para la ciencia y tecnología considera a la </a:t>
              </a:r>
              <a:r>
                <a:rPr lang="es-MX" sz="900" b="1" dirty="0" err="1" smtClean="0">
                  <a:latin typeface="American Typewriter"/>
                  <a:cs typeface="American Typewriter"/>
                </a:rPr>
                <a:t>nanotecnológia</a:t>
              </a:r>
              <a:r>
                <a:rPr lang="es-MX" sz="900" b="1" dirty="0" smtClean="0">
                  <a:latin typeface="American Typewriter"/>
                  <a:cs typeface="American Typewriter"/>
                </a:rPr>
                <a:t> como </a:t>
              </a:r>
              <a:r>
                <a:rPr lang="es-MX" sz="900" b="1" dirty="0" smtClean="0">
                  <a:solidFill>
                    <a:srgbClr val="FF0000"/>
                  </a:solidFill>
                  <a:latin typeface="American Typewriter"/>
                  <a:cs typeface="American Typewriter"/>
                </a:rPr>
                <a:t>área estratégica</a:t>
              </a:r>
              <a:endParaRPr lang="es-MX" sz="900" b="1" dirty="0">
                <a:solidFill>
                  <a:srgbClr val="FF0000"/>
                </a:solidFill>
                <a:latin typeface="American Typewriter"/>
                <a:cs typeface="American Typewriter"/>
              </a:endParaRPr>
            </a:p>
          </p:txBody>
        </p:sp>
        <p:sp>
          <p:nvSpPr>
            <p:cNvPr id="34" name="33 CuadroTexto"/>
            <p:cNvSpPr txBox="1"/>
            <p:nvPr/>
          </p:nvSpPr>
          <p:spPr>
            <a:xfrm>
              <a:off x="2583657" y="2672060"/>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2006</a:t>
              </a:r>
              <a:endParaRPr lang="es-MX" sz="1400" b="1" dirty="0">
                <a:solidFill>
                  <a:schemeClr val="tx1">
                    <a:lumMod val="75000"/>
                    <a:lumOff val="25000"/>
                  </a:schemeClr>
                </a:solidFill>
                <a:latin typeface="American Typewriter"/>
                <a:cs typeface="American Typewriter"/>
              </a:endParaRPr>
            </a:p>
          </p:txBody>
        </p:sp>
        <p:sp>
          <p:nvSpPr>
            <p:cNvPr id="37" name="36 Rectángulo redondeado"/>
            <p:cNvSpPr/>
            <p:nvPr/>
          </p:nvSpPr>
          <p:spPr>
            <a:xfrm>
              <a:off x="2428875" y="145397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31" name="30 Rectángulo redondeado"/>
            <p:cNvSpPr/>
            <p:nvPr/>
          </p:nvSpPr>
          <p:spPr>
            <a:xfrm>
              <a:off x="904875" y="144127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7" name="6 CuadroTexto"/>
            <p:cNvSpPr txBox="1"/>
            <p:nvPr/>
          </p:nvSpPr>
          <p:spPr>
            <a:xfrm>
              <a:off x="914400" y="1504771"/>
              <a:ext cx="1300163" cy="923330"/>
            </a:xfrm>
            <a:prstGeom prst="rect">
              <a:avLst/>
            </a:prstGeom>
            <a:noFill/>
          </p:spPr>
          <p:txBody>
            <a:bodyPr wrap="square" rtlCol="0">
              <a:spAutoFit/>
            </a:bodyPr>
            <a:lstStyle/>
            <a:p>
              <a:pPr algn="ctr"/>
              <a:r>
                <a:rPr lang="es-MX" sz="900" b="1" dirty="0" smtClean="0">
                  <a:latin typeface="American Typewriter"/>
                  <a:cs typeface="American Typewriter"/>
                </a:rPr>
                <a:t>CONACYT asigna </a:t>
              </a:r>
              <a:r>
                <a:rPr lang="es-MX" sz="900" b="1" dirty="0" smtClean="0">
                  <a:solidFill>
                    <a:srgbClr val="FF0000"/>
                  </a:solidFill>
                  <a:latin typeface="American Typewriter"/>
                  <a:cs typeface="American Typewriter"/>
                </a:rPr>
                <a:t>primeros recursos </a:t>
              </a:r>
              <a:r>
                <a:rPr lang="es-MX" sz="900" b="1" dirty="0" smtClean="0">
                  <a:latin typeface="American Typewriter"/>
                  <a:cs typeface="American Typewriter"/>
                </a:rPr>
                <a:t>para el desarrollo de proyectos relacionados con la nanotecnología</a:t>
              </a:r>
              <a:endParaRPr lang="es-MX" sz="900" b="1" dirty="0">
                <a:latin typeface="American Typewriter"/>
                <a:cs typeface="American Typewriter"/>
              </a:endParaRPr>
            </a:p>
          </p:txBody>
        </p:sp>
        <p:sp>
          <p:nvSpPr>
            <p:cNvPr id="38" name="37 Rectángulo redondeado"/>
            <p:cNvSpPr/>
            <p:nvPr/>
          </p:nvSpPr>
          <p:spPr>
            <a:xfrm>
              <a:off x="5732551" y="146667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39" name="38 Rectángulo redondeado"/>
            <p:cNvSpPr/>
            <p:nvPr/>
          </p:nvSpPr>
          <p:spPr>
            <a:xfrm>
              <a:off x="4103776" y="146667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41" name="40 Rectángulo redondeado"/>
            <p:cNvSpPr/>
            <p:nvPr/>
          </p:nvSpPr>
          <p:spPr>
            <a:xfrm>
              <a:off x="2591285" y="4392225"/>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43" name="42 Rectángulo redondeado"/>
            <p:cNvSpPr/>
            <p:nvPr/>
          </p:nvSpPr>
          <p:spPr>
            <a:xfrm>
              <a:off x="7283727" y="1441270"/>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44" name="43 Rectángulo redondeado"/>
            <p:cNvSpPr/>
            <p:nvPr/>
          </p:nvSpPr>
          <p:spPr>
            <a:xfrm>
              <a:off x="4174240" y="4385875"/>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cxnSp>
          <p:nvCxnSpPr>
            <p:cNvPr id="50" name="49 Conector recto"/>
            <p:cNvCxnSpPr/>
            <p:nvPr/>
          </p:nvCxnSpPr>
          <p:spPr>
            <a:xfrm flipV="1">
              <a:off x="3057526" y="3133725"/>
              <a:ext cx="0" cy="31432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1" name="50 Conector recto"/>
            <p:cNvCxnSpPr/>
            <p:nvPr/>
          </p:nvCxnSpPr>
          <p:spPr>
            <a:xfrm flipV="1">
              <a:off x="1552575" y="3133725"/>
              <a:ext cx="0" cy="31432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2" name="51 Conector recto"/>
            <p:cNvCxnSpPr/>
            <p:nvPr/>
          </p:nvCxnSpPr>
          <p:spPr>
            <a:xfrm flipV="1">
              <a:off x="4658391" y="3133725"/>
              <a:ext cx="0" cy="31432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3" name="52 Conector recto"/>
            <p:cNvCxnSpPr/>
            <p:nvPr/>
          </p:nvCxnSpPr>
          <p:spPr>
            <a:xfrm flipV="1">
              <a:off x="6377869" y="3133725"/>
              <a:ext cx="0" cy="31432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4" name="53 Conector recto"/>
            <p:cNvCxnSpPr/>
            <p:nvPr/>
          </p:nvCxnSpPr>
          <p:spPr>
            <a:xfrm flipV="1">
              <a:off x="7905750" y="3133725"/>
              <a:ext cx="0" cy="31432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5" name="54 Conector recto"/>
            <p:cNvCxnSpPr/>
            <p:nvPr/>
          </p:nvCxnSpPr>
          <p:spPr>
            <a:xfrm>
              <a:off x="3192017" y="3448050"/>
              <a:ext cx="0" cy="40957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6" name="55 Conector recto"/>
            <p:cNvCxnSpPr/>
            <p:nvPr/>
          </p:nvCxnSpPr>
          <p:spPr>
            <a:xfrm>
              <a:off x="4821004" y="3448050"/>
              <a:ext cx="0" cy="40957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cxnSp>
          <p:nvCxnSpPr>
            <p:cNvPr id="57" name="56 Conector recto"/>
            <p:cNvCxnSpPr/>
            <p:nvPr/>
          </p:nvCxnSpPr>
          <p:spPr>
            <a:xfrm>
              <a:off x="6370879" y="3448050"/>
              <a:ext cx="0" cy="40957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sp>
          <p:nvSpPr>
            <p:cNvPr id="58" name="57 CuadroTexto"/>
            <p:cNvSpPr txBox="1"/>
            <p:nvPr/>
          </p:nvSpPr>
          <p:spPr>
            <a:xfrm>
              <a:off x="4279106" y="2672060"/>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2008</a:t>
              </a:r>
              <a:endParaRPr lang="es-MX" sz="1400" b="1" dirty="0">
                <a:solidFill>
                  <a:schemeClr val="tx1">
                    <a:lumMod val="75000"/>
                    <a:lumOff val="25000"/>
                  </a:schemeClr>
                </a:solidFill>
                <a:latin typeface="American Typewriter"/>
                <a:cs typeface="American Typewriter"/>
              </a:endParaRPr>
            </a:p>
          </p:txBody>
        </p:sp>
        <p:sp>
          <p:nvSpPr>
            <p:cNvPr id="59" name="58 CuadroTexto"/>
            <p:cNvSpPr txBox="1"/>
            <p:nvPr/>
          </p:nvSpPr>
          <p:spPr>
            <a:xfrm>
              <a:off x="5904001" y="2672060"/>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2009</a:t>
              </a:r>
              <a:endParaRPr lang="es-MX" sz="1400" b="1" dirty="0">
                <a:solidFill>
                  <a:schemeClr val="tx1">
                    <a:lumMod val="75000"/>
                    <a:lumOff val="25000"/>
                  </a:schemeClr>
                </a:solidFill>
                <a:latin typeface="American Typewriter"/>
                <a:cs typeface="American Typewriter"/>
              </a:endParaRPr>
            </a:p>
          </p:txBody>
        </p:sp>
        <p:sp>
          <p:nvSpPr>
            <p:cNvPr id="60" name="59 CuadroTexto"/>
            <p:cNvSpPr txBox="1"/>
            <p:nvPr/>
          </p:nvSpPr>
          <p:spPr>
            <a:xfrm>
              <a:off x="7441406" y="2672060"/>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2012</a:t>
              </a:r>
              <a:endParaRPr lang="es-MX" sz="1400" b="1" dirty="0">
                <a:solidFill>
                  <a:schemeClr val="tx1">
                    <a:lumMod val="75000"/>
                    <a:lumOff val="25000"/>
                  </a:schemeClr>
                </a:solidFill>
                <a:latin typeface="American Typewriter"/>
                <a:cs typeface="American Typewriter"/>
              </a:endParaRPr>
            </a:p>
          </p:txBody>
        </p:sp>
        <p:sp>
          <p:nvSpPr>
            <p:cNvPr id="61" name="60 CuadroTexto"/>
            <p:cNvSpPr txBox="1"/>
            <p:nvPr/>
          </p:nvSpPr>
          <p:spPr>
            <a:xfrm>
              <a:off x="2705319" y="38576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2007</a:t>
              </a:r>
              <a:endParaRPr lang="es-MX" sz="1400" b="1" dirty="0">
                <a:solidFill>
                  <a:schemeClr val="tx1">
                    <a:lumMod val="75000"/>
                    <a:lumOff val="25000"/>
                  </a:schemeClr>
                </a:solidFill>
                <a:latin typeface="American Typewriter"/>
                <a:cs typeface="American Typewriter"/>
              </a:endParaRPr>
            </a:p>
          </p:txBody>
        </p:sp>
        <p:sp>
          <p:nvSpPr>
            <p:cNvPr id="62" name="61 CuadroTexto"/>
            <p:cNvSpPr txBox="1"/>
            <p:nvPr/>
          </p:nvSpPr>
          <p:spPr>
            <a:xfrm>
              <a:off x="4355117" y="38576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2009</a:t>
              </a:r>
              <a:endParaRPr lang="es-MX" sz="1400" b="1" dirty="0">
                <a:solidFill>
                  <a:schemeClr val="tx1">
                    <a:lumMod val="75000"/>
                    <a:lumOff val="25000"/>
                  </a:schemeClr>
                </a:solidFill>
                <a:latin typeface="American Typewriter"/>
                <a:cs typeface="American Typewriter"/>
              </a:endParaRPr>
            </a:p>
          </p:txBody>
        </p:sp>
        <p:sp>
          <p:nvSpPr>
            <p:cNvPr id="63" name="62 CuadroTexto"/>
            <p:cNvSpPr txBox="1"/>
            <p:nvPr/>
          </p:nvSpPr>
          <p:spPr>
            <a:xfrm>
              <a:off x="7567479" y="38576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2013</a:t>
              </a:r>
              <a:endParaRPr lang="es-MX" sz="1400" b="1" dirty="0">
                <a:solidFill>
                  <a:schemeClr val="tx1">
                    <a:lumMod val="75000"/>
                    <a:lumOff val="25000"/>
                  </a:schemeClr>
                </a:solidFill>
                <a:latin typeface="American Typewriter"/>
                <a:cs typeface="American Typewriter"/>
              </a:endParaRPr>
            </a:p>
          </p:txBody>
        </p:sp>
        <p:sp>
          <p:nvSpPr>
            <p:cNvPr id="21" name="20 CuadroTexto"/>
            <p:cNvSpPr txBox="1"/>
            <p:nvPr/>
          </p:nvSpPr>
          <p:spPr>
            <a:xfrm>
              <a:off x="2428875" y="1466670"/>
              <a:ext cx="1300163" cy="1200329"/>
            </a:xfrm>
            <a:prstGeom prst="rect">
              <a:avLst/>
            </a:prstGeom>
            <a:noFill/>
          </p:spPr>
          <p:txBody>
            <a:bodyPr wrap="square" rtlCol="0">
              <a:spAutoFit/>
            </a:bodyPr>
            <a:lstStyle/>
            <a:p>
              <a:pPr algn="ctr"/>
              <a:r>
                <a:rPr lang="es-MX" sz="900" b="1" dirty="0" smtClean="0">
                  <a:latin typeface="American Typewriter"/>
                  <a:cs typeface="American Typewriter"/>
                </a:rPr>
                <a:t>CONACYT emite 2 convocatorias a fin de apoyar la creación de </a:t>
              </a:r>
              <a:r>
                <a:rPr lang="es-MX" sz="900" b="1" dirty="0" smtClean="0">
                  <a:solidFill>
                    <a:srgbClr val="FF0000"/>
                  </a:solidFill>
                  <a:latin typeface="American Typewriter"/>
                  <a:cs typeface="American Typewriter"/>
                </a:rPr>
                <a:t>laboratorios nacionales y </a:t>
              </a:r>
              <a:r>
                <a:rPr lang="es-MX" sz="900" b="1" dirty="0" smtClean="0">
                  <a:latin typeface="American Typewriter"/>
                  <a:cs typeface="American Typewriter"/>
                </a:rPr>
                <a:t>megaproyectos en áreas estratégicas</a:t>
              </a:r>
              <a:endParaRPr lang="es-MX" sz="900" b="1" dirty="0">
                <a:latin typeface="American Typewriter"/>
                <a:cs typeface="American Typewriter"/>
              </a:endParaRPr>
            </a:p>
          </p:txBody>
        </p:sp>
        <p:sp>
          <p:nvSpPr>
            <p:cNvPr id="5" name="CuadroTexto 4"/>
            <p:cNvSpPr txBox="1"/>
            <p:nvPr/>
          </p:nvSpPr>
          <p:spPr>
            <a:xfrm>
              <a:off x="4166901" y="1678635"/>
              <a:ext cx="1179888" cy="784830"/>
            </a:xfrm>
            <a:prstGeom prst="rect">
              <a:avLst/>
            </a:prstGeom>
            <a:noFill/>
          </p:spPr>
          <p:txBody>
            <a:bodyPr wrap="square" rtlCol="0">
              <a:spAutoFit/>
            </a:bodyPr>
            <a:lstStyle/>
            <a:p>
              <a:pPr algn="ctr"/>
              <a:r>
                <a:rPr lang="es-ES" sz="900" b="1" dirty="0" smtClean="0">
                  <a:solidFill>
                    <a:srgbClr val="FF0000"/>
                  </a:solidFill>
                  <a:latin typeface="American Typewriter"/>
                  <a:cs typeface="American Typewriter"/>
                </a:rPr>
                <a:t>Estudio de la Secretaría de </a:t>
              </a:r>
            </a:p>
            <a:p>
              <a:pPr algn="ctr"/>
              <a:r>
                <a:rPr lang="es-ES" sz="900" b="1" dirty="0" smtClean="0">
                  <a:solidFill>
                    <a:srgbClr val="FF0000"/>
                  </a:solidFill>
                  <a:latin typeface="American Typewriter"/>
                  <a:cs typeface="American Typewriter"/>
                </a:rPr>
                <a:t>Economía</a:t>
              </a:r>
            </a:p>
            <a:p>
              <a:pPr algn="ctr"/>
              <a:r>
                <a:rPr lang="es-ES" sz="900" b="1" dirty="0" smtClean="0">
                  <a:solidFill>
                    <a:srgbClr val="000000"/>
                  </a:solidFill>
                  <a:latin typeface="American Typewriter"/>
                  <a:cs typeface="American Typewriter"/>
                </a:rPr>
                <a:t>Diagnóstico &amp; Perspectiva</a:t>
              </a:r>
              <a:endParaRPr lang="es-ES" sz="900" b="1" dirty="0">
                <a:solidFill>
                  <a:srgbClr val="000000"/>
                </a:solidFill>
                <a:latin typeface="American Typewriter"/>
                <a:cs typeface="American Typewriter"/>
              </a:endParaRPr>
            </a:p>
          </p:txBody>
        </p:sp>
        <p:sp>
          <p:nvSpPr>
            <p:cNvPr id="64" name="63 CuadroTexto"/>
            <p:cNvSpPr txBox="1"/>
            <p:nvPr/>
          </p:nvSpPr>
          <p:spPr>
            <a:xfrm>
              <a:off x="2613768" y="4449466"/>
              <a:ext cx="1279001" cy="923330"/>
            </a:xfrm>
            <a:prstGeom prst="rect">
              <a:avLst/>
            </a:prstGeom>
            <a:noFill/>
          </p:spPr>
          <p:txBody>
            <a:bodyPr wrap="square" rtlCol="0">
              <a:spAutoFit/>
            </a:bodyPr>
            <a:lstStyle/>
            <a:p>
              <a:pPr algn="ctr"/>
              <a:r>
                <a:rPr lang="es-MX" sz="900" b="1" dirty="0" smtClean="0">
                  <a:latin typeface="American Typewriter"/>
                  <a:cs typeface="American Typewriter"/>
                </a:rPr>
                <a:t>El </a:t>
              </a:r>
              <a:r>
                <a:rPr lang="es-MX" sz="900" b="1" dirty="0" smtClean="0">
                  <a:solidFill>
                    <a:srgbClr val="FF0000"/>
                  </a:solidFill>
                  <a:latin typeface="American Typewriter"/>
                  <a:cs typeface="American Typewriter"/>
                </a:rPr>
                <a:t>Plan Nacional de Desarrollo </a:t>
              </a:r>
              <a:r>
                <a:rPr lang="es-MX" sz="900" b="1" dirty="0" smtClean="0">
                  <a:latin typeface="American Typewriter"/>
                  <a:cs typeface="American Typewriter"/>
                </a:rPr>
                <a:t>considera a la Nanotecnología como sector estratégico</a:t>
              </a:r>
              <a:endParaRPr lang="es-MX" sz="900" b="1" dirty="0">
                <a:latin typeface="American Typewriter"/>
                <a:cs typeface="American Typewriter"/>
              </a:endParaRPr>
            </a:p>
          </p:txBody>
        </p:sp>
        <p:sp>
          <p:nvSpPr>
            <p:cNvPr id="65" name="64 CuadroTexto"/>
            <p:cNvSpPr txBox="1"/>
            <p:nvPr/>
          </p:nvSpPr>
          <p:spPr>
            <a:xfrm>
              <a:off x="4218586" y="4634491"/>
              <a:ext cx="1279001" cy="646331"/>
            </a:xfrm>
            <a:prstGeom prst="rect">
              <a:avLst/>
            </a:prstGeom>
            <a:noFill/>
          </p:spPr>
          <p:txBody>
            <a:bodyPr wrap="square" rtlCol="0">
              <a:spAutoFit/>
            </a:bodyPr>
            <a:lstStyle/>
            <a:p>
              <a:pPr algn="ctr"/>
              <a:r>
                <a:rPr lang="es-MX" sz="900" b="1" dirty="0" smtClean="0">
                  <a:latin typeface="American Typewriter"/>
                  <a:cs typeface="American Typewriter"/>
                </a:rPr>
                <a:t>CONACYT aprueba los lineamientos para la creación de </a:t>
              </a:r>
              <a:r>
                <a:rPr lang="es-MX" sz="900" b="1" dirty="0" smtClean="0">
                  <a:solidFill>
                    <a:srgbClr val="FF0000"/>
                  </a:solidFill>
                  <a:latin typeface="American Typewriter"/>
                  <a:cs typeface="American Typewriter"/>
                </a:rPr>
                <a:t>Redes Temáticas</a:t>
              </a:r>
              <a:endParaRPr lang="es-MX" sz="900" b="1" dirty="0">
                <a:solidFill>
                  <a:srgbClr val="FF0000"/>
                </a:solidFill>
                <a:latin typeface="American Typewriter"/>
                <a:cs typeface="American Typewriter"/>
              </a:endParaRPr>
            </a:p>
          </p:txBody>
        </p:sp>
        <p:sp>
          <p:nvSpPr>
            <p:cNvPr id="66" name="65 CuadroTexto"/>
            <p:cNvSpPr txBox="1"/>
            <p:nvPr/>
          </p:nvSpPr>
          <p:spPr>
            <a:xfrm>
              <a:off x="5744188" y="1715215"/>
              <a:ext cx="1279001" cy="646331"/>
            </a:xfrm>
            <a:prstGeom prst="rect">
              <a:avLst/>
            </a:prstGeom>
            <a:noFill/>
          </p:spPr>
          <p:txBody>
            <a:bodyPr wrap="square" rtlCol="0">
              <a:spAutoFit/>
            </a:bodyPr>
            <a:lstStyle/>
            <a:p>
              <a:pPr algn="ctr"/>
              <a:r>
                <a:rPr lang="es-MX" sz="900" b="1" dirty="0" smtClean="0">
                  <a:latin typeface="American Typewriter"/>
                  <a:cs typeface="American Typewriter"/>
                </a:rPr>
                <a:t>Se forma la </a:t>
              </a:r>
              <a:r>
                <a:rPr lang="es-MX" sz="900" b="1" dirty="0" smtClean="0">
                  <a:solidFill>
                    <a:srgbClr val="FF0000"/>
                  </a:solidFill>
                  <a:latin typeface="American Typewriter"/>
                  <a:cs typeface="American Typewriter"/>
                </a:rPr>
                <a:t>Red Nacional </a:t>
              </a:r>
              <a:r>
                <a:rPr lang="es-MX" sz="900" b="1" dirty="0" smtClean="0">
                  <a:latin typeface="American Typewriter"/>
                  <a:cs typeface="American Typewriter"/>
                </a:rPr>
                <a:t>de </a:t>
              </a:r>
              <a:r>
                <a:rPr lang="es-MX" sz="900" b="1" dirty="0" err="1" smtClean="0">
                  <a:latin typeface="American Typewriter"/>
                  <a:cs typeface="American Typewriter"/>
                </a:rPr>
                <a:t>Nanociencias</a:t>
              </a:r>
              <a:r>
                <a:rPr lang="es-MX" sz="900" b="1" dirty="0" smtClean="0">
                  <a:latin typeface="American Typewriter"/>
                  <a:cs typeface="American Typewriter"/>
                </a:rPr>
                <a:t> y </a:t>
              </a:r>
              <a:r>
                <a:rPr lang="es-MX" sz="900" b="1" dirty="0" err="1" smtClean="0">
                  <a:latin typeface="American Typewriter"/>
                  <a:cs typeface="American Typewriter"/>
                </a:rPr>
                <a:t>Nanotecnológia</a:t>
              </a:r>
              <a:endParaRPr lang="es-MX" sz="900" b="1" dirty="0">
                <a:latin typeface="American Typewriter"/>
                <a:cs typeface="American Typewriter"/>
              </a:endParaRPr>
            </a:p>
          </p:txBody>
        </p:sp>
        <p:sp>
          <p:nvSpPr>
            <p:cNvPr id="67" name="66 CuadroTexto"/>
            <p:cNvSpPr txBox="1"/>
            <p:nvPr/>
          </p:nvSpPr>
          <p:spPr>
            <a:xfrm>
              <a:off x="7304889" y="1538560"/>
              <a:ext cx="1279001" cy="1061829"/>
            </a:xfrm>
            <a:prstGeom prst="rect">
              <a:avLst/>
            </a:prstGeom>
            <a:noFill/>
          </p:spPr>
          <p:txBody>
            <a:bodyPr wrap="square" rtlCol="0">
              <a:spAutoFit/>
            </a:bodyPr>
            <a:lstStyle/>
            <a:p>
              <a:pPr algn="ctr"/>
              <a:r>
                <a:rPr lang="es-MX" sz="900" b="1" dirty="0" smtClean="0">
                  <a:latin typeface="American Typewriter"/>
                  <a:cs typeface="American Typewriter"/>
                </a:rPr>
                <a:t>La Red cuenta con </a:t>
              </a:r>
              <a:r>
                <a:rPr lang="es-MX" sz="900" b="1" dirty="0" smtClean="0">
                  <a:solidFill>
                    <a:srgbClr val="FF0000"/>
                  </a:solidFill>
                  <a:latin typeface="American Typewriter"/>
                  <a:cs typeface="American Typewriter"/>
                </a:rPr>
                <a:t>270 miembros </a:t>
              </a:r>
              <a:r>
                <a:rPr lang="es-MX" sz="900" b="1" dirty="0" smtClean="0">
                  <a:latin typeface="American Typewriter"/>
                  <a:cs typeface="American Typewriter"/>
                </a:rPr>
                <a:t>de 42 instituciones diferentes, incursionando en 11 líneas temáticas</a:t>
              </a:r>
              <a:endParaRPr lang="es-MX" sz="900" b="1" dirty="0">
                <a:latin typeface="American Typewriter"/>
                <a:cs typeface="American Typewriter"/>
              </a:endParaRPr>
            </a:p>
          </p:txBody>
        </p:sp>
        <p:cxnSp>
          <p:nvCxnSpPr>
            <p:cNvPr id="45" name="56 Conector recto"/>
            <p:cNvCxnSpPr/>
            <p:nvPr/>
          </p:nvCxnSpPr>
          <p:spPr>
            <a:xfrm>
              <a:off x="8027874" y="3460494"/>
              <a:ext cx="0" cy="409575"/>
            </a:xfrm>
            <a:prstGeom prst="line">
              <a:avLst/>
            </a:prstGeom>
            <a:ln>
              <a:solidFill>
                <a:srgbClr val="C00000"/>
              </a:solidFill>
              <a:tailEnd type="oval"/>
            </a:ln>
            <a:effectLst/>
          </p:spPr>
          <p:style>
            <a:lnRef idx="2">
              <a:schemeClr val="accent1"/>
            </a:lnRef>
            <a:fillRef idx="0">
              <a:schemeClr val="accent1"/>
            </a:fillRef>
            <a:effectRef idx="1">
              <a:schemeClr val="accent1"/>
            </a:effectRef>
            <a:fontRef idx="minor">
              <a:schemeClr val="tx1"/>
            </a:fontRef>
          </p:style>
        </p:cxnSp>
        <p:sp>
          <p:nvSpPr>
            <p:cNvPr id="46" name="43 Rectángulo redondeado"/>
            <p:cNvSpPr/>
            <p:nvPr/>
          </p:nvSpPr>
          <p:spPr>
            <a:xfrm>
              <a:off x="5741379" y="4398575"/>
              <a:ext cx="1300163" cy="1200330"/>
            </a:xfrm>
            <a:prstGeom prst="roundRect">
              <a:avLst/>
            </a:prstGeom>
            <a:solidFill>
              <a:schemeClr val="bg1"/>
            </a:solidFill>
            <a:ln w="19050">
              <a:solidFill>
                <a:schemeClr val="tx1">
                  <a:lumMod val="75000"/>
                  <a:lumOff val="2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MX" sz="900" b="1">
                <a:latin typeface="American Typewriter"/>
                <a:cs typeface="American Typewriter"/>
              </a:endParaRPr>
            </a:p>
          </p:txBody>
        </p:sp>
        <p:sp>
          <p:nvSpPr>
            <p:cNvPr id="47" name="61 CuadroTexto"/>
            <p:cNvSpPr txBox="1"/>
            <p:nvPr/>
          </p:nvSpPr>
          <p:spPr>
            <a:xfrm>
              <a:off x="5706476" y="3870325"/>
              <a:ext cx="947738" cy="307777"/>
            </a:xfrm>
            <a:prstGeom prst="rect">
              <a:avLst/>
            </a:prstGeom>
            <a:noFill/>
          </p:spPr>
          <p:txBody>
            <a:bodyPr wrap="square" rtlCol="0">
              <a:spAutoFit/>
            </a:bodyPr>
            <a:lstStyle/>
            <a:p>
              <a:pPr algn="ctr"/>
              <a:r>
                <a:rPr lang="es-MX" sz="1400" b="1" dirty="0" smtClean="0">
                  <a:solidFill>
                    <a:schemeClr val="tx1">
                      <a:lumMod val="75000"/>
                      <a:lumOff val="25000"/>
                    </a:schemeClr>
                  </a:solidFill>
                  <a:latin typeface="American Typewriter"/>
                  <a:cs typeface="American Typewriter"/>
                </a:rPr>
                <a:t>2009</a:t>
              </a:r>
              <a:endParaRPr lang="es-MX" sz="1400" b="1" dirty="0">
                <a:solidFill>
                  <a:schemeClr val="tx1">
                    <a:lumMod val="75000"/>
                    <a:lumOff val="25000"/>
                  </a:schemeClr>
                </a:solidFill>
                <a:latin typeface="American Typewriter"/>
                <a:cs typeface="American Typewriter"/>
              </a:endParaRPr>
            </a:p>
          </p:txBody>
        </p:sp>
        <p:sp>
          <p:nvSpPr>
            <p:cNvPr id="48" name="66 CuadroTexto"/>
            <p:cNvSpPr txBox="1"/>
            <p:nvPr/>
          </p:nvSpPr>
          <p:spPr>
            <a:xfrm>
              <a:off x="5790370" y="4496963"/>
              <a:ext cx="1279001" cy="1061829"/>
            </a:xfrm>
            <a:prstGeom prst="rect">
              <a:avLst/>
            </a:prstGeom>
            <a:noFill/>
          </p:spPr>
          <p:txBody>
            <a:bodyPr wrap="square" rtlCol="0">
              <a:spAutoFit/>
            </a:bodyPr>
            <a:lstStyle/>
            <a:p>
              <a:pPr algn="ctr"/>
              <a:r>
                <a:rPr lang="es-MX" sz="900" b="1" dirty="0" smtClean="0">
                  <a:solidFill>
                    <a:srgbClr val="FF0000"/>
                  </a:solidFill>
                  <a:latin typeface="American Typewriter"/>
                  <a:cs typeface="American Typewriter"/>
                </a:rPr>
                <a:t>Educación masiva </a:t>
              </a:r>
              <a:r>
                <a:rPr lang="es-MX" sz="900" b="1" dirty="0" smtClean="0">
                  <a:latin typeface="American Typewriter"/>
                  <a:cs typeface="American Typewriter"/>
                </a:rPr>
                <a:t>de la Nanotecnología, </a:t>
              </a:r>
            </a:p>
            <a:p>
              <a:pPr algn="ctr"/>
              <a:r>
                <a:rPr lang="es-MX" sz="900" b="1" dirty="0" smtClean="0">
                  <a:latin typeface="American Typewriter"/>
                  <a:cs typeface="American Typewriter"/>
                </a:rPr>
                <a:t>Licenciatura en </a:t>
              </a:r>
            </a:p>
            <a:p>
              <a:pPr algn="ctr"/>
              <a:r>
                <a:rPr lang="es-MX" sz="900" b="1" dirty="0">
                  <a:latin typeface="American Typewriter"/>
                  <a:cs typeface="American Typewriter"/>
                </a:rPr>
                <a:t>l</a:t>
              </a:r>
              <a:r>
                <a:rPr lang="es-MX" sz="900" b="1" dirty="0" smtClean="0">
                  <a:latin typeface="American Typewriter"/>
                  <a:cs typeface="American Typewriter"/>
                </a:rPr>
                <a:t>as Universidades</a:t>
              </a:r>
            </a:p>
            <a:p>
              <a:pPr algn="ctr"/>
              <a:r>
                <a:rPr lang="es-MX" sz="900" b="1" dirty="0" smtClean="0">
                  <a:latin typeface="American Typewriter"/>
                  <a:cs typeface="American Typewriter"/>
                </a:rPr>
                <a:t>Tecnológicas de </a:t>
              </a:r>
            </a:p>
            <a:p>
              <a:pPr algn="ctr"/>
              <a:r>
                <a:rPr lang="es-MX" sz="900" b="1" dirty="0" smtClean="0">
                  <a:latin typeface="American Typewriter"/>
                  <a:cs typeface="American Typewriter"/>
                </a:rPr>
                <a:t>México</a:t>
              </a:r>
              <a:endParaRPr lang="es-MX" sz="900" b="1" dirty="0">
                <a:latin typeface="American Typewriter"/>
                <a:cs typeface="American Typewriter"/>
              </a:endParaRPr>
            </a:p>
          </p:txBody>
        </p:sp>
      </p:grpSp>
      <p:sp>
        <p:nvSpPr>
          <p:cNvPr id="2" name="CuadroTexto 1"/>
          <p:cNvSpPr txBox="1"/>
          <p:nvPr/>
        </p:nvSpPr>
        <p:spPr>
          <a:xfrm>
            <a:off x="166508" y="820231"/>
            <a:ext cx="8894935" cy="415498"/>
          </a:xfrm>
          <a:prstGeom prst="rect">
            <a:avLst/>
          </a:prstGeom>
          <a:solidFill>
            <a:srgbClr val="FFFFFF"/>
          </a:solidFill>
        </p:spPr>
        <p:txBody>
          <a:bodyPr wrap="none" rtlCol="0">
            <a:spAutoFit/>
          </a:bodyPr>
          <a:lstStyle/>
          <a:p>
            <a:r>
              <a:rPr lang="es-ES" sz="2100" b="1" dirty="0" smtClean="0">
                <a:effectLst>
                  <a:glow rad="101600">
                    <a:schemeClr val="bg2">
                      <a:alpha val="92000"/>
                    </a:schemeClr>
                  </a:glow>
                  <a:outerShdw blurRad="50800" dist="38100" dir="2700000" sx="78000" sy="78000" algn="tl" rotWithShape="0">
                    <a:srgbClr val="000000">
                      <a:alpha val="43000"/>
                    </a:srgbClr>
                  </a:outerShdw>
                  <a:reflection stA="88000" endPos="15000" dist="12700" dir="5400000" sy="-100000" algn="bl" rotWithShape="0"/>
                </a:effectLst>
                <a:latin typeface="American Typewriter"/>
                <a:cs typeface="American Typewriter"/>
              </a:rPr>
              <a:t>RESUMEN CRONOLÓGICO: ACONTECIMIENTOS RELEVANTES</a:t>
            </a:r>
            <a:endParaRPr lang="es-ES" sz="2100" b="1" dirty="0">
              <a:effectLst>
                <a:glow rad="101600">
                  <a:schemeClr val="bg2">
                    <a:alpha val="92000"/>
                  </a:schemeClr>
                </a:glow>
                <a:outerShdw blurRad="50800" dist="38100" dir="2700000" sx="78000" sy="78000" algn="tl" rotWithShape="0">
                  <a:srgbClr val="000000">
                    <a:alpha val="43000"/>
                  </a:srgbClr>
                </a:outerShdw>
                <a:reflection stA="88000" endPos="15000" dist="12700" dir="5400000" sy="-100000" algn="bl" rotWithShape="0"/>
              </a:effectLst>
              <a:latin typeface="American Typewriter"/>
              <a:cs typeface="American Typewriter"/>
            </a:endParaRPr>
          </a:p>
        </p:txBody>
      </p:sp>
      <p:pic>
        <p:nvPicPr>
          <p:cNvPr id="68" name="Imagen 67" descr="Captura de pantalla 2014-01-18 a la(s) 15.53.17.png"/>
          <p:cNvPicPr>
            <a:picLocks noChangeAspect="1"/>
          </p:cNvPicPr>
          <p:nvPr/>
        </p:nvPicPr>
        <p:blipFill rotWithShape="1">
          <a:blip r:embed="rId3" cstate="email">
            <a:extLst>
              <a:ext uri="{28A0092B-C50C-407E-A947-70E740481C1C}">
                <a14:useLocalDpi xmlns:a14="http://schemas.microsoft.com/office/drawing/2010/main" xmlns="" val="0"/>
              </a:ext>
            </a:extLst>
          </a:blip>
          <a:srcRect/>
          <a:stretch/>
        </p:blipFill>
        <p:spPr>
          <a:xfrm>
            <a:off x="7133613" y="4642435"/>
            <a:ext cx="1296477" cy="114834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2135824797"/>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51170065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e_r1_c1"/>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5436096" y="5983288"/>
            <a:ext cx="1622425" cy="758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87" name="Picture 3" descr="Secretaria%20Relaciones%20Exteriores%20M%C3%A9xico"/>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54000" y="6059488"/>
            <a:ext cx="947738"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88" name="Text Box 5"/>
          <p:cNvSpPr txBox="1">
            <a:spLocks noChangeArrowheads="1"/>
          </p:cNvSpPr>
          <p:nvPr/>
        </p:nvSpPr>
        <p:spPr bwMode="auto">
          <a:xfrm>
            <a:off x="899592" y="332656"/>
            <a:ext cx="7776488"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r>
              <a:rPr lang="es-ES" sz="1800" u="none">
                <a:solidFill>
                  <a:srgbClr val="C00000"/>
                </a:solidFill>
                <a:latin typeface="Arial Rounded MT Bold"/>
                <a:cs typeface="Arial Rounded MT Bold"/>
              </a:rPr>
              <a:t>Punto Nacional de Contacto en Nanotecnología y Nuevos Materiales</a:t>
            </a:r>
            <a:endParaRPr lang="es-MX">
              <a:latin typeface="Arial Rounded MT Bold"/>
              <a:cs typeface="Arial Rounded MT Bold"/>
            </a:endParaRPr>
          </a:p>
        </p:txBody>
      </p:sp>
      <p:pic>
        <p:nvPicPr>
          <p:cNvPr id="41989" name="Picture 5" descr="000001640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4211960" y="6021288"/>
            <a:ext cx="990600" cy="671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1990" name="Picture 6" descr="nafi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2792413" y="6092825"/>
            <a:ext cx="1223962" cy="566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nvGrpSpPr>
          <p:cNvPr id="41991" name="Group 36"/>
          <p:cNvGrpSpPr>
            <a:grpSpLocks noGrp="1" noRot="1"/>
          </p:cNvGrpSpPr>
          <p:nvPr/>
        </p:nvGrpSpPr>
        <p:grpSpPr bwMode="auto">
          <a:xfrm>
            <a:off x="457200" y="1615629"/>
            <a:ext cx="8229600" cy="2245419"/>
            <a:chOff x="288" y="927"/>
            <a:chExt cx="5184" cy="1211"/>
          </a:xfrm>
        </p:grpSpPr>
        <p:sp>
          <p:nvSpPr>
            <p:cNvPr id="41997" name="Rectangle 9"/>
            <p:cNvSpPr>
              <a:spLocks noChangeArrowheads="1"/>
            </p:cNvSpPr>
            <p:nvPr/>
          </p:nvSpPr>
          <p:spPr bwMode="auto">
            <a:xfrm>
              <a:off x="288" y="927"/>
              <a:ext cx="2116" cy="17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a:solidFill>
                    <a:schemeClr val="bg1"/>
                  </a:solidFill>
                  <a:latin typeface="Arial Rounded MT Bold"/>
                  <a:cs typeface="Arial Rounded MT Bold"/>
                </a:rPr>
                <a:t>Área</a:t>
              </a:r>
              <a:endParaRPr lang="es-MX" sz="1200">
                <a:latin typeface="Arial Rounded MT Bold"/>
                <a:cs typeface="Arial Rounded MT Bold"/>
              </a:endParaRPr>
            </a:p>
          </p:txBody>
        </p:sp>
        <p:sp>
          <p:nvSpPr>
            <p:cNvPr id="41998" name="Rectangle 10"/>
            <p:cNvSpPr>
              <a:spLocks noChangeArrowheads="1"/>
            </p:cNvSpPr>
            <p:nvPr/>
          </p:nvSpPr>
          <p:spPr bwMode="auto">
            <a:xfrm>
              <a:off x="2404" y="927"/>
              <a:ext cx="3068" cy="173"/>
            </a:xfrm>
            <a:prstGeom prst="rect">
              <a:avLst/>
            </a:prstGeom>
            <a:solidFill>
              <a:schemeClr val="accent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a:solidFill>
                    <a:schemeClr val="bg1"/>
                  </a:solidFill>
                  <a:latin typeface="Arial Rounded MT Bold"/>
                  <a:cs typeface="Arial Rounded MT Bold"/>
                </a:rPr>
                <a:t>Institución</a:t>
              </a:r>
              <a:endParaRPr lang="es-MX" sz="1200">
                <a:latin typeface="Arial Rounded MT Bold"/>
                <a:cs typeface="Arial Rounded MT Bold"/>
              </a:endParaRPr>
            </a:p>
          </p:txBody>
        </p:sp>
        <p:sp>
          <p:nvSpPr>
            <p:cNvPr id="41999" name="Rectangle 11"/>
            <p:cNvSpPr>
              <a:spLocks noChangeArrowheads="1"/>
            </p:cNvSpPr>
            <p:nvPr/>
          </p:nvSpPr>
          <p:spPr bwMode="auto">
            <a:xfrm>
              <a:off x="288" y="1100"/>
              <a:ext cx="21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dirty="0">
                  <a:solidFill>
                    <a:schemeClr val="accent2"/>
                  </a:solidFill>
                  <a:latin typeface="Arial Rounded MT Bold"/>
                  <a:cs typeface="Arial Rounded MT Bold"/>
                </a:rPr>
                <a:t>Cooperación Internacional para el Desarrollo</a:t>
              </a:r>
              <a:endParaRPr lang="es-MX" sz="1200" dirty="0">
                <a:latin typeface="Arial Rounded MT Bold"/>
                <a:cs typeface="Arial Rounded MT Bold"/>
              </a:endParaRPr>
            </a:p>
          </p:txBody>
        </p:sp>
        <p:sp>
          <p:nvSpPr>
            <p:cNvPr id="42000" name="Rectangle 12"/>
            <p:cNvSpPr>
              <a:spLocks noChangeArrowheads="1"/>
            </p:cNvSpPr>
            <p:nvPr/>
          </p:nvSpPr>
          <p:spPr bwMode="auto">
            <a:xfrm>
              <a:off x="2404" y="1100"/>
              <a:ext cx="30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a:solidFill>
                    <a:schemeClr val="accent2"/>
                  </a:solidFill>
                  <a:latin typeface="Arial Rounded MT Bold"/>
                  <a:cs typeface="Arial Rounded MT Bold"/>
                </a:rPr>
                <a:t>ITESM</a:t>
              </a:r>
              <a:r>
                <a:rPr lang="es-ES" sz="1200" b="0" u="none">
                  <a:solidFill>
                    <a:schemeClr val="accent2"/>
                  </a:solidFill>
                  <a:latin typeface="Arial Rounded MT Bold"/>
                  <a:cs typeface="Arial Rounded MT Bold"/>
                </a:rPr>
                <a:t> -Campus Guadalajara</a:t>
              </a:r>
              <a:endParaRPr lang="es-MX" sz="1200">
                <a:latin typeface="Arial Rounded MT Bold"/>
                <a:cs typeface="Arial Rounded MT Bold"/>
              </a:endParaRPr>
            </a:p>
          </p:txBody>
        </p:sp>
        <p:sp>
          <p:nvSpPr>
            <p:cNvPr id="42001" name="Rectangle 13"/>
            <p:cNvSpPr>
              <a:spLocks noChangeArrowheads="1"/>
            </p:cNvSpPr>
            <p:nvPr/>
          </p:nvSpPr>
          <p:spPr bwMode="auto">
            <a:xfrm>
              <a:off x="288" y="1273"/>
              <a:ext cx="21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Energías Alternativas</a:t>
              </a:r>
              <a:endParaRPr lang="es-MX" sz="1200">
                <a:latin typeface="Arial Rounded MT Bold"/>
                <a:cs typeface="Arial Rounded MT Bold"/>
              </a:endParaRPr>
            </a:p>
          </p:txBody>
        </p:sp>
        <p:sp>
          <p:nvSpPr>
            <p:cNvPr id="42002" name="Rectangle 14"/>
            <p:cNvSpPr>
              <a:spLocks noChangeArrowheads="1"/>
            </p:cNvSpPr>
            <p:nvPr/>
          </p:nvSpPr>
          <p:spPr bwMode="auto">
            <a:xfrm>
              <a:off x="2404" y="1273"/>
              <a:ext cx="30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Instituto de Investigaciones Eléctricas (</a:t>
              </a:r>
              <a:r>
                <a:rPr lang="es-ES" sz="1200" u="none">
                  <a:solidFill>
                    <a:schemeClr val="accent2"/>
                  </a:solidFill>
                  <a:latin typeface="Arial Rounded MT Bold"/>
                  <a:cs typeface="Arial Rounded MT Bold"/>
                </a:rPr>
                <a:t>IIE</a:t>
              </a:r>
              <a:r>
                <a:rPr lang="es-ES" sz="1200" b="0" u="none">
                  <a:solidFill>
                    <a:schemeClr val="accent2"/>
                  </a:solidFill>
                  <a:latin typeface="Arial Rounded MT Bold"/>
                  <a:cs typeface="Arial Rounded MT Bold"/>
                </a:rPr>
                <a:t>)</a:t>
              </a:r>
              <a:endParaRPr lang="es-MX" sz="1200">
                <a:latin typeface="Arial Rounded MT Bold"/>
                <a:cs typeface="Arial Rounded MT Bold"/>
              </a:endParaRPr>
            </a:p>
          </p:txBody>
        </p:sp>
        <p:sp>
          <p:nvSpPr>
            <p:cNvPr id="42003" name="Rectangle 15"/>
            <p:cNvSpPr>
              <a:spLocks noChangeArrowheads="1"/>
            </p:cNvSpPr>
            <p:nvPr/>
          </p:nvSpPr>
          <p:spPr bwMode="auto">
            <a:xfrm>
              <a:off x="288" y="1446"/>
              <a:ext cx="21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Medio Ambiente y Cambio Climático</a:t>
              </a:r>
              <a:endParaRPr lang="es-MX" sz="1200">
                <a:latin typeface="Arial Rounded MT Bold"/>
                <a:cs typeface="Arial Rounded MT Bold"/>
              </a:endParaRPr>
            </a:p>
          </p:txBody>
        </p:sp>
        <p:sp>
          <p:nvSpPr>
            <p:cNvPr id="42004" name="Rectangle 16"/>
            <p:cNvSpPr>
              <a:spLocks noChangeArrowheads="1"/>
            </p:cNvSpPr>
            <p:nvPr/>
          </p:nvSpPr>
          <p:spPr bwMode="auto">
            <a:xfrm>
              <a:off x="2404" y="1446"/>
              <a:ext cx="30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Instituto Mexicano de Tecnologías del Agua (</a:t>
              </a:r>
              <a:r>
                <a:rPr lang="es-ES" sz="1200" u="none">
                  <a:solidFill>
                    <a:schemeClr val="accent2"/>
                  </a:solidFill>
                  <a:latin typeface="Arial Rounded MT Bold"/>
                  <a:cs typeface="Arial Rounded MT Bold"/>
                </a:rPr>
                <a:t>IMTA</a:t>
              </a:r>
              <a:r>
                <a:rPr lang="es-ES" sz="1200" b="0" u="none">
                  <a:solidFill>
                    <a:schemeClr val="accent2"/>
                  </a:solidFill>
                  <a:latin typeface="Arial Rounded MT Bold"/>
                  <a:cs typeface="Arial Rounded MT Bold"/>
                </a:rPr>
                <a:t>)</a:t>
              </a:r>
              <a:endParaRPr lang="es-MX" sz="1200">
                <a:latin typeface="Arial Rounded MT Bold"/>
                <a:cs typeface="Arial Rounded MT Bold"/>
              </a:endParaRPr>
            </a:p>
          </p:txBody>
        </p:sp>
        <p:sp>
          <p:nvSpPr>
            <p:cNvPr id="42005" name="Rectangle 17"/>
            <p:cNvSpPr>
              <a:spLocks noChangeArrowheads="1"/>
            </p:cNvSpPr>
            <p:nvPr/>
          </p:nvSpPr>
          <p:spPr bwMode="auto">
            <a:xfrm>
              <a:off x="288" y="1619"/>
              <a:ext cx="2116" cy="173"/>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dirty="0">
                  <a:solidFill>
                    <a:srgbClr val="000000"/>
                  </a:solidFill>
                  <a:latin typeface="Arial Rounded MT Bold"/>
                  <a:cs typeface="Arial Rounded MT Bold"/>
                </a:rPr>
                <a:t>Nanotecnología y Nuevos Materiales</a:t>
              </a:r>
              <a:endParaRPr lang="es-MX" sz="1200" dirty="0">
                <a:solidFill>
                  <a:srgbClr val="000000"/>
                </a:solidFill>
                <a:latin typeface="Arial Rounded MT Bold"/>
                <a:cs typeface="Arial Rounded MT Bold"/>
              </a:endParaRPr>
            </a:p>
          </p:txBody>
        </p:sp>
        <p:sp>
          <p:nvSpPr>
            <p:cNvPr id="42006" name="Rectangle 18"/>
            <p:cNvSpPr>
              <a:spLocks noChangeArrowheads="1"/>
            </p:cNvSpPr>
            <p:nvPr/>
          </p:nvSpPr>
          <p:spPr bwMode="auto">
            <a:xfrm>
              <a:off x="2404" y="1619"/>
              <a:ext cx="3068" cy="173"/>
            </a:xfrm>
            <a:prstGeom prst="rect">
              <a:avLst/>
            </a:prstGeom>
            <a:solidFill>
              <a:srgbClr val="99CC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dirty="0">
                  <a:solidFill>
                    <a:srgbClr val="000000"/>
                  </a:solidFill>
                  <a:latin typeface="Arial Rounded MT Bold"/>
                  <a:cs typeface="Arial Rounded MT Bold"/>
                </a:rPr>
                <a:t>Centro de Investigación en Materiales Avanzados (CIMAV)</a:t>
              </a:r>
              <a:endParaRPr lang="es-MX" sz="1200" dirty="0">
                <a:solidFill>
                  <a:srgbClr val="000000"/>
                </a:solidFill>
                <a:latin typeface="Arial Rounded MT Bold"/>
                <a:cs typeface="Arial Rounded MT Bold"/>
              </a:endParaRPr>
            </a:p>
          </p:txBody>
        </p:sp>
        <p:sp>
          <p:nvSpPr>
            <p:cNvPr id="42007" name="Rectangle 19"/>
            <p:cNvSpPr>
              <a:spLocks noChangeArrowheads="1"/>
            </p:cNvSpPr>
            <p:nvPr/>
          </p:nvSpPr>
          <p:spPr bwMode="auto">
            <a:xfrm>
              <a:off x="288" y="1792"/>
              <a:ext cx="21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Sector Automotriz</a:t>
              </a:r>
              <a:endParaRPr lang="es-MX" sz="1200">
                <a:latin typeface="Arial Rounded MT Bold"/>
                <a:cs typeface="Arial Rounded MT Bold"/>
              </a:endParaRPr>
            </a:p>
          </p:txBody>
        </p:sp>
        <p:sp>
          <p:nvSpPr>
            <p:cNvPr id="42008" name="Rectangle 20"/>
            <p:cNvSpPr>
              <a:spLocks noChangeArrowheads="1"/>
            </p:cNvSpPr>
            <p:nvPr/>
          </p:nvSpPr>
          <p:spPr bwMode="auto">
            <a:xfrm>
              <a:off x="2404" y="1792"/>
              <a:ext cx="30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a:solidFill>
                    <a:schemeClr val="accent2"/>
                  </a:solidFill>
                  <a:latin typeface="Arial Rounded MT Bold"/>
                  <a:cs typeface="Arial Rounded MT Bold"/>
                </a:rPr>
                <a:t>Fundación México Estados Unidos para la Ciencia (</a:t>
              </a:r>
              <a:r>
                <a:rPr lang="es-ES" sz="1200" u="none">
                  <a:solidFill>
                    <a:schemeClr val="accent2"/>
                  </a:solidFill>
                  <a:latin typeface="Arial Rounded MT Bold"/>
                  <a:cs typeface="Arial Rounded MT Bold"/>
                </a:rPr>
                <a:t>FUMEC</a:t>
              </a:r>
              <a:r>
                <a:rPr lang="es-ES" sz="1200" b="0" u="none">
                  <a:solidFill>
                    <a:schemeClr val="accent2"/>
                  </a:solidFill>
                  <a:latin typeface="Arial Rounded MT Bold"/>
                  <a:cs typeface="Arial Rounded MT Bold"/>
                </a:rPr>
                <a:t>)</a:t>
              </a:r>
              <a:endParaRPr lang="es-MX" sz="1200">
                <a:latin typeface="Arial Rounded MT Bold"/>
                <a:cs typeface="Arial Rounded MT Bold"/>
              </a:endParaRPr>
            </a:p>
          </p:txBody>
        </p:sp>
        <p:sp>
          <p:nvSpPr>
            <p:cNvPr id="42009" name="Rectangle 21"/>
            <p:cNvSpPr>
              <a:spLocks noChangeArrowheads="1"/>
            </p:cNvSpPr>
            <p:nvPr/>
          </p:nvSpPr>
          <p:spPr bwMode="auto">
            <a:xfrm>
              <a:off x="288" y="1965"/>
              <a:ext cx="2116"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b="0" u="none" dirty="0">
                  <a:solidFill>
                    <a:schemeClr val="accent2"/>
                  </a:solidFill>
                  <a:latin typeface="Arial Rounded MT Bold"/>
                  <a:cs typeface="Arial Rounded MT Bold"/>
                </a:rPr>
                <a:t>Tecnologías de la Información y Comunicación</a:t>
              </a:r>
              <a:endParaRPr lang="es-MX" sz="1200" dirty="0">
                <a:latin typeface="Arial Rounded MT Bold"/>
                <a:cs typeface="Arial Rounded MT Bold"/>
              </a:endParaRPr>
            </a:p>
          </p:txBody>
        </p:sp>
        <p:sp>
          <p:nvSpPr>
            <p:cNvPr id="42010" name="Rectangle 22"/>
            <p:cNvSpPr>
              <a:spLocks noChangeArrowheads="1"/>
            </p:cNvSpPr>
            <p:nvPr/>
          </p:nvSpPr>
          <p:spPr bwMode="auto">
            <a:xfrm>
              <a:off x="2404" y="1965"/>
              <a:ext cx="3068" cy="1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a:r>
                <a:rPr lang="es-ES" sz="1200" u="none">
                  <a:solidFill>
                    <a:schemeClr val="accent2"/>
                  </a:solidFill>
                  <a:latin typeface="Arial Rounded MT Bold"/>
                  <a:cs typeface="Arial Rounded MT Bold"/>
                </a:rPr>
                <a:t>ITESM</a:t>
              </a:r>
              <a:r>
                <a:rPr lang="es-ES" sz="1200" b="0" u="none">
                  <a:solidFill>
                    <a:schemeClr val="accent2"/>
                  </a:solidFill>
                  <a:latin typeface="Arial Rounded MT Bold"/>
                  <a:cs typeface="Arial Rounded MT Bold"/>
                </a:rPr>
                <a:t>-Campus Edo. Mex.</a:t>
              </a:r>
              <a:endParaRPr lang="es-MX" sz="1200">
                <a:latin typeface="Arial Rounded MT Bold"/>
                <a:cs typeface="Arial Rounded MT Bold"/>
              </a:endParaRPr>
            </a:p>
          </p:txBody>
        </p:sp>
        <p:sp>
          <p:nvSpPr>
            <p:cNvPr id="42011" name="Line 23"/>
            <p:cNvSpPr>
              <a:spLocks noChangeShapeType="1"/>
            </p:cNvSpPr>
            <p:nvPr/>
          </p:nvSpPr>
          <p:spPr bwMode="auto">
            <a:xfrm>
              <a:off x="2404" y="927"/>
              <a:ext cx="0" cy="1211"/>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2" name="Line 24"/>
            <p:cNvSpPr>
              <a:spLocks noChangeShapeType="1"/>
            </p:cNvSpPr>
            <p:nvPr/>
          </p:nvSpPr>
          <p:spPr bwMode="auto">
            <a:xfrm>
              <a:off x="288" y="1100"/>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3" name="Line 25"/>
            <p:cNvSpPr>
              <a:spLocks noChangeShapeType="1"/>
            </p:cNvSpPr>
            <p:nvPr/>
          </p:nvSpPr>
          <p:spPr bwMode="auto">
            <a:xfrm>
              <a:off x="288" y="1273"/>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4" name="Line 26"/>
            <p:cNvSpPr>
              <a:spLocks noChangeShapeType="1"/>
            </p:cNvSpPr>
            <p:nvPr/>
          </p:nvSpPr>
          <p:spPr bwMode="auto">
            <a:xfrm>
              <a:off x="288" y="1446"/>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5" name="Line 27"/>
            <p:cNvSpPr>
              <a:spLocks noChangeShapeType="1"/>
            </p:cNvSpPr>
            <p:nvPr/>
          </p:nvSpPr>
          <p:spPr bwMode="auto">
            <a:xfrm>
              <a:off x="288" y="1619"/>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6" name="Line 28"/>
            <p:cNvSpPr>
              <a:spLocks noChangeShapeType="1"/>
            </p:cNvSpPr>
            <p:nvPr/>
          </p:nvSpPr>
          <p:spPr bwMode="auto">
            <a:xfrm>
              <a:off x="288" y="1792"/>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7" name="Line 29"/>
            <p:cNvSpPr>
              <a:spLocks noChangeShapeType="1"/>
            </p:cNvSpPr>
            <p:nvPr/>
          </p:nvSpPr>
          <p:spPr bwMode="auto">
            <a:xfrm>
              <a:off x="288" y="1965"/>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8" name="Line 30"/>
            <p:cNvSpPr>
              <a:spLocks noChangeShapeType="1"/>
            </p:cNvSpPr>
            <p:nvPr/>
          </p:nvSpPr>
          <p:spPr bwMode="auto">
            <a:xfrm>
              <a:off x="288" y="927"/>
              <a:ext cx="0" cy="1211"/>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19" name="Line 31"/>
            <p:cNvSpPr>
              <a:spLocks noChangeShapeType="1"/>
            </p:cNvSpPr>
            <p:nvPr/>
          </p:nvSpPr>
          <p:spPr bwMode="auto">
            <a:xfrm>
              <a:off x="5472" y="927"/>
              <a:ext cx="0" cy="1211"/>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20" name="Line 32"/>
            <p:cNvSpPr>
              <a:spLocks noChangeShapeType="1"/>
            </p:cNvSpPr>
            <p:nvPr/>
          </p:nvSpPr>
          <p:spPr bwMode="auto">
            <a:xfrm>
              <a:off x="288" y="927"/>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sp>
          <p:nvSpPr>
            <p:cNvPr id="42021" name="Line 33"/>
            <p:cNvSpPr>
              <a:spLocks noChangeShapeType="1"/>
            </p:cNvSpPr>
            <p:nvPr/>
          </p:nvSpPr>
          <p:spPr bwMode="auto">
            <a:xfrm>
              <a:off x="288" y="2138"/>
              <a:ext cx="5184" cy="0"/>
            </a:xfrm>
            <a:prstGeom prst="line">
              <a:avLst/>
            </a:prstGeom>
            <a:noFill/>
            <a:ln w="28575">
              <a:solidFill>
                <a:schemeClr val="accent2"/>
              </a:solidFill>
              <a:round/>
              <a:headEnd/>
              <a:tailEnd/>
            </a:ln>
            <a:extLst>
              <a:ext uri="{909E8E84-426E-40dd-AFC4-6F175D3DCCD1}">
                <a14:hiddenFill xmlns:a14="http://schemas.microsoft.com/office/drawing/2010/main" xmlns="">
                  <a:noFill/>
                </a14:hiddenFill>
              </a:ext>
            </a:extLst>
          </p:spPr>
          <p:txBody>
            <a:bodyPr/>
            <a:lstStyle/>
            <a:p>
              <a:endParaRPr lang="es-ES" sz="1200">
                <a:latin typeface="Arial Rounded MT Bold"/>
                <a:cs typeface="Arial Rounded MT Bold"/>
              </a:endParaRPr>
            </a:p>
          </p:txBody>
        </p:sp>
      </p:grpSp>
      <p:pic>
        <p:nvPicPr>
          <p:cNvPr id="41992" name="Picture 34" descr="Secretaría de Economía">
            <a:hlinkClick r:id="rId7"/>
          </p:cNvPr>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1371600" y="6181551"/>
            <a:ext cx="947738" cy="631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1993" name="Rectangle 36"/>
          <p:cNvSpPr>
            <a:spLocks noChangeArrowheads="1"/>
          </p:cNvSpPr>
          <p:nvPr/>
        </p:nvSpPr>
        <p:spPr bwMode="auto">
          <a:xfrm>
            <a:off x="1749425" y="925513"/>
            <a:ext cx="6157913"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r>
              <a:rPr lang="es-MX" sz="1400" u="none" dirty="0">
                <a:solidFill>
                  <a:schemeClr val="accent2"/>
                </a:solidFill>
                <a:latin typeface="Arial Rounded MT Bold"/>
                <a:cs typeface="Arial Rounded MT Bold"/>
              </a:rPr>
              <a:t>En abril fue aprobada la propuesta sometida a la convocatoria del Fondo Sectorial de Investigación SRE – CONACYT 2008-1</a:t>
            </a:r>
            <a:endParaRPr lang="es-MX" dirty="0">
              <a:latin typeface="Arial Rounded MT Bold"/>
              <a:cs typeface="Arial Rounded MT Bold"/>
            </a:endParaRPr>
          </a:p>
        </p:txBody>
      </p:sp>
      <p:sp>
        <p:nvSpPr>
          <p:cNvPr id="41994" name="Rectangle 39"/>
          <p:cNvSpPr>
            <a:spLocks noChangeArrowheads="1"/>
          </p:cNvSpPr>
          <p:nvPr/>
        </p:nvSpPr>
        <p:spPr bwMode="auto">
          <a:xfrm>
            <a:off x="481013" y="4087217"/>
            <a:ext cx="8183562" cy="1069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buClr>
                <a:schemeClr val="accent2"/>
              </a:buClr>
              <a:buFont typeface="Wingdings" charset="0"/>
              <a:buNone/>
            </a:pPr>
            <a:r>
              <a:rPr lang="es-MX" sz="1600" u="none" dirty="0">
                <a:solidFill>
                  <a:srgbClr val="000000"/>
                </a:solidFill>
              </a:rPr>
              <a:t>Se asistió a la 69 Jornada Informativa del Instituto de los Mexicanos en el Exterior (IME), Dependencia de la Secretaría de Relaciones Exteriores (SRE), con el objeto de reunir a los miembros de la Red de Talentos Mexicanos (RTM) en el Exterior, y detectar oportunidades de alianzas.</a:t>
            </a:r>
            <a:r>
              <a:rPr lang="es-MX" sz="1600" dirty="0">
                <a:solidFill>
                  <a:srgbClr val="000000"/>
                </a:solidFill>
              </a:rPr>
              <a:t>  </a:t>
            </a:r>
          </a:p>
        </p:txBody>
      </p:sp>
      <p:sp>
        <p:nvSpPr>
          <p:cNvPr id="41995" name="Text Box 39"/>
          <p:cNvSpPr txBox="1">
            <a:spLocks noChangeArrowheads="1"/>
          </p:cNvSpPr>
          <p:nvPr/>
        </p:nvSpPr>
        <p:spPr bwMode="auto">
          <a:xfrm>
            <a:off x="1870075" y="5229225"/>
            <a:ext cx="5405438" cy="336550"/>
          </a:xfrm>
          <a:prstGeom prst="rect">
            <a:avLst/>
          </a:prstGeom>
          <a:noFill/>
          <a:ln>
            <a:noFill/>
          </a:ln>
          <a:effectLst>
            <a:prstShdw prst="shdw12">
              <a:srgbClr val="000000">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eaLnBrk="1" hangingPunct="1"/>
            <a:r>
              <a:rPr lang="es-MX" sz="1600">
                <a:solidFill>
                  <a:srgbClr val="A50021"/>
                </a:solidFill>
              </a:rPr>
              <a:t>Ya se cuenta con sitio Web:  </a:t>
            </a:r>
            <a:r>
              <a:rPr lang="es-MX" sz="1600">
                <a:solidFill>
                  <a:srgbClr val="A50021"/>
                </a:solidFill>
                <a:hlinkClick r:id="rId9"/>
              </a:rPr>
              <a:t>http://nanotecnologia.mx</a:t>
            </a:r>
            <a:endParaRPr lang="es-ES" sz="1600">
              <a:solidFill>
                <a:srgbClr val="A50021"/>
              </a:solidFill>
            </a:endParaRPr>
          </a:p>
        </p:txBody>
      </p:sp>
      <p:pic>
        <p:nvPicPr>
          <p:cNvPr id="38" name="Picture 2" descr="Nanotecnologia">
            <a:hlinkClick r:id="rId9"/>
          </p:cNvPr>
          <p:cNvPicPr>
            <a:picLocks noChangeAspect="1" noChangeArrowheads="1"/>
          </p:cNvPicPr>
          <p:nvPr/>
        </p:nvPicPr>
        <p:blipFill>
          <a:blip r:embed="rId10" cstate="email">
            <a:extLst>
              <a:ext uri="{28A0092B-C50C-407E-A947-70E740481C1C}">
                <a14:useLocalDpi xmlns:a14="http://schemas.microsoft.com/office/drawing/2010/main" xmlns="" val="0"/>
              </a:ext>
            </a:extLst>
          </a:blip>
          <a:srcRect/>
          <a:stretch>
            <a:fillRect/>
          </a:stretch>
        </p:blipFill>
        <p:spPr bwMode="auto">
          <a:xfrm>
            <a:off x="7236296" y="5949280"/>
            <a:ext cx="1584176" cy="73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4256370186"/>
      </p:ext>
    </p:extLst>
  </p:cSld>
  <p:clrMapOvr>
    <a:masterClrMapping/>
  </p:clrMapOvr>
  <p:transition>
    <p:wipe dir="r"/>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4" descr="PosterINGLES.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39725" y="2120900"/>
            <a:ext cx="3436938" cy="447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2" name="Picture 3" descr="Poster2.jp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rot="813">
            <a:off x="2574925" y="1727200"/>
            <a:ext cx="3436938" cy="447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3" name="Picture 2" descr="Poster.JPG"/>
          <p:cNvPicPr>
            <a:picLocks noChangeAspect="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rot="-1286">
            <a:off x="5076825" y="1358900"/>
            <a:ext cx="3087688" cy="4470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44" name="Picture 6" descr="tripticocompleto-2.jpg"/>
          <p:cNvPicPr>
            <a:picLocks noChangeAspect="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rot="-289385">
            <a:off x="6954838" y="4959350"/>
            <a:ext cx="1974850" cy="1516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5" name="TextBox 8"/>
          <p:cNvSpPr txBox="1">
            <a:spLocks noChangeArrowheads="1"/>
          </p:cNvSpPr>
          <p:nvPr/>
        </p:nvSpPr>
        <p:spPr bwMode="auto">
          <a:xfrm>
            <a:off x="6011863" y="981075"/>
            <a:ext cx="2957512"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eaLnBrk="1" hangingPunct="1"/>
            <a:r>
              <a:rPr lang="es-MX" i="1" u="none">
                <a:solidFill>
                  <a:srgbClr val="C00000"/>
                </a:solidFill>
                <a:latin typeface="Arial Rounded MT Bold" charset="0"/>
                <a:cs typeface="Arial Rounded MT Bold" charset="0"/>
              </a:rPr>
              <a:t>Difusión Impresa</a:t>
            </a:r>
            <a:endParaRPr lang="en-US" i="1" u="none">
              <a:solidFill>
                <a:srgbClr val="C00000"/>
              </a:solidFill>
              <a:latin typeface="Arial Rounded MT Bold" charset="0"/>
              <a:cs typeface="Arial Rounded MT Bold" charset="0"/>
            </a:endParaRPr>
          </a:p>
        </p:txBody>
      </p:sp>
      <p:pic>
        <p:nvPicPr>
          <p:cNvPr id="10246" name="Picture 5" descr="tripticocompleto-1.jpg"/>
          <p:cNvPicPr>
            <a:picLocks noChangeAspect="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rot="-296711">
            <a:off x="6810375" y="3352800"/>
            <a:ext cx="2028825" cy="1554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248" name="Rectangle 10"/>
          <p:cNvSpPr>
            <a:spLocks noChangeArrowheads="1"/>
          </p:cNvSpPr>
          <p:nvPr/>
        </p:nvSpPr>
        <p:spPr bwMode="auto">
          <a:xfrm>
            <a:off x="355600" y="1206500"/>
            <a:ext cx="4000500" cy="307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fontAlgn="ctr"/>
            <a:r>
              <a:rPr lang="es-MX" sz="1400" u="none">
                <a:solidFill>
                  <a:srgbClr val="003399"/>
                </a:solidFill>
                <a:latin typeface="Arial Rounded MT Bold" charset="0"/>
                <a:cs typeface="Arial Rounded MT Bold" charset="0"/>
              </a:rPr>
              <a:t>Sector: Nanotecnología y Nuevos Materiales</a:t>
            </a:r>
          </a:p>
        </p:txBody>
      </p:sp>
      <p:pic>
        <p:nvPicPr>
          <p:cNvPr id="10249" name="Picture 2"/>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33338" y="0"/>
            <a:ext cx="9144000" cy="925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100139848"/>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Portada2"/>
          <p:cNvPicPr>
            <a:picLocks noChangeAspect="1" noChangeArrowheads="1"/>
          </p:cNvPicPr>
          <p:nvPr/>
        </p:nvPicPr>
        <p:blipFill rotWithShape="1">
          <a:blip r:embed="rId2" cstate="email">
            <a:extLst>
              <a:ext uri="{28A0092B-C50C-407E-A947-70E740481C1C}">
                <a14:useLocalDpi xmlns:a14="http://schemas.microsoft.com/office/drawing/2010/main" xmlns="" val="0"/>
              </a:ext>
            </a:extLst>
          </a:blip>
          <a:srcRect/>
          <a:stretch/>
        </p:blipFill>
        <p:spPr bwMode="auto">
          <a:xfrm>
            <a:off x="0" y="908720"/>
            <a:ext cx="9144000" cy="5976268"/>
          </a:xfrm>
          <a:prstGeom prst="rect">
            <a:avLst/>
          </a:prstGeom>
          <a:noFill/>
          <a:extLst>
            <a:ext uri="{909E8E84-426E-40dd-AFC4-6F175D3DCCD1}">
              <a14:hiddenFill xmlns:a14="http://schemas.microsoft.com/office/drawing/2010/main" xmlns="">
                <a:solidFill>
                  <a:srgbClr val="FFFFFF"/>
                </a:solidFill>
              </a14:hiddenFill>
            </a:ext>
          </a:extLst>
        </p:spPr>
      </p:pic>
      <p:sp>
        <p:nvSpPr>
          <p:cNvPr id="15363" name="Text Box 3"/>
          <p:cNvSpPr txBox="1">
            <a:spLocks noChangeArrowheads="1"/>
          </p:cNvSpPr>
          <p:nvPr/>
        </p:nvSpPr>
        <p:spPr bwMode="auto">
          <a:xfrm>
            <a:off x="0" y="6543675"/>
            <a:ext cx="9180513" cy="274638"/>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r"/>
            <a:r>
              <a:rPr lang="es-MX" sz="1200" b="1">
                <a:solidFill>
                  <a:srgbClr val="333399"/>
                </a:solidFill>
                <a:latin typeface="Tahoma" charset="0"/>
              </a:rPr>
              <a:t>México, D.F., Mayo de 2007</a:t>
            </a:r>
          </a:p>
        </p:txBody>
      </p:sp>
      <p:sp>
        <p:nvSpPr>
          <p:cNvPr id="15364" name="Rectangle 4"/>
          <p:cNvSpPr>
            <a:spLocks noChangeArrowheads="1"/>
          </p:cNvSpPr>
          <p:nvPr/>
        </p:nvSpPr>
        <p:spPr bwMode="auto">
          <a:xfrm>
            <a:off x="0" y="2420938"/>
            <a:ext cx="9144000" cy="1384995"/>
          </a:xfrm>
          <a:prstGeom prst="rect">
            <a:avLst/>
          </a:prstGeom>
          <a:solidFill>
            <a:srgbClr val="DDDDDD"/>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r>
              <a:rPr lang="es-ES" sz="2400" b="1" dirty="0" smtClean="0">
                <a:solidFill>
                  <a:srgbClr val="333399"/>
                </a:solidFill>
              </a:rPr>
              <a:t>INICIATIVA NACIONAL EN NANOTECNOLOGÍA</a:t>
            </a:r>
          </a:p>
          <a:p>
            <a:pPr algn="ctr"/>
            <a:endParaRPr lang="es-ES" sz="1200" b="1" dirty="0">
              <a:solidFill>
                <a:srgbClr val="333399"/>
              </a:solidFill>
            </a:endParaRPr>
          </a:p>
          <a:p>
            <a:pPr algn="ctr"/>
            <a:r>
              <a:rPr lang="es-ES" sz="1600" b="1" dirty="0">
                <a:solidFill>
                  <a:schemeClr val="accent1">
                    <a:lumMod val="50000"/>
                  </a:schemeClr>
                </a:solidFill>
              </a:rPr>
              <a:t>Propuesta</a:t>
            </a:r>
          </a:p>
          <a:p>
            <a:pPr algn="ctr"/>
            <a:r>
              <a:rPr lang="ja-JP" altLang="es-ES" sz="1600" dirty="0">
                <a:solidFill>
                  <a:schemeClr val="accent1">
                    <a:lumMod val="50000"/>
                  </a:schemeClr>
                </a:solidFill>
                <a:latin typeface="Arial"/>
              </a:rPr>
              <a:t>“</a:t>
            </a:r>
            <a:r>
              <a:rPr lang="es-ES" sz="1600" dirty="0">
                <a:solidFill>
                  <a:schemeClr val="accent1">
                    <a:lumMod val="50000"/>
                  </a:schemeClr>
                </a:solidFill>
              </a:rPr>
              <a:t>Convocatoria para Presentación de Ideas para la Realización de Megaproyectos de Investigación Científica o Tecnológica 2006</a:t>
            </a:r>
            <a:r>
              <a:rPr lang="ja-JP" altLang="es-ES" sz="1600" dirty="0">
                <a:solidFill>
                  <a:schemeClr val="accent1">
                    <a:lumMod val="50000"/>
                  </a:schemeClr>
                </a:solidFill>
                <a:latin typeface="Arial"/>
              </a:rPr>
              <a:t>”</a:t>
            </a:r>
            <a:r>
              <a:rPr lang="es-ES" sz="1600" dirty="0">
                <a:solidFill>
                  <a:schemeClr val="accent1">
                    <a:lumMod val="50000"/>
                  </a:schemeClr>
                </a:solidFill>
              </a:rPr>
              <a:t>. CONACYT</a:t>
            </a:r>
            <a:endParaRPr lang="es-MX" sz="1600" dirty="0">
              <a:solidFill>
                <a:schemeClr val="accent1">
                  <a:lumMod val="50000"/>
                </a:schemeClr>
              </a:solidFill>
            </a:endParaRPr>
          </a:p>
        </p:txBody>
      </p:sp>
      <p:sp>
        <p:nvSpPr>
          <p:cNvPr id="15368" name="Text Box 8"/>
          <p:cNvSpPr txBox="1">
            <a:spLocks noChangeArrowheads="1"/>
          </p:cNvSpPr>
          <p:nvPr/>
        </p:nvSpPr>
        <p:spPr bwMode="auto">
          <a:xfrm>
            <a:off x="6444208" y="116632"/>
            <a:ext cx="2499402" cy="7078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r"/>
            <a:r>
              <a:rPr lang="es-MX" sz="4000" b="1" dirty="0">
                <a:solidFill>
                  <a:srgbClr val="333399"/>
                </a:solidFill>
              </a:rPr>
              <a:t>NANOMEX</a:t>
            </a:r>
          </a:p>
        </p:txBody>
      </p:sp>
    </p:spTree>
    <p:extLst>
      <p:ext uri="{BB962C8B-B14F-4D97-AF65-F5344CB8AC3E}">
        <p14:creationId xmlns:p14="http://schemas.microsoft.com/office/powerpoint/2010/main" xmlns="" val="55292000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9"/>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1" name="Rectangle 197"/>
          <p:cNvPicPr>
            <a:picLocks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676525" y="-38100"/>
            <a:ext cx="4378325" cy="61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2" name="3 Rectángulo"/>
          <p:cNvPicPr>
            <a:picLocks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2265363" y="407988"/>
            <a:ext cx="5403850"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3" name="Picture 10" descr="SREmision"/>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0" y="0"/>
            <a:ext cx="1171575" cy="8175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3014" name="Picture 11" descr="sitio_Logo_BanderaUE"/>
          <p:cNvPicPr preferRelativeResize="0">
            <a:picLocks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169988" y="0"/>
            <a:ext cx="1233487" cy="788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015" name="Rectangle 15"/>
          <p:cNvSpPr>
            <a:spLocks noChangeArrowheads="1"/>
          </p:cNvSpPr>
          <p:nvPr/>
        </p:nvSpPr>
        <p:spPr bwMode="auto">
          <a:xfrm>
            <a:off x="947738" y="836712"/>
            <a:ext cx="3878262" cy="1092607"/>
          </a:xfrm>
          <a:prstGeom prst="rect">
            <a:avLst/>
          </a:prstGeom>
          <a:solidFill>
            <a:schemeClr val="bg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s-MX" sz="1300" u="none" dirty="0">
                <a:solidFill>
                  <a:srgbClr val="000000"/>
                </a:solidFill>
                <a:latin typeface="Arial Rounded MT Bold"/>
                <a:cs typeface="Arial Rounded MT Bold"/>
              </a:rPr>
              <a:t>Fondo CONACYT-EU: 20 millones de euros. </a:t>
            </a:r>
          </a:p>
          <a:p>
            <a:pPr algn="ctr"/>
            <a:endParaRPr lang="es-MX" sz="1300" u="none" dirty="0">
              <a:solidFill>
                <a:srgbClr val="000000"/>
              </a:solidFill>
              <a:latin typeface="Arial Rounded MT Bold"/>
              <a:cs typeface="Arial Rounded MT Bold"/>
            </a:endParaRPr>
          </a:p>
          <a:p>
            <a:pPr algn="ctr"/>
            <a:r>
              <a:rPr lang="es-MX" sz="1300" u="none" dirty="0">
                <a:solidFill>
                  <a:srgbClr val="000000"/>
                </a:solidFill>
                <a:latin typeface="Arial Rounded MT Bold"/>
                <a:cs typeface="Arial Rounded MT Bold"/>
              </a:rPr>
              <a:t>“Convocatoria conjunta de nanociencias, nanotecnologías y nuevos materiales </a:t>
            </a:r>
          </a:p>
          <a:p>
            <a:pPr algn="ctr"/>
            <a:r>
              <a:rPr lang="es-MX" sz="1300" u="none" dirty="0">
                <a:solidFill>
                  <a:srgbClr val="000000"/>
                </a:solidFill>
                <a:latin typeface="Arial Rounded MT Bold"/>
                <a:cs typeface="Arial Rounded MT Bold"/>
              </a:rPr>
              <a:t>(C006 – 2009-1)” publicada en julio</a:t>
            </a:r>
            <a:endParaRPr lang="es-ES" sz="1300" u="none" dirty="0">
              <a:solidFill>
                <a:srgbClr val="000000"/>
              </a:solidFill>
              <a:latin typeface="Arial Rounded MT Bold"/>
              <a:cs typeface="Arial Rounded MT Bold"/>
            </a:endParaRPr>
          </a:p>
        </p:txBody>
      </p:sp>
      <p:sp>
        <p:nvSpPr>
          <p:cNvPr id="39944" name="Rectangle 16"/>
          <p:cNvSpPr>
            <a:spLocks noChangeArrowheads="1"/>
          </p:cNvSpPr>
          <p:nvPr/>
        </p:nvSpPr>
        <p:spPr bwMode="auto">
          <a:xfrm>
            <a:off x="914400" y="2708275"/>
            <a:ext cx="3924300" cy="1549400"/>
          </a:xfrm>
          <a:prstGeom prst="rect">
            <a:avLst/>
          </a:prstGeom>
          <a:gradFill rotWithShape="1">
            <a:gsLst>
              <a:gs pos="0">
                <a:srgbClr val="BDBDBD"/>
              </a:gs>
              <a:gs pos="80000">
                <a:srgbClr val="F7F7F7"/>
              </a:gs>
              <a:gs pos="100000">
                <a:srgbClr val="F8F8F8"/>
              </a:gs>
            </a:gsLst>
            <a:lin ang="16200000"/>
          </a:gradFill>
          <a:ln w="9525">
            <a:solidFill>
              <a:srgbClr val="F9F9F9"/>
            </a:solidFill>
            <a:miter lim="800000"/>
            <a:headEnd/>
            <a:tailEnd/>
          </a:ln>
          <a:effectLst>
            <a:outerShdw blurRad="63500" dist="23000" dir="5400000" rotWithShape="0">
              <a:srgbClr val="000000">
                <a:alpha val="34999"/>
              </a:srgbClr>
            </a:outerShdw>
          </a:effectLst>
        </p:spPr>
        <p:txBody>
          <a:bodyPr wrap="none" anchor="ctr"/>
          <a:lstStyle/>
          <a:p>
            <a:pPr>
              <a:defRPr/>
            </a:pPr>
            <a:endParaRPr lang="es-MX" sz="1300">
              <a:solidFill>
                <a:schemeClr val="lt1"/>
              </a:solidFill>
              <a:latin typeface="Arial Rounded MT Bold"/>
              <a:ea typeface="+mn-ea"/>
              <a:cs typeface="Arial Rounded MT Bold"/>
            </a:endParaRPr>
          </a:p>
        </p:txBody>
      </p:sp>
      <p:sp>
        <p:nvSpPr>
          <p:cNvPr id="43017" name="Text Box 5"/>
          <p:cNvSpPr txBox="1">
            <a:spLocks noChangeArrowheads="1"/>
          </p:cNvSpPr>
          <p:nvPr/>
        </p:nvSpPr>
        <p:spPr bwMode="auto">
          <a:xfrm>
            <a:off x="1881897" y="2056492"/>
            <a:ext cx="1954381" cy="292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nchor="ctr">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r>
              <a:rPr lang="es-ES" sz="1300" u="none" dirty="0">
                <a:solidFill>
                  <a:srgbClr val="990033"/>
                </a:solidFill>
                <a:latin typeface="Arial Rounded MT Bold"/>
                <a:cs typeface="Arial Rounded MT Bold"/>
              </a:rPr>
              <a:t>Propuesta Aprobadas </a:t>
            </a:r>
            <a:endParaRPr lang="es-MX" sz="1300" u="none" dirty="0">
              <a:solidFill>
                <a:srgbClr val="990033"/>
              </a:solidFill>
              <a:latin typeface="Arial Rounded MT Bold"/>
              <a:cs typeface="Arial Rounded MT Bold"/>
            </a:endParaRPr>
          </a:p>
        </p:txBody>
      </p:sp>
      <p:sp>
        <p:nvSpPr>
          <p:cNvPr id="39946" name="Rectangle 17"/>
          <p:cNvSpPr>
            <a:spLocks noChangeArrowheads="1"/>
          </p:cNvSpPr>
          <p:nvPr/>
        </p:nvSpPr>
        <p:spPr bwMode="auto">
          <a:xfrm>
            <a:off x="901700" y="4537075"/>
            <a:ext cx="3924300" cy="1587500"/>
          </a:xfrm>
          <a:prstGeom prst="rect">
            <a:avLst/>
          </a:prstGeom>
          <a:gradFill rotWithShape="1">
            <a:gsLst>
              <a:gs pos="0">
                <a:srgbClr val="BDBDBD"/>
              </a:gs>
              <a:gs pos="80000">
                <a:srgbClr val="F7F7F7"/>
              </a:gs>
              <a:gs pos="100000">
                <a:srgbClr val="F8F8F8"/>
              </a:gs>
            </a:gsLst>
            <a:lin ang="16200000"/>
          </a:gradFill>
          <a:ln w="9525">
            <a:solidFill>
              <a:srgbClr val="F9F9F9"/>
            </a:solidFill>
            <a:miter lim="800000"/>
            <a:headEnd/>
            <a:tailEnd/>
          </a:ln>
          <a:effectLst>
            <a:outerShdw blurRad="63500" dist="23000" dir="5400000" rotWithShape="0">
              <a:srgbClr val="000000">
                <a:alpha val="34999"/>
              </a:srgbClr>
            </a:outerShdw>
          </a:effectLst>
        </p:spPr>
        <p:txBody>
          <a:bodyPr wrap="none" anchor="ctr"/>
          <a:lstStyle/>
          <a:p>
            <a:pPr>
              <a:defRPr/>
            </a:pPr>
            <a:endParaRPr lang="es-MX" sz="1300">
              <a:solidFill>
                <a:schemeClr val="lt1"/>
              </a:solidFill>
              <a:latin typeface="Arial Rounded MT Bold"/>
              <a:ea typeface="+mn-ea"/>
              <a:cs typeface="Arial Rounded MT Bold"/>
            </a:endParaRPr>
          </a:p>
        </p:txBody>
      </p:sp>
      <p:sp>
        <p:nvSpPr>
          <p:cNvPr id="39948" name="Rectangle 18"/>
          <p:cNvSpPr>
            <a:spLocks noChangeArrowheads="1"/>
          </p:cNvSpPr>
          <p:nvPr/>
        </p:nvSpPr>
        <p:spPr bwMode="auto">
          <a:xfrm>
            <a:off x="4940300" y="1019175"/>
            <a:ext cx="3924300" cy="2044700"/>
          </a:xfrm>
          <a:prstGeom prst="rect">
            <a:avLst/>
          </a:prstGeom>
          <a:gradFill rotWithShape="1">
            <a:gsLst>
              <a:gs pos="0">
                <a:srgbClr val="BDBDBD"/>
              </a:gs>
              <a:gs pos="80000">
                <a:srgbClr val="F7F7F7"/>
              </a:gs>
              <a:gs pos="100000">
                <a:srgbClr val="F8F8F8"/>
              </a:gs>
            </a:gsLst>
            <a:lin ang="16200000"/>
          </a:gradFill>
          <a:ln w="9525">
            <a:solidFill>
              <a:srgbClr val="F9F9F9"/>
            </a:solidFill>
            <a:miter lim="800000"/>
            <a:headEnd/>
            <a:tailEnd/>
          </a:ln>
          <a:effectLst>
            <a:outerShdw blurRad="63500" dist="23000" dir="5400000" rotWithShape="0">
              <a:srgbClr val="000000">
                <a:alpha val="34999"/>
              </a:srgbClr>
            </a:outerShdw>
          </a:effectLst>
        </p:spPr>
        <p:txBody>
          <a:bodyPr wrap="none" anchor="ctr"/>
          <a:lstStyle/>
          <a:p>
            <a:pPr>
              <a:defRPr/>
            </a:pPr>
            <a:endParaRPr lang="es-MX" sz="1300">
              <a:solidFill>
                <a:schemeClr val="lt1"/>
              </a:solidFill>
              <a:latin typeface="Arial Rounded MT Bold"/>
              <a:ea typeface="+mn-ea"/>
              <a:cs typeface="Arial Rounded MT Bold"/>
            </a:endParaRPr>
          </a:p>
        </p:txBody>
      </p:sp>
      <p:sp>
        <p:nvSpPr>
          <p:cNvPr id="39949" name="Rectangle 19"/>
          <p:cNvSpPr>
            <a:spLocks noChangeArrowheads="1"/>
          </p:cNvSpPr>
          <p:nvPr/>
        </p:nvSpPr>
        <p:spPr bwMode="auto">
          <a:xfrm>
            <a:off x="4991100" y="3165475"/>
            <a:ext cx="3924300" cy="2921000"/>
          </a:xfrm>
          <a:prstGeom prst="rect">
            <a:avLst/>
          </a:prstGeom>
          <a:gradFill rotWithShape="1">
            <a:gsLst>
              <a:gs pos="0">
                <a:srgbClr val="BDBDBD"/>
              </a:gs>
              <a:gs pos="80000">
                <a:srgbClr val="F7F7F7"/>
              </a:gs>
              <a:gs pos="100000">
                <a:srgbClr val="F8F8F8"/>
              </a:gs>
            </a:gsLst>
            <a:lin ang="16200000"/>
          </a:gradFill>
          <a:ln w="9525">
            <a:solidFill>
              <a:srgbClr val="F9F9F9"/>
            </a:solidFill>
            <a:miter lim="800000"/>
            <a:headEnd/>
            <a:tailEnd/>
          </a:ln>
          <a:effectLst>
            <a:outerShdw blurRad="63500" dist="23000" dir="5400000" rotWithShape="0">
              <a:srgbClr val="000000">
                <a:alpha val="34999"/>
              </a:srgbClr>
            </a:outerShdw>
          </a:effectLst>
        </p:spPr>
        <p:txBody>
          <a:bodyPr wrap="none" anchor="ctr"/>
          <a:lstStyle/>
          <a:p>
            <a:pPr>
              <a:defRPr/>
            </a:pPr>
            <a:endParaRPr lang="es-MX" sz="1300">
              <a:solidFill>
                <a:schemeClr val="lt1"/>
              </a:solidFill>
              <a:latin typeface="Arial Rounded MT Bold"/>
              <a:ea typeface="+mn-ea"/>
              <a:cs typeface="Arial Rounded MT Bold"/>
            </a:endParaRPr>
          </a:p>
        </p:txBody>
      </p:sp>
      <p:sp>
        <p:nvSpPr>
          <p:cNvPr id="43022" name="Rectangle 12"/>
          <p:cNvSpPr>
            <a:spLocks noChangeArrowheads="1"/>
          </p:cNvSpPr>
          <p:nvPr/>
        </p:nvSpPr>
        <p:spPr bwMode="auto">
          <a:xfrm>
            <a:off x="4992687" y="1047500"/>
            <a:ext cx="4187825" cy="56938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marL="88900" indent="-88900" algn="l"/>
            <a:r>
              <a:rPr lang="en-US" sz="1300" u="none" dirty="0">
                <a:solidFill>
                  <a:srgbClr val="A50021"/>
                </a:solidFill>
                <a:latin typeface="Arial Rounded MT Bold"/>
                <a:cs typeface="Arial Rounded MT Bold"/>
              </a:rPr>
              <a:t>  New high-quality mined </a:t>
            </a:r>
            <a:r>
              <a:rPr lang="en-US" sz="1300" u="none" dirty="0" err="1">
                <a:solidFill>
                  <a:srgbClr val="A50021"/>
                </a:solidFill>
                <a:latin typeface="Arial Rounded MT Bold"/>
                <a:cs typeface="Arial Rounded MT Bold"/>
              </a:rPr>
              <a:t>nanomaterials</a:t>
            </a:r>
            <a:r>
              <a:rPr lang="en-US" sz="1300" u="none" dirty="0">
                <a:solidFill>
                  <a:srgbClr val="A50021"/>
                </a:solidFill>
                <a:latin typeface="Arial Rounded MT Bold"/>
                <a:cs typeface="Arial Rounded MT Bold"/>
              </a:rPr>
              <a:t> mass produced for plastic and wood-plastic </a:t>
            </a:r>
            <a:r>
              <a:rPr lang="en-US" sz="1300" u="none" dirty="0" err="1">
                <a:solidFill>
                  <a:srgbClr val="A50021"/>
                </a:solidFill>
                <a:latin typeface="Arial Rounded MT Bold"/>
                <a:cs typeface="Arial Rounded MT Bold"/>
              </a:rPr>
              <a:t>nanocomposites</a:t>
            </a:r>
            <a:r>
              <a:rPr lang="en-US" sz="1300" u="none" dirty="0">
                <a:solidFill>
                  <a:srgbClr val="A50021"/>
                </a:solidFill>
                <a:latin typeface="Arial Rounded MT Bold"/>
                <a:cs typeface="Arial Rounded MT Bold"/>
              </a:rPr>
              <a:t> (MINANO)</a:t>
            </a:r>
            <a:endParaRPr lang="es-ES" sz="1300" u="none" dirty="0">
              <a:solidFill>
                <a:srgbClr val="A50021"/>
              </a:solidFill>
              <a:latin typeface="Arial Rounded MT Bold"/>
              <a:cs typeface="Arial Rounded MT Bold"/>
            </a:endParaRPr>
          </a:p>
          <a:p>
            <a:pPr marL="88900" indent="-88900" algn="l"/>
            <a:endParaRPr lang="es-ES" sz="1300" u="none" dirty="0">
              <a:solidFill>
                <a:schemeClr val="accent2"/>
              </a:solidFill>
              <a:latin typeface="Arial Rounded MT Bold"/>
              <a:cs typeface="Arial Rounded MT Bold"/>
            </a:endParaRPr>
          </a:p>
          <a:p>
            <a:pPr marL="88900" indent="-88900" algn="l">
              <a:buFontTx/>
              <a:buChar char="•"/>
            </a:pPr>
            <a:r>
              <a:rPr lang="es-ES" sz="1300" b="0" dirty="0">
                <a:solidFill>
                  <a:srgbClr val="A50021"/>
                </a:solidFill>
                <a:latin typeface="Arial Rounded MT Bold"/>
                <a:cs typeface="Arial Rounded MT Bold"/>
              </a:rPr>
              <a:t>Servicios Industriales Peñoles S.A. de C.V.</a:t>
            </a:r>
          </a:p>
          <a:p>
            <a:pPr marL="88900" indent="-88900" algn="l">
              <a:buFontTx/>
              <a:buChar char="•"/>
            </a:pPr>
            <a:r>
              <a:rPr lang="es-ES" sz="1300" b="0" u="none" dirty="0">
                <a:solidFill>
                  <a:schemeClr val="accent2"/>
                </a:solidFill>
                <a:latin typeface="Arial Rounded MT Bold"/>
                <a:cs typeface="Arial Rounded MT Bold"/>
              </a:rPr>
              <a:t>Centro de Investigación en Materiales Avanzados</a:t>
            </a:r>
          </a:p>
          <a:p>
            <a:pPr marL="88900" indent="-88900" algn="l">
              <a:buFontTx/>
              <a:buChar char="•"/>
            </a:pPr>
            <a:r>
              <a:rPr lang="es-ES" sz="1300" b="0" u="none" dirty="0">
                <a:solidFill>
                  <a:schemeClr val="accent2"/>
                </a:solidFill>
                <a:latin typeface="Arial Rounded MT Bold"/>
                <a:cs typeface="Arial Rounded MT Bold"/>
              </a:rPr>
              <a:t>Centro de Investigación en Química Aplicada</a:t>
            </a:r>
          </a:p>
          <a:p>
            <a:pPr marL="88900" indent="-88900" algn="l">
              <a:buFontTx/>
              <a:buChar char="•"/>
            </a:pPr>
            <a:r>
              <a:rPr lang="es-ES" sz="1300" b="0" u="none" dirty="0" err="1">
                <a:solidFill>
                  <a:schemeClr val="accent2"/>
                </a:solidFill>
                <a:latin typeface="Arial Rounded MT Bold"/>
                <a:cs typeface="Arial Rounded MT Bold"/>
              </a:rPr>
              <a:t>Owens</a:t>
            </a:r>
            <a:r>
              <a:rPr lang="es-ES" sz="1300" b="0" u="none" dirty="0">
                <a:solidFill>
                  <a:schemeClr val="accent2"/>
                </a:solidFill>
                <a:latin typeface="Arial Rounded MT Bold"/>
                <a:cs typeface="Arial Rounded MT Bold"/>
              </a:rPr>
              <a:t> Corning </a:t>
            </a:r>
            <a:r>
              <a:rPr lang="es-ES" sz="1300" b="0" u="none" dirty="0" err="1">
                <a:solidFill>
                  <a:schemeClr val="accent2"/>
                </a:solidFill>
                <a:latin typeface="Arial Rounded MT Bold"/>
                <a:cs typeface="Arial Rounded MT Bold"/>
              </a:rPr>
              <a:t>Mexico</a:t>
            </a:r>
            <a:r>
              <a:rPr lang="es-ES" sz="1300" b="0" u="none" dirty="0">
                <a:solidFill>
                  <a:schemeClr val="accent2"/>
                </a:solidFill>
                <a:latin typeface="Arial Rounded MT Bold"/>
                <a:cs typeface="Arial Rounded MT Bold"/>
              </a:rPr>
              <a:t> de </a:t>
            </a:r>
            <a:r>
              <a:rPr lang="es-ES" sz="1300" b="0" u="none" dirty="0" err="1">
                <a:solidFill>
                  <a:schemeClr val="accent2"/>
                </a:solidFill>
                <a:latin typeface="Arial Rounded MT Bold"/>
                <a:cs typeface="Arial Rounded MT Bold"/>
              </a:rPr>
              <a:t>Rl</a:t>
            </a:r>
            <a:r>
              <a:rPr lang="es-ES" sz="1300" b="0" u="none" dirty="0">
                <a:solidFill>
                  <a:schemeClr val="accent2"/>
                </a:solidFill>
                <a:latin typeface="Arial Rounded MT Bold"/>
                <a:cs typeface="Arial Rounded MT Bold"/>
              </a:rPr>
              <a:t> De </a:t>
            </a:r>
            <a:r>
              <a:rPr lang="es-ES" sz="1300" b="0" u="none" dirty="0" err="1">
                <a:solidFill>
                  <a:schemeClr val="accent2"/>
                </a:solidFill>
                <a:latin typeface="Arial Rounded MT Bold"/>
                <a:cs typeface="Arial Rounded MT Bold"/>
              </a:rPr>
              <a:t>Cv</a:t>
            </a:r>
            <a:endParaRPr lang="es-ES" sz="1300" b="0" u="none" dirty="0">
              <a:solidFill>
                <a:schemeClr val="accent2"/>
              </a:solidFill>
              <a:latin typeface="Arial Rounded MT Bold"/>
              <a:cs typeface="Arial Rounded MT Bold"/>
            </a:endParaRPr>
          </a:p>
          <a:p>
            <a:pPr marL="88900" indent="-88900" algn="l">
              <a:buFontTx/>
              <a:buChar char="•"/>
            </a:pPr>
            <a:r>
              <a:rPr lang="es-ES" sz="1300" b="0" u="none" dirty="0">
                <a:solidFill>
                  <a:schemeClr val="accent2"/>
                </a:solidFill>
                <a:latin typeface="Arial Rounded MT Bold"/>
                <a:cs typeface="Arial Rounded MT Bold"/>
              </a:rPr>
              <a:t>Universidad Autónoma de San Luis Potosí</a:t>
            </a:r>
          </a:p>
          <a:p>
            <a:pPr marL="88900" indent="-88900" algn="l">
              <a:buFontTx/>
              <a:buChar char="•"/>
            </a:pPr>
            <a:endParaRPr lang="es-ES" sz="1300" b="0" u="none" dirty="0">
              <a:solidFill>
                <a:schemeClr val="accent2"/>
              </a:solidFill>
              <a:latin typeface="Arial Rounded MT Bold"/>
              <a:cs typeface="Arial Rounded MT Bold"/>
            </a:endParaRPr>
          </a:p>
          <a:p>
            <a:pPr marL="88900" indent="-88900" algn="l"/>
            <a:endParaRPr lang="en-US" sz="1300" b="0" u="none" dirty="0">
              <a:solidFill>
                <a:schemeClr val="accent2"/>
              </a:solidFill>
              <a:latin typeface="Arial Rounded MT Bold"/>
              <a:cs typeface="Arial Rounded MT Bold"/>
            </a:endParaRPr>
          </a:p>
          <a:p>
            <a:pPr marL="88900" indent="-88900" algn="l"/>
            <a:endParaRPr lang="en-US" sz="1300" b="0" u="none" dirty="0">
              <a:solidFill>
                <a:schemeClr val="accent2"/>
              </a:solidFill>
              <a:latin typeface="Arial Rounded MT Bold"/>
              <a:cs typeface="Arial Rounded MT Bold"/>
            </a:endParaRPr>
          </a:p>
          <a:p>
            <a:pPr marL="88900" indent="-88900" algn="l"/>
            <a:r>
              <a:rPr lang="en-US" sz="1300" u="none" dirty="0">
                <a:solidFill>
                  <a:srgbClr val="A50021"/>
                </a:solidFill>
                <a:latin typeface="Arial Rounded MT Bold"/>
                <a:cs typeface="Arial Rounded MT Bold"/>
              </a:rPr>
              <a:t>  Functionalities of Bismuth-based nanostructures (</a:t>
            </a:r>
            <a:r>
              <a:rPr lang="en-US" sz="1300" u="none" dirty="0" err="1">
                <a:solidFill>
                  <a:srgbClr val="A50021"/>
                </a:solidFill>
                <a:latin typeface="Arial Rounded MT Bold"/>
                <a:cs typeface="Arial Rounded MT Bold"/>
              </a:rPr>
              <a:t>BisNANO</a:t>
            </a:r>
            <a:r>
              <a:rPr lang="en-US" sz="1300" u="none" dirty="0">
                <a:solidFill>
                  <a:srgbClr val="A50021"/>
                </a:solidFill>
                <a:latin typeface="Arial Rounded MT Bold"/>
                <a:cs typeface="Arial Rounded MT Bold"/>
              </a:rPr>
              <a:t>)</a:t>
            </a:r>
            <a:endParaRPr lang="es-ES" sz="1300" u="none" dirty="0">
              <a:solidFill>
                <a:srgbClr val="A50021"/>
              </a:solidFill>
              <a:latin typeface="Arial Rounded MT Bold"/>
              <a:cs typeface="Arial Rounded MT Bold"/>
            </a:endParaRPr>
          </a:p>
          <a:p>
            <a:pPr marL="88900" indent="-88900" algn="l"/>
            <a:endParaRPr lang="es-ES" sz="1300" u="none" dirty="0">
              <a:solidFill>
                <a:schemeClr val="accent2"/>
              </a:solidFill>
              <a:latin typeface="Arial Rounded MT Bold"/>
              <a:cs typeface="Arial Rounded MT Bold"/>
            </a:endParaRPr>
          </a:p>
          <a:p>
            <a:pPr marL="88900" indent="-88900" algn="l">
              <a:buFontTx/>
              <a:buChar char="•"/>
            </a:pPr>
            <a:r>
              <a:rPr lang="es-ES" sz="1300" b="0" dirty="0">
                <a:solidFill>
                  <a:srgbClr val="A50021"/>
                </a:solidFill>
                <a:latin typeface="Arial Rounded MT Bold"/>
                <a:cs typeface="Arial Rounded MT Bold"/>
              </a:rPr>
              <a:t>UNAM / Instituto de Investigaciones en Materiales</a:t>
            </a:r>
            <a:r>
              <a:rPr lang="es-ES" sz="1300" b="0" u="none" dirty="0">
                <a:solidFill>
                  <a:srgbClr val="A50021"/>
                </a:solidFill>
                <a:latin typeface="Arial Rounded MT Bold"/>
                <a:cs typeface="Arial Rounded MT Bold"/>
              </a:rPr>
              <a:t> </a:t>
            </a:r>
            <a:r>
              <a:rPr lang="es-ES" sz="1300" b="0" u="none" dirty="0">
                <a:solidFill>
                  <a:schemeClr val="accent2"/>
                </a:solidFill>
                <a:latin typeface="Arial Rounded MT Bold"/>
                <a:cs typeface="Arial Rounded MT Bold"/>
              </a:rPr>
              <a:t>CINVESTAV</a:t>
            </a:r>
          </a:p>
          <a:p>
            <a:pPr marL="88900" indent="-88900" algn="l">
              <a:buFontTx/>
              <a:buChar char="•"/>
            </a:pPr>
            <a:r>
              <a:rPr lang="es-ES" sz="1300" b="0" u="none" dirty="0">
                <a:solidFill>
                  <a:schemeClr val="accent2"/>
                </a:solidFill>
                <a:latin typeface="Arial Rounded MT Bold"/>
                <a:cs typeface="Arial Rounded MT Bold"/>
              </a:rPr>
              <a:t>CINVESTAV / U. Querétaro</a:t>
            </a:r>
          </a:p>
          <a:p>
            <a:pPr marL="88900" indent="-88900" algn="l">
              <a:buFontTx/>
              <a:buChar char="•"/>
            </a:pPr>
            <a:r>
              <a:rPr lang="es-ES" sz="1300" b="0" u="none" dirty="0">
                <a:solidFill>
                  <a:schemeClr val="accent2"/>
                </a:solidFill>
                <a:latin typeface="Arial Rounded MT Bold"/>
                <a:cs typeface="Arial Rounded MT Bold"/>
              </a:rPr>
              <a:t>Centro de Investigaciones en Óptica</a:t>
            </a:r>
          </a:p>
          <a:p>
            <a:pPr marL="88900" indent="-88900" algn="l">
              <a:buFontTx/>
              <a:buChar char="•"/>
            </a:pPr>
            <a:r>
              <a:rPr lang="es-ES" sz="1300" b="0" u="none" dirty="0" err="1">
                <a:solidFill>
                  <a:schemeClr val="accent2"/>
                </a:solidFill>
                <a:latin typeface="Arial Rounded MT Bold"/>
                <a:cs typeface="Arial Rounded MT Bold"/>
              </a:rPr>
              <a:t>Farmaquímica</a:t>
            </a:r>
            <a:r>
              <a:rPr lang="es-ES" sz="1300" b="0" u="none" dirty="0">
                <a:solidFill>
                  <a:schemeClr val="accent2"/>
                </a:solidFill>
                <a:latin typeface="Arial Rounded MT Bold"/>
                <a:cs typeface="Arial Rounded MT Bold"/>
              </a:rPr>
              <a:t>, S.A. de C.V</a:t>
            </a:r>
          </a:p>
          <a:p>
            <a:pPr marL="88900" indent="-88900" algn="l">
              <a:buFontTx/>
              <a:buChar char="•"/>
            </a:pPr>
            <a:r>
              <a:rPr lang="es-ES" sz="1300" b="0" u="none" dirty="0">
                <a:solidFill>
                  <a:schemeClr val="accent2"/>
                </a:solidFill>
                <a:latin typeface="Arial Rounded MT Bold"/>
                <a:cs typeface="Arial Rounded MT Bold"/>
              </a:rPr>
              <a:t>Instituto Nacional de Investigaciones Nucleares</a:t>
            </a:r>
          </a:p>
          <a:p>
            <a:pPr marL="88900" indent="-88900" algn="l">
              <a:buFontTx/>
              <a:buChar char="•"/>
            </a:pPr>
            <a:r>
              <a:rPr lang="es-ES" sz="1300" b="0" u="none" dirty="0">
                <a:solidFill>
                  <a:schemeClr val="accent2"/>
                </a:solidFill>
                <a:latin typeface="Arial Rounded MT Bold"/>
                <a:cs typeface="Arial Rounded MT Bold"/>
              </a:rPr>
              <a:t>Instituto Potosino de Investigación Científica y Tecnológica</a:t>
            </a:r>
          </a:p>
          <a:p>
            <a:pPr marL="88900" indent="-88900" algn="l">
              <a:buFontTx/>
              <a:buChar char="•"/>
            </a:pPr>
            <a:r>
              <a:rPr lang="es-ES" sz="1300" b="0" u="none" dirty="0" err="1">
                <a:solidFill>
                  <a:schemeClr val="accent2"/>
                </a:solidFill>
                <a:latin typeface="Arial Rounded MT Bold"/>
                <a:cs typeface="Arial Rounded MT Bold"/>
              </a:rPr>
              <a:t>Sadosa</a:t>
            </a:r>
            <a:r>
              <a:rPr lang="es-ES" sz="1300" b="0" u="none" dirty="0">
                <a:solidFill>
                  <a:schemeClr val="accent2"/>
                </a:solidFill>
                <a:latin typeface="Arial Rounded MT Bold"/>
                <a:cs typeface="Arial Rounded MT Bold"/>
              </a:rPr>
              <a:t> S.A. de C.V.</a:t>
            </a:r>
          </a:p>
          <a:p>
            <a:pPr marL="88900" indent="-88900" algn="l">
              <a:buFontTx/>
              <a:buChar char="•"/>
            </a:pPr>
            <a:r>
              <a:rPr lang="es-ES" sz="1300" b="0" u="none" dirty="0">
                <a:solidFill>
                  <a:schemeClr val="accent2"/>
                </a:solidFill>
                <a:latin typeface="Arial Rounded MT Bold"/>
                <a:cs typeface="Arial Rounded MT Bold"/>
              </a:rPr>
              <a:t>Centro de Investigación Nacional de Metrología</a:t>
            </a:r>
          </a:p>
          <a:p>
            <a:pPr marL="88900" indent="-88900" algn="l">
              <a:buFontTx/>
              <a:buChar char="•"/>
            </a:pPr>
            <a:r>
              <a:rPr lang="es-ES" sz="1300" b="0" u="none" dirty="0">
                <a:solidFill>
                  <a:schemeClr val="accent2"/>
                </a:solidFill>
                <a:latin typeface="Arial Rounded MT Bold"/>
                <a:cs typeface="Arial Rounded MT Bold"/>
              </a:rPr>
              <a:t>Universidad Autónoma Metropolitana</a:t>
            </a:r>
          </a:p>
          <a:p>
            <a:pPr marL="88900" indent="-88900" algn="l">
              <a:buFontTx/>
              <a:buChar char="•"/>
            </a:pPr>
            <a:r>
              <a:rPr lang="es-ES" sz="1300" b="0" u="none" dirty="0">
                <a:solidFill>
                  <a:schemeClr val="accent2"/>
                </a:solidFill>
                <a:latin typeface="Arial Rounded MT Bold"/>
                <a:cs typeface="Arial Rounded MT Bold"/>
              </a:rPr>
              <a:t>UNAM / Facultad de Química</a:t>
            </a:r>
            <a:endParaRPr lang="en-US" sz="1300" b="0" u="none" dirty="0">
              <a:solidFill>
                <a:schemeClr val="accent2"/>
              </a:solidFill>
              <a:latin typeface="Arial Rounded MT Bold"/>
              <a:cs typeface="Arial Rounded MT Bold"/>
            </a:endParaRPr>
          </a:p>
        </p:txBody>
      </p:sp>
      <p:sp>
        <p:nvSpPr>
          <p:cNvPr id="43019" name="Rectangle 13"/>
          <p:cNvSpPr>
            <a:spLocks noChangeArrowheads="1"/>
          </p:cNvSpPr>
          <p:nvPr/>
        </p:nvSpPr>
        <p:spPr bwMode="auto">
          <a:xfrm>
            <a:off x="831850" y="2276872"/>
            <a:ext cx="4076700" cy="409342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88900" indent="-88900" algn="l"/>
            <a:r>
              <a:rPr lang="en-US" sz="1300" u="none" dirty="0">
                <a:solidFill>
                  <a:srgbClr val="A50021"/>
                </a:solidFill>
                <a:latin typeface="Arial Rounded MT Bold"/>
                <a:cs typeface="Arial Rounded MT Bold"/>
              </a:rPr>
              <a:t>  Nano-structured copper coatings, based on </a:t>
            </a:r>
            <a:r>
              <a:rPr lang="en-US" sz="1300" u="none" dirty="0" err="1">
                <a:solidFill>
                  <a:srgbClr val="A50021"/>
                </a:solidFill>
                <a:latin typeface="Arial Rounded MT Bold"/>
                <a:cs typeface="Arial Rounded MT Bold"/>
              </a:rPr>
              <a:t>Vitolane</a:t>
            </a:r>
            <a:r>
              <a:rPr lang="en-US" sz="1300" u="none" dirty="0">
                <a:solidFill>
                  <a:srgbClr val="A50021"/>
                </a:solidFill>
                <a:latin typeface="Arial Rounded MT Bold"/>
                <a:cs typeface="Arial Rounded MT Bold"/>
              </a:rPr>
              <a:t> technology, for antimicrobial applications (</a:t>
            </a:r>
            <a:r>
              <a:rPr lang="en-US" sz="1300" u="none" dirty="0" err="1">
                <a:solidFill>
                  <a:srgbClr val="A50021"/>
                </a:solidFill>
                <a:latin typeface="Arial Rounded MT Bold"/>
                <a:cs typeface="Arial Rounded MT Bold"/>
              </a:rPr>
              <a:t>CuVito</a:t>
            </a:r>
            <a:r>
              <a:rPr lang="en-US" sz="1300" u="none" dirty="0">
                <a:solidFill>
                  <a:srgbClr val="A50021"/>
                </a:solidFill>
                <a:latin typeface="Arial Rounded MT Bold"/>
                <a:cs typeface="Arial Rounded MT Bold"/>
              </a:rPr>
              <a:t>)</a:t>
            </a:r>
            <a:endParaRPr lang="es-ES" sz="1300" u="none" dirty="0">
              <a:solidFill>
                <a:srgbClr val="A50021"/>
              </a:solidFill>
              <a:latin typeface="Arial Rounded MT Bold"/>
              <a:cs typeface="Arial Rounded MT Bold"/>
            </a:endParaRPr>
          </a:p>
          <a:p>
            <a:pPr marL="88900" indent="-88900" algn="l"/>
            <a:r>
              <a:rPr lang="es-ES" sz="1300" u="none" dirty="0">
                <a:solidFill>
                  <a:schemeClr val="accent2"/>
                </a:solidFill>
                <a:latin typeface="Arial Rounded MT Bold"/>
                <a:cs typeface="Arial Rounded MT Bold"/>
              </a:rPr>
              <a:t>  </a:t>
            </a:r>
          </a:p>
          <a:p>
            <a:pPr marL="88900" indent="-88900" algn="l"/>
            <a:endParaRPr lang="es-ES" sz="1300" u="none" dirty="0">
              <a:solidFill>
                <a:schemeClr val="accent2"/>
              </a:solidFill>
              <a:latin typeface="Arial Rounded MT Bold"/>
              <a:cs typeface="Arial Rounded MT Bold"/>
            </a:endParaRPr>
          </a:p>
          <a:p>
            <a:pPr marL="88900" indent="-88900" algn="l">
              <a:buFontTx/>
              <a:buChar char="•"/>
            </a:pPr>
            <a:r>
              <a:rPr lang="es-ES" sz="1300" b="0" dirty="0">
                <a:solidFill>
                  <a:srgbClr val="A50021"/>
                </a:solidFill>
                <a:latin typeface="Arial Rounded MT Bold"/>
                <a:cs typeface="Arial Rounded MT Bold"/>
              </a:rPr>
              <a:t>Centro de Investigación en Química Aplicada</a:t>
            </a:r>
          </a:p>
          <a:p>
            <a:pPr marL="88900" indent="-88900" algn="l">
              <a:buFontTx/>
              <a:buChar char="•"/>
            </a:pPr>
            <a:r>
              <a:rPr lang="es-ES" sz="1300" b="0" u="none" dirty="0">
                <a:solidFill>
                  <a:schemeClr val="accent2"/>
                </a:solidFill>
                <a:latin typeface="Arial Rounded MT Bold"/>
                <a:cs typeface="Arial Rounded MT Bold"/>
              </a:rPr>
              <a:t>Metal Técnica S.A. de C.V.</a:t>
            </a:r>
          </a:p>
          <a:p>
            <a:pPr marL="88900" indent="-88900" algn="l">
              <a:buFontTx/>
              <a:buChar char="•"/>
            </a:pPr>
            <a:r>
              <a:rPr lang="es-ES" sz="1300" b="0" u="none" dirty="0">
                <a:solidFill>
                  <a:schemeClr val="accent2"/>
                </a:solidFill>
                <a:latin typeface="Arial Rounded MT Bold"/>
                <a:cs typeface="Arial Rounded MT Bold"/>
              </a:rPr>
              <a:t>Universidad de Guanajuato</a:t>
            </a:r>
          </a:p>
          <a:p>
            <a:pPr marL="88900" indent="-88900" algn="l"/>
            <a:endParaRPr lang="en-US" sz="1300" b="0" u="none" dirty="0">
              <a:solidFill>
                <a:schemeClr val="accent2"/>
              </a:solidFill>
              <a:latin typeface="Arial Rounded MT Bold"/>
              <a:cs typeface="Arial Rounded MT Bold"/>
            </a:endParaRPr>
          </a:p>
          <a:p>
            <a:pPr marL="88900" indent="-88900" algn="l"/>
            <a:endParaRPr lang="en-US" sz="1300" u="none" dirty="0">
              <a:solidFill>
                <a:srgbClr val="A50021"/>
              </a:solidFill>
              <a:latin typeface="Arial Rounded MT Bold"/>
              <a:cs typeface="Arial Rounded MT Bold"/>
            </a:endParaRPr>
          </a:p>
          <a:p>
            <a:pPr marL="88900" indent="-88900" algn="l"/>
            <a:r>
              <a:rPr lang="en-US" sz="1300" u="none" dirty="0">
                <a:solidFill>
                  <a:srgbClr val="A50021"/>
                </a:solidFill>
                <a:latin typeface="Arial Rounded MT Bold"/>
                <a:cs typeface="Arial Rounded MT Bold"/>
              </a:rPr>
              <a:t>  </a:t>
            </a:r>
          </a:p>
          <a:p>
            <a:pPr marL="88900" indent="-88900" algn="l"/>
            <a:r>
              <a:rPr lang="en-US" sz="1300" u="none" dirty="0">
                <a:solidFill>
                  <a:srgbClr val="A50021"/>
                </a:solidFill>
                <a:latin typeface="Arial Rounded MT Bold"/>
                <a:cs typeface="Arial Rounded MT Bold"/>
              </a:rPr>
              <a:t>Development of new </a:t>
            </a:r>
            <a:r>
              <a:rPr lang="en-US" sz="1300" u="none" dirty="0" err="1">
                <a:solidFill>
                  <a:srgbClr val="A50021"/>
                </a:solidFill>
                <a:latin typeface="Arial Rounded MT Bold"/>
                <a:cs typeface="Arial Rounded MT Bold"/>
              </a:rPr>
              <a:t>nanocomposites</a:t>
            </a:r>
            <a:r>
              <a:rPr lang="en-US" sz="1300" u="none" dirty="0">
                <a:solidFill>
                  <a:srgbClr val="A50021"/>
                </a:solidFill>
                <a:latin typeface="Arial Rounded MT Bold"/>
                <a:cs typeface="Arial Rounded MT Bold"/>
              </a:rPr>
              <a:t> using materials from mining industry  (NANOMINING)</a:t>
            </a:r>
            <a:endParaRPr lang="es-ES" sz="1300" u="none" dirty="0">
              <a:solidFill>
                <a:srgbClr val="A50021"/>
              </a:solidFill>
              <a:latin typeface="Arial Rounded MT Bold"/>
              <a:cs typeface="Arial Rounded MT Bold"/>
            </a:endParaRPr>
          </a:p>
          <a:p>
            <a:pPr marL="88900" indent="-88900" algn="l"/>
            <a:r>
              <a:rPr lang="es-ES" sz="1300" u="none" dirty="0">
                <a:solidFill>
                  <a:schemeClr val="accent2"/>
                </a:solidFill>
                <a:latin typeface="Arial Rounded MT Bold"/>
                <a:cs typeface="Arial Rounded MT Bold"/>
              </a:rPr>
              <a:t>  </a:t>
            </a:r>
          </a:p>
          <a:p>
            <a:pPr marL="88900" indent="-88900" algn="l"/>
            <a:endParaRPr lang="es-ES" sz="1300" u="none" dirty="0">
              <a:solidFill>
                <a:schemeClr val="accent2"/>
              </a:solidFill>
              <a:latin typeface="Arial Rounded MT Bold"/>
              <a:cs typeface="Arial Rounded MT Bold"/>
            </a:endParaRPr>
          </a:p>
          <a:p>
            <a:pPr marL="88900" indent="-88900" algn="l">
              <a:buFontTx/>
              <a:buChar char="•"/>
            </a:pPr>
            <a:r>
              <a:rPr lang="es-ES" sz="1300" b="0" dirty="0">
                <a:solidFill>
                  <a:srgbClr val="A50021"/>
                </a:solidFill>
                <a:latin typeface="Arial Rounded MT Bold"/>
                <a:cs typeface="Arial Rounded MT Bold"/>
              </a:rPr>
              <a:t>Universidad Autónoma de Cd. Juárez</a:t>
            </a:r>
          </a:p>
          <a:p>
            <a:pPr marL="88900" indent="-88900" algn="l">
              <a:buFontTx/>
              <a:buChar char="•"/>
            </a:pPr>
            <a:r>
              <a:rPr lang="es-ES" sz="1300" b="0" u="none" dirty="0">
                <a:solidFill>
                  <a:schemeClr val="accent2"/>
                </a:solidFill>
                <a:latin typeface="Arial Rounded MT Bold"/>
                <a:cs typeface="Arial Rounded MT Bold"/>
              </a:rPr>
              <a:t>Centro de Investigación en Materiales Avanzados</a:t>
            </a:r>
          </a:p>
          <a:p>
            <a:pPr marL="88900" indent="-88900" algn="l">
              <a:buFontTx/>
              <a:buChar char="•"/>
            </a:pPr>
            <a:r>
              <a:rPr lang="es-ES" sz="1300" b="0" u="none" dirty="0">
                <a:solidFill>
                  <a:schemeClr val="accent2"/>
                </a:solidFill>
                <a:latin typeface="Arial Rounded MT Bold"/>
                <a:cs typeface="Arial Rounded MT Bold"/>
              </a:rPr>
              <a:t>Centro de Investigación en Química Aplicada</a:t>
            </a:r>
          </a:p>
          <a:p>
            <a:pPr marL="88900" indent="-88900" algn="l">
              <a:buFontTx/>
              <a:buChar char="•"/>
            </a:pPr>
            <a:r>
              <a:rPr lang="fr-FR" sz="1300" b="0" u="none" dirty="0">
                <a:solidFill>
                  <a:schemeClr val="accent2"/>
                </a:solidFill>
                <a:latin typeface="Arial Rounded MT Bold"/>
                <a:cs typeface="Arial Rounded MT Bold"/>
              </a:rPr>
              <a:t>Tamuse Systems S. de R.L. de C.V.</a:t>
            </a:r>
            <a:endParaRPr lang="es-ES" sz="1300" b="0" u="none" dirty="0">
              <a:solidFill>
                <a:schemeClr val="accent2"/>
              </a:solidFill>
              <a:latin typeface="Arial Rounded MT Bold"/>
              <a:cs typeface="Arial Rounded MT Bold"/>
            </a:endParaRPr>
          </a:p>
        </p:txBody>
      </p:sp>
    </p:spTree>
    <p:extLst>
      <p:ext uri="{BB962C8B-B14F-4D97-AF65-F5344CB8AC3E}">
        <p14:creationId xmlns:p14="http://schemas.microsoft.com/office/powerpoint/2010/main" xmlns="" val="1453557573"/>
      </p:ext>
    </p:extLst>
  </p:cSld>
  <p:clrMapOvr>
    <a:masterClrMapping/>
  </p:clrMapOvr>
  <p:transition>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2" name="Group 7"/>
          <p:cNvGrpSpPr>
            <a:grpSpLocks/>
          </p:cNvGrpSpPr>
          <p:nvPr/>
        </p:nvGrpSpPr>
        <p:grpSpPr bwMode="auto">
          <a:xfrm>
            <a:off x="179388" y="908050"/>
            <a:ext cx="8785225" cy="5337175"/>
            <a:chOff x="113" y="572"/>
            <a:chExt cx="5534" cy="3362"/>
          </a:xfrm>
        </p:grpSpPr>
        <p:sp>
          <p:nvSpPr>
            <p:cNvPr id="38913" name="Rectangle 1"/>
            <p:cNvSpPr>
              <a:spLocks noChangeArrowheads="1"/>
            </p:cNvSpPr>
            <p:nvPr/>
          </p:nvSpPr>
          <p:spPr bwMode="auto">
            <a:xfrm>
              <a:off x="113" y="3294"/>
              <a:ext cx="5534" cy="640"/>
            </a:xfrm>
            <a:prstGeom prst="rect">
              <a:avLst/>
            </a:prstGeom>
            <a:solidFill>
              <a:schemeClr val="bg1"/>
            </a:solidFill>
            <a:ln w="9525">
              <a:solidFill>
                <a:srgbClr val="336600">
                  <a:alpha val="96000"/>
                </a:srgbClr>
              </a:solidFill>
              <a:miter lim="800000"/>
              <a:headEnd/>
              <a:tailEnd/>
            </a:ln>
            <a:effectLst>
              <a:prstShdw prst="shdw12">
                <a:schemeClr val="accent1">
                  <a:gamma/>
                  <a:shade val="60000"/>
                  <a:invGamma/>
                  <a:alpha val="50000"/>
                </a:schemeClr>
              </a:prstShdw>
            </a:effectLst>
          </p:spPr>
          <p:txBody>
            <a:bodyPr anchor="ctr">
              <a:spAutoFit/>
            </a:bodyPr>
            <a:lstStyle/>
            <a:p>
              <a:pPr eaLnBrk="0" hangingPunct="0"/>
              <a:r>
                <a:rPr lang="es-MX" sz="2000" b="1" i="1" u="none">
                  <a:solidFill>
                    <a:srgbClr val="0000CC"/>
                  </a:solidFill>
                  <a:latin typeface="Bookman Old Style" charset="0"/>
                </a:rPr>
                <a:t>Acuerdo específico de cooperación entre el CONACyT y el MCT para la creación del Centro Virtual Brasileño-Mexicano de Nanotecnología (CBMNano)</a:t>
              </a:r>
              <a:endParaRPr lang="es-MX" sz="2000" i="1" u="none">
                <a:solidFill>
                  <a:srgbClr val="0000CC"/>
                </a:solidFill>
                <a:latin typeface="Bookman Old Style" charset="0"/>
              </a:endParaRPr>
            </a:p>
          </p:txBody>
        </p:sp>
        <p:pic>
          <p:nvPicPr>
            <p:cNvPr id="20485" name="Picture 2"/>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612" y="1389"/>
              <a:ext cx="4536" cy="18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0486" name="Picture 3"/>
            <p:cNvPicPr>
              <a:picLocks noChangeAspect="1" noChangeArrowheads="1"/>
            </p:cNvPicPr>
            <p:nvPr/>
          </p:nvPicPr>
          <p:blipFill>
            <a:blip r:embed="rId3" cstate="screen">
              <a:extLst>
                <a:ext uri="{28A0092B-C50C-407E-A947-70E740481C1C}">
                  <a14:useLocalDpi xmlns:a14="http://schemas.microsoft.com/office/drawing/2010/main" xmlns="" val="0"/>
                </a:ext>
              </a:extLst>
            </a:blip>
            <a:srcRect/>
            <a:stretch>
              <a:fillRect/>
            </a:stretch>
          </p:blipFill>
          <p:spPr bwMode="auto">
            <a:xfrm>
              <a:off x="612" y="572"/>
              <a:ext cx="4536" cy="81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487" name="4 CuadroTexto"/>
            <p:cNvSpPr txBox="1">
              <a:spLocks noChangeArrowheads="1"/>
            </p:cNvSpPr>
            <p:nvPr/>
          </p:nvSpPr>
          <p:spPr bwMode="auto">
            <a:xfrm>
              <a:off x="1701" y="2976"/>
              <a:ext cx="2449" cy="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u="sng">
                  <a:solidFill>
                    <a:schemeClr val="tx1"/>
                  </a:solidFill>
                  <a:latin typeface="Arial" charset="0"/>
                  <a:ea typeface="MS PGothic" charset="0"/>
                  <a:cs typeface="MS PGothic" charset="0"/>
                </a:defRPr>
              </a:lvl1pPr>
              <a:lvl2pPr marL="742950" indent="-285750" eaLnBrk="0" hangingPunct="0">
                <a:defRPr u="sng">
                  <a:solidFill>
                    <a:schemeClr val="tx1"/>
                  </a:solidFill>
                  <a:latin typeface="Arial" charset="0"/>
                  <a:ea typeface="MS PGothic" charset="0"/>
                  <a:cs typeface="MS PGothic" charset="0"/>
                </a:defRPr>
              </a:lvl2pPr>
              <a:lvl3pPr marL="1143000" indent="-228600" eaLnBrk="0" hangingPunct="0">
                <a:defRPr u="sng">
                  <a:solidFill>
                    <a:schemeClr val="tx1"/>
                  </a:solidFill>
                  <a:latin typeface="Arial" charset="0"/>
                  <a:ea typeface="MS PGothic" charset="0"/>
                  <a:cs typeface="MS PGothic" charset="0"/>
                </a:defRPr>
              </a:lvl3pPr>
              <a:lvl4pPr marL="1600200" indent="-228600" eaLnBrk="0" hangingPunct="0">
                <a:defRPr u="sng">
                  <a:solidFill>
                    <a:schemeClr val="tx1"/>
                  </a:solidFill>
                  <a:latin typeface="Arial" charset="0"/>
                  <a:ea typeface="MS PGothic" charset="0"/>
                  <a:cs typeface="MS PGothic" charset="0"/>
                </a:defRPr>
              </a:lvl4pPr>
              <a:lvl5pPr marL="2057400" indent="-228600" eaLnBrk="0" hangingPunct="0">
                <a:defRPr u="sng">
                  <a:solidFill>
                    <a:schemeClr val="tx1"/>
                  </a:solidFill>
                  <a:latin typeface="Arial" charset="0"/>
                  <a:ea typeface="MS PGothic" charset="0"/>
                  <a:cs typeface="MS PGothic" charset="0"/>
                </a:defRPr>
              </a:lvl5pPr>
              <a:lvl6pPr marL="2514600" indent="-228600" algn="ctr" eaLnBrk="0" fontAlgn="base" hangingPunct="0">
                <a:spcBef>
                  <a:spcPct val="0"/>
                </a:spcBef>
                <a:spcAft>
                  <a:spcPct val="0"/>
                </a:spcAft>
                <a:defRPr u="sng">
                  <a:solidFill>
                    <a:schemeClr val="tx1"/>
                  </a:solidFill>
                  <a:latin typeface="Arial" charset="0"/>
                  <a:ea typeface="MS PGothic" charset="0"/>
                  <a:cs typeface="MS PGothic" charset="0"/>
                </a:defRPr>
              </a:lvl6pPr>
              <a:lvl7pPr marL="2971800" indent="-228600" algn="ctr" eaLnBrk="0" fontAlgn="base" hangingPunct="0">
                <a:spcBef>
                  <a:spcPct val="0"/>
                </a:spcBef>
                <a:spcAft>
                  <a:spcPct val="0"/>
                </a:spcAft>
                <a:defRPr u="sng">
                  <a:solidFill>
                    <a:schemeClr val="tx1"/>
                  </a:solidFill>
                  <a:latin typeface="Arial" charset="0"/>
                  <a:ea typeface="MS PGothic" charset="0"/>
                  <a:cs typeface="MS PGothic" charset="0"/>
                </a:defRPr>
              </a:lvl7pPr>
              <a:lvl8pPr marL="3429000" indent="-228600" algn="ctr" eaLnBrk="0" fontAlgn="base" hangingPunct="0">
                <a:spcBef>
                  <a:spcPct val="0"/>
                </a:spcBef>
                <a:spcAft>
                  <a:spcPct val="0"/>
                </a:spcAft>
                <a:defRPr u="sng">
                  <a:solidFill>
                    <a:schemeClr val="tx1"/>
                  </a:solidFill>
                  <a:latin typeface="Arial" charset="0"/>
                  <a:ea typeface="MS PGothic" charset="0"/>
                  <a:cs typeface="MS PGothic" charset="0"/>
                </a:defRPr>
              </a:lvl8pPr>
              <a:lvl9pPr marL="3886200" indent="-228600" algn="ctr" eaLnBrk="0" fontAlgn="base" hangingPunct="0">
                <a:spcBef>
                  <a:spcPct val="0"/>
                </a:spcBef>
                <a:spcAft>
                  <a:spcPct val="0"/>
                </a:spcAft>
                <a:defRPr u="sng">
                  <a:solidFill>
                    <a:schemeClr val="tx1"/>
                  </a:solidFill>
                  <a:latin typeface="Arial" charset="0"/>
                  <a:ea typeface="MS PGothic" charset="0"/>
                  <a:cs typeface="MS PGothic" charset="0"/>
                </a:defRPr>
              </a:lvl9pPr>
            </a:lstStyle>
            <a:p>
              <a:pPr algn="r" eaLnBrk="1" hangingPunct="1"/>
              <a:r>
                <a:rPr lang="en-US" sz="2400" b="1" i="1" u="none">
                  <a:latin typeface="Bookman Old Style" charset="0"/>
                </a:rPr>
                <a:t>17 de agosto, 2009</a:t>
              </a:r>
            </a:p>
          </p:txBody>
        </p:sp>
      </p:grpSp>
      <p:pic>
        <p:nvPicPr>
          <p:cNvPr id="20483" name="Picture 24"/>
          <p:cNvPicPr>
            <a:picLocks noChangeAspect="1" noChangeArrowheads="1"/>
          </p:cNvPicPr>
          <p:nvPr/>
        </p:nvPicPr>
        <p:blipFill>
          <a:blip r:embed="rId4" cstate="email">
            <a:clrChange>
              <a:clrFrom>
                <a:srgbClr val="6E6F73"/>
              </a:clrFrom>
              <a:clrTo>
                <a:srgbClr val="6E6F73">
                  <a:alpha val="0"/>
                </a:srgbClr>
              </a:clrTo>
            </a:clrChange>
            <a:extLst>
              <a:ext uri="{28A0092B-C50C-407E-A947-70E740481C1C}">
                <a14:useLocalDpi xmlns:a14="http://schemas.microsoft.com/office/drawing/2010/main" xmlns="" val="0"/>
              </a:ext>
            </a:extLst>
          </a:blip>
          <a:srcRect/>
          <a:stretch>
            <a:fillRect/>
          </a:stretch>
        </p:blipFill>
        <p:spPr bwMode="auto">
          <a:xfrm>
            <a:off x="0" y="0"/>
            <a:ext cx="1979613"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spTree>
    <p:extLst>
      <p:ext uri="{BB962C8B-B14F-4D97-AF65-F5344CB8AC3E}">
        <p14:creationId xmlns:p14="http://schemas.microsoft.com/office/powerpoint/2010/main" xmlns="" val="3057442066"/>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7" name="Picture 24"/>
          <p:cNvPicPr>
            <a:picLocks noChangeAspect="1" noChangeArrowheads="1"/>
          </p:cNvPicPr>
          <p:nvPr/>
        </p:nvPicPr>
        <p:blipFill>
          <a:blip r:embed="rId2" cstate="email">
            <a:clrChange>
              <a:clrFrom>
                <a:srgbClr val="6E6F73"/>
              </a:clrFrom>
              <a:clrTo>
                <a:srgbClr val="6E6F73">
                  <a:alpha val="0"/>
                </a:srgbClr>
              </a:clrTo>
            </a:clrChange>
            <a:extLst>
              <a:ext uri="{28A0092B-C50C-407E-A947-70E740481C1C}">
                <a14:useLocalDpi xmlns:a14="http://schemas.microsoft.com/office/drawing/2010/main" xmlns="" val="0"/>
              </a:ext>
            </a:extLst>
          </a:blip>
          <a:srcRect/>
          <a:stretch>
            <a:fillRect/>
          </a:stretch>
        </p:blipFill>
        <p:spPr bwMode="auto">
          <a:xfrm>
            <a:off x="0" y="0"/>
            <a:ext cx="1979613" cy="620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5875">
                <a:solidFill>
                  <a:srgbClr val="000000"/>
                </a:solidFill>
                <a:miter lim="800000"/>
                <a:headEnd/>
                <a:tailEnd/>
              </a14:hiddenLine>
            </a:ext>
          </a:extLst>
        </p:spPr>
      </p:pic>
      <p:grpSp>
        <p:nvGrpSpPr>
          <p:cNvPr id="4" name="Agrupar 3"/>
          <p:cNvGrpSpPr/>
          <p:nvPr/>
        </p:nvGrpSpPr>
        <p:grpSpPr>
          <a:xfrm>
            <a:off x="755576" y="764704"/>
            <a:ext cx="7956090" cy="4518744"/>
            <a:chOff x="-36512" y="764704"/>
            <a:chExt cx="6522560" cy="4518744"/>
          </a:xfrm>
        </p:grpSpPr>
        <p:grpSp>
          <p:nvGrpSpPr>
            <p:cNvPr id="21506" name="Group 6"/>
            <p:cNvGrpSpPr>
              <a:grpSpLocks/>
            </p:cNvGrpSpPr>
            <p:nvPr/>
          </p:nvGrpSpPr>
          <p:grpSpPr bwMode="auto">
            <a:xfrm>
              <a:off x="0" y="764704"/>
              <a:ext cx="6486048" cy="1440160"/>
              <a:chOff x="0" y="436"/>
              <a:chExt cx="4945" cy="1180"/>
            </a:xfrm>
          </p:grpSpPr>
          <p:pic>
            <p:nvPicPr>
              <p:cNvPr id="21508"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436"/>
                <a:ext cx="4945" cy="118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10" name="4 Rectángulo"/>
              <p:cNvSpPr>
                <a:spLocks noChangeArrowheads="1"/>
              </p:cNvSpPr>
              <p:nvPr/>
            </p:nvSpPr>
            <p:spPr bwMode="auto">
              <a:xfrm>
                <a:off x="1817" y="495"/>
                <a:ext cx="2431" cy="277"/>
              </a:xfrm>
              <a:prstGeom prst="rect">
                <a:avLst/>
              </a:prstGeom>
              <a:solidFill>
                <a:schemeClr val="bg1"/>
              </a:solidFill>
              <a:ln w="9525">
                <a:solidFill>
                  <a:srgbClr val="0000CC"/>
                </a:solidFill>
                <a:miter lim="800000"/>
                <a:headEnd/>
                <a:tailEnd/>
              </a:ln>
            </p:spPr>
            <p:txBody>
              <a:bodyPr wrap="square">
                <a:spAutoFit/>
              </a:bodyPr>
              <a:lstStyle/>
              <a:p>
                <a:r>
                  <a:rPr lang="es-ES" sz="1600" b="1" u="none" smtClean="0">
                    <a:solidFill>
                      <a:srgbClr val="008000"/>
                    </a:solidFill>
                  </a:rPr>
                  <a:t> 17  y </a:t>
                </a:r>
                <a:r>
                  <a:rPr lang="es-ES" sz="1600" b="1" u="none" dirty="0">
                    <a:solidFill>
                      <a:srgbClr val="008000"/>
                    </a:solidFill>
                  </a:rPr>
                  <a:t>18 de diciembre del </a:t>
                </a:r>
                <a:r>
                  <a:rPr lang="es-ES" sz="1600" b="1" u="none" dirty="0" smtClean="0">
                    <a:solidFill>
                      <a:srgbClr val="008000"/>
                    </a:solidFill>
                  </a:rPr>
                  <a:t>2009, Chihuahua</a:t>
                </a:r>
                <a:endParaRPr lang="es-ES" sz="1600" b="1" u="none" dirty="0">
                  <a:solidFill>
                    <a:srgbClr val="008000"/>
                  </a:solidFill>
                </a:endParaRPr>
              </a:p>
            </p:txBody>
          </p:sp>
        </p:grpSp>
        <p:pic>
          <p:nvPicPr>
            <p:cNvPr id="7"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 y="2276873"/>
              <a:ext cx="4716015"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3"/>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4716016" y="2276872"/>
              <a:ext cx="1728192" cy="1368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descr="Captura de pantalla 2014-02-25 a la(s) 05.49.46.png"/>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a:off x="-36512" y="3645024"/>
              <a:ext cx="6516216" cy="1638424"/>
            </a:xfrm>
            <a:prstGeom prst="rect">
              <a:avLst/>
            </a:prstGeom>
          </p:spPr>
        </p:pic>
      </p:grpSp>
      <p:pic>
        <p:nvPicPr>
          <p:cNvPr id="11" name="Picture 14"/>
          <p:cNvPicPr>
            <a:picLocks noChangeAspect="1" noChangeArrowheads="1"/>
          </p:cNvPicPr>
          <p:nvPr/>
        </p:nvPicPr>
        <p:blipFill>
          <a:blip r:embed="rId7"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179512" y="5234632"/>
            <a:ext cx="3615104" cy="172276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 name="Picture 3" descr="Captura de pantalla 2012-05-09 a las 18.46.04.png"/>
          <p:cNvPicPr>
            <a:picLocks noChangeAspect="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3608125" y="5373216"/>
            <a:ext cx="5535875" cy="148478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80732161"/>
      </p:ext>
    </p:extLst>
  </p:cSld>
  <p:clrMapOvr>
    <a:masterClrMapping/>
  </p:clrMapOvr>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43 Imagen" descr="CAMeN PPT.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 name="3 CuadroTexto"/>
          <p:cNvSpPr txBox="1">
            <a:spLocks noChangeArrowheads="1"/>
          </p:cNvSpPr>
          <p:nvPr/>
        </p:nvSpPr>
        <p:spPr bwMode="auto">
          <a:xfrm>
            <a:off x="1573213" y="3363913"/>
            <a:ext cx="184150" cy="260350"/>
          </a:xfrm>
          <a:prstGeom prst="rect">
            <a:avLst/>
          </a:prstGeom>
          <a:noFill/>
          <a:ln w="9525">
            <a:noFill/>
            <a:miter lim="800000"/>
            <a:headEnd/>
            <a:tailEnd/>
          </a:ln>
        </p:spPr>
        <p:txBody>
          <a:bodyPr wrap="none">
            <a:spAutoFit/>
          </a:bodyPr>
          <a:lstStyle/>
          <a:p>
            <a:pPr>
              <a:defRPr/>
            </a:pPr>
            <a:endParaRPr lang="en-US" sz="1050" dirty="0">
              <a:solidFill>
                <a:schemeClr val="accent1">
                  <a:lumMod val="50000"/>
                </a:schemeClr>
              </a:solidFill>
            </a:endParaRPr>
          </a:p>
        </p:txBody>
      </p:sp>
      <p:pic>
        <p:nvPicPr>
          <p:cNvPr id="22531" name="44 Imagen" descr="DSC_0015.JPG"/>
          <p:cNvPicPr>
            <a:picLocks noChangeAspect="1"/>
          </p:cNvPicPr>
          <p:nvPr/>
        </p:nvPicPr>
        <p:blipFill>
          <a:blip r:embed="rId3" cstate="email">
            <a:lum bright="10000" contrast="10000"/>
            <a:extLst>
              <a:ext uri="{28A0092B-C50C-407E-A947-70E740481C1C}">
                <a14:useLocalDpi xmlns:a14="http://schemas.microsoft.com/office/drawing/2010/main" xmlns="" val="0"/>
              </a:ext>
            </a:extLst>
          </a:blip>
          <a:srcRect/>
          <a:stretch>
            <a:fillRect/>
          </a:stretch>
        </p:blipFill>
        <p:spPr bwMode="auto">
          <a:xfrm>
            <a:off x="2339752" y="4201931"/>
            <a:ext cx="6715125" cy="267652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 name="45 Rectángulo"/>
          <p:cNvSpPr/>
          <p:nvPr/>
        </p:nvSpPr>
        <p:spPr>
          <a:xfrm>
            <a:off x="1547664" y="332656"/>
            <a:ext cx="7010400" cy="831850"/>
          </a:xfrm>
          <a:prstGeom prst="rect">
            <a:avLst/>
          </a:prstGeom>
        </p:spPr>
        <p:txBody>
          <a:bodyPr>
            <a:spAutoFit/>
          </a:bodyPr>
          <a:lstStyle/>
          <a:p>
            <a:pPr>
              <a:defRPr/>
            </a:pPr>
            <a:r>
              <a:rPr lang="es-ES" sz="2400" spc="50" dirty="0">
                <a:ln w="11430"/>
                <a:solidFill>
                  <a:srgbClr val="C00000"/>
                </a:solidFill>
                <a:effectLst>
                  <a:outerShdw blurRad="38100" dist="38100" dir="2700000" algn="tl">
                    <a:srgbClr val="000000">
                      <a:alpha val="43137"/>
                    </a:srgbClr>
                  </a:outerShdw>
                </a:effectLst>
              </a:rPr>
              <a:t>Centro Virtual Mexicano-Argentino</a:t>
            </a:r>
          </a:p>
          <a:p>
            <a:pPr>
              <a:defRPr/>
            </a:pPr>
            <a:r>
              <a:rPr lang="es-ES" sz="2400" spc="50" dirty="0">
                <a:ln w="11430"/>
                <a:solidFill>
                  <a:srgbClr val="C00000"/>
                </a:solidFill>
                <a:effectLst>
                  <a:outerShdw blurRad="38100" dist="38100" dir="2700000" algn="tl">
                    <a:srgbClr val="000000">
                      <a:alpha val="43137"/>
                    </a:srgbClr>
                  </a:outerShdw>
                </a:effectLst>
              </a:rPr>
              <a:t> de Nanociencia y Nanotecnología</a:t>
            </a:r>
          </a:p>
        </p:txBody>
      </p:sp>
      <p:pic>
        <p:nvPicPr>
          <p:cNvPr id="2" name="Imagen 1" descr="Captura de pantalla 2014-02-26 a la(s) 13.29.47.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51520" y="1124744"/>
            <a:ext cx="6192688" cy="32648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110696633"/>
      </p:ext>
    </p:extLst>
  </p:cSld>
  <p:clrMapOvr>
    <a:masterClrMapping/>
  </p:clrMapOvr>
  <p:transition>
    <p:wipe dir="r"/>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3" name="Picture 2" descr="DSC_1776.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217488" y="1958975"/>
            <a:ext cx="4067175" cy="2693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4" name="Picture 5" descr="DSC_1809.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933950" y="1989138"/>
            <a:ext cx="4211638" cy="2663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4755" name="Picture 1" descr="Captura de pantalla 2012-05-25 a las 07.44.58.png"/>
          <p:cNvPicPr>
            <a:picLocks noChangeAspect="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36513" y="5132388"/>
            <a:ext cx="3298826" cy="168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 name="Picture 2"/>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012160" y="5075892"/>
            <a:ext cx="3168352" cy="17374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4757" name="TextBox 2"/>
          <p:cNvSpPr txBox="1">
            <a:spLocks noChangeArrowheads="1"/>
          </p:cNvSpPr>
          <p:nvPr/>
        </p:nvSpPr>
        <p:spPr bwMode="auto">
          <a:xfrm>
            <a:off x="684213" y="836613"/>
            <a:ext cx="8064500" cy="7381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algn="ctr" eaLnBrk="1" hangingPunct="1"/>
            <a:r>
              <a:rPr lang="en-US" u="none">
                <a:solidFill>
                  <a:srgbClr val="FF0000"/>
                </a:solidFill>
                <a:latin typeface="Arial Rounded MT Bold" charset="0"/>
              </a:rPr>
              <a:t>Futura Colaboración México-Cuba en Nanotecnología</a:t>
            </a:r>
          </a:p>
          <a:p>
            <a:pPr algn="ctr" eaLnBrk="1" hangingPunct="1"/>
            <a:r>
              <a:rPr lang="en-US" sz="1800" u="none">
                <a:solidFill>
                  <a:srgbClr val="FF0000"/>
                </a:solidFill>
                <a:latin typeface="Arial Rounded MT Bold" charset="0"/>
              </a:rPr>
              <a:t>Creación del Centro Virtual Cubano-Mexicano</a:t>
            </a:r>
          </a:p>
        </p:txBody>
      </p:sp>
      <p:sp>
        <p:nvSpPr>
          <p:cNvPr id="74758" name="TextBox 3"/>
          <p:cNvSpPr txBox="1">
            <a:spLocks noChangeArrowheads="1"/>
          </p:cNvSpPr>
          <p:nvPr/>
        </p:nvSpPr>
        <p:spPr bwMode="auto">
          <a:xfrm>
            <a:off x="-1364045088" y="5229225"/>
            <a:ext cx="1373189088" cy="15049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algn="l" eaLnBrk="1" hangingPunct="1"/>
            <a:r>
              <a:rPr lang="en-US" sz="1800"/>
              <a:t>Agenda</a:t>
            </a:r>
          </a:p>
          <a:p>
            <a:pPr algn="l" eaLnBrk="1" hangingPunct="1"/>
            <a:r>
              <a:rPr lang="en-US" sz="1800"/>
              <a:t>Visita a la Habana Sep./2011</a:t>
            </a:r>
          </a:p>
          <a:p>
            <a:pPr algn="l" eaLnBrk="1" hangingPunct="1"/>
            <a:r>
              <a:rPr lang="en-US" sz="1800"/>
              <a:t>Grupo de Expertos </a:t>
            </a:r>
          </a:p>
        </p:txBody>
      </p:sp>
      <p:sp>
        <p:nvSpPr>
          <p:cNvPr id="74759" name="TextBox 4"/>
          <p:cNvSpPr txBox="1">
            <a:spLocks noChangeArrowheads="1"/>
          </p:cNvSpPr>
          <p:nvPr/>
        </p:nvSpPr>
        <p:spPr bwMode="auto">
          <a:xfrm>
            <a:off x="3259138" y="5373688"/>
            <a:ext cx="3041650" cy="800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u="sng">
                <a:solidFill>
                  <a:schemeClr val="tx1"/>
                </a:solidFill>
                <a:latin typeface="Arial" charset="0"/>
                <a:ea typeface="MS PGothic" charset="0"/>
                <a:cs typeface="MS PGothic" charset="0"/>
              </a:defRPr>
            </a:lvl1pPr>
            <a:lvl2pPr marL="742950" indent="-285750" eaLnBrk="0" hangingPunct="0">
              <a:defRPr sz="2400" u="sng">
                <a:solidFill>
                  <a:schemeClr val="tx1"/>
                </a:solidFill>
                <a:latin typeface="Arial" charset="0"/>
                <a:ea typeface="MS PGothic" charset="0"/>
                <a:cs typeface="MS PGothic" charset="0"/>
              </a:defRPr>
            </a:lvl2pPr>
            <a:lvl3pPr marL="1143000" indent="-228600" eaLnBrk="0" hangingPunct="0">
              <a:defRPr sz="2400" u="sng">
                <a:solidFill>
                  <a:schemeClr val="tx1"/>
                </a:solidFill>
                <a:latin typeface="Arial" charset="0"/>
                <a:ea typeface="MS PGothic" charset="0"/>
                <a:cs typeface="MS PGothic" charset="0"/>
              </a:defRPr>
            </a:lvl3pPr>
            <a:lvl4pPr marL="1600200" indent="-228600" eaLnBrk="0" hangingPunct="0">
              <a:defRPr sz="2400" u="sng">
                <a:solidFill>
                  <a:schemeClr val="tx1"/>
                </a:solidFill>
                <a:latin typeface="Arial" charset="0"/>
                <a:ea typeface="MS PGothic" charset="0"/>
                <a:cs typeface="MS PGothic" charset="0"/>
              </a:defRPr>
            </a:lvl4pPr>
            <a:lvl5pPr marL="2057400" indent="-228600" eaLnBrk="0" hangingPunct="0">
              <a:defRPr sz="2400" u="sng">
                <a:solidFill>
                  <a:schemeClr val="tx1"/>
                </a:solidFill>
                <a:latin typeface="Arial" charset="0"/>
                <a:ea typeface="MS PGothic" charset="0"/>
                <a:cs typeface="MS PGothic" charset="0"/>
              </a:defRPr>
            </a:lvl5pPr>
            <a:lvl6pPr marL="25146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6pPr>
            <a:lvl7pPr marL="29718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7pPr>
            <a:lvl8pPr marL="34290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8pPr>
            <a:lvl9pPr marL="3886200" indent="-228600" algn="r" eaLnBrk="0" fontAlgn="base" hangingPunct="0">
              <a:spcBef>
                <a:spcPct val="0"/>
              </a:spcBef>
              <a:spcAft>
                <a:spcPct val="0"/>
              </a:spcAft>
              <a:defRPr sz="2400" u="sng">
                <a:solidFill>
                  <a:schemeClr val="tx1"/>
                </a:solidFill>
                <a:latin typeface="Arial" charset="0"/>
                <a:ea typeface="MS PGothic" charset="0"/>
                <a:cs typeface="MS PGothic" charset="0"/>
              </a:defRPr>
            </a:lvl9pPr>
          </a:lstStyle>
          <a:p>
            <a:pPr algn="l" eaLnBrk="1" hangingPunct="1"/>
            <a:r>
              <a:rPr lang="en-US" sz="1800" u="none">
                <a:latin typeface="Arial Rounded MT Bold" charset="0"/>
              </a:rPr>
              <a:t>Agenda</a:t>
            </a:r>
          </a:p>
          <a:p>
            <a:pPr algn="l" eaLnBrk="1" hangingPunct="1"/>
            <a:r>
              <a:rPr lang="en-US" sz="1400" u="none">
                <a:latin typeface="Arial Rounded MT Bold" charset="0"/>
              </a:rPr>
              <a:t>Visita a la Habana Sep/2012</a:t>
            </a:r>
          </a:p>
          <a:p>
            <a:pPr algn="l" eaLnBrk="1" hangingPunct="1"/>
            <a:r>
              <a:rPr lang="en-US" sz="1400" u="none">
                <a:latin typeface="Arial Rounded MT Bold" charset="0"/>
              </a:rPr>
              <a:t>Grupo de Mexicanos Expertos</a:t>
            </a:r>
          </a:p>
        </p:txBody>
      </p:sp>
    </p:spTree>
    <p:extLst>
      <p:ext uri="{BB962C8B-B14F-4D97-AF65-F5344CB8AC3E}">
        <p14:creationId xmlns:p14="http://schemas.microsoft.com/office/powerpoint/2010/main" xmlns="" val="3710164549"/>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6" descr="pnn">
            <a:hlinkClick r:id="rId3"/>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776288" y="4098925"/>
            <a:ext cx="3197225" cy="1873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5059" name="Rectangle 7"/>
          <p:cNvSpPr>
            <a:spLocks noChangeArrowheads="1"/>
          </p:cNvSpPr>
          <p:nvPr/>
        </p:nvSpPr>
        <p:spPr bwMode="auto">
          <a:xfrm>
            <a:off x="114300" y="1331913"/>
            <a:ext cx="9144000"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buClr>
                <a:schemeClr val="accent2"/>
              </a:buClr>
              <a:buFont typeface="Wingdings" charset="0"/>
              <a:buNone/>
            </a:pPr>
            <a:r>
              <a:rPr lang="es-ES" sz="1600" u="none">
                <a:solidFill>
                  <a:schemeClr val="accent2"/>
                </a:solidFill>
              </a:rPr>
              <a:t>En el mes de septiembre se conformó en Rio, con una asistencia de más de 100 Investigadores la red PNN, </a:t>
            </a:r>
          </a:p>
          <a:p>
            <a:pPr algn="l">
              <a:buClr>
                <a:schemeClr val="accent2"/>
              </a:buClr>
              <a:buFont typeface="Wingdings" charset="0"/>
              <a:buNone/>
            </a:pPr>
            <a:endParaRPr lang="es-ES" sz="1600" u="none">
              <a:solidFill>
                <a:schemeClr val="accent2"/>
              </a:solidFill>
            </a:endParaRPr>
          </a:p>
          <a:p>
            <a:pPr algn="l">
              <a:buClr>
                <a:schemeClr val="accent2"/>
              </a:buClr>
              <a:buFont typeface="Wingdings" charset="0"/>
              <a:buNone/>
            </a:pPr>
            <a:r>
              <a:rPr lang="es-ES" sz="1600" u="none">
                <a:solidFill>
                  <a:schemeClr val="accent2"/>
                </a:solidFill>
              </a:rPr>
              <a:t>Coordinadores: J. González Hernández y Bob Chang</a:t>
            </a:r>
          </a:p>
          <a:p>
            <a:pPr algn="l">
              <a:buClr>
                <a:schemeClr val="accent2"/>
              </a:buClr>
              <a:buFont typeface="Wingdings" charset="0"/>
              <a:buNone/>
            </a:pPr>
            <a:endParaRPr lang="es-ES" sz="1600" u="none">
              <a:solidFill>
                <a:srgbClr val="A50021"/>
              </a:solidFill>
            </a:endParaRPr>
          </a:p>
          <a:p>
            <a:pPr algn="l">
              <a:buClr>
                <a:schemeClr val="accent2"/>
              </a:buClr>
              <a:buFont typeface="Wingdings" charset="0"/>
              <a:buNone/>
            </a:pPr>
            <a:r>
              <a:rPr lang="es-ES" sz="1600" u="none">
                <a:solidFill>
                  <a:srgbClr val="A50021"/>
                </a:solidFill>
              </a:rPr>
              <a:t>Afiliados “Global Nanotechnology Network (GNN)”. </a:t>
            </a:r>
          </a:p>
        </p:txBody>
      </p:sp>
      <p:sp>
        <p:nvSpPr>
          <p:cNvPr id="45060" name="Rectangle 8"/>
          <p:cNvSpPr>
            <a:spLocks noChangeArrowheads="1"/>
          </p:cNvSpPr>
          <p:nvPr/>
        </p:nvSpPr>
        <p:spPr bwMode="auto">
          <a:xfrm>
            <a:off x="255588" y="3113088"/>
            <a:ext cx="8888412" cy="58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s-ES" sz="1600" u="none">
                <a:solidFill>
                  <a:schemeClr val="accent2"/>
                </a:solidFill>
              </a:rPr>
              <a:t>Objetivo: Colaborar, compartir, Co-financiar, formar recursos humanos, intercambio de  personal e información</a:t>
            </a:r>
          </a:p>
        </p:txBody>
      </p:sp>
      <p:sp>
        <p:nvSpPr>
          <p:cNvPr id="45061" name="Rectangle 10"/>
          <p:cNvSpPr>
            <a:spLocks noChangeArrowheads="1"/>
          </p:cNvSpPr>
          <p:nvPr/>
        </p:nvSpPr>
        <p:spPr bwMode="auto">
          <a:xfrm>
            <a:off x="4573588" y="3813175"/>
            <a:ext cx="3832225" cy="2781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marL="177800" indent="-177800" algn="l"/>
            <a:r>
              <a:rPr lang="es-ES" sz="1600" u="none">
                <a:solidFill>
                  <a:schemeClr val="accent2"/>
                </a:solidFill>
              </a:rPr>
              <a:t>Los países que integran esta red son:</a:t>
            </a:r>
          </a:p>
          <a:p>
            <a:pPr marL="177800" indent="-177800" algn="l"/>
            <a:r>
              <a:rPr lang="es-ES" sz="1600" u="none">
                <a:solidFill>
                  <a:schemeClr val="accent2"/>
                </a:solidFill>
              </a:rPr>
              <a:t> </a:t>
            </a:r>
          </a:p>
          <a:p>
            <a:pPr marL="177800" indent="-177800" algn="l">
              <a:buFontTx/>
              <a:buChar char="•"/>
            </a:pPr>
            <a:r>
              <a:rPr lang="es-ES" sz="1600" u="none">
                <a:solidFill>
                  <a:srgbClr val="A50021"/>
                </a:solidFill>
              </a:rPr>
              <a:t>Argentina</a:t>
            </a:r>
          </a:p>
          <a:p>
            <a:pPr marL="177800" indent="-177800" algn="l">
              <a:buFontTx/>
              <a:buChar char="•"/>
            </a:pPr>
            <a:r>
              <a:rPr lang="es-ES" sz="1600" u="none">
                <a:solidFill>
                  <a:srgbClr val="A50021"/>
                </a:solidFill>
              </a:rPr>
              <a:t>Brasil</a:t>
            </a:r>
          </a:p>
          <a:p>
            <a:pPr marL="177800" indent="-177800" algn="l">
              <a:buFontTx/>
              <a:buChar char="•"/>
            </a:pPr>
            <a:r>
              <a:rPr lang="es-ES" sz="1600" u="none">
                <a:solidFill>
                  <a:srgbClr val="A50021"/>
                </a:solidFill>
              </a:rPr>
              <a:t>Chile </a:t>
            </a:r>
          </a:p>
          <a:p>
            <a:pPr marL="177800" indent="-177800" algn="l">
              <a:buFontTx/>
              <a:buChar char="•"/>
            </a:pPr>
            <a:r>
              <a:rPr lang="es-ES" sz="1600" u="none">
                <a:solidFill>
                  <a:srgbClr val="A50021"/>
                </a:solidFill>
              </a:rPr>
              <a:t>Colombia</a:t>
            </a:r>
          </a:p>
          <a:p>
            <a:pPr marL="177800" indent="-177800" algn="l">
              <a:buFontTx/>
              <a:buChar char="•"/>
            </a:pPr>
            <a:r>
              <a:rPr lang="es-ES" sz="1600" u="none">
                <a:solidFill>
                  <a:srgbClr val="A50021"/>
                </a:solidFill>
              </a:rPr>
              <a:t>Costa Rica</a:t>
            </a:r>
          </a:p>
          <a:p>
            <a:pPr marL="177800" indent="-177800" algn="l">
              <a:buFontTx/>
              <a:buChar char="•"/>
            </a:pPr>
            <a:r>
              <a:rPr lang="es-ES" sz="1600" u="none">
                <a:solidFill>
                  <a:srgbClr val="A50021"/>
                </a:solidFill>
              </a:rPr>
              <a:t>México</a:t>
            </a:r>
          </a:p>
          <a:p>
            <a:pPr marL="177800" indent="-177800" algn="l">
              <a:buFontTx/>
              <a:buChar char="•"/>
            </a:pPr>
            <a:r>
              <a:rPr lang="es-ES" sz="1600" u="none">
                <a:solidFill>
                  <a:srgbClr val="A50021"/>
                </a:solidFill>
              </a:rPr>
              <a:t>Estados Unidos </a:t>
            </a:r>
          </a:p>
          <a:p>
            <a:pPr marL="177800" indent="-177800" algn="l">
              <a:buFontTx/>
              <a:buChar char="•"/>
            </a:pPr>
            <a:r>
              <a:rPr lang="es-ES" sz="1600" u="none">
                <a:solidFill>
                  <a:srgbClr val="A50021"/>
                </a:solidFill>
              </a:rPr>
              <a:t>Uruguay</a:t>
            </a:r>
          </a:p>
          <a:p>
            <a:pPr marL="177800" indent="-177800" algn="l">
              <a:buFontTx/>
              <a:buChar char="•"/>
            </a:pPr>
            <a:r>
              <a:rPr lang="es-ES" sz="1600" u="none">
                <a:solidFill>
                  <a:srgbClr val="A50021"/>
                </a:solidFill>
              </a:rPr>
              <a:t>Venezuela</a:t>
            </a:r>
          </a:p>
        </p:txBody>
      </p:sp>
      <p:sp>
        <p:nvSpPr>
          <p:cNvPr id="45062" name="Rectangle 11"/>
          <p:cNvSpPr>
            <a:spLocks noChangeArrowheads="1"/>
          </p:cNvSpPr>
          <p:nvPr/>
        </p:nvSpPr>
        <p:spPr bwMode="auto">
          <a:xfrm>
            <a:off x="1917700" y="833438"/>
            <a:ext cx="5310188"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s-ES" sz="1800" u="none">
                <a:solidFill>
                  <a:srgbClr val="990033"/>
                </a:solidFill>
              </a:rPr>
              <a:t>Pan-American Nanotechnology Network (PNN)</a:t>
            </a:r>
          </a:p>
        </p:txBody>
      </p:sp>
      <p:pic>
        <p:nvPicPr>
          <p:cNvPr id="9" name="Picture 2" descr="Nanotecnologia">
            <a:hlinkClick r:id="rId5"/>
          </p:cNvPr>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743700" y="1"/>
            <a:ext cx="2400300" cy="73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081382159"/>
      </p:ext>
    </p:extLst>
  </p:cSld>
  <p:clrMapOvr>
    <a:masterClrMapping/>
  </p:clrMapOvr>
  <p:transition>
    <p:wipe dir="r"/>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44" name="Rectangle 12"/>
          <p:cNvSpPr>
            <a:spLocks noChangeArrowheads="1"/>
          </p:cNvSpPr>
          <p:nvPr/>
        </p:nvSpPr>
        <p:spPr bwMode="auto">
          <a:xfrm>
            <a:off x="165100" y="4368800"/>
            <a:ext cx="8585200" cy="609600"/>
          </a:xfrm>
          <a:prstGeom prst="rect">
            <a:avLst/>
          </a:prstGeom>
          <a:solidFill>
            <a:schemeClr val="accent2"/>
          </a:solidFill>
          <a:ln w="38100">
            <a:solidFill>
              <a:schemeClr val="bg1"/>
            </a:solidFill>
            <a:miter lim="800000"/>
            <a:headEnd/>
            <a:tailEnd/>
          </a:ln>
          <a:effectLst>
            <a:outerShdw blurRad="63500" dist="20000" dir="5400000" rotWithShape="0">
              <a:srgbClr val="000000">
                <a:alpha val="37999"/>
              </a:srgbClr>
            </a:outerShdw>
          </a:effectLst>
        </p:spPr>
        <p:txBody>
          <a:bodyPr wrap="none" anchor="ctr"/>
          <a:lstStyle/>
          <a:p>
            <a:pPr>
              <a:defRPr/>
            </a:pPr>
            <a:endParaRPr lang="es-MX">
              <a:solidFill>
                <a:schemeClr val="lt1"/>
              </a:solidFill>
              <a:latin typeface="+mn-lt"/>
              <a:ea typeface="+mn-ea"/>
            </a:endParaRPr>
          </a:p>
        </p:txBody>
      </p:sp>
      <p:sp>
        <p:nvSpPr>
          <p:cNvPr id="44035" name="Rectangle 4"/>
          <p:cNvSpPr>
            <a:spLocks noChangeArrowheads="1"/>
          </p:cNvSpPr>
          <p:nvPr/>
        </p:nvSpPr>
        <p:spPr bwMode="auto">
          <a:xfrm>
            <a:off x="144463" y="1239838"/>
            <a:ext cx="8858250" cy="4427537"/>
          </a:xfrm>
          <a:prstGeom prst="rect">
            <a:avLst/>
          </a:prstGeom>
          <a:noFill/>
          <a:ln w="9525" algn="ctr">
            <a:noFill/>
            <a:miter lim="800000"/>
            <a:headEnd/>
            <a:tailEnd/>
          </a:ln>
        </p:spPr>
        <p:txBody>
          <a:bodyPr anchor="ctr">
            <a:spAutoFit/>
          </a:bodyPr>
          <a:lstStyle/>
          <a:p>
            <a:pPr algn="l"/>
            <a:r>
              <a:rPr lang="es-MX" sz="1600" u="none">
                <a:solidFill>
                  <a:schemeClr val="accent2"/>
                </a:solidFill>
              </a:rPr>
              <a:t>Se participó en el </a:t>
            </a:r>
            <a:r>
              <a:rPr lang="es-MX" sz="1600" u="none">
                <a:solidFill>
                  <a:srgbClr val="A50021"/>
                </a:solidFill>
              </a:rPr>
              <a:t>“Taller Temático de Expertos en Nanociencias y Nanotecnología”</a:t>
            </a:r>
            <a:r>
              <a:rPr lang="es-MX" sz="1600" u="none">
                <a:solidFill>
                  <a:schemeClr val="accent2"/>
                </a:solidFill>
              </a:rPr>
              <a:t> los días 26 y 27 de marzo de 2009, en las instalaciones de la Benemérita Universidad Autónoma de Puebla</a:t>
            </a:r>
          </a:p>
          <a:p>
            <a:pPr algn="l"/>
            <a:endParaRPr lang="es-MX" u="none">
              <a:solidFill>
                <a:schemeClr val="accent2"/>
              </a:solidFill>
            </a:endParaRPr>
          </a:p>
          <a:p>
            <a:pPr algn="l"/>
            <a:r>
              <a:rPr lang="es-MX" sz="1600" u="none">
                <a:solidFill>
                  <a:schemeClr val="accent2"/>
                </a:solidFill>
              </a:rPr>
              <a:t>En dicho evento se trabajó en la constitución de la </a:t>
            </a:r>
            <a:r>
              <a:rPr lang="es-MX" sz="1600" u="none">
                <a:solidFill>
                  <a:srgbClr val="A50021"/>
                </a:solidFill>
              </a:rPr>
              <a:t>Red Temática de Nanociencias y Nuevos Materiales</a:t>
            </a:r>
            <a:r>
              <a:rPr lang="es-MX" sz="1600" u="none">
                <a:solidFill>
                  <a:schemeClr val="accent2"/>
                </a:solidFill>
              </a:rPr>
              <a:t> auspiciada por el CONACYT</a:t>
            </a:r>
          </a:p>
          <a:p>
            <a:pPr algn="l"/>
            <a:endParaRPr lang="es-ES" u="none">
              <a:solidFill>
                <a:schemeClr val="accent2"/>
              </a:solidFill>
            </a:endParaRPr>
          </a:p>
          <a:p>
            <a:pPr algn="l"/>
            <a:r>
              <a:rPr lang="es-MX" sz="1600" u="none">
                <a:solidFill>
                  <a:schemeClr val="accent2"/>
                </a:solidFill>
              </a:rPr>
              <a:t>En  diciembre el CONACYT lanzó la </a:t>
            </a:r>
            <a:r>
              <a:rPr lang="es-MX" sz="1600" u="none">
                <a:solidFill>
                  <a:srgbClr val="A50021"/>
                </a:solidFill>
              </a:rPr>
              <a:t>“Convocatoria para la creación de nuevas Redes Temáticas CONACYT-Investigación 2009”</a:t>
            </a:r>
            <a:r>
              <a:rPr lang="es-MX" sz="1600" u="none">
                <a:solidFill>
                  <a:schemeClr val="accent2"/>
                </a:solidFill>
              </a:rPr>
              <a:t> </a:t>
            </a:r>
          </a:p>
          <a:p>
            <a:pPr algn="l"/>
            <a:endParaRPr lang="es-MX" u="none">
              <a:solidFill>
                <a:schemeClr val="accent2"/>
              </a:solidFill>
            </a:endParaRPr>
          </a:p>
          <a:p>
            <a:pPr algn="l"/>
            <a:r>
              <a:rPr lang="es-MX" sz="1600" u="none">
                <a:solidFill>
                  <a:srgbClr val="A50021"/>
                </a:solidFill>
              </a:rPr>
              <a:t>Objetivo:</a:t>
            </a:r>
            <a:r>
              <a:rPr lang="es-MX" sz="1600" u="none">
                <a:solidFill>
                  <a:schemeClr val="accent2"/>
                </a:solidFill>
              </a:rPr>
              <a:t> Promover la incorporación de investigadores y personas interesadas en la conformación de las Redes Temáticas y con ello fortalecer la construcción y desarrollo de las mismas</a:t>
            </a:r>
          </a:p>
          <a:p>
            <a:pPr algn="l"/>
            <a:endParaRPr lang="es-MX" u="none">
              <a:solidFill>
                <a:schemeClr val="accent2"/>
              </a:solidFill>
            </a:endParaRPr>
          </a:p>
          <a:p>
            <a:pPr algn="l"/>
            <a:r>
              <a:rPr lang="es-MX" sz="1600" u="none">
                <a:solidFill>
                  <a:srgbClr val="FFFFFF"/>
                </a:solidFill>
              </a:rPr>
              <a:t>El personal académico del CIMAV  participó con </a:t>
            </a:r>
            <a:r>
              <a:rPr lang="es-MX" sz="1600" u="none">
                <a:solidFill>
                  <a:srgbClr val="D9D9D9"/>
                </a:solidFill>
              </a:rPr>
              <a:t>17 propuestas, </a:t>
            </a:r>
            <a:r>
              <a:rPr lang="es-MX" sz="1600" u="none">
                <a:solidFill>
                  <a:srgbClr val="FFFFFF"/>
                </a:solidFill>
              </a:rPr>
              <a:t>mismas que se </a:t>
            </a:r>
            <a:r>
              <a:rPr lang="es-MX" sz="1600" u="none">
                <a:solidFill>
                  <a:srgbClr val="D9D9D9"/>
                </a:solidFill>
              </a:rPr>
              <a:t>aprobaron</a:t>
            </a:r>
          </a:p>
          <a:p>
            <a:pPr algn="l"/>
            <a:endParaRPr lang="es-MX" u="none">
              <a:solidFill>
                <a:schemeClr val="accent2"/>
              </a:solidFill>
            </a:endParaRPr>
          </a:p>
          <a:p>
            <a:pPr algn="l">
              <a:buClr>
                <a:schemeClr val="accent2"/>
              </a:buClr>
              <a:buFont typeface="Wingdings" charset="0"/>
              <a:buNone/>
            </a:pPr>
            <a:r>
              <a:rPr lang="es-MX" sz="1600" u="none">
                <a:solidFill>
                  <a:schemeClr val="accent2"/>
                </a:solidFill>
              </a:rPr>
              <a:t>En un segundo evento en Monterrey, Nuevo León, los integrantes de la </a:t>
            </a:r>
            <a:r>
              <a:rPr lang="es-MX" sz="1600" u="none">
                <a:solidFill>
                  <a:srgbClr val="C00000"/>
                </a:solidFill>
              </a:rPr>
              <a:t>Red</a:t>
            </a:r>
            <a:r>
              <a:rPr lang="es-MX" sz="1600" u="none">
                <a:solidFill>
                  <a:schemeClr val="accent2"/>
                </a:solidFill>
              </a:rPr>
              <a:t> se reunieron con el objeto de </a:t>
            </a:r>
            <a:r>
              <a:rPr lang="es-MX" sz="1600" u="none">
                <a:solidFill>
                  <a:srgbClr val="A50021"/>
                </a:solidFill>
              </a:rPr>
              <a:t>determinar capacidades y oportunidades de colaboración</a:t>
            </a:r>
            <a:endParaRPr lang="es-MX" sz="1600" u="none">
              <a:solidFill>
                <a:schemeClr val="accent2"/>
              </a:solidFill>
            </a:endParaRPr>
          </a:p>
        </p:txBody>
      </p:sp>
      <p:sp>
        <p:nvSpPr>
          <p:cNvPr id="46084" name="Rectangle 5"/>
          <p:cNvSpPr>
            <a:spLocks noChangeArrowheads="1"/>
          </p:cNvSpPr>
          <p:nvPr/>
        </p:nvSpPr>
        <p:spPr bwMode="auto">
          <a:xfrm>
            <a:off x="903288" y="642938"/>
            <a:ext cx="7288212"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lgn="ctr"/>
            <a:r>
              <a:rPr lang="es-MX" sz="1800" u="none">
                <a:solidFill>
                  <a:srgbClr val="990033"/>
                </a:solidFill>
              </a:rPr>
              <a:t>Red de Nanociencias y Nuevos Materiales</a:t>
            </a:r>
            <a:endParaRPr lang="es-ES" sz="1800" u="none">
              <a:solidFill>
                <a:srgbClr val="990033"/>
              </a:solidFill>
            </a:endParaRPr>
          </a:p>
        </p:txBody>
      </p:sp>
      <p:pic>
        <p:nvPicPr>
          <p:cNvPr id="46085" name="Picture 6"/>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0" y="5756275"/>
            <a:ext cx="9144000" cy="110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Text Box 7"/>
          <p:cNvSpPr txBox="1">
            <a:spLocks noChangeArrowheads="1"/>
          </p:cNvSpPr>
          <p:nvPr/>
        </p:nvSpPr>
        <p:spPr bwMode="auto">
          <a:xfrm>
            <a:off x="2813050" y="939800"/>
            <a:ext cx="3519488" cy="274638"/>
          </a:xfrm>
          <a:prstGeom prst="rect">
            <a:avLst/>
          </a:prstGeom>
          <a:noFill/>
          <a:ln>
            <a:noFill/>
          </a:ln>
          <a:effectLst>
            <a:prstShdw prst="shdw12">
              <a:srgbClr val="000000">
                <a:alpha val="50000"/>
              </a:srgbClr>
            </a:prst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spcBef>
                <a:spcPct val="50000"/>
              </a:spcBef>
            </a:pPr>
            <a:r>
              <a:rPr lang="es-MX" u="none">
                <a:solidFill>
                  <a:schemeClr val="accent2"/>
                </a:solidFill>
              </a:rPr>
              <a:t>Coordinadores CIMAV-IPICYT-UNAM</a:t>
            </a:r>
            <a:endParaRPr lang="es-ES" u="none">
              <a:solidFill>
                <a:schemeClr val="accent2"/>
              </a:solidFill>
            </a:endParaRPr>
          </a:p>
        </p:txBody>
      </p:sp>
      <p:pic>
        <p:nvPicPr>
          <p:cNvPr id="8" name="Picture 2" descr="Nanotecnologia">
            <a:hlinkClick r:id="rId4"/>
          </p:cNvPr>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743700" y="1"/>
            <a:ext cx="2400300" cy="73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xmlns="" val="1653812668"/>
      </p:ext>
    </p:extLst>
  </p:cSld>
  <p:clrMapOvr>
    <a:masterClrMapping/>
  </p:clrMapOvr>
  <p:transition>
    <p:wipe dir="r"/>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1486100066"/>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4131368468"/>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29434349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Freeform 2"/>
          <p:cNvSpPr>
            <a:spLocks/>
          </p:cNvSpPr>
          <p:nvPr/>
        </p:nvSpPr>
        <p:spPr bwMode="auto">
          <a:xfrm>
            <a:off x="2627313" y="5399088"/>
            <a:ext cx="1223962" cy="1296987"/>
          </a:xfrm>
          <a:custGeom>
            <a:avLst/>
            <a:gdLst>
              <a:gd name="T0" fmla="*/ 0 w 55"/>
              <a:gd name="T1" fmla="*/ 45 h 80"/>
              <a:gd name="T2" fmla="*/ 2 w 55"/>
              <a:gd name="T3" fmla="*/ 43 h 80"/>
              <a:gd name="T4" fmla="*/ 3 w 55"/>
              <a:gd name="T5" fmla="*/ 40 h 80"/>
              <a:gd name="T6" fmla="*/ 2 w 55"/>
              <a:gd name="T7" fmla="*/ 38 h 80"/>
              <a:gd name="T8" fmla="*/ 4 w 55"/>
              <a:gd name="T9" fmla="*/ 37 h 80"/>
              <a:gd name="T10" fmla="*/ 10 w 55"/>
              <a:gd name="T11" fmla="*/ 32 h 80"/>
              <a:gd name="T12" fmla="*/ 11 w 55"/>
              <a:gd name="T13" fmla="*/ 29 h 80"/>
              <a:gd name="T14" fmla="*/ 13 w 55"/>
              <a:gd name="T15" fmla="*/ 30 h 80"/>
              <a:gd name="T16" fmla="*/ 13 w 55"/>
              <a:gd name="T17" fmla="*/ 28 h 80"/>
              <a:gd name="T18" fmla="*/ 15 w 55"/>
              <a:gd name="T19" fmla="*/ 25 h 80"/>
              <a:gd name="T20" fmla="*/ 15 w 55"/>
              <a:gd name="T21" fmla="*/ 24 h 80"/>
              <a:gd name="T22" fmla="*/ 16 w 55"/>
              <a:gd name="T23" fmla="*/ 22 h 80"/>
              <a:gd name="T24" fmla="*/ 16 w 55"/>
              <a:gd name="T25" fmla="*/ 20 h 80"/>
              <a:gd name="T26" fmla="*/ 16 w 55"/>
              <a:gd name="T27" fmla="*/ 19 h 80"/>
              <a:gd name="T28" fmla="*/ 16 w 55"/>
              <a:gd name="T29" fmla="*/ 14 h 80"/>
              <a:gd name="T30" fmla="*/ 19 w 55"/>
              <a:gd name="T31" fmla="*/ 12 h 80"/>
              <a:gd name="T32" fmla="*/ 22 w 55"/>
              <a:gd name="T33" fmla="*/ 13 h 80"/>
              <a:gd name="T34" fmla="*/ 23 w 55"/>
              <a:gd name="T35" fmla="*/ 12 h 80"/>
              <a:gd name="T36" fmla="*/ 23 w 55"/>
              <a:gd name="T37" fmla="*/ 10 h 80"/>
              <a:gd name="T38" fmla="*/ 25 w 55"/>
              <a:gd name="T39" fmla="*/ 9 h 80"/>
              <a:gd name="T40" fmla="*/ 25 w 55"/>
              <a:gd name="T41" fmla="*/ 6 h 80"/>
              <a:gd name="T42" fmla="*/ 28 w 55"/>
              <a:gd name="T43" fmla="*/ 0 h 80"/>
              <a:gd name="T44" fmla="*/ 30 w 55"/>
              <a:gd name="T45" fmla="*/ 0 h 80"/>
              <a:gd name="T46" fmla="*/ 30 w 55"/>
              <a:gd name="T47" fmla="*/ 3 h 80"/>
              <a:gd name="T48" fmla="*/ 28 w 55"/>
              <a:gd name="T49" fmla="*/ 6 h 80"/>
              <a:gd name="T50" fmla="*/ 28 w 55"/>
              <a:gd name="T51" fmla="*/ 8 h 80"/>
              <a:gd name="T52" fmla="*/ 29 w 55"/>
              <a:gd name="T53" fmla="*/ 10 h 80"/>
              <a:gd name="T54" fmla="*/ 31 w 55"/>
              <a:gd name="T55" fmla="*/ 10 h 80"/>
              <a:gd name="T56" fmla="*/ 33 w 55"/>
              <a:gd name="T57" fmla="*/ 10 h 80"/>
              <a:gd name="T58" fmla="*/ 37 w 55"/>
              <a:gd name="T59" fmla="*/ 11 h 80"/>
              <a:gd name="T60" fmla="*/ 36 w 55"/>
              <a:gd name="T61" fmla="*/ 13 h 80"/>
              <a:gd name="T62" fmla="*/ 37 w 55"/>
              <a:gd name="T63" fmla="*/ 18 h 80"/>
              <a:gd name="T64" fmla="*/ 37 w 55"/>
              <a:gd name="T65" fmla="*/ 25 h 80"/>
              <a:gd name="T66" fmla="*/ 37 w 55"/>
              <a:gd name="T67" fmla="*/ 26 h 80"/>
              <a:gd name="T68" fmla="*/ 48 w 55"/>
              <a:gd name="T69" fmla="*/ 34 h 80"/>
              <a:gd name="T70" fmla="*/ 49 w 55"/>
              <a:gd name="T71" fmla="*/ 40 h 80"/>
              <a:gd name="T72" fmla="*/ 50 w 55"/>
              <a:gd name="T73" fmla="*/ 50 h 80"/>
              <a:gd name="T74" fmla="*/ 54 w 55"/>
              <a:gd name="T75" fmla="*/ 54 h 80"/>
              <a:gd name="T76" fmla="*/ 53 w 55"/>
              <a:gd name="T77" fmla="*/ 56 h 80"/>
              <a:gd name="T78" fmla="*/ 50 w 55"/>
              <a:gd name="T79" fmla="*/ 57 h 80"/>
              <a:gd name="T80" fmla="*/ 50 w 55"/>
              <a:gd name="T81" fmla="*/ 62 h 80"/>
              <a:gd name="T82" fmla="*/ 52 w 55"/>
              <a:gd name="T83" fmla="*/ 65 h 80"/>
              <a:gd name="T84" fmla="*/ 52 w 55"/>
              <a:gd name="T85" fmla="*/ 67 h 80"/>
              <a:gd name="T86" fmla="*/ 46 w 55"/>
              <a:gd name="T87" fmla="*/ 70 h 80"/>
              <a:gd name="T88" fmla="*/ 39 w 55"/>
              <a:gd name="T89" fmla="*/ 78 h 80"/>
              <a:gd name="T90" fmla="*/ 35 w 55"/>
              <a:gd name="T91" fmla="*/ 79 h 80"/>
              <a:gd name="T92" fmla="*/ 31 w 55"/>
              <a:gd name="T93" fmla="*/ 77 h 80"/>
              <a:gd name="T94" fmla="*/ 28 w 55"/>
              <a:gd name="T95" fmla="*/ 76 h 80"/>
              <a:gd name="T96" fmla="*/ 26 w 55"/>
              <a:gd name="T97" fmla="*/ 75 h 80"/>
              <a:gd name="T98" fmla="*/ 16 w 55"/>
              <a:gd name="T99" fmla="*/ 74 h 80"/>
              <a:gd name="T100" fmla="*/ 11 w 55"/>
              <a:gd name="T101" fmla="*/ 72 h 80"/>
              <a:gd name="T102" fmla="*/ 9 w 55"/>
              <a:gd name="T103" fmla="*/ 72 h 80"/>
              <a:gd name="T104" fmla="*/ 7 w 55"/>
              <a:gd name="T105" fmla="*/ 68 h 80"/>
              <a:gd name="T106" fmla="*/ 8 w 55"/>
              <a:gd name="T107" fmla="*/ 66 h 80"/>
              <a:gd name="T108" fmla="*/ 7 w 55"/>
              <a:gd name="T109" fmla="*/ 62 h 80"/>
              <a:gd name="T110" fmla="*/ 8 w 55"/>
              <a:gd name="T111" fmla="*/ 60 h 80"/>
              <a:gd name="T112" fmla="*/ 7 w 55"/>
              <a:gd name="T113" fmla="*/ 59 h 80"/>
              <a:gd name="T114" fmla="*/ 5 w 55"/>
              <a:gd name="T115" fmla="*/ 59 h 80"/>
              <a:gd name="T116" fmla="*/ 3 w 55"/>
              <a:gd name="T117" fmla="*/ 56 h 80"/>
              <a:gd name="T118" fmla="*/ 0 w 55"/>
              <a:gd name="T119" fmla="*/ 52 h 80"/>
              <a:gd name="T120" fmla="*/ 0 w 55"/>
              <a:gd name="T121"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BCCEF2"/>
          </a:solidFill>
          <a:ln w="12700" cap="rnd" cmpd="sng">
            <a:solidFill>
              <a:schemeClr val="bg1"/>
            </a:solidFill>
            <a:prstDash val="solid"/>
            <a:round/>
            <a:headEnd type="none" w="sm" len="sm"/>
            <a:tailEnd type="none" w="sm" len="sm"/>
          </a:ln>
          <a:effectLst>
            <a:outerShdw blurRad="63500" dist="71842" dir="8100000" algn="ctr" rotWithShape="0">
              <a:schemeClr val="tx1">
                <a:alpha val="50000"/>
              </a:schemeClr>
            </a:outerShdw>
          </a:effectLst>
        </p:spPr>
        <p:txBody>
          <a:bodyPr/>
          <a:lstStyle/>
          <a:p>
            <a:endParaRPr lang="es-ES"/>
          </a:p>
        </p:txBody>
      </p:sp>
      <p:grpSp>
        <p:nvGrpSpPr>
          <p:cNvPr id="38915" name="Group 3"/>
          <p:cNvGrpSpPr>
            <a:grpSpLocks/>
          </p:cNvGrpSpPr>
          <p:nvPr/>
        </p:nvGrpSpPr>
        <p:grpSpPr bwMode="auto">
          <a:xfrm>
            <a:off x="-3175" y="935038"/>
            <a:ext cx="9147175" cy="5949950"/>
            <a:chOff x="-2" y="572"/>
            <a:chExt cx="5762" cy="3748"/>
          </a:xfrm>
        </p:grpSpPr>
        <p:grpSp>
          <p:nvGrpSpPr>
            <p:cNvPr id="38916" name="Group 4"/>
            <p:cNvGrpSpPr>
              <a:grpSpLocks/>
            </p:cNvGrpSpPr>
            <p:nvPr/>
          </p:nvGrpSpPr>
          <p:grpSpPr bwMode="auto">
            <a:xfrm>
              <a:off x="0" y="572"/>
              <a:ext cx="5760" cy="3748"/>
              <a:chOff x="1753" y="936"/>
              <a:chExt cx="4143" cy="2767"/>
            </a:xfrm>
          </p:grpSpPr>
          <p:sp>
            <p:nvSpPr>
              <p:cNvPr id="38917" name="Freeform 5"/>
              <p:cNvSpPr>
                <a:spLocks/>
              </p:cNvSpPr>
              <p:nvPr/>
            </p:nvSpPr>
            <p:spPr bwMode="auto">
              <a:xfrm>
                <a:off x="4138" y="2809"/>
                <a:ext cx="328" cy="436"/>
              </a:xfrm>
              <a:custGeom>
                <a:avLst/>
                <a:gdLst>
                  <a:gd name="T0" fmla="*/ 18 w 341"/>
                  <a:gd name="T1" fmla="*/ 384 h 466"/>
                  <a:gd name="T2" fmla="*/ 40 w 341"/>
                  <a:gd name="T3" fmla="*/ 368 h 466"/>
                  <a:gd name="T4" fmla="*/ 58 w 341"/>
                  <a:gd name="T5" fmla="*/ 364 h 466"/>
                  <a:gd name="T6" fmla="*/ 62 w 341"/>
                  <a:gd name="T7" fmla="*/ 348 h 466"/>
                  <a:gd name="T8" fmla="*/ 64 w 341"/>
                  <a:gd name="T9" fmla="*/ 336 h 466"/>
                  <a:gd name="T10" fmla="*/ 65 w 341"/>
                  <a:gd name="T11" fmla="*/ 316 h 466"/>
                  <a:gd name="T12" fmla="*/ 69 w 341"/>
                  <a:gd name="T13" fmla="*/ 294 h 466"/>
                  <a:gd name="T14" fmla="*/ 73 w 341"/>
                  <a:gd name="T15" fmla="*/ 249 h 466"/>
                  <a:gd name="T16" fmla="*/ 92 w 341"/>
                  <a:gd name="T17" fmla="*/ 213 h 466"/>
                  <a:gd name="T18" fmla="*/ 106 w 341"/>
                  <a:gd name="T19" fmla="*/ 235 h 466"/>
                  <a:gd name="T20" fmla="*/ 131 w 341"/>
                  <a:gd name="T21" fmla="*/ 261 h 466"/>
                  <a:gd name="T22" fmla="*/ 156 w 341"/>
                  <a:gd name="T23" fmla="*/ 257 h 466"/>
                  <a:gd name="T24" fmla="*/ 175 w 341"/>
                  <a:gd name="T25" fmla="*/ 261 h 466"/>
                  <a:gd name="T26" fmla="*/ 188 w 341"/>
                  <a:gd name="T27" fmla="*/ 245 h 466"/>
                  <a:gd name="T28" fmla="*/ 214 w 341"/>
                  <a:gd name="T29" fmla="*/ 244 h 466"/>
                  <a:gd name="T30" fmla="*/ 206 w 341"/>
                  <a:gd name="T31" fmla="*/ 229 h 466"/>
                  <a:gd name="T32" fmla="*/ 186 w 341"/>
                  <a:gd name="T33" fmla="*/ 217 h 466"/>
                  <a:gd name="T34" fmla="*/ 176 w 341"/>
                  <a:gd name="T35" fmla="*/ 200 h 466"/>
                  <a:gd name="T36" fmla="*/ 157 w 341"/>
                  <a:gd name="T37" fmla="*/ 189 h 466"/>
                  <a:gd name="T38" fmla="*/ 142 w 341"/>
                  <a:gd name="T39" fmla="*/ 175 h 466"/>
                  <a:gd name="T40" fmla="*/ 153 w 341"/>
                  <a:gd name="T41" fmla="*/ 124 h 466"/>
                  <a:gd name="T42" fmla="*/ 146 w 341"/>
                  <a:gd name="T43" fmla="*/ 93 h 466"/>
                  <a:gd name="T44" fmla="*/ 154 w 341"/>
                  <a:gd name="T45" fmla="*/ 84 h 466"/>
                  <a:gd name="T46" fmla="*/ 188 w 341"/>
                  <a:gd name="T47" fmla="*/ 50 h 466"/>
                  <a:gd name="T48" fmla="*/ 191 w 341"/>
                  <a:gd name="T49" fmla="*/ 14 h 466"/>
                  <a:gd name="T50" fmla="*/ 217 w 341"/>
                  <a:gd name="T51" fmla="*/ 3 h 466"/>
                  <a:gd name="T52" fmla="*/ 229 w 341"/>
                  <a:gd name="T53" fmla="*/ 31 h 466"/>
                  <a:gd name="T54" fmla="*/ 251 w 341"/>
                  <a:gd name="T55" fmla="*/ 55 h 466"/>
                  <a:gd name="T56" fmla="*/ 229 w 341"/>
                  <a:gd name="T57" fmla="*/ 61 h 466"/>
                  <a:gd name="T58" fmla="*/ 229 w 341"/>
                  <a:gd name="T59" fmla="*/ 116 h 466"/>
                  <a:gd name="T60" fmla="*/ 247 w 341"/>
                  <a:gd name="T61" fmla="*/ 124 h 466"/>
                  <a:gd name="T62" fmla="*/ 266 w 341"/>
                  <a:gd name="T63" fmla="*/ 105 h 466"/>
                  <a:gd name="T64" fmla="*/ 280 w 341"/>
                  <a:gd name="T65" fmla="*/ 113 h 466"/>
                  <a:gd name="T66" fmla="*/ 302 w 341"/>
                  <a:gd name="T67" fmla="*/ 131 h 466"/>
                  <a:gd name="T68" fmla="*/ 284 w 341"/>
                  <a:gd name="T69" fmla="*/ 152 h 466"/>
                  <a:gd name="T70" fmla="*/ 267 w 341"/>
                  <a:gd name="T71" fmla="*/ 200 h 466"/>
                  <a:gd name="T72" fmla="*/ 261 w 341"/>
                  <a:gd name="T73" fmla="*/ 217 h 466"/>
                  <a:gd name="T74" fmla="*/ 264 w 341"/>
                  <a:gd name="T75" fmla="*/ 235 h 466"/>
                  <a:gd name="T76" fmla="*/ 288 w 341"/>
                  <a:gd name="T77" fmla="*/ 245 h 466"/>
                  <a:gd name="T78" fmla="*/ 317 w 341"/>
                  <a:gd name="T79" fmla="*/ 255 h 466"/>
                  <a:gd name="T80" fmla="*/ 285 w 341"/>
                  <a:gd name="T81" fmla="*/ 273 h 466"/>
                  <a:gd name="T82" fmla="*/ 269 w 341"/>
                  <a:gd name="T83" fmla="*/ 312 h 466"/>
                  <a:gd name="T84" fmla="*/ 254 w 341"/>
                  <a:gd name="T85" fmla="*/ 329 h 466"/>
                  <a:gd name="T86" fmla="*/ 276 w 341"/>
                  <a:gd name="T87" fmla="*/ 349 h 466"/>
                  <a:gd name="T88" fmla="*/ 288 w 341"/>
                  <a:gd name="T89" fmla="*/ 371 h 466"/>
                  <a:gd name="T90" fmla="*/ 308 w 341"/>
                  <a:gd name="T91" fmla="*/ 379 h 466"/>
                  <a:gd name="T92" fmla="*/ 335 w 341"/>
                  <a:gd name="T93" fmla="*/ 385 h 466"/>
                  <a:gd name="T94" fmla="*/ 325 w 341"/>
                  <a:gd name="T95" fmla="*/ 408 h 466"/>
                  <a:gd name="T96" fmla="*/ 294 w 341"/>
                  <a:gd name="T97" fmla="*/ 422 h 466"/>
                  <a:gd name="T98" fmla="*/ 265 w 341"/>
                  <a:gd name="T99" fmla="*/ 419 h 466"/>
                  <a:gd name="T100" fmla="*/ 237 w 341"/>
                  <a:gd name="T101" fmla="*/ 438 h 466"/>
                  <a:gd name="T102" fmla="*/ 229 w 341"/>
                  <a:gd name="T103" fmla="*/ 436 h 466"/>
                  <a:gd name="T104" fmla="*/ 207 w 341"/>
                  <a:gd name="T105" fmla="*/ 416 h 466"/>
                  <a:gd name="T106" fmla="*/ 187 w 341"/>
                  <a:gd name="T107" fmla="*/ 405 h 466"/>
                  <a:gd name="T108" fmla="*/ 182 w 341"/>
                  <a:gd name="T109" fmla="*/ 443 h 466"/>
                  <a:gd name="T110" fmla="*/ 162 w 341"/>
                  <a:gd name="T111" fmla="*/ 451 h 466"/>
                  <a:gd name="T112" fmla="*/ 128 w 341"/>
                  <a:gd name="T113" fmla="*/ 446 h 466"/>
                  <a:gd name="T114" fmla="*/ 110 w 341"/>
                  <a:gd name="T115" fmla="*/ 459 h 466"/>
                  <a:gd name="T116" fmla="*/ 96 w 341"/>
                  <a:gd name="T117" fmla="*/ 456 h 466"/>
                  <a:gd name="T118" fmla="*/ 65 w 341"/>
                  <a:gd name="T119" fmla="*/ 446 h 466"/>
                  <a:gd name="T120" fmla="*/ 37 w 341"/>
                  <a:gd name="T121" fmla="*/ 423 h 466"/>
                  <a:gd name="T122" fmla="*/ 13 w 341"/>
                  <a:gd name="T123" fmla="*/ 40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18" name="Freeform 6"/>
              <p:cNvSpPr>
                <a:spLocks/>
              </p:cNvSpPr>
              <p:nvPr/>
            </p:nvSpPr>
            <p:spPr bwMode="auto">
              <a:xfrm>
                <a:off x="3723" y="3106"/>
                <a:ext cx="541" cy="364"/>
              </a:xfrm>
              <a:custGeom>
                <a:avLst/>
                <a:gdLst>
                  <a:gd name="T0" fmla="*/ 19 w 562"/>
                  <a:gd name="T1" fmla="*/ 100 h 388"/>
                  <a:gd name="T2" fmla="*/ 33 w 562"/>
                  <a:gd name="T3" fmla="*/ 97 h 388"/>
                  <a:gd name="T4" fmla="*/ 39 w 562"/>
                  <a:gd name="T5" fmla="*/ 73 h 388"/>
                  <a:gd name="T6" fmla="*/ 59 w 562"/>
                  <a:gd name="T7" fmla="*/ 38 h 388"/>
                  <a:gd name="T8" fmla="*/ 82 w 562"/>
                  <a:gd name="T9" fmla="*/ 47 h 388"/>
                  <a:gd name="T10" fmla="*/ 97 w 562"/>
                  <a:gd name="T11" fmla="*/ 61 h 388"/>
                  <a:gd name="T12" fmla="*/ 123 w 562"/>
                  <a:gd name="T13" fmla="*/ 57 h 388"/>
                  <a:gd name="T14" fmla="*/ 174 w 562"/>
                  <a:gd name="T15" fmla="*/ 67 h 388"/>
                  <a:gd name="T16" fmla="*/ 188 w 562"/>
                  <a:gd name="T17" fmla="*/ 74 h 388"/>
                  <a:gd name="T18" fmla="*/ 203 w 562"/>
                  <a:gd name="T19" fmla="*/ 77 h 388"/>
                  <a:gd name="T20" fmla="*/ 225 w 562"/>
                  <a:gd name="T21" fmla="*/ 83 h 388"/>
                  <a:gd name="T22" fmla="*/ 214 w 562"/>
                  <a:gd name="T23" fmla="*/ 53 h 388"/>
                  <a:gd name="T24" fmla="*/ 211 w 562"/>
                  <a:gd name="T25" fmla="*/ 35 h 388"/>
                  <a:gd name="T26" fmla="*/ 208 w 562"/>
                  <a:gd name="T27" fmla="*/ 24 h 388"/>
                  <a:gd name="T28" fmla="*/ 210 w 562"/>
                  <a:gd name="T29" fmla="*/ 5 h 388"/>
                  <a:gd name="T30" fmla="*/ 220 w 562"/>
                  <a:gd name="T31" fmla="*/ 13 h 388"/>
                  <a:gd name="T32" fmla="*/ 237 w 562"/>
                  <a:gd name="T33" fmla="*/ 7 h 388"/>
                  <a:gd name="T34" fmla="*/ 245 w 562"/>
                  <a:gd name="T35" fmla="*/ 6 h 388"/>
                  <a:gd name="T36" fmla="*/ 265 w 562"/>
                  <a:gd name="T37" fmla="*/ 25 h 388"/>
                  <a:gd name="T38" fmla="*/ 260 w 562"/>
                  <a:gd name="T39" fmla="*/ 41 h 388"/>
                  <a:gd name="T40" fmla="*/ 250 w 562"/>
                  <a:gd name="T41" fmla="*/ 57 h 388"/>
                  <a:gd name="T42" fmla="*/ 268 w 562"/>
                  <a:gd name="T43" fmla="*/ 60 h 388"/>
                  <a:gd name="T44" fmla="*/ 289 w 562"/>
                  <a:gd name="T45" fmla="*/ 56 h 388"/>
                  <a:gd name="T46" fmla="*/ 317 w 562"/>
                  <a:gd name="T47" fmla="*/ 40 h 388"/>
                  <a:gd name="T48" fmla="*/ 332 w 562"/>
                  <a:gd name="T49" fmla="*/ 34 h 388"/>
                  <a:gd name="T50" fmla="*/ 342 w 562"/>
                  <a:gd name="T51" fmla="*/ 30 h 388"/>
                  <a:gd name="T52" fmla="*/ 353 w 562"/>
                  <a:gd name="T53" fmla="*/ 10 h 388"/>
                  <a:gd name="T54" fmla="*/ 364 w 562"/>
                  <a:gd name="T55" fmla="*/ 16 h 388"/>
                  <a:gd name="T56" fmla="*/ 383 w 562"/>
                  <a:gd name="T57" fmla="*/ 54 h 388"/>
                  <a:gd name="T58" fmla="*/ 406 w 562"/>
                  <a:gd name="T59" fmla="*/ 44 h 388"/>
                  <a:gd name="T60" fmla="*/ 421 w 562"/>
                  <a:gd name="T61" fmla="*/ 64 h 388"/>
                  <a:gd name="T62" fmla="*/ 442 w 562"/>
                  <a:gd name="T63" fmla="*/ 88 h 388"/>
                  <a:gd name="T64" fmla="*/ 462 w 562"/>
                  <a:gd name="T65" fmla="*/ 105 h 388"/>
                  <a:gd name="T66" fmla="*/ 484 w 562"/>
                  <a:gd name="T67" fmla="*/ 128 h 388"/>
                  <a:gd name="T68" fmla="*/ 516 w 562"/>
                  <a:gd name="T69" fmla="*/ 141 h 388"/>
                  <a:gd name="T70" fmla="*/ 515 w 562"/>
                  <a:gd name="T71" fmla="*/ 199 h 388"/>
                  <a:gd name="T72" fmla="*/ 538 w 562"/>
                  <a:gd name="T73" fmla="*/ 270 h 388"/>
                  <a:gd name="T74" fmla="*/ 560 w 562"/>
                  <a:gd name="T75" fmla="*/ 284 h 388"/>
                  <a:gd name="T76" fmla="*/ 550 w 562"/>
                  <a:gd name="T77" fmla="*/ 323 h 388"/>
                  <a:gd name="T78" fmla="*/ 533 w 562"/>
                  <a:gd name="T79" fmla="*/ 338 h 388"/>
                  <a:gd name="T80" fmla="*/ 526 w 562"/>
                  <a:gd name="T81" fmla="*/ 356 h 388"/>
                  <a:gd name="T82" fmla="*/ 503 w 562"/>
                  <a:gd name="T83" fmla="*/ 370 h 388"/>
                  <a:gd name="T84" fmla="*/ 492 w 562"/>
                  <a:gd name="T85" fmla="*/ 378 h 388"/>
                  <a:gd name="T86" fmla="*/ 482 w 562"/>
                  <a:gd name="T87" fmla="*/ 368 h 388"/>
                  <a:gd name="T88" fmla="*/ 463 w 562"/>
                  <a:gd name="T89" fmla="*/ 360 h 388"/>
                  <a:gd name="T90" fmla="*/ 443 w 562"/>
                  <a:gd name="T91" fmla="*/ 356 h 388"/>
                  <a:gd name="T92" fmla="*/ 400 w 562"/>
                  <a:gd name="T93" fmla="*/ 350 h 388"/>
                  <a:gd name="T94" fmla="*/ 354 w 562"/>
                  <a:gd name="T95" fmla="*/ 339 h 388"/>
                  <a:gd name="T96" fmla="*/ 315 w 562"/>
                  <a:gd name="T97" fmla="*/ 325 h 388"/>
                  <a:gd name="T98" fmla="*/ 302 w 562"/>
                  <a:gd name="T99" fmla="*/ 319 h 388"/>
                  <a:gd name="T100" fmla="*/ 281 w 562"/>
                  <a:gd name="T101" fmla="*/ 303 h 388"/>
                  <a:gd name="T102" fmla="*/ 241 w 562"/>
                  <a:gd name="T103" fmla="*/ 289 h 388"/>
                  <a:gd name="T104" fmla="*/ 169 w 562"/>
                  <a:gd name="T105" fmla="*/ 262 h 388"/>
                  <a:gd name="T106" fmla="*/ 132 w 562"/>
                  <a:gd name="T107" fmla="*/ 249 h 388"/>
                  <a:gd name="T108" fmla="*/ 125 w 562"/>
                  <a:gd name="T109" fmla="*/ 239 h 388"/>
                  <a:gd name="T110" fmla="*/ 88 w 562"/>
                  <a:gd name="T111" fmla="*/ 214 h 388"/>
                  <a:gd name="T112" fmla="*/ 67 w 562"/>
                  <a:gd name="T113" fmla="*/ 203 h 388"/>
                  <a:gd name="T114" fmla="*/ 55 w 562"/>
                  <a:gd name="T115" fmla="*/ 189 h 388"/>
                  <a:gd name="T116" fmla="*/ 49 w 562"/>
                  <a:gd name="T117" fmla="*/ 189 h 388"/>
                  <a:gd name="T118" fmla="*/ 47 w 562"/>
                  <a:gd name="T119" fmla="*/ 189 h 388"/>
                  <a:gd name="T120" fmla="*/ 34 w 562"/>
                  <a:gd name="T121" fmla="*/ 182 h 388"/>
                  <a:gd name="T122" fmla="*/ 18 w 562"/>
                  <a:gd name="T123" fmla="*/ 155 h 388"/>
                  <a:gd name="T124" fmla="*/ 0 w 562"/>
                  <a:gd name="T125" fmla="*/ 134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19" name="Freeform 7"/>
              <p:cNvSpPr>
                <a:spLocks/>
              </p:cNvSpPr>
              <p:nvPr/>
            </p:nvSpPr>
            <p:spPr bwMode="auto">
              <a:xfrm>
                <a:off x="4215" y="2560"/>
                <a:ext cx="720" cy="788"/>
              </a:xfrm>
              <a:custGeom>
                <a:avLst/>
                <a:gdLst>
                  <a:gd name="T0" fmla="*/ 30 w 748"/>
                  <a:gd name="T1" fmla="*/ 101 h 841"/>
                  <a:gd name="T2" fmla="*/ 15 w 748"/>
                  <a:gd name="T3" fmla="*/ 147 h 841"/>
                  <a:gd name="T4" fmla="*/ 23 w 748"/>
                  <a:gd name="T5" fmla="*/ 179 h 841"/>
                  <a:gd name="T6" fmla="*/ 55 w 748"/>
                  <a:gd name="T7" fmla="*/ 206 h 841"/>
                  <a:gd name="T8" fmla="*/ 67 w 748"/>
                  <a:gd name="T9" fmla="*/ 233 h 841"/>
                  <a:gd name="T10" fmla="*/ 44 w 748"/>
                  <a:gd name="T11" fmla="*/ 256 h 841"/>
                  <a:gd name="T12" fmla="*/ 12 w 748"/>
                  <a:gd name="T13" fmla="*/ 275 h 841"/>
                  <a:gd name="T14" fmla="*/ 25 w 748"/>
                  <a:gd name="T15" fmla="*/ 287 h 841"/>
                  <a:gd name="T16" fmla="*/ 29 w 748"/>
                  <a:gd name="T17" fmla="*/ 336 h 841"/>
                  <a:gd name="T18" fmla="*/ 89 w 748"/>
                  <a:gd name="T19" fmla="*/ 289 h 841"/>
                  <a:gd name="T20" fmla="*/ 116 w 748"/>
                  <a:gd name="T21" fmla="*/ 278 h 841"/>
                  <a:gd name="T22" fmla="*/ 140 w 748"/>
                  <a:gd name="T23" fmla="*/ 275 h 841"/>
                  <a:gd name="T24" fmla="*/ 165 w 748"/>
                  <a:gd name="T25" fmla="*/ 311 h 841"/>
                  <a:gd name="T26" fmla="*/ 140 w 748"/>
                  <a:gd name="T27" fmla="*/ 327 h 841"/>
                  <a:gd name="T28" fmla="*/ 153 w 748"/>
                  <a:gd name="T29" fmla="*/ 392 h 841"/>
                  <a:gd name="T30" fmla="*/ 179 w 748"/>
                  <a:gd name="T31" fmla="*/ 369 h 841"/>
                  <a:gd name="T32" fmla="*/ 214 w 748"/>
                  <a:gd name="T33" fmla="*/ 388 h 841"/>
                  <a:gd name="T34" fmla="*/ 206 w 748"/>
                  <a:gd name="T35" fmla="*/ 407 h 841"/>
                  <a:gd name="T36" fmla="*/ 180 w 748"/>
                  <a:gd name="T37" fmla="*/ 460 h 841"/>
                  <a:gd name="T38" fmla="*/ 180 w 748"/>
                  <a:gd name="T39" fmla="*/ 486 h 841"/>
                  <a:gd name="T40" fmla="*/ 189 w 748"/>
                  <a:gd name="T41" fmla="*/ 506 h 841"/>
                  <a:gd name="T42" fmla="*/ 229 w 748"/>
                  <a:gd name="T43" fmla="*/ 519 h 841"/>
                  <a:gd name="T44" fmla="*/ 192 w 748"/>
                  <a:gd name="T45" fmla="*/ 539 h 841"/>
                  <a:gd name="T46" fmla="*/ 174 w 748"/>
                  <a:gd name="T47" fmla="*/ 588 h 841"/>
                  <a:gd name="T48" fmla="*/ 186 w 748"/>
                  <a:gd name="T49" fmla="*/ 615 h 841"/>
                  <a:gd name="T50" fmla="*/ 206 w 748"/>
                  <a:gd name="T51" fmla="*/ 647 h 841"/>
                  <a:gd name="T52" fmla="*/ 238 w 748"/>
                  <a:gd name="T53" fmla="*/ 639 h 841"/>
                  <a:gd name="T54" fmla="*/ 261 w 748"/>
                  <a:gd name="T55" fmla="*/ 646 h 841"/>
                  <a:gd name="T56" fmla="*/ 278 w 748"/>
                  <a:gd name="T57" fmla="*/ 603 h 841"/>
                  <a:gd name="T58" fmla="*/ 320 w 748"/>
                  <a:gd name="T59" fmla="*/ 621 h 841"/>
                  <a:gd name="T60" fmla="*/ 339 w 748"/>
                  <a:gd name="T61" fmla="*/ 657 h 841"/>
                  <a:gd name="T62" fmla="*/ 358 w 748"/>
                  <a:gd name="T63" fmla="*/ 682 h 841"/>
                  <a:gd name="T64" fmla="*/ 413 w 748"/>
                  <a:gd name="T65" fmla="*/ 711 h 841"/>
                  <a:gd name="T66" fmla="*/ 426 w 748"/>
                  <a:gd name="T67" fmla="*/ 784 h 841"/>
                  <a:gd name="T68" fmla="*/ 498 w 748"/>
                  <a:gd name="T69" fmla="*/ 753 h 841"/>
                  <a:gd name="T70" fmla="*/ 505 w 748"/>
                  <a:gd name="T71" fmla="*/ 772 h 841"/>
                  <a:gd name="T72" fmla="*/ 547 w 748"/>
                  <a:gd name="T73" fmla="*/ 818 h 841"/>
                  <a:gd name="T74" fmla="*/ 603 w 748"/>
                  <a:gd name="T75" fmla="*/ 837 h 841"/>
                  <a:gd name="T76" fmla="*/ 737 w 748"/>
                  <a:gd name="T77" fmla="*/ 825 h 841"/>
                  <a:gd name="T78" fmla="*/ 732 w 748"/>
                  <a:gd name="T79" fmla="*/ 773 h 841"/>
                  <a:gd name="T80" fmla="*/ 704 w 748"/>
                  <a:gd name="T81" fmla="*/ 746 h 841"/>
                  <a:gd name="T82" fmla="*/ 676 w 748"/>
                  <a:gd name="T83" fmla="*/ 721 h 841"/>
                  <a:gd name="T84" fmla="*/ 671 w 748"/>
                  <a:gd name="T85" fmla="*/ 660 h 841"/>
                  <a:gd name="T86" fmla="*/ 621 w 748"/>
                  <a:gd name="T87" fmla="*/ 671 h 841"/>
                  <a:gd name="T88" fmla="*/ 594 w 748"/>
                  <a:gd name="T89" fmla="*/ 661 h 841"/>
                  <a:gd name="T90" fmla="*/ 540 w 748"/>
                  <a:gd name="T91" fmla="*/ 615 h 841"/>
                  <a:gd name="T92" fmla="*/ 520 w 748"/>
                  <a:gd name="T93" fmla="*/ 594 h 841"/>
                  <a:gd name="T94" fmla="*/ 486 w 748"/>
                  <a:gd name="T95" fmla="*/ 586 h 841"/>
                  <a:gd name="T96" fmla="*/ 416 w 748"/>
                  <a:gd name="T97" fmla="*/ 572 h 841"/>
                  <a:gd name="T98" fmla="*/ 376 w 748"/>
                  <a:gd name="T99" fmla="*/ 541 h 841"/>
                  <a:gd name="T100" fmla="*/ 355 w 748"/>
                  <a:gd name="T101" fmla="*/ 506 h 841"/>
                  <a:gd name="T102" fmla="*/ 321 w 748"/>
                  <a:gd name="T103" fmla="*/ 427 h 841"/>
                  <a:gd name="T104" fmla="*/ 257 w 748"/>
                  <a:gd name="T105" fmla="*/ 324 h 841"/>
                  <a:gd name="T106" fmla="*/ 217 w 748"/>
                  <a:gd name="T107" fmla="*/ 277 h 841"/>
                  <a:gd name="T108" fmla="*/ 199 w 748"/>
                  <a:gd name="T109" fmla="*/ 136 h 841"/>
                  <a:gd name="T110" fmla="*/ 105 w 748"/>
                  <a:gd name="T111" fmla="*/ 32 h 841"/>
                  <a:gd name="T112" fmla="*/ 66 w 748"/>
                  <a:gd name="T113" fmla="*/ 0 h 841"/>
                  <a:gd name="T114" fmla="*/ 31 w 748"/>
                  <a:gd name="T115" fmla="*/ 9 h 841"/>
                  <a:gd name="T116" fmla="*/ 12 w 748"/>
                  <a:gd name="T117" fmla="*/ 4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0" name="Freeform 8"/>
              <p:cNvSpPr>
                <a:spLocks/>
              </p:cNvSpPr>
              <p:nvPr/>
            </p:nvSpPr>
            <p:spPr bwMode="auto">
              <a:xfrm>
                <a:off x="5096" y="2761"/>
                <a:ext cx="492" cy="468"/>
              </a:xfrm>
              <a:custGeom>
                <a:avLst/>
                <a:gdLst>
                  <a:gd name="T0" fmla="*/ 44 w 511"/>
                  <a:gd name="T1" fmla="*/ 456 h 499"/>
                  <a:gd name="T2" fmla="*/ 52 w 511"/>
                  <a:gd name="T3" fmla="*/ 464 h 499"/>
                  <a:gd name="T4" fmla="*/ 61 w 511"/>
                  <a:gd name="T5" fmla="*/ 466 h 499"/>
                  <a:gd name="T6" fmla="*/ 64 w 511"/>
                  <a:gd name="T7" fmla="*/ 470 h 499"/>
                  <a:gd name="T8" fmla="*/ 73 w 511"/>
                  <a:gd name="T9" fmla="*/ 470 h 499"/>
                  <a:gd name="T10" fmla="*/ 77 w 511"/>
                  <a:gd name="T11" fmla="*/ 477 h 499"/>
                  <a:gd name="T12" fmla="*/ 89 w 511"/>
                  <a:gd name="T13" fmla="*/ 486 h 499"/>
                  <a:gd name="T14" fmla="*/ 123 w 511"/>
                  <a:gd name="T15" fmla="*/ 488 h 499"/>
                  <a:gd name="T16" fmla="*/ 128 w 511"/>
                  <a:gd name="T17" fmla="*/ 484 h 499"/>
                  <a:gd name="T18" fmla="*/ 135 w 511"/>
                  <a:gd name="T19" fmla="*/ 466 h 499"/>
                  <a:gd name="T20" fmla="*/ 147 w 511"/>
                  <a:gd name="T21" fmla="*/ 455 h 499"/>
                  <a:gd name="T22" fmla="*/ 166 w 511"/>
                  <a:gd name="T23" fmla="*/ 461 h 499"/>
                  <a:gd name="T24" fmla="*/ 201 w 511"/>
                  <a:gd name="T25" fmla="*/ 477 h 499"/>
                  <a:gd name="T26" fmla="*/ 231 w 511"/>
                  <a:gd name="T27" fmla="*/ 498 h 499"/>
                  <a:gd name="T28" fmla="*/ 481 w 511"/>
                  <a:gd name="T29" fmla="*/ 481 h 499"/>
                  <a:gd name="T30" fmla="*/ 508 w 511"/>
                  <a:gd name="T31" fmla="*/ 458 h 499"/>
                  <a:gd name="T32" fmla="*/ 493 w 511"/>
                  <a:gd name="T33" fmla="*/ 249 h 499"/>
                  <a:gd name="T34" fmla="*/ 351 w 511"/>
                  <a:gd name="T35" fmla="*/ 59 h 499"/>
                  <a:gd name="T36" fmla="*/ 331 w 511"/>
                  <a:gd name="T37" fmla="*/ 61 h 499"/>
                  <a:gd name="T38" fmla="*/ 317 w 511"/>
                  <a:gd name="T39" fmla="*/ 56 h 499"/>
                  <a:gd name="T40" fmla="*/ 301 w 511"/>
                  <a:gd name="T41" fmla="*/ 1 h 499"/>
                  <a:gd name="T42" fmla="*/ 288 w 511"/>
                  <a:gd name="T43" fmla="*/ 19 h 499"/>
                  <a:gd name="T44" fmla="*/ 288 w 511"/>
                  <a:gd name="T45" fmla="*/ 136 h 499"/>
                  <a:gd name="T46" fmla="*/ 292 w 511"/>
                  <a:gd name="T47" fmla="*/ 156 h 499"/>
                  <a:gd name="T48" fmla="*/ 277 w 511"/>
                  <a:gd name="T49" fmla="*/ 168 h 499"/>
                  <a:gd name="T50" fmla="*/ 261 w 511"/>
                  <a:gd name="T51" fmla="*/ 180 h 499"/>
                  <a:gd name="T52" fmla="*/ 257 w 511"/>
                  <a:gd name="T53" fmla="*/ 214 h 499"/>
                  <a:gd name="T54" fmla="*/ 256 w 511"/>
                  <a:gd name="T55" fmla="*/ 242 h 499"/>
                  <a:gd name="T56" fmla="*/ 242 w 511"/>
                  <a:gd name="T57" fmla="*/ 266 h 499"/>
                  <a:gd name="T58" fmla="*/ 146 w 511"/>
                  <a:gd name="T59" fmla="*/ 343 h 499"/>
                  <a:gd name="T60" fmla="*/ 128 w 511"/>
                  <a:gd name="T61" fmla="*/ 351 h 499"/>
                  <a:gd name="T62" fmla="*/ 120 w 511"/>
                  <a:gd name="T63" fmla="*/ 354 h 499"/>
                  <a:gd name="T64" fmla="*/ 109 w 511"/>
                  <a:gd name="T65" fmla="*/ 362 h 499"/>
                  <a:gd name="T66" fmla="*/ 103 w 511"/>
                  <a:gd name="T67" fmla="*/ 365 h 499"/>
                  <a:gd name="T68" fmla="*/ 0 w 511"/>
                  <a:gd name="T69" fmla="*/ 375 h 499"/>
                  <a:gd name="T70" fmla="*/ 41 w 511"/>
                  <a:gd name="T71" fmla="*/ 406 h 499"/>
                  <a:gd name="T72" fmla="*/ 43 w 511"/>
                  <a:gd name="T73" fmla="*/ 446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1" name="Freeform 9"/>
              <p:cNvSpPr>
                <a:spLocks/>
              </p:cNvSpPr>
              <p:nvPr/>
            </p:nvSpPr>
            <p:spPr bwMode="auto">
              <a:xfrm>
                <a:off x="5570" y="2606"/>
                <a:ext cx="326" cy="584"/>
              </a:xfrm>
              <a:custGeom>
                <a:avLst/>
                <a:gdLst>
                  <a:gd name="T0" fmla="*/ 19 w 338"/>
                  <a:gd name="T1" fmla="*/ 609 h 623"/>
                  <a:gd name="T2" fmla="*/ 38 w 338"/>
                  <a:gd name="T3" fmla="*/ 606 h 623"/>
                  <a:gd name="T4" fmla="*/ 52 w 338"/>
                  <a:gd name="T5" fmla="*/ 614 h 623"/>
                  <a:gd name="T6" fmla="*/ 67 w 338"/>
                  <a:gd name="T7" fmla="*/ 609 h 623"/>
                  <a:gd name="T8" fmla="*/ 74 w 338"/>
                  <a:gd name="T9" fmla="*/ 594 h 623"/>
                  <a:gd name="T10" fmla="*/ 87 w 338"/>
                  <a:gd name="T11" fmla="*/ 576 h 623"/>
                  <a:gd name="T12" fmla="*/ 96 w 338"/>
                  <a:gd name="T13" fmla="*/ 550 h 623"/>
                  <a:gd name="T14" fmla="*/ 111 w 338"/>
                  <a:gd name="T15" fmla="*/ 517 h 623"/>
                  <a:gd name="T16" fmla="*/ 134 w 338"/>
                  <a:gd name="T17" fmla="*/ 516 h 623"/>
                  <a:gd name="T18" fmla="*/ 149 w 338"/>
                  <a:gd name="T19" fmla="*/ 499 h 623"/>
                  <a:gd name="T20" fmla="*/ 155 w 338"/>
                  <a:gd name="T21" fmla="*/ 484 h 623"/>
                  <a:gd name="T22" fmla="*/ 161 w 338"/>
                  <a:gd name="T23" fmla="*/ 475 h 623"/>
                  <a:gd name="T24" fmla="*/ 165 w 338"/>
                  <a:gd name="T25" fmla="*/ 461 h 623"/>
                  <a:gd name="T26" fmla="*/ 174 w 338"/>
                  <a:gd name="T27" fmla="*/ 459 h 623"/>
                  <a:gd name="T28" fmla="*/ 179 w 338"/>
                  <a:gd name="T29" fmla="*/ 476 h 623"/>
                  <a:gd name="T30" fmla="*/ 175 w 338"/>
                  <a:gd name="T31" fmla="*/ 496 h 623"/>
                  <a:gd name="T32" fmla="*/ 171 w 338"/>
                  <a:gd name="T33" fmla="*/ 507 h 623"/>
                  <a:gd name="T34" fmla="*/ 187 w 338"/>
                  <a:gd name="T35" fmla="*/ 518 h 623"/>
                  <a:gd name="T36" fmla="*/ 196 w 338"/>
                  <a:gd name="T37" fmla="*/ 528 h 623"/>
                  <a:gd name="T38" fmla="*/ 202 w 338"/>
                  <a:gd name="T39" fmla="*/ 533 h 623"/>
                  <a:gd name="T40" fmla="*/ 202 w 338"/>
                  <a:gd name="T41" fmla="*/ 546 h 623"/>
                  <a:gd name="T42" fmla="*/ 204 w 338"/>
                  <a:gd name="T43" fmla="*/ 555 h 623"/>
                  <a:gd name="T44" fmla="*/ 209 w 338"/>
                  <a:gd name="T45" fmla="*/ 552 h 623"/>
                  <a:gd name="T46" fmla="*/ 212 w 338"/>
                  <a:gd name="T47" fmla="*/ 553 h 623"/>
                  <a:gd name="T48" fmla="*/ 221 w 338"/>
                  <a:gd name="T49" fmla="*/ 521 h 623"/>
                  <a:gd name="T50" fmla="*/ 223 w 338"/>
                  <a:gd name="T51" fmla="*/ 478 h 623"/>
                  <a:gd name="T52" fmla="*/ 233 w 338"/>
                  <a:gd name="T53" fmla="*/ 451 h 623"/>
                  <a:gd name="T54" fmla="*/ 239 w 338"/>
                  <a:gd name="T55" fmla="*/ 420 h 623"/>
                  <a:gd name="T56" fmla="*/ 242 w 338"/>
                  <a:gd name="T57" fmla="*/ 402 h 623"/>
                  <a:gd name="T58" fmla="*/ 249 w 338"/>
                  <a:gd name="T59" fmla="*/ 375 h 623"/>
                  <a:gd name="T60" fmla="*/ 231 w 338"/>
                  <a:gd name="T61" fmla="*/ 386 h 623"/>
                  <a:gd name="T62" fmla="*/ 225 w 338"/>
                  <a:gd name="T63" fmla="*/ 380 h 623"/>
                  <a:gd name="T64" fmla="*/ 224 w 338"/>
                  <a:gd name="T65" fmla="*/ 371 h 623"/>
                  <a:gd name="T66" fmla="*/ 234 w 338"/>
                  <a:gd name="T67" fmla="*/ 360 h 623"/>
                  <a:gd name="T68" fmla="*/ 254 w 338"/>
                  <a:gd name="T69" fmla="*/ 349 h 623"/>
                  <a:gd name="T70" fmla="*/ 251 w 338"/>
                  <a:gd name="T71" fmla="*/ 322 h 623"/>
                  <a:gd name="T72" fmla="*/ 248 w 338"/>
                  <a:gd name="T73" fmla="*/ 329 h 623"/>
                  <a:gd name="T74" fmla="*/ 233 w 338"/>
                  <a:gd name="T75" fmla="*/ 337 h 623"/>
                  <a:gd name="T76" fmla="*/ 220 w 338"/>
                  <a:gd name="T77" fmla="*/ 336 h 623"/>
                  <a:gd name="T78" fmla="*/ 220 w 338"/>
                  <a:gd name="T79" fmla="*/ 327 h 623"/>
                  <a:gd name="T80" fmla="*/ 235 w 338"/>
                  <a:gd name="T81" fmla="*/ 297 h 623"/>
                  <a:gd name="T82" fmla="*/ 247 w 338"/>
                  <a:gd name="T83" fmla="*/ 292 h 623"/>
                  <a:gd name="T84" fmla="*/ 245 w 338"/>
                  <a:gd name="T85" fmla="*/ 269 h 623"/>
                  <a:gd name="T86" fmla="*/ 253 w 338"/>
                  <a:gd name="T87" fmla="*/ 219 h 623"/>
                  <a:gd name="T88" fmla="*/ 272 w 338"/>
                  <a:gd name="T89" fmla="*/ 184 h 623"/>
                  <a:gd name="T90" fmla="*/ 301 w 338"/>
                  <a:gd name="T91" fmla="*/ 147 h 623"/>
                  <a:gd name="T92" fmla="*/ 320 w 338"/>
                  <a:gd name="T93" fmla="*/ 121 h 623"/>
                  <a:gd name="T94" fmla="*/ 327 w 338"/>
                  <a:gd name="T95" fmla="*/ 91 h 623"/>
                  <a:gd name="T96" fmla="*/ 333 w 338"/>
                  <a:gd name="T97" fmla="*/ 77 h 623"/>
                  <a:gd name="T98" fmla="*/ 325 w 338"/>
                  <a:gd name="T99" fmla="*/ 55 h 623"/>
                  <a:gd name="T100" fmla="*/ 324 w 338"/>
                  <a:gd name="T101" fmla="*/ 31 h 623"/>
                  <a:gd name="T102" fmla="*/ 314 w 338"/>
                  <a:gd name="T103" fmla="*/ 24 h 623"/>
                  <a:gd name="T104" fmla="*/ 306 w 338"/>
                  <a:gd name="T105" fmla="*/ 20 h 623"/>
                  <a:gd name="T106" fmla="*/ 291 w 338"/>
                  <a:gd name="T107" fmla="*/ 4 h 623"/>
                  <a:gd name="T108" fmla="*/ 255 w 338"/>
                  <a:gd name="T109" fmla="*/ 13 h 623"/>
                  <a:gd name="T110" fmla="*/ 236 w 338"/>
                  <a:gd name="T111" fmla="*/ 15 h 623"/>
                  <a:gd name="T112" fmla="*/ 223 w 338"/>
                  <a:gd name="T113" fmla="*/ 24 h 623"/>
                  <a:gd name="T114" fmla="*/ 167 w 338"/>
                  <a:gd name="T115" fmla="*/ 186 h 6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2" name="Freeform 10"/>
              <p:cNvSpPr>
                <a:spLocks/>
              </p:cNvSpPr>
              <p:nvPr/>
            </p:nvSpPr>
            <p:spPr bwMode="auto">
              <a:xfrm>
                <a:off x="5378" y="2617"/>
                <a:ext cx="408" cy="368"/>
              </a:xfrm>
              <a:custGeom>
                <a:avLst/>
                <a:gdLst>
                  <a:gd name="T0" fmla="*/ 3 w 424"/>
                  <a:gd name="T1" fmla="*/ 123 h 392"/>
                  <a:gd name="T2" fmla="*/ 22 w 424"/>
                  <a:gd name="T3" fmla="*/ 108 h 392"/>
                  <a:gd name="T4" fmla="*/ 39 w 424"/>
                  <a:gd name="T5" fmla="*/ 94 h 392"/>
                  <a:gd name="T6" fmla="*/ 49 w 424"/>
                  <a:gd name="T7" fmla="*/ 91 h 392"/>
                  <a:gd name="T8" fmla="*/ 58 w 424"/>
                  <a:gd name="T9" fmla="*/ 87 h 392"/>
                  <a:gd name="T10" fmla="*/ 78 w 424"/>
                  <a:gd name="T11" fmla="*/ 74 h 392"/>
                  <a:gd name="T12" fmla="*/ 102 w 424"/>
                  <a:gd name="T13" fmla="*/ 68 h 392"/>
                  <a:gd name="T14" fmla="*/ 118 w 424"/>
                  <a:gd name="T15" fmla="*/ 65 h 392"/>
                  <a:gd name="T16" fmla="*/ 148 w 424"/>
                  <a:gd name="T17" fmla="*/ 59 h 392"/>
                  <a:gd name="T18" fmla="*/ 160 w 424"/>
                  <a:gd name="T19" fmla="*/ 57 h 392"/>
                  <a:gd name="T20" fmla="*/ 185 w 424"/>
                  <a:gd name="T21" fmla="*/ 52 h 392"/>
                  <a:gd name="T22" fmla="*/ 205 w 424"/>
                  <a:gd name="T23" fmla="*/ 46 h 392"/>
                  <a:gd name="T24" fmla="*/ 221 w 424"/>
                  <a:gd name="T25" fmla="*/ 43 h 392"/>
                  <a:gd name="T26" fmla="*/ 232 w 424"/>
                  <a:gd name="T27" fmla="*/ 37 h 392"/>
                  <a:gd name="T28" fmla="*/ 239 w 424"/>
                  <a:gd name="T29" fmla="*/ 34 h 392"/>
                  <a:gd name="T30" fmla="*/ 252 w 424"/>
                  <a:gd name="T31" fmla="*/ 21 h 392"/>
                  <a:gd name="T32" fmla="*/ 256 w 424"/>
                  <a:gd name="T33" fmla="*/ 18 h 392"/>
                  <a:gd name="T34" fmla="*/ 267 w 424"/>
                  <a:gd name="T35" fmla="*/ 16 h 392"/>
                  <a:gd name="T36" fmla="*/ 276 w 424"/>
                  <a:gd name="T37" fmla="*/ 12 h 392"/>
                  <a:gd name="T38" fmla="*/ 286 w 424"/>
                  <a:gd name="T39" fmla="*/ 11 h 392"/>
                  <a:gd name="T40" fmla="*/ 291 w 424"/>
                  <a:gd name="T41" fmla="*/ 12 h 392"/>
                  <a:gd name="T42" fmla="*/ 300 w 424"/>
                  <a:gd name="T43" fmla="*/ 12 h 392"/>
                  <a:gd name="T44" fmla="*/ 307 w 424"/>
                  <a:gd name="T45" fmla="*/ 11 h 392"/>
                  <a:gd name="T46" fmla="*/ 321 w 424"/>
                  <a:gd name="T47" fmla="*/ 0 h 392"/>
                  <a:gd name="T48" fmla="*/ 335 w 424"/>
                  <a:gd name="T49" fmla="*/ 1 h 392"/>
                  <a:gd name="T50" fmla="*/ 364 w 424"/>
                  <a:gd name="T51" fmla="*/ 4 h 392"/>
                  <a:gd name="T52" fmla="*/ 389 w 424"/>
                  <a:gd name="T53" fmla="*/ 8 h 392"/>
                  <a:gd name="T54" fmla="*/ 417 w 424"/>
                  <a:gd name="T55" fmla="*/ 12 h 392"/>
                  <a:gd name="T56" fmla="*/ 410 w 424"/>
                  <a:gd name="T57" fmla="*/ 120 h 392"/>
                  <a:gd name="T58" fmla="*/ 200 w 424"/>
                  <a:gd name="T59" fmla="*/ 391 h 392"/>
                  <a:gd name="T60" fmla="*/ 58 w 424"/>
                  <a:gd name="T61" fmla="*/ 201 h 392"/>
                  <a:gd name="T62" fmla="*/ 38 w 424"/>
                  <a:gd name="T63" fmla="*/ 203 h 392"/>
                  <a:gd name="T64" fmla="*/ 24 w 424"/>
                  <a:gd name="T65" fmla="*/ 198 h 392"/>
                  <a:gd name="T66" fmla="*/ 8 w 424"/>
                  <a:gd name="T67" fmla="*/ 143 h 392"/>
                  <a:gd name="T68" fmla="*/ 0 w 424"/>
                  <a:gd name="T69" fmla="*/ 13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3" name="Freeform 11"/>
              <p:cNvSpPr>
                <a:spLocks/>
              </p:cNvSpPr>
              <p:nvPr/>
            </p:nvSpPr>
            <p:spPr bwMode="auto">
              <a:xfrm>
                <a:off x="4204" y="3125"/>
                <a:ext cx="699" cy="452"/>
              </a:xfrm>
              <a:custGeom>
                <a:avLst/>
                <a:gdLst>
                  <a:gd name="T0" fmla="*/ 16 w 727"/>
                  <a:gd name="T1" fmla="*/ 341 h 482"/>
                  <a:gd name="T2" fmla="*/ 33 w 727"/>
                  <a:gd name="T3" fmla="*/ 316 h 482"/>
                  <a:gd name="T4" fmla="*/ 55 w 727"/>
                  <a:gd name="T5" fmla="*/ 290 h 482"/>
                  <a:gd name="T6" fmla="*/ 47 w 727"/>
                  <a:gd name="T7" fmla="*/ 259 h 482"/>
                  <a:gd name="T8" fmla="*/ 16 w 727"/>
                  <a:gd name="T9" fmla="*/ 179 h 482"/>
                  <a:gd name="T10" fmla="*/ 22 w 727"/>
                  <a:gd name="T11" fmla="*/ 118 h 482"/>
                  <a:gd name="T12" fmla="*/ 39 w 727"/>
                  <a:gd name="T13" fmla="*/ 127 h 482"/>
                  <a:gd name="T14" fmla="*/ 64 w 727"/>
                  <a:gd name="T15" fmla="*/ 106 h 482"/>
                  <a:gd name="T16" fmla="*/ 100 w 727"/>
                  <a:gd name="T17" fmla="*/ 117 h 482"/>
                  <a:gd name="T18" fmla="*/ 97 w 727"/>
                  <a:gd name="T19" fmla="*/ 89 h 482"/>
                  <a:gd name="T20" fmla="*/ 135 w 727"/>
                  <a:gd name="T21" fmla="*/ 62 h 482"/>
                  <a:gd name="T22" fmla="*/ 155 w 727"/>
                  <a:gd name="T23" fmla="*/ 98 h 482"/>
                  <a:gd name="T24" fmla="*/ 168 w 727"/>
                  <a:gd name="T25" fmla="*/ 95 h 482"/>
                  <a:gd name="T26" fmla="*/ 200 w 727"/>
                  <a:gd name="T27" fmla="*/ 79 h 482"/>
                  <a:gd name="T28" fmla="*/ 234 w 727"/>
                  <a:gd name="T29" fmla="*/ 75 h 482"/>
                  <a:gd name="T30" fmla="*/ 266 w 727"/>
                  <a:gd name="T31" fmla="*/ 52 h 482"/>
                  <a:gd name="T32" fmla="*/ 284 w 727"/>
                  <a:gd name="T33" fmla="*/ 33 h 482"/>
                  <a:gd name="T34" fmla="*/ 305 w 727"/>
                  <a:gd name="T35" fmla="*/ 6 h 482"/>
                  <a:gd name="T36" fmla="*/ 343 w 727"/>
                  <a:gd name="T37" fmla="*/ 25 h 482"/>
                  <a:gd name="T38" fmla="*/ 355 w 727"/>
                  <a:gd name="T39" fmla="*/ 57 h 482"/>
                  <a:gd name="T40" fmla="*/ 370 w 727"/>
                  <a:gd name="T41" fmla="*/ 79 h 482"/>
                  <a:gd name="T42" fmla="*/ 422 w 727"/>
                  <a:gd name="T43" fmla="*/ 98 h 482"/>
                  <a:gd name="T44" fmla="*/ 422 w 727"/>
                  <a:gd name="T45" fmla="*/ 178 h 482"/>
                  <a:gd name="T46" fmla="*/ 487 w 727"/>
                  <a:gd name="T47" fmla="*/ 163 h 482"/>
                  <a:gd name="T48" fmla="*/ 527 w 727"/>
                  <a:gd name="T49" fmla="*/ 164 h 482"/>
                  <a:gd name="T50" fmla="*/ 516 w 727"/>
                  <a:gd name="T51" fmla="*/ 174 h 482"/>
                  <a:gd name="T52" fmla="*/ 563 w 727"/>
                  <a:gd name="T53" fmla="*/ 217 h 482"/>
                  <a:gd name="T54" fmla="*/ 623 w 727"/>
                  <a:gd name="T55" fmla="*/ 233 h 482"/>
                  <a:gd name="T56" fmla="*/ 694 w 727"/>
                  <a:gd name="T57" fmla="*/ 377 h 482"/>
                  <a:gd name="T58" fmla="*/ 653 w 727"/>
                  <a:gd name="T59" fmla="*/ 391 h 482"/>
                  <a:gd name="T60" fmla="*/ 604 w 727"/>
                  <a:gd name="T61" fmla="*/ 379 h 482"/>
                  <a:gd name="T62" fmla="*/ 618 w 727"/>
                  <a:gd name="T63" fmla="*/ 361 h 482"/>
                  <a:gd name="T64" fmla="*/ 597 w 727"/>
                  <a:gd name="T65" fmla="*/ 369 h 482"/>
                  <a:gd name="T66" fmla="*/ 591 w 727"/>
                  <a:gd name="T67" fmla="*/ 363 h 482"/>
                  <a:gd name="T68" fmla="*/ 582 w 727"/>
                  <a:gd name="T69" fmla="*/ 352 h 482"/>
                  <a:gd name="T70" fmla="*/ 565 w 727"/>
                  <a:gd name="T71" fmla="*/ 356 h 482"/>
                  <a:gd name="T72" fmla="*/ 547 w 727"/>
                  <a:gd name="T73" fmla="*/ 372 h 482"/>
                  <a:gd name="T74" fmla="*/ 557 w 727"/>
                  <a:gd name="T75" fmla="*/ 386 h 482"/>
                  <a:gd name="T76" fmla="*/ 535 w 727"/>
                  <a:gd name="T77" fmla="*/ 391 h 482"/>
                  <a:gd name="T78" fmla="*/ 521 w 727"/>
                  <a:gd name="T79" fmla="*/ 395 h 482"/>
                  <a:gd name="T80" fmla="*/ 503 w 727"/>
                  <a:gd name="T81" fmla="*/ 409 h 482"/>
                  <a:gd name="T82" fmla="*/ 489 w 727"/>
                  <a:gd name="T83" fmla="*/ 426 h 482"/>
                  <a:gd name="T84" fmla="*/ 465 w 727"/>
                  <a:gd name="T85" fmla="*/ 432 h 482"/>
                  <a:gd name="T86" fmla="*/ 440 w 727"/>
                  <a:gd name="T87" fmla="*/ 442 h 482"/>
                  <a:gd name="T88" fmla="*/ 398 w 727"/>
                  <a:gd name="T89" fmla="*/ 460 h 482"/>
                  <a:gd name="T90" fmla="*/ 391 w 727"/>
                  <a:gd name="T91" fmla="*/ 465 h 482"/>
                  <a:gd name="T92" fmla="*/ 383 w 727"/>
                  <a:gd name="T93" fmla="*/ 469 h 482"/>
                  <a:gd name="T94" fmla="*/ 368 w 727"/>
                  <a:gd name="T95" fmla="*/ 476 h 482"/>
                  <a:gd name="T96" fmla="*/ 340 w 727"/>
                  <a:gd name="T97" fmla="*/ 475 h 482"/>
                  <a:gd name="T98" fmla="*/ 321 w 727"/>
                  <a:gd name="T99" fmla="*/ 480 h 482"/>
                  <a:gd name="T100" fmla="*/ 280 w 727"/>
                  <a:gd name="T101" fmla="*/ 469 h 482"/>
                  <a:gd name="T102" fmla="*/ 244 w 727"/>
                  <a:gd name="T103" fmla="*/ 454 h 482"/>
                  <a:gd name="T104" fmla="*/ 209 w 727"/>
                  <a:gd name="T105" fmla="*/ 439 h 482"/>
                  <a:gd name="T106" fmla="*/ 175 w 727"/>
                  <a:gd name="T107" fmla="*/ 437 h 482"/>
                  <a:gd name="T108" fmla="*/ 133 w 727"/>
                  <a:gd name="T109" fmla="*/ 434 h 482"/>
                  <a:gd name="T110" fmla="*/ 100 w 727"/>
                  <a:gd name="T111" fmla="*/ 412 h 482"/>
                  <a:gd name="T112" fmla="*/ 68 w 727"/>
                  <a:gd name="T113" fmla="*/ 396 h 482"/>
                  <a:gd name="T114" fmla="*/ 24 w 727"/>
                  <a:gd name="T115" fmla="*/ 383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4" name="Freeform 12"/>
              <p:cNvSpPr>
                <a:spLocks/>
              </p:cNvSpPr>
              <p:nvPr/>
            </p:nvSpPr>
            <p:spPr bwMode="auto">
              <a:xfrm>
                <a:off x="4862" y="3194"/>
                <a:ext cx="568" cy="509"/>
              </a:xfrm>
              <a:custGeom>
                <a:avLst/>
                <a:gdLst>
                  <a:gd name="T0" fmla="*/ 42 w 590"/>
                  <a:gd name="T1" fmla="*/ 142 h 544"/>
                  <a:gd name="T2" fmla="*/ 65 w 590"/>
                  <a:gd name="T3" fmla="*/ 127 h 544"/>
                  <a:gd name="T4" fmla="*/ 74 w 590"/>
                  <a:gd name="T5" fmla="*/ 119 h 544"/>
                  <a:gd name="T6" fmla="*/ 92 w 590"/>
                  <a:gd name="T7" fmla="*/ 73 h 544"/>
                  <a:gd name="T8" fmla="*/ 99 w 590"/>
                  <a:gd name="T9" fmla="*/ 65 h 544"/>
                  <a:gd name="T10" fmla="*/ 108 w 590"/>
                  <a:gd name="T11" fmla="*/ 20 h 544"/>
                  <a:gd name="T12" fmla="*/ 123 w 590"/>
                  <a:gd name="T13" fmla="*/ 5 h 544"/>
                  <a:gd name="T14" fmla="*/ 151 w 590"/>
                  <a:gd name="T15" fmla="*/ 19 h 544"/>
                  <a:gd name="T16" fmla="*/ 158 w 590"/>
                  <a:gd name="T17" fmla="*/ 41 h 544"/>
                  <a:gd name="T18" fmla="*/ 166 w 590"/>
                  <a:gd name="T19" fmla="*/ 77 h 544"/>
                  <a:gd name="T20" fmla="*/ 191 w 590"/>
                  <a:gd name="T21" fmla="*/ 83 h 544"/>
                  <a:gd name="T22" fmla="*/ 213 w 590"/>
                  <a:gd name="T23" fmla="*/ 97 h 544"/>
                  <a:gd name="T24" fmla="*/ 260 w 590"/>
                  <a:gd name="T25" fmla="*/ 40 h 544"/>
                  <a:gd name="T26" fmla="*/ 266 w 590"/>
                  <a:gd name="T27" fmla="*/ 32 h 544"/>
                  <a:gd name="T28" fmla="*/ 283 w 590"/>
                  <a:gd name="T29" fmla="*/ 22 h 544"/>
                  <a:gd name="T30" fmla="*/ 297 w 590"/>
                  <a:gd name="T31" fmla="*/ 19 h 544"/>
                  <a:gd name="T32" fmla="*/ 305 w 590"/>
                  <a:gd name="T33" fmla="*/ 5 h 544"/>
                  <a:gd name="T34" fmla="*/ 318 w 590"/>
                  <a:gd name="T35" fmla="*/ 8 h 544"/>
                  <a:gd name="T36" fmla="*/ 325 w 590"/>
                  <a:gd name="T37" fmla="*/ 6 h 544"/>
                  <a:gd name="T38" fmla="*/ 337 w 590"/>
                  <a:gd name="T39" fmla="*/ 14 h 544"/>
                  <a:gd name="T40" fmla="*/ 347 w 590"/>
                  <a:gd name="T41" fmla="*/ 14 h 544"/>
                  <a:gd name="T42" fmla="*/ 355 w 590"/>
                  <a:gd name="T43" fmla="*/ 36 h 544"/>
                  <a:gd name="T44" fmla="*/ 375 w 590"/>
                  <a:gd name="T45" fmla="*/ 50 h 544"/>
                  <a:gd name="T46" fmla="*/ 370 w 590"/>
                  <a:gd name="T47" fmla="*/ 70 h 544"/>
                  <a:gd name="T48" fmla="*/ 397 w 590"/>
                  <a:gd name="T49" fmla="*/ 77 h 544"/>
                  <a:gd name="T50" fmla="*/ 411 w 590"/>
                  <a:gd name="T51" fmla="*/ 81 h 544"/>
                  <a:gd name="T52" fmla="*/ 416 w 590"/>
                  <a:gd name="T53" fmla="*/ 92 h 544"/>
                  <a:gd name="T54" fmla="*/ 410 w 590"/>
                  <a:gd name="T55" fmla="*/ 99 h 544"/>
                  <a:gd name="T56" fmla="*/ 433 w 590"/>
                  <a:gd name="T57" fmla="*/ 110 h 544"/>
                  <a:gd name="T58" fmla="*/ 522 w 590"/>
                  <a:gd name="T59" fmla="*/ 173 h 544"/>
                  <a:gd name="T60" fmla="*/ 576 w 590"/>
                  <a:gd name="T61" fmla="*/ 218 h 544"/>
                  <a:gd name="T62" fmla="*/ 568 w 590"/>
                  <a:gd name="T63" fmla="*/ 281 h 544"/>
                  <a:gd name="T64" fmla="*/ 361 w 590"/>
                  <a:gd name="T65" fmla="*/ 337 h 544"/>
                  <a:gd name="T66" fmla="*/ 316 w 590"/>
                  <a:gd name="T67" fmla="*/ 405 h 544"/>
                  <a:gd name="T68" fmla="*/ 322 w 590"/>
                  <a:gd name="T69" fmla="*/ 412 h 544"/>
                  <a:gd name="T70" fmla="*/ 322 w 590"/>
                  <a:gd name="T71" fmla="*/ 444 h 544"/>
                  <a:gd name="T72" fmla="*/ 331 w 590"/>
                  <a:gd name="T73" fmla="*/ 477 h 544"/>
                  <a:gd name="T74" fmla="*/ 325 w 590"/>
                  <a:gd name="T75" fmla="*/ 510 h 544"/>
                  <a:gd name="T76" fmla="*/ 313 w 590"/>
                  <a:gd name="T77" fmla="*/ 540 h 544"/>
                  <a:gd name="T78" fmla="*/ 310 w 590"/>
                  <a:gd name="T79" fmla="*/ 535 h 544"/>
                  <a:gd name="T80" fmla="*/ 266 w 590"/>
                  <a:gd name="T81" fmla="*/ 498 h 544"/>
                  <a:gd name="T82" fmla="*/ 245 w 590"/>
                  <a:gd name="T83" fmla="*/ 477 h 544"/>
                  <a:gd name="T84" fmla="*/ 230 w 590"/>
                  <a:gd name="T85" fmla="*/ 464 h 544"/>
                  <a:gd name="T86" fmla="*/ 223 w 590"/>
                  <a:gd name="T87" fmla="*/ 458 h 544"/>
                  <a:gd name="T88" fmla="*/ 209 w 590"/>
                  <a:gd name="T89" fmla="*/ 439 h 544"/>
                  <a:gd name="T90" fmla="*/ 200 w 590"/>
                  <a:gd name="T91" fmla="*/ 433 h 544"/>
                  <a:gd name="T92" fmla="*/ 190 w 590"/>
                  <a:gd name="T93" fmla="*/ 427 h 544"/>
                  <a:gd name="T94" fmla="*/ 188 w 590"/>
                  <a:gd name="T95" fmla="*/ 426 h 544"/>
                  <a:gd name="T96" fmla="*/ 178 w 590"/>
                  <a:gd name="T97" fmla="*/ 418 h 544"/>
                  <a:gd name="T98" fmla="*/ 154 w 590"/>
                  <a:gd name="T99" fmla="*/ 396 h 544"/>
                  <a:gd name="T100" fmla="*/ 123 w 590"/>
                  <a:gd name="T101" fmla="*/ 371 h 544"/>
                  <a:gd name="T102" fmla="*/ 93 w 590"/>
                  <a:gd name="T103" fmla="*/ 350 h 544"/>
                  <a:gd name="T104" fmla="*/ 74 w 590"/>
                  <a:gd name="T105" fmla="*/ 337 h 544"/>
                  <a:gd name="T106" fmla="*/ 56 w 590"/>
                  <a:gd name="T107" fmla="*/ 326 h 544"/>
                  <a:gd name="T108" fmla="*/ 38 w 590"/>
                  <a:gd name="T109" fmla="*/ 319 h 544"/>
                  <a:gd name="T110" fmla="*/ 32 w 590"/>
                  <a:gd name="T111" fmla="*/ 313 h 544"/>
                  <a:gd name="T112" fmla="*/ 10 w 590"/>
                  <a:gd name="T113" fmla="*/ 309 h 544"/>
                  <a:gd name="T114" fmla="*/ 0 w 590"/>
                  <a:gd name="T115" fmla="*/ 257 h 5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5" name="Freeform 13"/>
              <p:cNvSpPr>
                <a:spLocks/>
              </p:cNvSpPr>
              <p:nvPr/>
            </p:nvSpPr>
            <p:spPr bwMode="auto">
              <a:xfrm>
                <a:off x="4860" y="3102"/>
                <a:ext cx="464" cy="218"/>
              </a:xfrm>
              <a:custGeom>
                <a:avLst/>
                <a:gdLst>
                  <a:gd name="T0" fmla="*/ 0 w 482"/>
                  <a:gd name="T1" fmla="*/ 104 h 233"/>
                  <a:gd name="T2" fmla="*/ 6 w 482"/>
                  <a:gd name="T3" fmla="*/ 119 h 233"/>
                  <a:gd name="T4" fmla="*/ 6 w 482"/>
                  <a:gd name="T5" fmla="*/ 143 h 233"/>
                  <a:gd name="T6" fmla="*/ 11 w 482"/>
                  <a:gd name="T7" fmla="*/ 148 h 233"/>
                  <a:gd name="T8" fmla="*/ 23 w 482"/>
                  <a:gd name="T9" fmla="*/ 158 h 233"/>
                  <a:gd name="T10" fmla="*/ 40 w 482"/>
                  <a:gd name="T11" fmla="*/ 173 h 233"/>
                  <a:gd name="T12" fmla="*/ 51 w 482"/>
                  <a:gd name="T13" fmla="*/ 176 h 233"/>
                  <a:gd name="T14" fmla="*/ 59 w 482"/>
                  <a:gd name="T15" fmla="*/ 192 h 233"/>
                  <a:gd name="T16" fmla="*/ 69 w 482"/>
                  <a:gd name="T17" fmla="*/ 225 h 233"/>
                  <a:gd name="T18" fmla="*/ 92 w 482"/>
                  <a:gd name="T19" fmla="*/ 193 h 233"/>
                  <a:gd name="T20" fmla="*/ 98 w 482"/>
                  <a:gd name="T21" fmla="*/ 188 h 233"/>
                  <a:gd name="T22" fmla="*/ 107 w 482"/>
                  <a:gd name="T23" fmla="*/ 176 h 233"/>
                  <a:gd name="T24" fmla="*/ 122 w 482"/>
                  <a:gd name="T25" fmla="*/ 124 h 233"/>
                  <a:gd name="T26" fmla="*/ 144 w 482"/>
                  <a:gd name="T27" fmla="*/ 128 h 233"/>
                  <a:gd name="T28" fmla="*/ 162 w 482"/>
                  <a:gd name="T29" fmla="*/ 151 h 233"/>
                  <a:gd name="T30" fmla="*/ 163 w 482"/>
                  <a:gd name="T31" fmla="*/ 178 h 233"/>
                  <a:gd name="T32" fmla="*/ 186 w 482"/>
                  <a:gd name="T33" fmla="*/ 199 h 233"/>
                  <a:gd name="T34" fmla="*/ 207 w 482"/>
                  <a:gd name="T35" fmla="*/ 216 h 233"/>
                  <a:gd name="T36" fmla="*/ 238 w 482"/>
                  <a:gd name="T37" fmla="*/ 188 h 233"/>
                  <a:gd name="T38" fmla="*/ 265 w 482"/>
                  <a:gd name="T39" fmla="*/ 154 h 233"/>
                  <a:gd name="T40" fmla="*/ 281 w 482"/>
                  <a:gd name="T41" fmla="*/ 143 h 233"/>
                  <a:gd name="T42" fmla="*/ 297 w 482"/>
                  <a:gd name="T43" fmla="*/ 139 h 233"/>
                  <a:gd name="T44" fmla="*/ 305 w 482"/>
                  <a:gd name="T45" fmla="*/ 125 h 233"/>
                  <a:gd name="T46" fmla="*/ 319 w 482"/>
                  <a:gd name="T47" fmla="*/ 123 h 233"/>
                  <a:gd name="T48" fmla="*/ 324 w 482"/>
                  <a:gd name="T49" fmla="*/ 129 h 233"/>
                  <a:gd name="T50" fmla="*/ 334 w 482"/>
                  <a:gd name="T51" fmla="*/ 133 h 233"/>
                  <a:gd name="T52" fmla="*/ 347 w 482"/>
                  <a:gd name="T53" fmla="*/ 131 h 233"/>
                  <a:gd name="T54" fmla="*/ 354 w 482"/>
                  <a:gd name="T55" fmla="*/ 154 h 233"/>
                  <a:gd name="T56" fmla="*/ 370 w 482"/>
                  <a:gd name="T57" fmla="*/ 160 h 233"/>
                  <a:gd name="T58" fmla="*/ 372 w 482"/>
                  <a:gd name="T59" fmla="*/ 183 h 233"/>
                  <a:gd name="T60" fmla="*/ 392 w 482"/>
                  <a:gd name="T61" fmla="*/ 194 h 233"/>
                  <a:gd name="T62" fmla="*/ 402 w 482"/>
                  <a:gd name="T63" fmla="*/ 201 h 233"/>
                  <a:gd name="T64" fmla="*/ 419 w 482"/>
                  <a:gd name="T65" fmla="*/ 207 h 233"/>
                  <a:gd name="T66" fmla="*/ 414 w 482"/>
                  <a:gd name="T67" fmla="*/ 217 h 233"/>
                  <a:gd name="T68" fmla="*/ 476 w 482"/>
                  <a:gd name="T69" fmla="*/ 123 h 233"/>
                  <a:gd name="T70" fmla="*/ 419 w 482"/>
                  <a:gd name="T71" fmla="*/ 87 h 233"/>
                  <a:gd name="T72" fmla="*/ 392 w 482"/>
                  <a:gd name="T73" fmla="*/ 80 h 233"/>
                  <a:gd name="T74" fmla="*/ 381 w 482"/>
                  <a:gd name="T75" fmla="*/ 108 h 233"/>
                  <a:gd name="T76" fmla="*/ 368 w 482"/>
                  <a:gd name="T77" fmla="*/ 113 h 233"/>
                  <a:gd name="T78" fmla="*/ 333 w 482"/>
                  <a:gd name="T79" fmla="*/ 108 h 233"/>
                  <a:gd name="T80" fmla="*/ 318 w 482"/>
                  <a:gd name="T81" fmla="*/ 95 h 233"/>
                  <a:gd name="T82" fmla="*/ 308 w 482"/>
                  <a:gd name="T83" fmla="*/ 92 h 233"/>
                  <a:gd name="T84" fmla="*/ 297 w 482"/>
                  <a:gd name="T85" fmla="*/ 89 h 233"/>
                  <a:gd name="T86" fmla="*/ 288 w 482"/>
                  <a:gd name="T87" fmla="*/ 71 h 233"/>
                  <a:gd name="T88" fmla="*/ 262 w 482"/>
                  <a:gd name="T89" fmla="*/ 24 h 233"/>
                  <a:gd name="T90" fmla="*/ 243 w 482"/>
                  <a:gd name="T91" fmla="*/ 2 h 233"/>
                  <a:gd name="T92" fmla="*/ 213 w 482"/>
                  <a:gd name="T93" fmla="*/ 9 h 233"/>
                  <a:gd name="T94" fmla="*/ 208 w 482"/>
                  <a:gd name="T95" fmla="*/ 16 h 233"/>
                  <a:gd name="T96" fmla="*/ 187 w 482"/>
                  <a:gd name="T97" fmla="*/ 34 h 233"/>
                  <a:gd name="T98" fmla="*/ 153 w 482"/>
                  <a:gd name="T99" fmla="*/ 40 h 233"/>
                  <a:gd name="T100" fmla="*/ 147 w 482"/>
                  <a:gd name="T101" fmla="*/ 40 h 233"/>
                  <a:gd name="T102" fmla="*/ 105 w 482"/>
                  <a:gd name="T103" fmla="*/ 40 h 233"/>
                  <a:gd name="T104" fmla="*/ 94 w 482"/>
                  <a:gd name="T105" fmla="*/ 42 h 233"/>
                  <a:gd name="T106" fmla="*/ 50 w 482"/>
                  <a:gd name="T107" fmla="*/ 60 h 233"/>
                  <a:gd name="T108" fmla="*/ 38 w 482"/>
                  <a:gd name="T109" fmla="*/ 66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6" name="Freeform 14"/>
              <p:cNvSpPr>
                <a:spLocks/>
              </p:cNvSpPr>
              <p:nvPr/>
            </p:nvSpPr>
            <p:spPr bwMode="auto">
              <a:xfrm>
                <a:off x="3932" y="2690"/>
                <a:ext cx="221" cy="247"/>
              </a:xfrm>
              <a:custGeom>
                <a:avLst/>
                <a:gdLst>
                  <a:gd name="T0" fmla="*/ 2 w 229"/>
                  <a:gd name="T1" fmla="*/ 128 h 263"/>
                  <a:gd name="T2" fmla="*/ 7 w 229"/>
                  <a:gd name="T3" fmla="*/ 116 h 263"/>
                  <a:gd name="T4" fmla="*/ 13 w 229"/>
                  <a:gd name="T5" fmla="*/ 115 h 263"/>
                  <a:gd name="T6" fmla="*/ 21 w 229"/>
                  <a:gd name="T7" fmla="*/ 119 h 263"/>
                  <a:gd name="T8" fmla="*/ 32 w 229"/>
                  <a:gd name="T9" fmla="*/ 118 h 263"/>
                  <a:gd name="T10" fmla="*/ 36 w 229"/>
                  <a:gd name="T11" fmla="*/ 105 h 263"/>
                  <a:gd name="T12" fmla="*/ 40 w 229"/>
                  <a:gd name="T13" fmla="*/ 103 h 263"/>
                  <a:gd name="T14" fmla="*/ 54 w 229"/>
                  <a:gd name="T15" fmla="*/ 109 h 263"/>
                  <a:gd name="T16" fmla="*/ 60 w 229"/>
                  <a:gd name="T17" fmla="*/ 113 h 263"/>
                  <a:gd name="T18" fmla="*/ 66 w 229"/>
                  <a:gd name="T19" fmla="*/ 110 h 263"/>
                  <a:gd name="T20" fmla="*/ 69 w 229"/>
                  <a:gd name="T21" fmla="*/ 100 h 263"/>
                  <a:gd name="T22" fmla="*/ 78 w 229"/>
                  <a:gd name="T23" fmla="*/ 76 h 263"/>
                  <a:gd name="T24" fmla="*/ 88 w 229"/>
                  <a:gd name="T25" fmla="*/ 69 h 263"/>
                  <a:gd name="T26" fmla="*/ 95 w 229"/>
                  <a:gd name="T27" fmla="*/ 75 h 263"/>
                  <a:gd name="T28" fmla="*/ 110 w 229"/>
                  <a:gd name="T29" fmla="*/ 75 h 263"/>
                  <a:gd name="T30" fmla="*/ 121 w 229"/>
                  <a:gd name="T31" fmla="*/ 66 h 263"/>
                  <a:gd name="T32" fmla="*/ 112 w 229"/>
                  <a:gd name="T33" fmla="*/ 57 h 263"/>
                  <a:gd name="T34" fmla="*/ 109 w 229"/>
                  <a:gd name="T35" fmla="*/ 43 h 263"/>
                  <a:gd name="T36" fmla="*/ 106 w 229"/>
                  <a:gd name="T37" fmla="*/ 32 h 263"/>
                  <a:gd name="T38" fmla="*/ 111 w 229"/>
                  <a:gd name="T39" fmla="*/ 23 h 263"/>
                  <a:gd name="T40" fmla="*/ 117 w 229"/>
                  <a:gd name="T41" fmla="*/ 15 h 263"/>
                  <a:gd name="T42" fmla="*/ 136 w 229"/>
                  <a:gd name="T43" fmla="*/ 26 h 263"/>
                  <a:gd name="T44" fmla="*/ 152 w 229"/>
                  <a:gd name="T45" fmla="*/ 31 h 263"/>
                  <a:gd name="T46" fmla="*/ 156 w 229"/>
                  <a:gd name="T47" fmla="*/ 29 h 263"/>
                  <a:gd name="T48" fmla="*/ 162 w 229"/>
                  <a:gd name="T49" fmla="*/ 34 h 263"/>
                  <a:gd name="T50" fmla="*/ 169 w 229"/>
                  <a:gd name="T51" fmla="*/ 30 h 263"/>
                  <a:gd name="T52" fmla="*/ 169 w 229"/>
                  <a:gd name="T53" fmla="*/ 17 h 263"/>
                  <a:gd name="T54" fmla="*/ 177 w 229"/>
                  <a:gd name="T55" fmla="*/ 4 h 263"/>
                  <a:gd name="T56" fmla="*/ 189 w 229"/>
                  <a:gd name="T57" fmla="*/ 1 h 263"/>
                  <a:gd name="T58" fmla="*/ 191 w 229"/>
                  <a:gd name="T59" fmla="*/ 5 h 263"/>
                  <a:gd name="T60" fmla="*/ 201 w 229"/>
                  <a:gd name="T61" fmla="*/ 14 h 263"/>
                  <a:gd name="T62" fmla="*/ 210 w 229"/>
                  <a:gd name="T63" fmla="*/ 36 h 263"/>
                  <a:gd name="T64" fmla="*/ 226 w 229"/>
                  <a:gd name="T65" fmla="*/ 67 h 263"/>
                  <a:gd name="T66" fmla="*/ 218 w 229"/>
                  <a:gd name="T67" fmla="*/ 69 h 263"/>
                  <a:gd name="T68" fmla="*/ 208 w 229"/>
                  <a:gd name="T69" fmla="*/ 78 h 263"/>
                  <a:gd name="T70" fmla="*/ 194 w 229"/>
                  <a:gd name="T71" fmla="*/ 79 h 263"/>
                  <a:gd name="T72" fmla="*/ 185 w 229"/>
                  <a:gd name="T73" fmla="*/ 73 h 263"/>
                  <a:gd name="T74" fmla="*/ 173 w 229"/>
                  <a:gd name="T75" fmla="*/ 106 h 263"/>
                  <a:gd name="T76" fmla="*/ 160 w 229"/>
                  <a:gd name="T77" fmla="*/ 124 h 263"/>
                  <a:gd name="T78" fmla="*/ 154 w 229"/>
                  <a:gd name="T79" fmla="*/ 134 h 263"/>
                  <a:gd name="T80" fmla="*/ 152 w 229"/>
                  <a:gd name="T81" fmla="*/ 150 h 263"/>
                  <a:gd name="T82" fmla="*/ 130 w 229"/>
                  <a:gd name="T83" fmla="*/ 160 h 263"/>
                  <a:gd name="T84" fmla="*/ 117 w 229"/>
                  <a:gd name="T85" fmla="*/ 163 h 263"/>
                  <a:gd name="T86" fmla="*/ 106 w 229"/>
                  <a:gd name="T87" fmla="*/ 196 h 263"/>
                  <a:gd name="T88" fmla="*/ 96 w 229"/>
                  <a:gd name="T89" fmla="*/ 208 h 263"/>
                  <a:gd name="T90" fmla="*/ 107 w 229"/>
                  <a:gd name="T91" fmla="*/ 219 h 263"/>
                  <a:gd name="T92" fmla="*/ 114 w 229"/>
                  <a:gd name="T93" fmla="*/ 221 h 263"/>
                  <a:gd name="T94" fmla="*/ 117 w 229"/>
                  <a:gd name="T95" fmla="*/ 227 h 263"/>
                  <a:gd name="T96" fmla="*/ 110 w 229"/>
                  <a:gd name="T97" fmla="*/ 257 h 263"/>
                  <a:gd name="T98" fmla="*/ 106 w 229"/>
                  <a:gd name="T99" fmla="*/ 252 h 263"/>
                  <a:gd name="T100" fmla="*/ 73 w 229"/>
                  <a:gd name="T101" fmla="*/ 255 h 263"/>
                  <a:gd name="T102" fmla="*/ 54 w 229"/>
                  <a:gd name="T103" fmla="*/ 245 h 263"/>
                  <a:gd name="T104" fmla="*/ 48 w 229"/>
                  <a:gd name="T105" fmla="*/ 233 h 263"/>
                  <a:gd name="T106" fmla="*/ 38 w 229"/>
                  <a:gd name="T107" fmla="*/ 222 h 263"/>
                  <a:gd name="T108" fmla="*/ 20 w 229"/>
                  <a:gd name="T109" fmla="*/ 204 h 263"/>
                  <a:gd name="T110" fmla="*/ 14 w 229"/>
                  <a:gd name="T111" fmla="*/ 197 h 263"/>
                  <a:gd name="T112" fmla="*/ 8 w 229"/>
                  <a:gd name="T113" fmla="*/ 168 h 263"/>
                  <a:gd name="T114" fmla="*/ 0 w 229"/>
                  <a:gd name="T115" fmla="*/ 14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7" name="Freeform 15"/>
              <p:cNvSpPr>
                <a:spLocks/>
              </p:cNvSpPr>
              <p:nvPr/>
            </p:nvSpPr>
            <p:spPr bwMode="auto">
              <a:xfrm>
                <a:off x="3336" y="2993"/>
                <a:ext cx="184" cy="132"/>
              </a:xfrm>
              <a:custGeom>
                <a:avLst/>
                <a:gdLst>
                  <a:gd name="T0" fmla="*/ 12 w 191"/>
                  <a:gd name="T1" fmla="*/ 60 h 141"/>
                  <a:gd name="T2" fmla="*/ 14 w 191"/>
                  <a:gd name="T3" fmla="*/ 61 h 141"/>
                  <a:gd name="T4" fmla="*/ 16 w 191"/>
                  <a:gd name="T5" fmla="*/ 64 h 141"/>
                  <a:gd name="T6" fmla="*/ 18 w 191"/>
                  <a:gd name="T7" fmla="*/ 63 h 141"/>
                  <a:gd name="T8" fmla="*/ 21 w 191"/>
                  <a:gd name="T9" fmla="*/ 63 h 141"/>
                  <a:gd name="T10" fmla="*/ 23 w 191"/>
                  <a:gd name="T11" fmla="*/ 66 h 141"/>
                  <a:gd name="T12" fmla="*/ 23 w 191"/>
                  <a:gd name="T13" fmla="*/ 63 h 141"/>
                  <a:gd name="T14" fmla="*/ 28 w 191"/>
                  <a:gd name="T15" fmla="*/ 61 h 141"/>
                  <a:gd name="T16" fmla="*/ 30 w 191"/>
                  <a:gd name="T17" fmla="*/ 66 h 141"/>
                  <a:gd name="T18" fmla="*/ 32 w 191"/>
                  <a:gd name="T19" fmla="*/ 64 h 141"/>
                  <a:gd name="T20" fmla="*/ 37 w 191"/>
                  <a:gd name="T21" fmla="*/ 66 h 141"/>
                  <a:gd name="T22" fmla="*/ 37 w 191"/>
                  <a:gd name="T23" fmla="*/ 71 h 141"/>
                  <a:gd name="T24" fmla="*/ 33 w 191"/>
                  <a:gd name="T25" fmla="*/ 75 h 141"/>
                  <a:gd name="T26" fmla="*/ 38 w 191"/>
                  <a:gd name="T27" fmla="*/ 78 h 141"/>
                  <a:gd name="T28" fmla="*/ 67 w 191"/>
                  <a:gd name="T29" fmla="*/ 90 h 141"/>
                  <a:gd name="T30" fmla="*/ 81 w 191"/>
                  <a:gd name="T31" fmla="*/ 98 h 141"/>
                  <a:gd name="T32" fmla="*/ 92 w 191"/>
                  <a:gd name="T33" fmla="*/ 106 h 141"/>
                  <a:gd name="T34" fmla="*/ 120 w 191"/>
                  <a:gd name="T35" fmla="*/ 131 h 141"/>
                  <a:gd name="T36" fmla="*/ 122 w 191"/>
                  <a:gd name="T37" fmla="*/ 134 h 141"/>
                  <a:gd name="T38" fmla="*/ 129 w 191"/>
                  <a:gd name="T39" fmla="*/ 140 h 141"/>
                  <a:gd name="T40" fmla="*/ 154 w 191"/>
                  <a:gd name="T41" fmla="*/ 117 h 141"/>
                  <a:gd name="T42" fmla="*/ 161 w 191"/>
                  <a:gd name="T43" fmla="*/ 106 h 141"/>
                  <a:gd name="T44" fmla="*/ 172 w 191"/>
                  <a:gd name="T45" fmla="*/ 97 h 141"/>
                  <a:gd name="T46" fmla="*/ 172 w 191"/>
                  <a:gd name="T47" fmla="*/ 93 h 141"/>
                  <a:gd name="T48" fmla="*/ 173 w 191"/>
                  <a:gd name="T49" fmla="*/ 88 h 141"/>
                  <a:gd name="T50" fmla="*/ 178 w 191"/>
                  <a:gd name="T51" fmla="*/ 88 h 141"/>
                  <a:gd name="T52" fmla="*/ 181 w 191"/>
                  <a:gd name="T53" fmla="*/ 91 h 141"/>
                  <a:gd name="T54" fmla="*/ 186 w 191"/>
                  <a:gd name="T55" fmla="*/ 85 h 141"/>
                  <a:gd name="T56" fmla="*/ 190 w 191"/>
                  <a:gd name="T57" fmla="*/ 82 h 141"/>
                  <a:gd name="T58" fmla="*/ 190 w 191"/>
                  <a:gd name="T59" fmla="*/ 75 h 141"/>
                  <a:gd name="T60" fmla="*/ 185 w 191"/>
                  <a:gd name="T61" fmla="*/ 63 h 141"/>
                  <a:gd name="T62" fmla="*/ 188 w 191"/>
                  <a:gd name="T63" fmla="*/ 55 h 141"/>
                  <a:gd name="T64" fmla="*/ 187 w 191"/>
                  <a:gd name="T65" fmla="*/ 48 h 141"/>
                  <a:gd name="T66" fmla="*/ 188 w 191"/>
                  <a:gd name="T67" fmla="*/ 33 h 141"/>
                  <a:gd name="T68" fmla="*/ 173 w 191"/>
                  <a:gd name="T69" fmla="*/ 10 h 141"/>
                  <a:gd name="T70" fmla="*/ 169 w 191"/>
                  <a:gd name="T71" fmla="*/ 4 h 141"/>
                  <a:gd name="T72" fmla="*/ 168 w 191"/>
                  <a:gd name="T73" fmla="*/ 1 h 141"/>
                  <a:gd name="T74" fmla="*/ 165 w 191"/>
                  <a:gd name="T75" fmla="*/ 0 h 141"/>
                  <a:gd name="T76" fmla="*/ 156 w 191"/>
                  <a:gd name="T77" fmla="*/ 7 h 141"/>
                  <a:gd name="T78" fmla="*/ 151 w 191"/>
                  <a:gd name="T79" fmla="*/ 12 h 141"/>
                  <a:gd name="T80" fmla="*/ 146 w 191"/>
                  <a:gd name="T81" fmla="*/ 14 h 141"/>
                  <a:gd name="T82" fmla="*/ 139 w 191"/>
                  <a:gd name="T83" fmla="*/ 17 h 141"/>
                  <a:gd name="T84" fmla="*/ 119 w 191"/>
                  <a:gd name="T85" fmla="*/ 14 h 141"/>
                  <a:gd name="T86" fmla="*/ 104 w 191"/>
                  <a:gd name="T87" fmla="*/ 9 h 141"/>
                  <a:gd name="T88" fmla="*/ 98 w 191"/>
                  <a:gd name="T89" fmla="*/ 13 h 141"/>
                  <a:gd name="T90" fmla="*/ 86 w 191"/>
                  <a:gd name="T91" fmla="*/ 28 h 141"/>
                  <a:gd name="T92" fmla="*/ 77 w 191"/>
                  <a:gd name="T93" fmla="*/ 33 h 141"/>
                  <a:gd name="T94" fmla="*/ 73 w 191"/>
                  <a:gd name="T95" fmla="*/ 34 h 141"/>
                  <a:gd name="T96" fmla="*/ 68 w 191"/>
                  <a:gd name="T97" fmla="*/ 38 h 141"/>
                  <a:gd name="T98" fmla="*/ 62 w 191"/>
                  <a:gd name="T99" fmla="*/ 38 h 141"/>
                  <a:gd name="T100" fmla="*/ 57 w 191"/>
                  <a:gd name="T101" fmla="*/ 38 h 141"/>
                  <a:gd name="T102" fmla="*/ 55 w 191"/>
                  <a:gd name="T103" fmla="*/ 36 h 141"/>
                  <a:gd name="T104" fmla="*/ 49 w 191"/>
                  <a:gd name="T105" fmla="*/ 38 h 141"/>
                  <a:gd name="T106" fmla="*/ 48 w 191"/>
                  <a:gd name="T107" fmla="*/ 43 h 141"/>
                  <a:gd name="T108" fmla="*/ 44 w 191"/>
                  <a:gd name="T109" fmla="*/ 44 h 141"/>
                  <a:gd name="T110" fmla="*/ 36 w 191"/>
                  <a:gd name="T111" fmla="*/ 41 h 141"/>
                  <a:gd name="T112" fmla="*/ 27 w 191"/>
                  <a:gd name="T113" fmla="*/ 38 h 141"/>
                  <a:gd name="T114" fmla="*/ 22 w 191"/>
                  <a:gd name="T115" fmla="*/ 37 h 141"/>
                  <a:gd name="T116" fmla="*/ 16 w 191"/>
                  <a:gd name="T117" fmla="*/ 47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8" name="Freeform 16"/>
              <p:cNvSpPr>
                <a:spLocks/>
              </p:cNvSpPr>
              <p:nvPr/>
            </p:nvSpPr>
            <p:spPr bwMode="auto">
              <a:xfrm>
                <a:off x="3463" y="2865"/>
                <a:ext cx="584" cy="375"/>
              </a:xfrm>
              <a:custGeom>
                <a:avLst/>
                <a:gdLst>
                  <a:gd name="T0" fmla="*/ 24 w 607"/>
                  <a:gd name="T1" fmla="*/ 309 h 400"/>
                  <a:gd name="T2" fmla="*/ 52 w 607"/>
                  <a:gd name="T3" fmla="*/ 337 h 400"/>
                  <a:gd name="T4" fmla="*/ 77 w 607"/>
                  <a:gd name="T5" fmla="*/ 347 h 400"/>
                  <a:gd name="T6" fmla="*/ 113 w 607"/>
                  <a:gd name="T7" fmla="*/ 359 h 400"/>
                  <a:gd name="T8" fmla="*/ 150 w 607"/>
                  <a:gd name="T9" fmla="*/ 376 h 400"/>
                  <a:gd name="T10" fmla="*/ 214 w 607"/>
                  <a:gd name="T11" fmla="*/ 391 h 400"/>
                  <a:gd name="T12" fmla="*/ 251 w 607"/>
                  <a:gd name="T13" fmla="*/ 388 h 400"/>
                  <a:gd name="T14" fmla="*/ 278 w 607"/>
                  <a:gd name="T15" fmla="*/ 398 h 400"/>
                  <a:gd name="T16" fmla="*/ 297 w 607"/>
                  <a:gd name="T17" fmla="*/ 355 h 400"/>
                  <a:gd name="T18" fmla="*/ 318 w 607"/>
                  <a:gd name="T19" fmla="*/ 342 h 400"/>
                  <a:gd name="T20" fmla="*/ 340 w 607"/>
                  <a:gd name="T21" fmla="*/ 297 h 400"/>
                  <a:gd name="T22" fmla="*/ 369 w 607"/>
                  <a:gd name="T23" fmla="*/ 318 h 400"/>
                  <a:gd name="T24" fmla="*/ 399 w 607"/>
                  <a:gd name="T25" fmla="*/ 315 h 400"/>
                  <a:gd name="T26" fmla="*/ 457 w 607"/>
                  <a:gd name="T27" fmla="*/ 324 h 400"/>
                  <a:gd name="T28" fmla="*/ 477 w 607"/>
                  <a:gd name="T29" fmla="*/ 333 h 400"/>
                  <a:gd name="T30" fmla="*/ 502 w 607"/>
                  <a:gd name="T31" fmla="*/ 339 h 400"/>
                  <a:gd name="T32" fmla="*/ 487 w 607"/>
                  <a:gd name="T33" fmla="*/ 298 h 400"/>
                  <a:gd name="T34" fmla="*/ 484 w 607"/>
                  <a:gd name="T35" fmla="*/ 282 h 400"/>
                  <a:gd name="T36" fmla="*/ 493 w 607"/>
                  <a:gd name="T37" fmla="*/ 267 h 400"/>
                  <a:gd name="T38" fmla="*/ 503 w 607"/>
                  <a:gd name="T39" fmla="*/ 265 h 400"/>
                  <a:gd name="T40" fmla="*/ 524 w 607"/>
                  <a:gd name="T41" fmla="*/ 254 h 400"/>
                  <a:gd name="T42" fmla="*/ 550 w 607"/>
                  <a:gd name="T43" fmla="*/ 220 h 400"/>
                  <a:gd name="T44" fmla="*/ 560 w 607"/>
                  <a:gd name="T45" fmla="*/ 188 h 400"/>
                  <a:gd name="T46" fmla="*/ 570 w 607"/>
                  <a:gd name="T47" fmla="*/ 169 h 400"/>
                  <a:gd name="T48" fmla="*/ 563 w 607"/>
                  <a:gd name="T49" fmla="*/ 147 h 400"/>
                  <a:gd name="T50" fmla="*/ 579 w 607"/>
                  <a:gd name="T51" fmla="*/ 134 h 400"/>
                  <a:gd name="T52" fmla="*/ 585 w 607"/>
                  <a:gd name="T53" fmla="*/ 109 h 400"/>
                  <a:gd name="T54" fmla="*/ 583 w 607"/>
                  <a:gd name="T55" fmla="*/ 92 h 400"/>
                  <a:gd name="T56" fmla="*/ 602 w 607"/>
                  <a:gd name="T57" fmla="*/ 82 h 400"/>
                  <a:gd name="T58" fmla="*/ 545 w 607"/>
                  <a:gd name="T59" fmla="*/ 56 h 400"/>
                  <a:gd name="T60" fmla="*/ 523 w 607"/>
                  <a:gd name="T61" fmla="*/ 88 h 400"/>
                  <a:gd name="T62" fmla="*/ 484 w 607"/>
                  <a:gd name="T63" fmla="*/ 90 h 400"/>
                  <a:gd name="T64" fmla="*/ 451 w 607"/>
                  <a:gd name="T65" fmla="*/ 89 h 400"/>
                  <a:gd name="T66" fmla="*/ 444 w 607"/>
                  <a:gd name="T67" fmla="*/ 64 h 400"/>
                  <a:gd name="T68" fmla="*/ 411 w 607"/>
                  <a:gd name="T69" fmla="*/ 71 h 400"/>
                  <a:gd name="T70" fmla="*/ 392 w 607"/>
                  <a:gd name="T71" fmla="*/ 70 h 400"/>
                  <a:gd name="T72" fmla="*/ 362 w 607"/>
                  <a:gd name="T73" fmla="*/ 17 h 400"/>
                  <a:gd name="T74" fmla="*/ 342 w 607"/>
                  <a:gd name="T75" fmla="*/ 35 h 400"/>
                  <a:gd name="T76" fmla="*/ 309 w 607"/>
                  <a:gd name="T77" fmla="*/ 21 h 400"/>
                  <a:gd name="T78" fmla="*/ 291 w 607"/>
                  <a:gd name="T79" fmla="*/ 1 h 400"/>
                  <a:gd name="T80" fmla="*/ 236 w 607"/>
                  <a:gd name="T81" fmla="*/ 13 h 400"/>
                  <a:gd name="T82" fmla="*/ 197 w 607"/>
                  <a:gd name="T83" fmla="*/ 21 h 400"/>
                  <a:gd name="T84" fmla="*/ 171 w 607"/>
                  <a:gd name="T85" fmla="*/ 33 h 400"/>
                  <a:gd name="T86" fmla="*/ 152 w 607"/>
                  <a:gd name="T87" fmla="*/ 25 h 400"/>
                  <a:gd name="T88" fmla="*/ 145 w 607"/>
                  <a:gd name="T89" fmla="*/ 30 h 400"/>
                  <a:gd name="T90" fmla="*/ 138 w 607"/>
                  <a:gd name="T91" fmla="*/ 67 h 400"/>
                  <a:gd name="T92" fmla="*/ 177 w 607"/>
                  <a:gd name="T93" fmla="*/ 73 h 400"/>
                  <a:gd name="T94" fmla="*/ 176 w 607"/>
                  <a:gd name="T95" fmla="*/ 107 h 400"/>
                  <a:gd name="T96" fmla="*/ 185 w 607"/>
                  <a:gd name="T97" fmla="*/ 141 h 400"/>
                  <a:gd name="T98" fmla="*/ 212 w 607"/>
                  <a:gd name="T99" fmla="*/ 141 h 400"/>
                  <a:gd name="T100" fmla="*/ 203 w 607"/>
                  <a:gd name="T101" fmla="*/ 161 h 400"/>
                  <a:gd name="T102" fmla="*/ 189 w 607"/>
                  <a:gd name="T103" fmla="*/ 178 h 400"/>
                  <a:gd name="T104" fmla="*/ 150 w 607"/>
                  <a:gd name="T105" fmla="*/ 196 h 400"/>
                  <a:gd name="T106" fmla="*/ 115 w 607"/>
                  <a:gd name="T107" fmla="*/ 219 h 400"/>
                  <a:gd name="T108" fmla="*/ 77 w 607"/>
                  <a:gd name="T109" fmla="*/ 221 h 400"/>
                  <a:gd name="T110" fmla="*/ 53 w 607"/>
                  <a:gd name="T111" fmla="*/ 228 h 400"/>
                  <a:gd name="T112" fmla="*/ 46 w 607"/>
                  <a:gd name="T113" fmla="*/ 234 h 400"/>
                  <a:gd name="T114" fmla="*/ 5 w 607"/>
                  <a:gd name="T115"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29" name="Freeform 17"/>
              <p:cNvSpPr>
                <a:spLocks/>
              </p:cNvSpPr>
              <p:nvPr/>
            </p:nvSpPr>
            <p:spPr bwMode="auto">
              <a:xfrm>
                <a:off x="3185" y="2510"/>
                <a:ext cx="636" cy="566"/>
              </a:xfrm>
              <a:custGeom>
                <a:avLst/>
                <a:gdLst>
                  <a:gd name="T0" fmla="*/ 18 w 660"/>
                  <a:gd name="T1" fmla="*/ 413 h 603"/>
                  <a:gd name="T2" fmla="*/ 59 w 660"/>
                  <a:gd name="T3" fmla="*/ 482 h 603"/>
                  <a:gd name="T4" fmla="*/ 76 w 660"/>
                  <a:gd name="T5" fmla="*/ 496 h 603"/>
                  <a:gd name="T6" fmla="*/ 86 w 660"/>
                  <a:gd name="T7" fmla="*/ 507 h 603"/>
                  <a:gd name="T8" fmla="*/ 89 w 660"/>
                  <a:gd name="T9" fmla="*/ 519 h 603"/>
                  <a:gd name="T10" fmla="*/ 104 w 660"/>
                  <a:gd name="T11" fmla="*/ 540 h 603"/>
                  <a:gd name="T12" fmla="*/ 116 w 660"/>
                  <a:gd name="T13" fmla="*/ 548 h 603"/>
                  <a:gd name="T14" fmla="*/ 129 w 660"/>
                  <a:gd name="T15" fmla="*/ 549 h 603"/>
                  <a:gd name="T16" fmla="*/ 135 w 660"/>
                  <a:gd name="T17" fmla="*/ 557 h 603"/>
                  <a:gd name="T18" fmla="*/ 141 w 660"/>
                  <a:gd name="T19" fmla="*/ 560 h 603"/>
                  <a:gd name="T20" fmla="*/ 156 w 660"/>
                  <a:gd name="T21" fmla="*/ 570 h 603"/>
                  <a:gd name="T22" fmla="*/ 193 w 660"/>
                  <a:gd name="T23" fmla="*/ 556 h 603"/>
                  <a:gd name="T24" fmla="*/ 212 w 660"/>
                  <a:gd name="T25" fmla="*/ 547 h 603"/>
                  <a:gd name="T26" fmla="*/ 233 w 660"/>
                  <a:gd name="T27" fmla="*/ 550 h 603"/>
                  <a:gd name="T28" fmla="*/ 262 w 660"/>
                  <a:gd name="T29" fmla="*/ 525 h 603"/>
                  <a:gd name="T30" fmla="*/ 310 w 660"/>
                  <a:gd name="T31" fmla="*/ 527 h 603"/>
                  <a:gd name="T32" fmla="*/ 331 w 660"/>
                  <a:gd name="T33" fmla="*/ 517 h 603"/>
                  <a:gd name="T34" fmla="*/ 349 w 660"/>
                  <a:gd name="T35" fmla="*/ 566 h 603"/>
                  <a:gd name="T36" fmla="*/ 371 w 660"/>
                  <a:gd name="T37" fmla="*/ 599 h 603"/>
                  <a:gd name="T38" fmla="*/ 406 w 660"/>
                  <a:gd name="T39" fmla="*/ 593 h 603"/>
                  <a:gd name="T40" fmla="*/ 462 w 660"/>
                  <a:gd name="T41" fmla="*/ 558 h 603"/>
                  <a:gd name="T42" fmla="*/ 484 w 660"/>
                  <a:gd name="T43" fmla="*/ 548 h 603"/>
                  <a:gd name="T44" fmla="*/ 498 w 660"/>
                  <a:gd name="T45" fmla="*/ 523 h 603"/>
                  <a:gd name="T46" fmla="*/ 473 w 660"/>
                  <a:gd name="T47" fmla="*/ 521 h 603"/>
                  <a:gd name="T48" fmla="*/ 464 w 660"/>
                  <a:gd name="T49" fmla="*/ 485 h 603"/>
                  <a:gd name="T50" fmla="*/ 458 w 660"/>
                  <a:gd name="T51" fmla="*/ 446 h 603"/>
                  <a:gd name="T52" fmla="*/ 425 w 660"/>
                  <a:gd name="T53" fmla="*/ 433 h 603"/>
                  <a:gd name="T54" fmla="*/ 444 w 660"/>
                  <a:gd name="T55" fmla="*/ 411 h 603"/>
                  <a:gd name="T56" fmla="*/ 455 w 660"/>
                  <a:gd name="T57" fmla="*/ 414 h 603"/>
                  <a:gd name="T58" fmla="*/ 482 w 660"/>
                  <a:gd name="T59" fmla="*/ 400 h 603"/>
                  <a:gd name="T60" fmla="*/ 516 w 660"/>
                  <a:gd name="T61" fmla="*/ 389 h 603"/>
                  <a:gd name="T62" fmla="*/ 586 w 660"/>
                  <a:gd name="T63" fmla="*/ 356 h 603"/>
                  <a:gd name="T64" fmla="*/ 593 w 660"/>
                  <a:gd name="T65" fmla="*/ 286 h 603"/>
                  <a:gd name="T66" fmla="*/ 622 w 660"/>
                  <a:gd name="T67" fmla="*/ 238 h 603"/>
                  <a:gd name="T68" fmla="*/ 639 w 660"/>
                  <a:gd name="T69" fmla="*/ 185 h 603"/>
                  <a:gd name="T70" fmla="*/ 649 w 660"/>
                  <a:gd name="T71" fmla="*/ 145 h 603"/>
                  <a:gd name="T72" fmla="*/ 597 w 660"/>
                  <a:gd name="T73" fmla="*/ 126 h 603"/>
                  <a:gd name="T74" fmla="*/ 517 w 660"/>
                  <a:gd name="T75" fmla="*/ 180 h 603"/>
                  <a:gd name="T76" fmla="*/ 460 w 660"/>
                  <a:gd name="T77" fmla="*/ 195 h 603"/>
                  <a:gd name="T78" fmla="*/ 467 w 660"/>
                  <a:gd name="T79" fmla="*/ 222 h 603"/>
                  <a:gd name="T80" fmla="*/ 409 w 660"/>
                  <a:gd name="T81" fmla="*/ 247 h 603"/>
                  <a:gd name="T82" fmla="*/ 324 w 660"/>
                  <a:gd name="T83" fmla="*/ 256 h 603"/>
                  <a:gd name="T84" fmla="*/ 300 w 660"/>
                  <a:gd name="T85" fmla="*/ 209 h 603"/>
                  <a:gd name="T86" fmla="*/ 319 w 660"/>
                  <a:gd name="T87" fmla="*/ 187 h 603"/>
                  <a:gd name="T88" fmla="*/ 326 w 660"/>
                  <a:gd name="T89" fmla="*/ 152 h 603"/>
                  <a:gd name="T90" fmla="*/ 377 w 660"/>
                  <a:gd name="T91" fmla="*/ 134 h 603"/>
                  <a:gd name="T92" fmla="*/ 389 w 660"/>
                  <a:gd name="T93" fmla="*/ 61 h 603"/>
                  <a:gd name="T94" fmla="*/ 347 w 660"/>
                  <a:gd name="T95" fmla="*/ 91 h 603"/>
                  <a:gd name="T96" fmla="*/ 328 w 660"/>
                  <a:gd name="T97" fmla="*/ 41 h 603"/>
                  <a:gd name="T98" fmla="*/ 297 w 660"/>
                  <a:gd name="T99" fmla="*/ 70 h 603"/>
                  <a:gd name="T100" fmla="*/ 301 w 660"/>
                  <a:gd name="T101" fmla="*/ 28 h 603"/>
                  <a:gd name="T102" fmla="*/ 232 w 660"/>
                  <a:gd name="T103" fmla="*/ 52 h 603"/>
                  <a:gd name="T104" fmla="*/ 266 w 660"/>
                  <a:gd name="T105" fmla="*/ 237 h 603"/>
                  <a:gd name="T106" fmla="*/ 227 w 660"/>
                  <a:gd name="T107" fmla="*/ 300 h 603"/>
                  <a:gd name="T108" fmla="*/ 170 w 660"/>
                  <a:gd name="T109" fmla="*/ 287 h 603"/>
                  <a:gd name="T110" fmla="*/ 99 w 660"/>
                  <a:gd name="T111" fmla="*/ 282 h 603"/>
                  <a:gd name="T112" fmla="*/ 65 w 660"/>
                  <a:gd name="T113" fmla="*/ 321 h 603"/>
                  <a:gd name="T114" fmla="*/ 44 w 660"/>
                  <a:gd name="T115" fmla="*/ 346 h 603"/>
                  <a:gd name="T116" fmla="*/ 25 w 660"/>
                  <a:gd name="T117" fmla="*/ 348 h 603"/>
                  <a:gd name="T118" fmla="*/ 8 w 660"/>
                  <a:gd name="T119" fmla="*/ 355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0" name="Freeform 18"/>
              <p:cNvSpPr>
                <a:spLocks/>
              </p:cNvSpPr>
              <p:nvPr/>
            </p:nvSpPr>
            <p:spPr bwMode="auto">
              <a:xfrm>
                <a:off x="3188" y="2466"/>
                <a:ext cx="259" cy="351"/>
              </a:xfrm>
              <a:custGeom>
                <a:avLst/>
                <a:gdLst>
                  <a:gd name="T0" fmla="*/ 11 w 269"/>
                  <a:gd name="T1" fmla="*/ 91 h 375"/>
                  <a:gd name="T2" fmla="*/ 15 w 269"/>
                  <a:gd name="T3" fmla="*/ 128 h 375"/>
                  <a:gd name="T4" fmla="*/ 11 w 269"/>
                  <a:gd name="T5" fmla="*/ 150 h 375"/>
                  <a:gd name="T6" fmla="*/ 15 w 269"/>
                  <a:gd name="T7" fmla="*/ 159 h 375"/>
                  <a:gd name="T8" fmla="*/ 22 w 269"/>
                  <a:gd name="T9" fmla="*/ 171 h 375"/>
                  <a:gd name="T10" fmla="*/ 29 w 269"/>
                  <a:gd name="T11" fmla="*/ 181 h 375"/>
                  <a:gd name="T12" fmla="*/ 32 w 269"/>
                  <a:gd name="T13" fmla="*/ 189 h 375"/>
                  <a:gd name="T14" fmla="*/ 40 w 269"/>
                  <a:gd name="T15" fmla="*/ 205 h 375"/>
                  <a:gd name="T16" fmla="*/ 40 w 269"/>
                  <a:gd name="T17" fmla="*/ 215 h 375"/>
                  <a:gd name="T18" fmla="*/ 58 w 269"/>
                  <a:gd name="T19" fmla="*/ 226 h 375"/>
                  <a:gd name="T20" fmla="*/ 63 w 269"/>
                  <a:gd name="T21" fmla="*/ 230 h 375"/>
                  <a:gd name="T22" fmla="*/ 70 w 269"/>
                  <a:gd name="T23" fmla="*/ 233 h 375"/>
                  <a:gd name="T24" fmla="*/ 72 w 269"/>
                  <a:gd name="T25" fmla="*/ 233 h 375"/>
                  <a:gd name="T26" fmla="*/ 78 w 269"/>
                  <a:gd name="T27" fmla="*/ 243 h 375"/>
                  <a:gd name="T28" fmla="*/ 74 w 269"/>
                  <a:gd name="T29" fmla="*/ 250 h 375"/>
                  <a:gd name="T30" fmla="*/ 68 w 269"/>
                  <a:gd name="T31" fmla="*/ 261 h 375"/>
                  <a:gd name="T32" fmla="*/ 72 w 269"/>
                  <a:gd name="T33" fmla="*/ 279 h 375"/>
                  <a:gd name="T34" fmla="*/ 73 w 269"/>
                  <a:gd name="T35" fmla="*/ 283 h 375"/>
                  <a:gd name="T36" fmla="*/ 71 w 269"/>
                  <a:gd name="T37" fmla="*/ 290 h 375"/>
                  <a:gd name="T38" fmla="*/ 69 w 269"/>
                  <a:gd name="T39" fmla="*/ 295 h 375"/>
                  <a:gd name="T40" fmla="*/ 64 w 269"/>
                  <a:gd name="T41" fmla="*/ 311 h 375"/>
                  <a:gd name="T42" fmla="*/ 61 w 269"/>
                  <a:gd name="T43" fmla="*/ 310 h 375"/>
                  <a:gd name="T44" fmla="*/ 55 w 269"/>
                  <a:gd name="T45" fmla="*/ 314 h 375"/>
                  <a:gd name="T46" fmla="*/ 52 w 269"/>
                  <a:gd name="T47" fmla="*/ 320 h 375"/>
                  <a:gd name="T48" fmla="*/ 39 w 269"/>
                  <a:gd name="T49" fmla="*/ 333 h 375"/>
                  <a:gd name="T50" fmla="*/ 35 w 269"/>
                  <a:gd name="T51" fmla="*/ 337 h 375"/>
                  <a:gd name="T52" fmla="*/ 26 w 269"/>
                  <a:gd name="T53" fmla="*/ 344 h 375"/>
                  <a:gd name="T54" fmla="*/ 23 w 269"/>
                  <a:gd name="T55" fmla="*/ 351 h 375"/>
                  <a:gd name="T56" fmla="*/ 31 w 269"/>
                  <a:gd name="T57" fmla="*/ 352 h 375"/>
                  <a:gd name="T58" fmla="*/ 36 w 269"/>
                  <a:gd name="T59" fmla="*/ 353 h 375"/>
                  <a:gd name="T60" fmla="*/ 49 w 269"/>
                  <a:gd name="T61" fmla="*/ 352 h 375"/>
                  <a:gd name="T62" fmla="*/ 58 w 269"/>
                  <a:gd name="T63" fmla="*/ 366 h 375"/>
                  <a:gd name="T64" fmla="*/ 62 w 269"/>
                  <a:gd name="T65" fmla="*/ 369 h 375"/>
                  <a:gd name="T66" fmla="*/ 71 w 269"/>
                  <a:gd name="T67" fmla="*/ 357 h 375"/>
                  <a:gd name="T68" fmla="*/ 89 w 269"/>
                  <a:gd name="T69" fmla="*/ 332 h 375"/>
                  <a:gd name="T70" fmla="*/ 102 w 269"/>
                  <a:gd name="T71" fmla="*/ 332 h 375"/>
                  <a:gd name="T72" fmla="*/ 122 w 269"/>
                  <a:gd name="T73" fmla="*/ 327 h 375"/>
                  <a:gd name="T74" fmla="*/ 148 w 269"/>
                  <a:gd name="T75" fmla="*/ 320 h 375"/>
                  <a:gd name="T76" fmla="*/ 175 w 269"/>
                  <a:gd name="T77" fmla="*/ 333 h 375"/>
                  <a:gd name="T78" fmla="*/ 206 w 269"/>
                  <a:gd name="T79" fmla="*/ 363 h 375"/>
                  <a:gd name="T80" fmla="*/ 220 w 269"/>
                  <a:gd name="T81" fmla="*/ 360 h 375"/>
                  <a:gd name="T82" fmla="*/ 227 w 269"/>
                  <a:gd name="T83" fmla="*/ 319 h 375"/>
                  <a:gd name="T84" fmla="*/ 227 w 269"/>
                  <a:gd name="T85" fmla="*/ 298 h 375"/>
                  <a:gd name="T86" fmla="*/ 263 w 269"/>
                  <a:gd name="T87" fmla="*/ 285 h 375"/>
                  <a:gd name="T88" fmla="*/ 239 w 269"/>
                  <a:gd name="T89" fmla="*/ 228 h 375"/>
                  <a:gd name="T90" fmla="*/ 205 w 269"/>
                  <a:gd name="T91" fmla="*/ 157 h 375"/>
                  <a:gd name="T92" fmla="*/ 202 w 269"/>
                  <a:gd name="T93" fmla="*/ 94 h 375"/>
                  <a:gd name="T94" fmla="*/ 186 w 269"/>
                  <a:gd name="T95" fmla="*/ 95 h 375"/>
                  <a:gd name="T96" fmla="*/ 164 w 269"/>
                  <a:gd name="T97" fmla="*/ 82 h 375"/>
                  <a:gd name="T98" fmla="*/ 145 w 269"/>
                  <a:gd name="T99" fmla="*/ 55 h 375"/>
                  <a:gd name="T100" fmla="*/ 118 w 269"/>
                  <a:gd name="T101" fmla="*/ 67 h 375"/>
                  <a:gd name="T102" fmla="*/ 99 w 269"/>
                  <a:gd name="T103" fmla="*/ 65 h 375"/>
                  <a:gd name="T104" fmla="*/ 110 w 269"/>
                  <a:gd name="T105" fmla="*/ 47 h 375"/>
                  <a:gd name="T106" fmla="*/ 98 w 269"/>
                  <a:gd name="T107" fmla="*/ 14 h 375"/>
                  <a:gd name="T108" fmla="*/ 40 w 269"/>
                  <a:gd name="T109" fmla="*/ 0 h 375"/>
                  <a:gd name="T110" fmla="*/ 27 w 269"/>
                  <a:gd name="T111" fmla="*/ 12 h 375"/>
                  <a:gd name="T112" fmla="*/ 27 w 269"/>
                  <a:gd name="T113" fmla="*/ 52 h 375"/>
                  <a:gd name="T114" fmla="*/ 32 w 269"/>
                  <a:gd name="T115" fmla="*/ 66 h 375"/>
                  <a:gd name="T116" fmla="*/ 19 w 269"/>
                  <a:gd name="T117" fmla="*/ 73 h 375"/>
                  <a:gd name="T118" fmla="*/ 16 w 269"/>
                  <a:gd name="T119" fmla="*/ 70 h 375"/>
                  <a:gd name="T120" fmla="*/ 5 w 269"/>
                  <a:gd name="T121" fmla="*/ 65 h 375"/>
                  <a:gd name="T122" fmla="*/ 0 w 269"/>
                  <a:gd name="T123" fmla="*/ 65 h 3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1" name="Freeform 19"/>
              <p:cNvSpPr>
                <a:spLocks/>
              </p:cNvSpPr>
              <p:nvPr/>
            </p:nvSpPr>
            <p:spPr bwMode="auto">
              <a:xfrm>
                <a:off x="3735" y="2652"/>
                <a:ext cx="323" cy="299"/>
              </a:xfrm>
              <a:custGeom>
                <a:avLst/>
                <a:gdLst>
                  <a:gd name="T0" fmla="*/ 18 w 336"/>
                  <a:gd name="T1" fmla="*/ 204 h 318"/>
                  <a:gd name="T2" fmla="*/ 17 w 336"/>
                  <a:gd name="T3" fmla="*/ 185 h 318"/>
                  <a:gd name="T4" fmla="*/ 5 w 336"/>
                  <a:gd name="T5" fmla="*/ 160 h 318"/>
                  <a:gd name="T6" fmla="*/ 25 w 336"/>
                  <a:gd name="T7" fmla="*/ 128 h 318"/>
                  <a:gd name="T8" fmla="*/ 43 w 336"/>
                  <a:gd name="T9" fmla="*/ 107 h 318"/>
                  <a:gd name="T10" fmla="*/ 48 w 336"/>
                  <a:gd name="T11" fmla="*/ 90 h 318"/>
                  <a:gd name="T12" fmla="*/ 61 w 336"/>
                  <a:gd name="T13" fmla="*/ 86 h 318"/>
                  <a:gd name="T14" fmla="*/ 71 w 336"/>
                  <a:gd name="T15" fmla="*/ 55 h 318"/>
                  <a:gd name="T16" fmla="*/ 71 w 336"/>
                  <a:gd name="T17" fmla="*/ 33 h 318"/>
                  <a:gd name="T18" fmla="*/ 81 w 336"/>
                  <a:gd name="T19" fmla="*/ 20 h 318"/>
                  <a:gd name="T20" fmla="*/ 90 w 336"/>
                  <a:gd name="T21" fmla="*/ 0 h 318"/>
                  <a:gd name="T22" fmla="*/ 104 w 336"/>
                  <a:gd name="T23" fmla="*/ 5 h 318"/>
                  <a:gd name="T24" fmla="*/ 130 w 336"/>
                  <a:gd name="T25" fmla="*/ 18 h 318"/>
                  <a:gd name="T26" fmla="*/ 161 w 336"/>
                  <a:gd name="T27" fmla="*/ 34 h 318"/>
                  <a:gd name="T28" fmla="*/ 185 w 336"/>
                  <a:gd name="T29" fmla="*/ 49 h 318"/>
                  <a:gd name="T30" fmla="*/ 202 w 336"/>
                  <a:gd name="T31" fmla="*/ 58 h 318"/>
                  <a:gd name="T32" fmla="*/ 216 w 336"/>
                  <a:gd name="T33" fmla="*/ 43 h 318"/>
                  <a:gd name="T34" fmla="*/ 243 w 336"/>
                  <a:gd name="T35" fmla="*/ 35 h 318"/>
                  <a:gd name="T36" fmla="*/ 260 w 336"/>
                  <a:gd name="T37" fmla="*/ 36 h 318"/>
                  <a:gd name="T38" fmla="*/ 293 w 336"/>
                  <a:gd name="T39" fmla="*/ 59 h 318"/>
                  <a:gd name="T40" fmla="*/ 317 w 336"/>
                  <a:gd name="T41" fmla="*/ 62 h 318"/>
                  <a:gd name="T42" fmla="*/ 323 w 336"/>
                  <a:gd name="T43" fmla="*/ 75 h 318"/>
                  <a:gd name="T44" fmla="*/ 335 w 336"/>
                  <a:gd name="T45" fmla="*/ 89 h 318"/>
                  <a:gd name="T46" fmla="*/ 324 w 336"/>
                  <a:gd name="T47" fmla="*/ 107 h 318"/>
                  <a:gd name="T48" fmla="*/ 303 w 336"/>
                  <a:gd name="T49" fmla="*/ 105 h 318"/>
                  <a:gd name="T50" fmla="*/ 292 w 336"/>
                  <a:gd name="T51" fmla="*/ 108 h 318"/>
                  <a:gd name="T52" fmla="*/ 283 w 336"/>
                  <a:gd name="T53" fmla="*/ 138 h 318"/>
                  <a:gd name="T54" fmla="*/ 274 w 336"/>
                  <a:gd name="T55" fmla="*/ 145 h 318"/>
                  <a:gd name="T56" fmla="*/ 262 w 336"/>
                  <a:gd name="T57" fmla="*/ 138 h 318"/>
                  <a:gd name="T58" fmla="*/ 250 w 336"/>
                  <a:gd name="T59" fmla="*/ 137 h 318"/>
                  <a:gd name="T60" fmla="*/ 243 w 336"/>
                  <a:gd name="T61" fmla="*/ 151 h 318"/>
                  <a:gd name="T62" fmla="*/ 227 w 336"/>
                  <a:gd name="T63" fmla="*/ 147 h 318"/>
                  <a:gd name="T64" fmla="*/ 219 w 336"/>
                  <a:gd name="T65" fmla="*/ 157 h 318"/>
                  <a:gd name="T66" fmla="*/ 216 w 336"/>
                  <a:gd name="T67" fmla="*/ 186 h 318"/>
                  <a:gd name="T68" fmla="*/ 228 w 336"/>
                  <a:gd name="T69" fmla="*/ 229 h 318"/>
                  <a:gd name="T70" fmla="*/ 239 w 336"/>
                  <a:gd name="T71" fmla="*/ 244 h 318"/>
                  <a:gd name="T72" fmla="*/ 262 w 336"/>
                  <a:gd name="T73" fmla="*/ 265 h 318"/>
                  <a:gd name="T74" fmla="*/ 265 w 336"/>
                  <a:gd name="T75" fmla="*/ 282 h 318"/>
                  <a:gd name="T76" fmla="*/ 262 w 336"/>
                  <a:gd name="T77" fmla="*/ 290 h 318"/>
                  <a:gd name="T78" fmla="*/ 249 w 336"/>
                  <a:gd name="T79" fmla="*/ 309 h 318"/>
                  <a:gd name="T80" fmla="*/ 229 w 336"/>
                  <a:gd name="T81" fmla="*/ 316 h 318"/>
                  <a:gd name="T82" fmla="*/ 219 w 336"/>
                  <a:gd name="T83" fmla="*/ 316 h 318"/>
                  <a:gd name="T84" fmla="*/ 199 w 336"/>
                  <a:gd name="T85" fmla="*/ 315 h 318"/>
                  <a:gd name="T86" fmla="*/ 184 w 336"/>
                  <a:gd name="T87" fmla="*/ 312 h 318"/>
                  <a:gd name="T88" fmla="*/ 171 w 336"/>
                  <a:gd name="T89" fmla="*/ 315 h 318"/>
                  <a:gd name="T90" fmla="*/ 176 w 336"/>
                  <a:gd name="T91" fmla="*/ 308 h 318"/>
                  <a:gd name="T92" fmla="*/ 173 w 336"/>
                  <a:gd name="T93" fmla="*/ 291 h 318"/>
                  <a:gd name="T94" fmla="*/ 152 w 336"/>
                  <a:gd name="T95" fmla="*/ 291 h 318"/>
                  <a:gd name="T96" fmla="*/ 137 w 336"/>
                  <a:gd name="T97" fmla="*/ 296 h 318"/>
                  <a:gd name="T98" fmla="*/ 125 w 336"/>
                  <a:gd name="T99" fmla="*/ 298 h 318"/>
                  <a:gd name="T100" fmla="*/ 119 w 336"/>
                  <a:gd name="T101" fmla="*/ 294 h 318"/>
                  <a:gd name="T102" fmla="*/ 112 w 336"/>
                  <a:gd name="T103" fmla="*/ 296 h 318"/>
                  <a:gd name="T104" fmla="*/ 99 w 336"/>
                  <a:gd name="T105" fmla="*/ 247 h 318"/>
                  <a:gd name="T106" fmla="*/ 90 w 336"/>
                  <a:gd name="T107" fmla="*/ 247 h 318"/>
                  <a:gd name="T108" fmla="*/ 78 w 336"/>
                  <a:gd name="T109" fmla="*/ 245 h 318"/>
                  <a:gd name="T110" fmla="*/ 69 w 336"/>
                  <a:gd name="T111" fmla="*/ 253 h 318"/>
                  <a:gd name="T112" fmla="*/ 58 w 336"/>
                  <a:gd name="T113" fmla="*/ 262 h 318"/>
                  <a:gd name="T114" fmla="*/ 44 w 336"/>
                  <a:gd name="T115" fmla="*/ 257 h 318"/>
                  <a:gd name="T116" fmla="*/ 29 w 336"/>
                  <a:gd name="T117" fmla="*/ 247 h 318"/>
                  <a:gd name="T118" fmla="*/ 28 w 336"/>
                  <a:gd name="T119" fmla="*/ 231 h 318"/>
                  <a:gd name="T120" fmla="*/ 14 w 336"/>
                  <a:gd name="T121" fmla="*/ 232 h 318"/>
                  <a:gd name="T122" fmla="*/ 0 w 336"/>
                  <a:gd name="T123" fmla="*/ 2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2" name="Freeform 20"/>
              <p:cNvSpPr>
                <a:spLocks/>
              </p:cNvSpPr>
              <p:nvPr/>
            </p:nvSpPr>
            <p:spPr bwMode="auto">
              <a:xfrm>
                <a:off x="3674" y="2229"/>
                <a:ext cx="571" cy="513"/>
              </a:xfrm>
              <a:custGeom>
                <a:avLst/>
                <a:gdLst>
                  <a:gd name="T0" fmla="*/ 16 w 592"/>
                  <a:gd name="T1" fmla="*/ 232 h 548"/>
                  <a:gd name="T2" fmla="*/ 23 w 592"/>
                  <a:gd name="T3" fmla="*/ 282 h 548"/>
                  <a:gd name="T4" fmla="*/ 46 w 592"/>
                  <a:gd name="T5" fmla="*/ 302 h 548"/>
                  <a:gd name="T6" fmla="*/ 82 w 592"/>
                  <a:gd name="T7" fmla="*/ 325 h 548"/>
                  <a:gd name="T8" fmla="*/ 95 w 592"/>
                  <a:gd name="T9" fmla="*/ 330 h 548"/>
                  <a:gd name="T10" fmla="*/ 118 w 592"/>
                  <a:gd name="T11" fmla="*/ 330 h 548"/>
                  <a:gd name="T12" fmla="*/ 145 w 592"/>
                  <a:gd name="T13" fmla="*/ 296 h 548"/>
                  <a:gd name="T14" fmla="*/ 163 w 592"/>
                  <a:gd name="T15" fmla="*/ 311 h 548"/>
                  <a:gd name="T16" fmla="*/ 156 w 592"/>
                  <a:gd name="T17" fmla="*/ 344 h 548"/>
                  <a:gd name="T18" fmla="*/ 163 w 592"/>
                  <a:gd name="T19" fmla="*/ 367 h 548"/>
                  <a:gd name="T20" fmla="*/ 164 w 592"/>
                  <a:gd name="T21" fmla="*/ 395 h 548"/>
                  <a:gd name="T22" fmla="*/ 145 w 592"/>
                  <a:gd name="T23" fmla="*/ 444 h 548"/>
                  <a:gd name="T24" fmla="*/ 158 w 592"/>
                  <a:gd name="T25" fmla="*/ 456 h 548"/>
                  <a:gd name="T26" fmla="*/ 196 w 592"/>
                  <a:gd name="T27" fmla="*/ 471 h 548"/>
                  <a:gd name="T28" fmla="*/ 228 w 592"/>
                  <a:gd name="T29" fmla="*/ 493 h 548"/>
                  <a:gd name="T30" fmla="*/ 256 w 592"/>
                  <a:gd name="T31" fmla="*/ 509 h 548"/>
                  <a:gd name="T32" fmla="*/ 276 w 592"/>
                  <a:gd name="T33" fmla="*/ 489 h 548"/>
                  <a:gd name="T34" fmla="*/ 310 w 592"/>
                  <a:gd name="T35" fmla="*/ 486 h 548"/>
                  <a:gd name="T36" fmla="*/ 347 w 592"/>
                  <a:gd name="T37" fmla="*/ 510 h 548"/>
                  <a:gd name="T38" fmla="*/ 374 w 592"/>
                  <a:gd name="T39" fmla="*/ 515 h 548"/>
                  <a:gd name="T40" fmla="*/ 385 w 592"/>
                  <a:gd name="T41" fmla="*/ 498 h 548"/>
                  <a:gd name="T42" fmla="*/ 420 w 592"/>
                  <a:gd name="T43" fmla="*/ 514 h 548"/>
                  <a:gd name="T44" fmla="*/ 430 w 592"/>
                  <a:gd name="T45" fmla="*/ 517 h 548"/>
                  <a:gd name="T46" fmla="*/ 437 w 592"/>
                  <a:gd name="T47" fmla="*/ 500 h 548"/>
                  <a:gd name="T48" fmla="*/ 457 w 592"/>
                  <a:gd name="T49" fmla="*/ 484 h 548"/>
                  <a:gd name="T50" fmla="*/ 469 w 592"/>
                  <a:gd name="T51" fmla="*/ 497 h 548"/>
                  <a:gd name="T52" fmla="*/ 498 w 592"/>
                  <a:gd name="T53" fmla="*/ 534 h 548"/>
                  <a:gd name="T54" fmla="*/ 515 w 592"/>
                  <a:gd name="T55" fmla="*/ 531 h 548"/>
                  <a:gd name="T56" fmla="*/ 532 w 592"/>
                  <a:gd name="T57" fmla="*/ 541 h 548"/>
                  <a:gd name="T58" fmla="*/ 548 w 592"/>
                  <a:gd name="T59" fmla="*/ 543 h 548"/>
                  <a:gd name="T60" fmla="*/ 564 w 592"/>
                  <a:gd name="T61" fmla="*/ 546 h 548"/>
                  <a:gd name="T62" fmla="*/ 566 w 592"/>
                  <a:gd name="T63" fmla="*/ 521 h 548"/>
                  <a:gd name="T64" fmla="*/ 582 w 592"/>
                  <a:gd name="T65" fmla="*/ 512 h 548"/>
                  <a:gd name="T66" fmla="*/ 574 w 592"/>
                  <a:gd name="T67" fmla="*/ 495 h 548"/>
                  <a:gd name="T68" fmla="*/ 584 w 592"/>
                  <a:gd name="T69" fmla="*/ 469 h 548"/>
                  <a:gd name="T70" fmla="*/ 587 w 592"/>
                  <a:gd name="T71" fmla="*/ 449 h 548"/>
                  <a:gd name="T72" fmla="*/ 587 w 592"/>
                  <a:gd name="T73" fmla="*/ 433 h 548"/>
                  <a:gd name="T74" fmla="*/ 576 w 592"/>
                  <a:gd name="T75" fmla="*/ 410 h 548"/>
                  <a:gd name="T76" fmla="*/ 570 w 592"/>
                  <a:gd name="T77" fmla="*/ 376 h 548"/>
                  <a:gd name="T78" fmla="*/ 505 w 592"/>
                  <a:gd name="T79" fmla="*/ 366 h 548"/>
                  <a:gd name="T80" fmla="*/ 457 w 592"/>
                  <a:gd name="T81" fmla="*/ 360 h 548"/>
                  <a:gd name="T82" fmla="*/ 435 w 592"/>
                  <a:gd name="T83" fmla="*/ 322 h 548"/>
                  <a:gd name="T84" fmla="*/ 411 w 592"/>
                  <a:gd name="T85" fmla="*/ 320 h 548"/>
                  <a:gd name="T86" fmla="*/ 336 w 592"/>
                  <a:gd name="T87" fmla="*/ 296 h 548"/>
                  <a:gd name="T88" fmla="*/ 347 w 592"/>
                  <a:gd name="T89" fmla="*/ 269 h 548"/>
                  <a:gd name="T90" fmla="*/ 334 w 592"/>
                  <a:gd name="T91" fmla="*/ 234 h 548"/>
                  <a:gd name="T92" fmla="*/ 318 w 592"/>
                  <a:gd name="T93" fmla="*/ 225 h 548"/>
                  <a:gd name="T94" fmla="*/ 267 w 592"/>
                  <a:gd name="T95" fmla="*/ 228 h 548"/>
                  <a:gd name="T96" fmla="*/ 262 w 592"/>
                  <a:gd name="T97" fmla="*/ 129 h 548"/>
                  <a:gd name="T98" fmla="*/ 243 w 592"/>
                  <a:gd name="T99" fmla="*/ 72 h 548"/>
                  <a:gd name="T100" fmla="*/ 226 w 592"/>
                  <a:gd name="T101" fmla="*/ 17 h 548"/>
                  <a:gd name="T102" fmla="*/ 212 w 592"/>
                  <a:gd name="T103" fmla="*/ 0 h 548"/>
                  <a:gd name="T104" fmla="*/ 218 w 592"/>
                  <a:gd name="T105" fmla="*/ 13 h 548"/>
                  <a:gd name="T106" fmla="*/ 192 w 592"/>
                  <a:gd name="T107" fmla="*/ 33 h 548"/>
                  <a:gd name="T108" fmla="*/ 164 w 592"/>
                  <a:gd name="T109" fmla="*/ 61 h 548"/>
                  <a:gd name="T110" fmla="*/ 166 w 592"/>
                  <a:gd name="T111" fmla="*/ 98 h 548"/>
                  <a:gd name="T112" fmla="*/ 94 w 592"/>
                  <a:gd name="T113" fmla="*/ 181 h 548"/>
                  <a:gd name="T114" fmla="*/ 40 w 592"/>
                  <a:gd name="T115" fmla="*/ 196 h 548"/>
                  <a:gd name="T116" fmla="*/ 10 w 592"/>
                  <a:gd name="T117"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3" name="Freeform 21"/>
              <p:cNvSpPr>
                <a:spLocks/>
              </p:cNvSpPr>
              <p:nvPr/>
            </p:nvSpPr>
            <p:spPr bwMode="auto">
              <a:xfrm>
                <a:off x="3614" y="2548"/>
                <a:ext cx="165" cy="129"/>
              </a:xfrm>
              <a:custGeom>
                <a:avLst/>
                <a:gdLst>
                  <a:gd name="T0" fmla="*/ 22 w 172"/>
                  <a:gd name="T1" fmla="*/ 123 h 138"/>
                  <a:gd name="T2" fmla="*/ 4 w 172"/>
                  <a:gd name="T3" fmla="*/ 101 h 138"/>
                  <a:gd name="T4" fmla="*/ 0 w 172"/>
                  <a:gd name="T5" fmla="*/ 87 h 138"/>
                  <a:gd name="T6" fmla="*/ 6 w 172"/>
                  <a:gd name="T7" fmla="*/ 59 h 138"/>
                  <a:gd name="T8" fmla="*/ 33 w 172"/>
                  <a:gd name="T9" fmla="*/ 35 h 138"/>
                  <a:gd name="T10" fmla="*/ 54 w 172"/>
                  <a:gd name="T11" fmla="*/ 26 h 138"/>
                  <a:gd name="T12" fmla="*/ 99 w 172"/>
                  <a:gd name="T13" fmla="*/ 0 h 138"/>
                  <a:gd name="T14" fmla="*/ 121 w 172"/>
                  <a:gd name="T15" fmla="*/ 17 h 138"/>
                  <a:gd name="T16" fmla="*/ 132 w 172"/>
                  <a:gd name="T17" fmla="*/ 33 h 138"/>
                  <a:gd name="T18" fmla="*/ 163 w 172"/>
                  <a:gd name="T19" fmla="*/ 63 h 138"/>
                  <a:gd name="T20" fmla="*/ 162 w 172"/>
                  <a:gd name="T21" fmla="*/ 86 h 138"/>
                  <a:gd name="T22" fmla="*/ 127 w 172"/>
                  <a:gd name="T23" fmla="*/ 111 h 138"/>
                  <a:gd name="T24" fmla="*/ 94 w 172"/>
                  <a:gd name="T25" fmla="*/ 138 h 138"/>
                  <a:gd name="T26" fmla="*/ 64 w 172"/>
                  <a:gd name="T27" fmla="*/ 134 h 138"/>
                  <a:gd name="T28" fmla="*/ 33 w 172"/>
                  <a:gd name="T29" fmla="*/ 125 h 138"/>
                  <a:gd name="T30" fmla="*/ 22 w 172"/>
                  <a:gd name="T31" fmla="*/ 123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2"/>
              </a:solidFill>
              <a:ln w="12700" cmpd="sng">
                <a:solidFill>
                  <a:schemeClr val="bg1"/>
                </a:solidFill>
                <a:prstDash val="solid"/>
                <a:round/>
                <a:headEnd/>
                <a:tailEnd/>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wrap="none" anchor="ctr"/>
              <a:lstStyle/>
              <a:p>
                <a:endParaRPr lang="es-ES"/>
              </a:p>
            </p:txBody>
          </p:sp>
          <p:sp>
            <p:nvSpPr>
              <p:cNvPr id="38934" name="Freeform 22"/>
              <p:cNvSpPr>
                <a:spLocks/>
              </p:cNvSpPr>
              <p:nvPr/>
            </p:nvSpPr>
            <p:spPr bwMode="auto">
              <a:xfrm>
                <a:off x="3400" y="2152"/>
                <a:ext cx="496" cy="617"/>
              </a:xfrm>
              <a:custGeom>
                <a:avLst/>
                <a:gdLst>
                  <a:gd name="T0" fmla="*/ 249 w 515"/>
                  <a:gd name="T1" fmla="*/ 6 h 659"/>
                  <a:gd name="T2" fmla="*/ 273 w 515"/>
                  <a:gd name="T3" fmla="*/ 56 h 659"/>
                  <a:gd name="T4" fmla="*/ 235 w 515"/>
                  <a:gd name="T5" fmla="*/ 129 h 659"/>
                  <a:gd name="T6" fmla="*/ 162 w 515"/>
                  <a:gd name="T7" fmla="*/ 119 h 659"/>
                  <a:gd name="T8" fmla="*/ 111 w 515"/>
                  <a:gd name="T9" fmla="*/ 147 h 659"/>
                  <a:gd name="T10" fmla="*/ 69 w 515"/>
                  <a:gd name="T11" fmla="*/ 180 h 659"/>
                  <a:gd name="T12" fmla="*/ 66 w 515"/>
                  <a:gd name="T13" fmla="*/ 240 h 659"/>
                  <a:gd name="T14" fmla="*/ 27 w 515"/>
                  <a:gd name="T15" fmla="*/ 267 h 659"/>
                  <a:gd name="T16" fmla="*/ 13 w 515"/>
                  <a:gd name="T17" fmla="*/ 327 h 659"/>
                  <a:gd name="T18" fmla="*/ 27 w 515"/>
                  <a:gd name="T19" fmla="*/ 438 h 659"/>
                  <a:gd name="T20" fmla="*/ 49 w 515"/>
                  <a:gd name="T21" fmla="*/ 420 h 659"/>
                  <a:gd name="T22" fmla="*/ 76 w 515"/>
                  <a:gd name="T23" fmla="*/ 393 h 659"/>
                  <a:gd name="T24" fmla="*/ 64 w 515"/>
                  <a:gd name="T25" fmla="*/ 429 h 659"/>
                  <a:gd name="T26" fmla="*/ 78 w 515"/>
                  <a:gd name="T27" fmla="*/ 455 h 659"/>
                  <a:gd name="T28" fmla="*/ 105 w 515"/>
                  <a:gd name="T29" fmla="*/ 434 h 659"/>
                  <a:gd name="T30" fmla="*/ 108 w 515"/>
                  <a:gd name="T31" fmla="*/ 488 h 659"/>
                  <a:gd name="T32" fmla="*/ 145 w 515"/>
                  <a:gd name="T33" fmla="*/ 446 h 659"/>
                  <a:gd name="T34" fmla="*/ 166 w 515"/>
                  <a:gd name="T35" fmla="*/ 479 h 659"/>
                  <a:gd name="T36" fmla="*/ 148 w 515"/>
                  <a:gd name="T37" fmla="*/ 519 h 659"/>
                  <a:gd name="T38" fmla="*/ 112 w 515"/>
                  <a:gd name="T39" fmla="*/ 539 h 659"/>
                  <a:gd name="T40" fmla="*/ 100 w 515"/>
                  <a:gd name="T41" fmla="*/ 566 h 659"/>
                  <a:gd name="T42" fmla="*/ 79 w 515"/>
                  <a:gd name="T43" fmla="*/ 602 h 659"/>
                  <a:gd name="T44" fmla="*/ 114 w 515"/>
                  <a:gd name="T45" fmla="*/ 639 h 659"/>
                  <a:gd name="T46" fmla="*/ 156 w 515"/>
                  <a:gd name="T47" fmla="*/ 654 h 659"/>
                  <a:gd name="T48" fmla="*/ 177 w 515"/>
                  <a:gd name="T49" fmla="*/ 650 h 659"/>
                  <a:gd name="T50" fmla="*/ 183 w 515"/>
                  <a:gd name="T51" fmla="*/ 648 h 659"/>
                  <a:gd name="T52" fmla="*/ 229 w 515"/>
                  <a:gd name="T53" fmla="*/ 629 h 659"/>
                  <a:gd name="T54" fmla="*/ 253 w 515"/>
                  <a:gd name="T55" fmla="*/ 609 h 659"/>
                  <a:gd name="T56" fmla="*/ 243 w 515"/>
                  <a:gd name="T57" fmla="*/ 554 h 659"/>
                  <a:gd name="T58" fmla="*/ 232 w 515"/>
                  <a:gd name="T59" fmla="*/ 536 h 659"/>
                  <a:gd name="T60" fmla="*/ 238 w 515"/>
                  <a:gd name="T61" fmla="*/ 473 h 659"/>
                  <a:gd name="T62" fmla="*/ 291 w 515"/>
                  <a:gd name="T63" fmla="*/ 446 h 659"/>
                  <a:gd name="T64" fmla="*/ 333 w 515"/>
                  <a:gd name="T65" fmla="*/ 431 h 659"/>
                  <a:gd name="T66" fmla="*/ 355 w 515"/>
                  <a:gd name="T67" fmla="*/ 459 h 659"/>
                  <a:gd name="T68" fmla="*/ 390 w 515"/>
                  <a:gd name="T69" fmla="*/ 492 h 659"/>
                  <a:gd name="T70" fmla="*/ 442 w 515"/>
                  <a:gd name="T71" fmla="*/ 525 h 659"/>
                  <a:gd name="T72" fmla="*/ 451 w 515"/>
                  <a:gd name="T73" fmla="*/ 449 h 659"/>
                  <a:gd name="T74" fmla="*/ 459 w 515"/>
                  <a:gd name="T75" fmla="*/ 425 h 659"/>
                  <a:gd name="T76" fmla="*/ 406 w 515"/>
                  <a:gd name="T77" fmla="*/ 417 h 659"/>
                  <a:gd name="T78" fmla="*/ 376 w 515"/>
                  <a:gd name="T79" fmla="*/ 416 h 659"/>
                  <a:gd name="T80" fmla="*/ 351 w 515"/>
                  <a:gd name="T81" fmla="*/ 395 h 659"/>
                  <a:gd name="T82" fmla="*/ 315 w 515"/>
                  <a:gd name="T83" fmla="*/ 345 h 659"/>
                  <a:gd name="T84" fmla="*/ 312 w 515"/>
                  <a:gd name="T85" fmla="*/ 302 h 659"/>
                  <a:gd name="T86" fmla="*/ 363 w 515"/>
                  <a:gd name="T87" fmla="*/ 275 h 659"/>
                  <a:gd name="T88" fmla="*/ 415 w 515"/>
                  <a:gd name="T89" fmla="*/ 239 h 659"/>
                  <a:gd name="T90" fmla="*/ 456 w 515"/>
                  <a:gd name="T91" fmla="*/ 183 h 659"/>
                  <a:gd name="T92" fmla="*/ 480 w 515"/>
                  <a:gd name="T93" fmla="*/ 134 h 659"/>
                  <a:gd name="T94" fmla="*/ 480 w 515"/>
                  <a:gd name="T95" fmla="*/ 87 h 659"/>
                  <a:gd name="T96" fmla="*/ 448 w 515"/>
                  <a:gd name="T97" fmla="*/ 50 h 659"/>
                  <a:gd name="T98" fmla="*/ 400 w 515"/>
                  <a:gd name="T99" fmla="*/ 38 h 659"/>
                  <a:gd name="T100" fmla="*/ 367 w 515"/>
                  <a:gd name="T101" fmla="*/ 18 h 659"/>
                  <a:gd name="T102" fmla="*/ 298 w 515"/>
                  <a:gd name="T103" fmla="*/ 0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2"/>
              </a:solidFill>
              <a:ln w="9525" cmpd="sng">
                <a:solidFill>
                  <a:schemeClr val="bg1"/>
                </a:solidFill>
                <a:prstDash val="solid"/>
                <a:round/>
                <a:headEnd/>
                <a:tailEnd/>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wrap="none" anchor="ctr"/>
              <a:lstStyle/>
              <a:p>
                <a:endParaRPr lang="es-ES"/>
              </a:p>
            </p:txBody>
          </p:sp>
          <p:sp>
            <p:nvSpPr>
              <p:cNvPr id="38935" name="Freeform 23"/>
              <p:cNvSpPr>
                <a:spLocks/>
              </p:cNvSpPr>
              <p:nvPr/>
            </p:nvSpPr>
            <p:spPr bwMode="auto">
              <a:xfrm>
                <a:off x="2764" y="1120"/>
                <a:ext cx="817" cy="937"/>
              </a:xfrm>
              <a:custGeom>
                <a:avLst/>
                <a:gdLst>
                  <a:gd name="T0" fmla="*/ 163 w 848"/>
                  <a:gd name="T1" fmla="*/ 0 h 1001"/>
                  <a:gd name="T2" fmla="*/ 58 w 848"/>
                  <a:gd name="T3" fmla="*/ 84 h 1001"/>
                  <a:gd name="T4" fmla="*/ 80 w 848"/>
                  <a:gd name="T5" fmla="*/ 179 h 1001"/>
                  <a:gd name="T6" fmla="*/ 87 w 848"/>
                  <a:gd name="T7" fmla="*/ 377 h 1001"/>
                  <a:gd name="T8" fmla="*/ 80 w 848"/>
                  <a:gd name="T9" fmla="*/ 433 h 1001"/>
                  <a:gd name="T10" fmla="*/ 78 w 848"/>
                  <a:gd name="T11" fmla="*/ 498 h 1001"/>
                  <a:gd name="T12" fmla="*/ 82 w 848"/>
                  <a:gd name="T13" fmla="*/ 537 h 1001"/>
                  <a:gd name="T14" fmla="*/ 71 w 848"/>
                  <a:gd name="T15" fmla="*/ 563 h 1001"/>
                  <a:gd name="T16" fmla="*/ 29 w 848"/>
                  <a:gd name="T17" fmla="*/ 554 h 1001"/>
                  <a:gd name="T18" fmla="*/ 15 w 848"/>
                  <a:gd name="T19" fmla="*/ 549 h 1001"/>
                  <a:gd name="T20" fmla="*/ 3 w 848"/>
                  <a:gd name="T21" fmla="*/ 557 h 1001"/>
                  <a:gd name="T22" fmla="*/ 1 w 848"/>
                  <a:gd name="T23" fmla="*/ 573 h 1001"/>
                  <a:gd name="T24" fmla="*/ 12 w 848"/>
                  <a:gd name="T25" fmla="*/ 598 h 1001"/>
                  <a:gd name="T26" fmla="*/ 26 w 848"/>
                  <a:gd name="T27" fmla="*/ 611 h 1001"/>
                  <a:gd name="T28" fmla="*/ 50 w 848"/>
                  <a:gd name="T29" fmla="*/ 661 h 1001"/>
                  <a:gd name="T30" fmla="*/ 65 w 848"/>
                  <a:gd name="T31" fmla="*/ 688 h 1001"/>
                  <a:gd name="T32" fmla="*/ 57 w 848"/>
                  <a:gd name="T33" fmla="*/ 721 h 1001"/>
                  <a:gd name="T34" fmla="*/ 62 w 848"/>
                  <a:gd name="T35" fmla="*/ 747 h 1001"/>
                  <a:gd name="T36" fmla="*/ 93 w 848"/>
                  <a:gd name="T37" fmla="*/ 752 h 1001"/>
                  <a:gd name="T38" fmla="*/ 107 w 848"/>
                  <a:gd name="T39" fmla="*/ 753 h 1001"/>
                  <a:gd name="T40" fmla="*/ 134 w 848"/>
                  <a:gd name="T41" fmla="*/ 768 h 1001"/>
                  <a:gd name="T42" fmla="*/ 147 w 848"/>
                  <a:gd name="T43" fmla="*/ 801 h 1001"/>
                  <a:gd name="T44" fmla="*/ 163 w 848"/>
                  <a:gd name="T45" fmla="*/ 863 h 1001"/>
                  <a:gd name="T46" fmla="*/ 172 w 848"/>
                  <a:gd name="T47" fmla="*/ 902 h 1001"/>
                  <a:gd name="T48" fmla="*/ 184 w 848"/>
                  <a:gd name="T49" fmla="*/ 909 h 1001"/>
                  <a:gd name="T50" fmla="*/ 221 w 848"/>
                  <a:gd name="T51" fmla="*/ 915 h 1001"/>
                  <a:gd name="T52" fmla="*/ 232 w 848"/>
                  <a:gd name="T53" fmla="*/ 943 h 1001"/>
                  <a:gd name="T54" fmla="*/ 258 w 848"/>
                  <a:gd name="T55" fmla="*/ 972 h 1001"/>
                  <a:gd name="T56" fmla="*/ 290 w 848"/>
                  <a:gd name="T57" fmla="*/ 999 h 1001"/>
                  <a:gd name="T58" fmla="*/ 313 w 848"/>
                  <a:gd name="T59" fmla="*/ 1000 h 1001"/>
                  <a:gd name="T60" fmla="*/ 349 w 848"/>
                  <a:gd name="T61" fmla="*/ 943 h 1001"/>
                  <a:gd name="T62" fmla="*/ 365 w 848"/>
                  <a:gd name="T63" fmla="*/ 923 h 1001"/>
                  <a:gd name="T64" fmla="*/ 360 w 848"/>
                  <a:gd name="T65" fmla="*/ 891 h 1001"/>
                  <a:gd name="T66" fmla="*/ 374 w 848"/>
                  <a:gd name="T67" fmla="*/ 888 h 1001"/>
                  <a:gd name="T68" fmla="*/ 397 w 848"/>
                  <a:gd name="T69" fmla="*/ 873 h 1001"/>
                  <a:gd name="T70" fmla="*/ 411 w 848"/>
                  <a:gd name="T71" fmla="*/ 829 h 1001"/>
                  <a:gd name="T72" fmla="*/ 424 w 848"/>
                  <a:gd name="T73" fmla="*/ 824 h 1001"/>
                  <a:gd name="T74" fmla="*/ 438 w 848"/>
                  <a:gd name="T75" fmla="*/ 822 h 1001"/>
                  <a:gd name="T76" fmla="*/ 471 w 848"/>
                  <a:gd name="T77" fmla="*/ 850 h 1001"/>
                  <a:gd name="T78" fmla="*/ 509 w 848"/>
                  <a:gd name="T79" fmla="*/ 878 h 1001"/>
                  <a:gd name="T80" fmla="*/ 538 w 848"/>
                  <a:gd name="T81" fmla="*/ 888 h 1001"/>
                  <a:gd name="T82" fmla="*/ 557 w 848"/>
                  <a:gd name="T83" fmla="*/ 879 h 1001"/>
                  <a:gd name="T84" fmla="*/ 590 w 848"/>
                  <a:gd name="T85" fmla="*/ 882 h 1001"/>
                  <a:gd name="T86" fmla="*/ 622 w 848"/>
                  <a:gd name="T87" fmla="*/ 891 h 1001"/>
                  <a:gd name="T88" fmla="*/ 664 w 848"/>
                  <a:gd name="T89" fmla="*/ 879 h 1001"/>
                  <a:gd name="T90" fmla="*/ 720 w 848"/>
                  <a:gd name="T91" fmla="*/ 848 h 1001"/>
                  <a:gd name="T92" fmla="*/ 766 w 848"/>
                  <a:gd name="T93" fmla="*/ 839 h 1001"/>
                  <a:gd name="T94" fmla="*/ 847 w 848"/>
                  <a:gd name="T95" fmla="*/ 477 h 1001"/>
                  <a:gd name="T96" fmla="*/ 764 w 848"/>
                  <a:gd name="T97" fmla="*/ 435 h 1001"/>
                  <a:gd name="T98" fmla="*/ 713 w 848"/>
                  <a:gd name="T99" fmla="*/ 408 h 1001"/>
                  <a:gd name="T100" fmla="*/ 637 w 848"/>
                  <a:gd name="T101" fmla="*/ 306 h 1001"/>
                  <a:gd name="T102" fmla="*/ 600 w 848"/>
                  <a:gd name="T103" fmla="*/ 204 h 1001"/>
                  <a:gd name="T104" fmla="*/ 513 w 848"/>
                  <a:gd name="T105" fmla="*/ 126 h 1001"/>
                  <a:gd name="T106" fmla="*/ 446 w 848"/>
                  <a:gd name="T107" fmla="*/ 71 h 1001"/>
                  <a:gd name="T108" fmla="*/ 397 w 848"/>
                  <a:gd name="T109" fmla="*/ 16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6" name="Freeform 24"/>
              <p:cNvSpPr>
                <a:spLocks/>
              </p:cNvSpPr>
              <p:nvPr/>
            </p:nvSpPr>
            <p:spPr bwMode="auto">
              <a:xfrm>
                <a:off x="3013" y="1888"/>
                <a:ext cx="654" cy="701"/>
              </a:xfrm>
              <a:custGeom>
                <a:avLst/>
                <a:gdLst>
                  <a:gd name="T0" fmla="*/ 8 w 679"/>
                  <a:gd name="T1" fmla="*/ 284 h 748"/>
                  <a:gd name="T2" fmla="*/ 27 w 679"/>
                  <a:gd name="T3" fmla="*/ 309 h 748"/>
                  <a:gd name="T4" fmla="*/ 50 w 679"/>
                  <a:gd name="T5" fmla="*/ 338 h 748"/>
                  <a:gd name="T6" fmla="*/ 67 w 679"/>
                  <a:gd name="T7" fmla="*/ 377 h 748"/>
                  <a:gd name="T8" fmla="*/ 96 w 679"/>
                  <a:gd name="T9" fmla="*/ 392 h 748"/>
                  <a:gd name="T10" fmla="*/ 121 w 679"/>
                  <a:gd name="T11" fmla="*/ 386 h 748"/>
                  <a:gd name="T12" fmla="*/ 144 w 679"/>
                  <a:gd name="T13" fmla="*/ 411 h 748"/>
                  <a:gd name="T14" fmla="*/ 158 w 679"/>
                  <a:gd name="T15" fmla="*/ 469 h 748"/>
                  <a:gd name="T16" fmla="*/ 179 w 679"/>
                  <a:gd name="T17" fmla="*/ 532 h 748"/>
                  <a:gd name="T18" fmla="*/ 190 w 679"/>
                  <a:gd name="T19" fmla="*/ 550 h 748"/>
                  <a:gd name="T20" fmla="*/ 203 w 679"/>
                  <a:gd name="T21" fmla="*/ 581 h 748"/>
                  <a:gd name="T22" fmla="*/ 231 w 679"/>
                  <a:gd name="T23" fmla="*/ 594 h 748"/>
                  <a:gd name="T24" fmla="*/ 280 w 679"/>
                  <a:gd name="T25" fmla="*/ 631 h 748"/>
                  <a:gd name="T26" fmla="*/ 284 w 679"/>
                  <a:gd name="T27" fmla="*/ 672 h 748"/>
                  <a:gd name="T28" fmla="*/ 295 w 679"/>
                  <a:gd name="T29" fmla="*/ 685 h 748"/>
                  <a:gd name="T30" fmla="*/ 327 w 679"/>
                  <a:gd name="T31" fmla="*/ 672 h 748"/>
                  <a:gd name="T32" fmla="*/ 351 w 679"/>
                  <a:gd name="T33" fmla="*/ 705 h 748"/>
                  <a:gd name="T34" fmla="*/ 381 w 679"/>
                  <a:gd name="T35" fmla="*/ 711 h 748"/>
                  <a:gd name="T36" fmla="*/ 411 w 679"/>
                  <a:gd name="T37" fmla="*/ 717 h 748"/>
                  <a:gd name="T38" fmla="*/ 420 w 679"/>
                  <a:gd name="T39" fmla="*/ 593 h 748"/>
                  <a:gd name="T40" fmla="*/ 430 w 679"/>
                  <a:gd name="T41" fmla="*/ 542 h 748"/>
                  <a:gd name="T42" fmla="*/ 465 w 679"/>
                  <a:gd name="T43" fmla="*/ 522 h 748"/>
                  <a:gd name="T44" fmla="*/ 461 w 679"/>
                  <a:gd name="T45" fmla="*/ 486 h 748"/>
                  <a:gd name="T46" fmla="*/ 493 w 679"/>
                  <a:gd name="T47" fmla="*/ 451 h 748"/>
                  <a:gd name="T48" fmla="*/ 526 w 679"/>
                  <a:gd name="T49" fmla="*/ 415 h 748"/>
                  <a:gd name="T50" fmla="*/ 561 w 679"/>
                  <a:gd name="T51" fmla="*/ 400 h 748"/>
                  <a:gd name="T52" fmla="*/ 624 w 679"/>
                  <a:gd name="T53" fmla="*/ 411 h 748"/>
                  <a:gd name="T54" fmla="*/ 663 w 679"/>
                  <a:gd name="T55" fmla="*/ 403 h 748"/>
                  <a:gd name="T56" fmla="*/ 675 w 679"/>
                  <a:gd name="T57" fmla="*/ 350 h 748"/>
                  <a:gd name="T58" fmla="*/ 641 w 679"/>
                  <a:gd name="T59" fmla="*/ 290 h 748"/>
                  <a:gd name="T60" fmla="*/ 624 w 679"/>
                  <a:gd name="T61" fmla="*/ 335 h 748"/>
                  <a:gd name="T62" fmla="*/ 596 w 679"/>
                  <a:gd name="T63" fmla="*/ 334 h 748"/>
                  <a:gd name="T64" fmla="*/ 562 w 679"/>
                  <a:gd name="T65" fmla="*/ 334 h 748"/>
                  <a:gd name="T66" fmla="*/ 538 w 679"/>
                  <a:gd name="T67" fmla="*/ 292 h 748"/>
                  <a:gd name="T68" fmla="*/ 518 w 679"/>
                  <a:gd name="T69" fmla="*/ 268 h 748"/>
                  <a:gd name="T70" fmla="*/ 533 w 679"/>
                  <a:gd name="T71" fmla="*/ 251 h 748"/>
                  <a:gd name="T72" fmla="*/ 525 w 679"/>
                  <a:gd name="T73" fmla="*/ 228 h 748"/>
                  <a:gd name="T74" fmla="*/ 540 w 679"/>
                  <a:gd name="T75" fmla="*/ 187 h 748"/>
                  <a:gd name="T76" fmla="*/ 542 w 679"/>
                  <a:gd name="T77" fmla="*/ 133 h 748"/>
                  <a:gd name="T78" fmla="*/ 523 w 679"/>
                  <a:gd name="T79" fmla="*/ 50 h 748"/>
                  <a:gd name="T80" fmla="*/ 432 w 679"/>
                  <a:gd name="T81" fmla="*/ 29 h 748"/>
                  <a:gd name="T82" fmla="*/ 370 w 679"/>
                  <a:gd name="T83" fmla="*/ 84 h 748"/>
                  <a:gd name="T84" fmla="*/ 331 w 679"/>
                  <a:gd name="T85" fmla="*/ 62 h 748"/>
                  <a:gd name="T86" fmla="*/ 288 w 679"/>
                  <a:gd name="T87" fmla="*/ 59 h 748"/>
                  <a:gd name="T88" fmla="*/ 259 w 679"/>
                  <a:gd name="T89" fmla="*/ 65 h 748"/>
                  <a:gd name="T90" fmla="*/ 212 w 679"/>
                  <a:gd name="T91" fmla="*/ 30 h 748"/>
                  <a:gd name="T92" fmla="*/ 172 w 679"/>
                  <a:gd name="T93" fmla="*/ 0 h 748"/>
                  <a:gd name="T94" fmla="*/ 154 w 679"/>
                  <a:gd name="T95" fmla="*/ 14 h 748"/>
                  <a:gd name="T96" fmla="*/ 138 w 679"/>
                  <a:gd name="T97" fmla="*/ 53 h 748"/>
                  <a:gd name="T98" fmla="*/ 109 w 679"/>
                  <a:gd name="T99" fmla="*/ 68 h 748"/>
                  <a:gd name="T100" fmla="*/ 106 w 679"/>
                  <a:gd name="T101" fmla="*/ 96 h 748"/>
                  <a:gd name="T102" fmla="*/ 90 w 679"/>
                  <a:gd name="T103" fmla="*/ 123 h 748"/>
                  <a:gd name="T104" fmla="*/ 47 w 679"/>
                  <a:gd name="T105" fmla="*/ 179 h 748"/>
                  <a:gd name="T106" fmla="*/ 7 w 679"/>
                  <a:gd name="T107" fmla="*/ 184 h 748"/>
                  <a:gd name="T108" fmla="*/ 1 w 679"/>
                  <a:gd name="T109" fmla="*/ 22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7" name="Freeform 25"/>
              <p:cNvSpPr>
                <a:spLocks/>
              </p:cNvSpPr>
              <p:nvPr/>
            </p:nvSpPr>
            <p:spPr bwMode="auto">
              <a:xfrm>
                <a:off x="1753" y="945"/>
                <a:ext cx="520" cy="735"/>
              </a:xfrm>
              <a:custGeom>
                <a:avLst/>
                <a:gdLst>
                  <a:gd name="T0" fmla="*/ 141 w 540"/>
                  <a:gd name="T1" fmla="*/ 2 h 785"/>
                  <a:gd name="T2" fmla="*/ 316 w 540"/>
                  <a:gd name="T3" fmla="*/ 26 h 785"/>
                  <a:gd name="T4" fmla="*/ 280 w 540"/>
                  <a:gd name="T5" fmla="*/ 83 h 785"/>
                  <a:gd name="T6" fmla="*/ 273 w 540"/>
                  <a:gd name="T7" fmla="*/ 113 h 785"/>
                  <a:gd name="T8" fmla="*/ 272 w 540"/>
                  <a:gd name="T9" fmla="*/ 129 h 785"/>
                  <a:gd name="T10" fmla="*/ 294 w 540"/>
                  <a:gd name="T11" fmla="*/ 153 h 785"/>
                  <a:gd name="T12" fmla="*/ 297 w 540"/>
                  <a:gd name="T13" fmla="*/ 178 h 785"/>
                  <a:gd name="T14" fmla="*/ 288 w 540"/>
                  <a:gd name="T15" fmla="*/ 200 h 785"/>
                  <a:gd name="T16" fmla="*/ 283 w 540"/>
                  <a:gd name="T17" fmla="*/ 259 h 785"/>
                  <a:gd name="T18" fmla="*/ 300 w 540"/>
                  <a:gd name="T19" fmla="*/ 291 h 785"/>
                  <a:gd name="T20" fmla="*/ 307 w 540"/>
                  <a:gd name="T21" fmla="*/ 387 h 785"/>
                  <a:gd name="T22" fmla="*/ 321 w 540"/>
                  <a:gd name="T23" fmla="*/ 447 h 785"/>
                  <a:gd name="T24" fmla="*/ 339 w 540"/>
                  <a:gd name="T25" fmla="*/ 487 h 785"/>
                  <a:gd name="T26" fmla="*/ 366 w 540"/>
                  <a:gd name="T27" fmla="*/ 499 h 785"/>
                  <a:gd name="T28" fmla="*/ 425 w 540"/>
                  <a:gd name="T29" fmla="*/ 583 h 785"/>
                  <a:gd name="T30" fmla="*/ 438 w 540"/>
                  <a:gd name="T31" fmla="*/ 618 h 785"/>
                  <a:gd name="T32" fmla="*/ 455 w 540"/>
                  <a:gd name="T33" fmla="*/ 626 h 785"/>
                  <a:gd name="T34" fmla="*/ 480 w 540"/>
                  <a:gd name="T35" fmla="*/ 651 h 785"/>
                  <a:gd name="T36" fmla="*/ 509 w 540"/>
                  <a:gd name="T37" fmla="*/ 711 h 785"/>
                  <a:gd name="T38" fmla="*/ 519 w 540"/>
                  <a:gd name="T39" fmla="*/ 738 h 785"/>
                  <a:gd name="T40" fmla="*/ 530 w 540"/>
                  <a:gd name="T41" fmla="*/ 775 h 785"/>
                  <a:gd name="T42" fmla="*/ 482 w 540"/>
                  <a:gd name="T43" fmla="*/ 780 h 785"/>
                  <a:gd name="T44" fmla="*/ 343 w 540"/>
                  <a:gd name="T45" fmla="*/ 759 h 785"/>
                  <a:gd name="T46" fmla="*/ 357 w 540"/>
                  <a:gd name="T47" fmla="*/ 744 h 785"/>
                  <a:gd name="T48" fmla="*/ 350 w 540"/>
                  <a:gd name="T49" fmla="*/ 720 h 785"/>
                  <a:gd name="T50" fmla="*/ 357 w 540"/>
                  <a:gd name="T51" fmla="*/ 676 h 785"/>
                  <a:gd name="T52" fmla="*/ 336 w 540"/>
                  <a:gd name="T53" fmla="*/ 647 h 785"/>
                  <a:gd name="T54" fmla="*/ 314 w 540"/>
                  <a:gd name="T55" fmla="*/ 613 h 785"/>
                  <a:gd name="T56" fmla="*/ 297 w 540"/>
                  <a:gd name="T57" fmla="*/ 595 h 785"/>
                  <a:gd name="T58" fmla="*/ 277 w 540"/>
                  <a:gd name="T59" fmla="*/ 571 h 785"/>
                  <a:gd name="T60" fmla="*/ 247 w 540"/>
                  <a:gd name="T61" fmla="*/ 534 h 785"/>
                  <a:gd name="T62" fmla="*/ 209 w 540"/>
                  <a:gd name="T63" fmla="*/ 507 h 785"/>
                  <a:gd name="T64" fmla="*/ 182 w 540"/>
                  <a:gd name="T65" fmla="*/ 485 h 785"/>
                  <a:gd name="T66" fmla="*/ 163 w 540"/>
                  <a:gd name="T67" fmla="*/ 438 h 785"/>
                  <a:gd name="T68" fmla="*/ 152 w 540"/>
                  <a:gd name="T69" fmla="*/ 372 h 785"/>
                  <a:gd name="T70" fmla="*/ 128 w 540"/>
                  <a:gd name="T71" fmla="*/ 352 h 785"/>
                  <a:gd name="T72" fmla="*/ 130 w 540"/>
                  <a:gd name="T73" fmla="*/ 307 h 785"/>
                  <a:gd name="T74" fmla="*/ 101 w 540"/>
                  <a:gd name="T75" fmla="*/ 261 h 785"/>
                  <a:gd name="T76" fmla="*/ 98 w 540"/>
                  <a:gd name="T77" fmla="*/ 224 h 785"/>
                  <a:gd name="T78" fmla="*/ 45 w 540"/>
                  <a:gd name="T79" fmla="*/ 162 h 785"/>
                  <a:gd name="T80" fmla="*/ 57 w 540"/>
                  <a:gd name="T81" fmla="*/ 136 h 785"/>
                  <a:gd name="T82" fmla="*/ 31 w 540"/>
                  <a:gd name="T83" fmla="*/ 92 h 785"/>
                  <a:gd name="T84" fmla="*/ 35 w 540"/>
                  <a:gd name="T85" fmla="*/ 50 h 785"/>
                  <a:gd name="T86" fmla="*/ 25 w 540"/>
                  <a:gd name="T87" fmla="*/ 42 h 785"/>
                  <a:gd name="T88" fmla="*/ 16 w 540"/>
                  <a:gd name="T89" fmla="*/ 1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8" name="Freeform 26"/>
              <p:cNvSpPr>
                <a:spLocks/>
              </p:cNvSpPr>
              <p:nvPr/>
            </p:nvSpPr>
            <p:spPr bwMode="auto">
              <a:xfrm>
                <a:off x="1936" y="1627"/>
                <a:ext cx="713" cy="831"/>
              </a:xfrm>
              <a:custGeom>
                <a:avLst/>
                <a:gdLst>
                  <a:gd name="T0" fmla="*/ 18 w 741"/>
                  <a:gd name="T1" fmla="*/ 20 h 887"/>
                  <a:gd name="T2" fmla="*/ 39 w 741"/>
                  <a:gd name="T3" fmla="*/ 15 h 887"/>
                  <a:gd name="T4" fmla="*/ 101 w 741"/>
                  <a:gd name="T5" fmla="*/ 16 h 887"/>
                  <a:gd name="T6" fmla="*/ 124 w 741"/>
                  <a:gd name="T7" fmla="*/ 0 h 887"/>
                  <a:gd name="T8" fmla="*/ 172 w 741"/>
                  <a:gd name="T9" fmla="*/ 19 h 887"/>
                  <a:gd name="T10" fmla="*/ 333 w 741"/>
                  <a:gd name="T11" fmla="*/ 31 h 887"/>
                  <a:gd name="T12" fmla="*/ 372 w 741"/>
                  <a:gd name="T13" fmla="*/ 116 h 887"/>
                  <a:gd name="T14" fmla="*/ 385 w 741"/>
                  <a:gd name="T15" fmla="*/ 151 h 887"/>
                  <a:gd name="T16" fmla="*/ 412 w 741"/>
                  <a:gd name="T17" fmla="*/ 196 h 887"/>
                  <a:gd name="T18" fmla="*/ 432 w 741"/>
                  <a:gd name="T19" fmla="*/ 213 h 887"/>
                  <a:gd name="T20" fmla="*/ 476 w 741"/>
                  <a:gd name="T21" fmla="*/ 287 h 887"/>
                  <a:gd name="T22" fmla="*/ 481 w 741"/>
                  <a:gd name="T23" fmla="*/ 306 h 887"/>
                  <a:gd name="T24" fmla="*/ 493 w 741"/>
                  <a:gd name="T25" fmla="*/ 342 h 887"/>
                  <a:gd name="T26" fmla="*/ 495 w 741"/>
                  <a:gd name="T27" fmla="*/ 390 h 887"/>
                  <a:gd name="T28" fmla="*/ 530 w 741"/>
                  <a:gd name="T29" fmla="*/ 453 h 887"/>
                  <a:gd name="T30" fmla="*/ 532 w 741"/>
                  <a:gd name="T31" fmla="*/ 502 h 887"/>
                  <a:gd name="T32" fmla="*/ 571 w 741"/>
                  <a:gd name="T33" fmla="*/ 561 h 887"/>
                  <a:gd name="T34" fmla="*/ 559 w 741"/>
                  <a:gd name="T35" fmla="*/ 621 h 887"/>
                  <a:gd name="T36" fmla="*/ 573 w 741"/>
                  <a:gd name="T37" fmla="*/ 662 h 887"/>
                  <a:gd name="T38" fmla="*/ 620 w 741"/>
                  <a:gd name="T39" fmla="*/ 655 h 887"/>
                  <a:gd name="T40" fmla="*/ 639 w 741"/>
                  <a:gd name="T41" fmla="*/ 650 h 887"/>
                  <a:gd name="T42" fmla="*/ 665 w 741"/>
                  <a:gd name="T43" fmla="*/ 676 h 887"/>
                  <a:gd name="T44" fmla="*/ 695 w 741"/>
                  <a:gd name="T45" fmla="*/ 730 h 887"/>
                  <a:gd name="T46" fmla="*/ 702 w 741"/>
                  <a:gd name="T47" fmla="*/ 748 h 887"/>
                  <a:gd name="T48" fmla="*/ 714 w 741"/>
                  <a:gd name="T49" fmla="*/ 774 h 887"/>
                  <a:gd name="T50" fmla="*/ 737 w 741"/>
                  <a:gd name="T51" fmla="*/ 786 h 887"/>
                  <a:gd name="T52" fmla="*/ 739 w 741"/>
                  <a:gd name="T53" fmla="*/ 823 h 887"/>
                  <a:gd name="T54" fmla="*/ 714 w 741"/>
                  <a:gd name="T55" fmla="*/ 859 h 887"/>
                  <a:gd name="T56" fmla="*/ 668 w 741"/>
                  <a:gd name="T57" fmla="*/ 881 h 887"/>
                  <a:gd name="T58" fmla="*/ 648 w 741"/>
                  <a:gd name="T59" fmla="*/ 881 h 887"/>
                  <a:gd name="T60" fmla="*/ 630 w 741"/>
                  <a:gd name="T61" fmla="*/ 840 h 887"/>
                  <a:gd name="T62" fmla="*/ 630 w 741"/>
                  <a:gd name="T63" fmla="*/ 825 h 887"/>
                  <a:gd name="T64" fmla="*/ 611 w 741"/>
                  <a:gd name="T65" fmla="*/ 786 h 887"/>
                  <a:gd name="T66" fmla="*/ 569 w 741"/>
                  <a:gd name="T67" fmla="*/ 754 h 887"/>
                  <a:gd name="T68" fmla="*/ 532 w 741"/>
                  <a:gd name="T69" fmla="*/ 701 h 887"/>
                  <a:gd name="T70" fmla="*/ 483 w 741"/>
                  <a:gd name="T71" fmla="*/ 654 h 887"/>
                  <a:gd name="T72" fmla="*/ 397 w 741"/>
                  <a:gd name="T73" fmla="*/ 604 h 887"/>
                  <a:gd name="T74" fmla="*/ 364 w 741"/>
                  <a:gd name="T75" fmla="*/ 571 h 887"/>
                  <a:gd name="T76" fmla="*/ 355 w 741"/>
                  <a:gd name="T77" fmla="*/ 538 h 887"/>
                  <a:gd name="T78" fmla="*/ 376 w 741"/>
                  <a:gd name="T79" fmla="*/ 457 h 887"/>
                  <a:gd name="T80" fmla="*/ 376 w 741"/>
                  <a:gd name="T81" fmla="*/ 428 h 887"/>
                  <a:gd name="T82" fmla="*/ 362 w 741"/>
                  <a:gd name="T83" fmla="*/ 343 h 887"/>
                  <a:gd name="T84" fmla="*/ 326 w 741"/>
                  <a:gd name="T85" fmla="*/ 312 h 887"/>
                  <a:gd name="T86" fmla="*/ 310 w 741"/>
                  <a:gd name="T87" fmla="*/ 297 h 887"/>
                  <a:gd name="T88" fmla="*/ 284 w 741"/>
                  <a:gd name="T89" fmla="*/ 286 h 887"/>
                  <a:gd name="T90" fmla="*/ 287 w 741"/>
                  <a:gd name="T91" fmla="*/ 271 h 887"/>
                  <a:gd name="T92" fmla="*/ 263 w 741"/>
                  <a:gd name="T93" fmla="*/ 251 h 887"/>
                  <a:gd name="T94" fmla="*/ 221 w 741"/>
                  <a:gd name="T95" fmla="*/ 206 h 887"/>
                  <a:gd name="T96" fmla="*/ 174 w 741"/>
                  <a:gd name="T97" fmla="*/ 210 h 887"/>
                  <a:gd name="T98" fmla="*/ 158 w 741"/>
                  <a:gd name="T99" fmla="*/ 177 h 887"/>
                  <a:gd name="T100" fmla="*/ 106 w 741"/>
                  <a:gd name="T101" fmla="*/ 135 h 887"/>
                  <a:gd name="T102" fmla="*/ 74 w 741"/>
                  <a:gd name="T103" fmla="*/ 125 h 887"/>
                  <a:gd name="T104" fmla="*/ 64 w 741"/>
                  <a:gd name="T105" fmla="*/ 83 h 887"/>
                  <a:gd name="T106" fmla="*/ 27 w 741"/>
                  <a:gd name="T107" fmla="*/ 49 h 887"/>
                  <a:gd name="T108" fmla="*/ 12 w 741"/>
                  <a:gd name="T109" fmla="*/ 40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39" name="Freeform 27"/>
              <p:cNvSpPr>
                <a:spLocks/>
              </p:cNvSpPr>
              <p:nvPr/>
            </p:nvSpPr>
            <p:spPr bwMode="auto">
              <a:xfrm>
                <a:off x="2695" y="1824"/>
                <a:ext cx="536" cy="713"/>
              </a:xfrm>
              <a:custGeom>
                <a:avLst/>
                <a:gdLst>
                  <a:gd name="T0" fmla="*/ 1 w 557"/>
                  <a:gd name="T1" fmla="*/ 195 h 761"/>
                  <a:gd name="T2" fmla="*/ 5 w 557"/>
                  <a:gd name="T3" fmla="*/ 223 h 761"/>
                  <a:gd name="T4" fmla="*/ 28 w 557"/>
                  <a:gd name="T5" fmla="*/ 226 h 761"/>
                  <a:gd name="T6" fmla="*/ 38 w 557"/>
                  <a:gd name="T7" fmla="*/ 238 h 761"/>
                  <a:gd name="T8" fmla="*/ 45 w 557"/>
                  <a:gd name="T9" fmla="*/ 235 h 761"/>
                  <a:gd name="T10" fmla="*/ 52 w 557"/>
                  <a:gd name="T11" fmla="*/ 251 h 761"/>
                  <a:gd name="T12" fmla="*/ 59 w 557"/>
                  <a:gd name="T13" fmla="*/ 253 h 761"/>
                  <a:gd name="T14" fmla="*/ 62 w 557"/>
                  <a:gd name="T15" fmla="*/ 248 h 761"/>
                  <a:gd name="T16" fmla="*/ 73 w 557"/>
                  <a:gd name="T17" fmla="*/ 253 h 761"/>
                  <a:gd name="T18" fmla="*/ 76 w 557"/>
                  <a:gd name="T19" fmla="*/ 244 h 761"/>
                  <a:gd name="T20" fmla="*/ 85 w 557"/>
                  <a:gd name="T21" fmla="*/ 244 h 761"/>
                  <a:gd name="T22" fmla="*/ 92 w 557"/>
                  <a:gd name="T23" fmla="*/ 254 h 761"/>
                  <a:gd name="T24" fmla="*/ 89 w 557"/>
                  <a:gd name="T25" fmla="*/ 267 h 761"/>
                  <a:gd name="T26" fmla="*/ 124 w 557"/>
                  <a:gd name="T27" fmla="*/ 284 h 761"/>
                  <a:gd name="T28" fmla="*/ 137 w 557"/>
                  <a:gd name="T29" fmla="*/ 293 h 761"/>
                  <a:gd name="T30" fmla="*/ 167 w 557"/>
                  <a:gd name="T31" fmla="*/ 309 h 761"/>
                  <a:gd name="T32" fmla="*/ 189 w 557"/>
                  <a:gd name="T33" fmla="*/ 324 h 761"/>
                  <a:gd name="T34" fmla="*/ 195 w 557"/>
                  <a:gd name="T35" fmla="*/ 340 h 761"/>
                  <a:gd name="T36" fmla="*/ 197 w 557"/>
                  <a:gd name="T37" fmla="*/ 355 h 761"/>
                  <a:gd name="T38" fmla="*/ 194 w 557"/>
                  <a:gd name="T39" fmla="*/ 380 h 761"/>
                  <a:gd name="T40" fmla="*/ 205 w 557"/>
                  <a:gd name="T41" fmla="*/ 403 h 761"/>
                  <a:gd name="T42" fmla="*/ 226 w 557"/>
                  <a:gd name="T43" fmla="*/ 423 h 761"/>
                  <a:gd name="T44" fmla="*/ 290 w 557"/>
                  <a:gd name="T45" fmla="*/ 474 h 761"/>
                  <a:gd name="T46" fmla="*/ 352 w 557"/>
                  <a:gd name="T47" fmla="*/ 540 h 761"/>
                  <a:gd name="T48" fmla="*/ 363 w 557"/>
                  <a:gd name="T49" fmla="*/ 564 h 761"/>
                  <a:gd name="T50" fmla="*/ 381 w 557"/>
                  <a:gd name="T51" fmla="*/ 584 h 761"/>
                  <a:gd name="T52" fmla="*/ 397 w 557"/>
                  <a:gd name="T53" fmla="*/ 602 h 761"/>
                  <a:gd name="T54" fmla="*/ 414 w 557"/>
                  <a:gd name="T55" fmla="*/ 635 h 761"/>
                  <a:gd name="T56" fmla="*/ 427 w 557"/>
                  <a:gd name="T57" fmla="*/ 649 h 761"/>
                  <a:gd name="T58" fmla="*/ 443 w 557"/>
                  <a:gd name="T59" fmla="*/ 667 h 761"/>
                  <a:gd name="T60" fmla="*/ 467 w 557"/>
                  <a:gd name="T61" fmla="*/ 697 h 761"/>
                  <a:gd name="T62" fmla="*/ 481 w 557"/>
                  <a:gd name="T63" fmla="*/ 711 h 761"/>
                  <a:gd name="T64" fmla="*/ 506 w 557"/>
                  <a:gd name="T65" fmla="*/ 742 h 761"/>
                  <a:gd name="T66" fmla="*/ 517 w 557"/>
                  <a:gd name="T67" fmla="*/ 751 h 761"/>
                  <a:gd name="T68" fmla="*/ 526 w 557"/>
                  <a:gd name="T69" fmla="*/ 758 h 761"/>
                  <a:gd name="T70" fmla="*/ 535 w 557"/>
                  <a:gd name="T71" fmla="*/ 742 h 761"/>
                  <a:gd name="T72" fmla="*/ 534 w 557"/>
                  <a:gd name="T73" fmla="*/ 692 h 761"/>
                  <a:gd name="T74" fmla="*/ 556 w 557"/>
                  <a:gd name="T75" fmla="*/ 662 h 761"/>
                  <a:gd name="T76" fmla="*/ 530 w 557"/>
                  <a:gd name="T77" fmla="*/ 646 h 761"/>
                  <a:gd name="T78" fmla="*/ 510 w 557"/>
                  <a:gd name="T79" fmla="*/ 609 h 761"/>
                  <a:gd name="T80" fmla="*/ 489 w 557"/>
                  <a:gd name="T81" fmla="*/ 556 h 761"/>
                  <a:gd name="T82" fmla="*/ 469 w 557"/>
                  <a:gd name="T83" fmla="*/ 479 h 761"/>
                  <a:gd name="T84" fmla="*/ 439 w 557"/>
                  <a:gd name="T85" fmla="*/ 456 h 761"/>
                  <a:gd name="T86" fmla="*/ 407 w 557"/>
                  <a:gd name="T87" fmla="*/ 465 h 761"/>
                  <a:gd name="T88" fmla="*/ 382 w 557"/>
                  <a:gd name="T89" fmla="*/ 417 h 761"/>
                  <a:gd name="T90" fmla="*/ 352 w 557"/>
                  <a:gd name="T91" fmla="*/ 377 h 761"/>
                  <a:gd name="T92" fmla="*/ 328 w 557"/>
                  <a:gd name="T93" fmla="*/ 336 h 761"/>
                  <a:gd name="T94" fmla="*/ 331 w 557"/>
                  <a:gd name="T95" fmla="*/ 277 h 761"/>
                  <a:gd name="T96" fmla="*/ 324 w 557"/>
                  <a:gd name="T97" fmla="*/ 220 h 761"/>
                  <a:gd name="T98" fmla="*/ 294 w 557"/>
                  <a:gd name="T99" fmla="*/ 167 h 761"/>
                  <a:gd name="T100" fmla="*/ 245 w 557"/>
                  <a:gd name="T101" fmla="*/ 157 h 761"/>
                  <a:gd name="T102" fmla="*/ 229 w 557"/>
                  <a:gd name="T103" fmla="*/ 111 h 761"/>
                  <a:gd name="T104" fmla="*/ 207 w 557"/>
                  <a:gd name="T105" fmla="*/ 28 h 761"/>
                  <a:gd name="T106" fmla="*/ 168 w 557"/>
                  <a:gd name="T107" fmla="*/ 1 h 761"/>
                  <a:gd name="T108" fmla="*/ 148 w 557"/>
                  <a:gd name="T109" fmla="*/ 35 h 761"/>
                  <a:gd name="T110" fmla="*/ 41 w 557"/>
                  <a:gd name="T111" fmla="*/ 123 h 761"/>
                  <a:gd name="T112" fmla="*/ 27 w 557"/>
                  <a:gd name="T113" fmla="*/ 121 h 761"/>
                  <a:gd name="T114" fmla="*/ 2 w 557"/>
                  <a:gd name="T115" fmla="*/ 167 h 7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0" name="Freeform 28"/>
              <p:cNvSpPr>
                <a:spLocks/>
              </p:cNvSpPr>
              <p:nvPr/>
            </p:nvSpPr>
            <p:spPr bwMode="auto">
              <a:xfrm>
                <a:off x="2043" y="936"/>
                <a:ext cx="845" cy="1003"/>
              </a:xfrm>
              <a:custGeom>
                <a:avLst/>
                <a:gdLst>
                  <a:gd name="T0" fmla="*/ 876 w 877"/>
                  <a:gd name="T1" fmla="*/ 459 h 1071"/>
                  <a:gd name="T2" fmla="*/ 856 w 877"/>
                  <a:gd name="T3" fmla="*/ 693 h 1071"/>
                  <a:gd name="T4" fmla="*/ 833 w 877"/>
                  <a:gd name="T5" fmla="*/ 750 h 1071"/>
                  <a:gd name="T6" fmla="*/ 789 w 877"/>
                  <a:gd name="T7" fmla="*/ 748 h 1071"/>
                  <a:gd name="T8" fmla="*/ 790 w 877"/>
                  <a:gd name="T9" fmla="*/ 793 h 1071"/>
                  <a:gd name="T10" fmla="*/ 830 w 877"/>
                  <a:gd name="T11" fmla="*/ 861 h 1071"/>
                  <a:gd name="T12" fmla="*/ 834 w 877"/>
                  <a:gd name="T13" fmla="*/ 932 h 1071"/>
                  <a:gd name="T14" fmla="*/ 842 w 877"/>
                  <a:gd name="T15" fmla="*/ 1007 h 1071"/>
                  <a:gd name="T16" fmla="*/ 739 w 877"/>
                  <a:gd name="T17" fmla="*/ 1022 h 1071"/>
                  <a:gd name="T18" fmla="*/ 707 w 877"/>
                  <a:gd name="T19" fmla="*/ 1001 h 1071"/>
                  <a:gd name="T20" fmla="*/ 680 w 877"/>
                  <a:gd name="T21" fmla="*/ 997 h 1071"/>
                  <a:gd name="T22" fmla="*/ 653 w 877"/>
                  <a:gd name="T23" fmla="*/ 946 h 1071"/>
                  <a:gd name="T24" fmla="*/ 631 w 877"/>
                  <a:gd name="T25" fmla="*/ 928 h 1071"/>
                  <a:gd name="T26" fmla="*/ 593 w 877"/>
                  <a:gd name="T27" fmla="*/ 908 h 1071"/>
                  <a:gd name="T28" fmla="*/ 579 w 877"/>
                  <a:gd name="T29" fmla="*/ 890 h 1071"/>
                  <a:gd name="T30" fmla="*/ 570 w 877"/>
                  <a:gd name="T31" fmla="*/ 879 h 1071"/>
                  <a:gd name="T32" fmla="*/ 567 w 877"/>
                  <a:gd name="T33" fmla="*/ 860 h 1071"/>
                  <a:gd name="T34" fmla="*/ 562 w 877"/>
                  <a:gd name="T35" fmla="*/ 840 h 1071"/>
                  <a:gd name="T36" fmla="*/ 566 w 877"/>
                  <a:gd name="T37" fmla="*/ 820 h 1071"/>
                  <a:gd name="T38" fmla="*/ 570 w 877"/>
                  <a:gd name="T39" fmla="*/ 804 h 1071"/>
                  <a:gd name="T40" fmla="*/ 541 w 877"/>
                  <a:gd name="T41" fmla="*/ 790 h 1071"/>
                  <a:gd name="T42" fmla="*/ 519 w 877"/>
                  <a:gd name="T43" fmla="*/ 791 h 1071"/>
                  <a:gd name="T44" fmla="*/ 511 w 877"/>
                  <a:gd name="T45" fmla="*/ 782 h 1071"/>
                  <a:gd name="T46" fmla="*/ 502 w 877"/>
                  <a:gd name="T47" fmla="*/ 785 h 1071"/>
                  <a:gd name="T48" fmla="*/ 498 w 877"/>
                  <a:gd name="T49" fmla="*/ 780 h 1071"/>
                  <a:gd name="T50" fmla="*/ 487 w 877"/>
                  <a:gd name="T51" fmla="*/ 769 h 1071"/>
                  <a:gd name="T52" fmla="*/ 477 w 877"/>
                  <a:gd name="T53" fmla="*/ 759 h 1071"/>
                  <a:gd name="T54" fmla="*/ 474 w 877"/>
                  <a:gd name="T55" fmla="*/ 752 h 1071"/>
                  <a:gd name="T56" fmla="*/ 467 w 877"/>
                  <a:gd name="T57" fmla="*/ 738 h 1071"/>
                  <a:gd name="T58" fmla="*/ 457 w 877"/>
                  <a:gd name="T59" fmla="*/ 724 h 1071"/>
                  <a:gd name="T60" fmla="*/ 445 w 877"/>
                  <a:gd name="T61" fmla="*/ 706 h 1071"/>
                  <a:gd name="T62" fmla="*/ 419 w 877"/>
                  <a:gd name="T63" fmla="*/ 687 h 1071"/>
                  <a:gd name="T64" fmla="*/ 399 w 877"/>
                  <a:gd name="T65" fmla="*/ 657 h 1071"/>
                  <a:gd name="T66" fmla="*/ 391 w 877"/>
                  <a:gd name="T67" fmla="*/ 644 h 1071"/>
                  <a:gd name="T68" fmla="*/ 371 w 877"/>
                  <a:gd name="T69" fmla="*/ 610 h 1071"/>
                  <a:gd name="T70" fmla="*/ 361 w 877"/>
                  <a:gd name="T71" fmla="*/ 591 h 1071"/>
                  <a:gd name="T72" fmla="*/ 357 w 877"/>
                  <a:gd name="T73" fmla="*/ 574 h 1071"/>
                  <a:gd name="T74" fmla="*/ 344 w 877"/>
                  <a:gd name="T75" fmla="*/ 555 h 1071"/>
                  <a:gd name="T76" fmla="*/ 338 w 877"/>
                  <a:gd name="T77" fmla="*/ 520 h 1071"/>
                  <a:gd name="T78" fmla="*/ 319 w 877"/>
                  <a:gd name="T79" fmla="*/ 489 h 1071"/>
                  <a:gd name="T80" fmla="*/ 302 w 877"/>
                  <a:gd name="T81" fmla="*/ 452 h 1071"/>
                  <a:gd name="T82" fmla="*/ 295 w 877"/>
                  <a:gd name="T83" fmla="*/ 399 h 1071"/>
                  <a:gd name="T84" fmla="*/ 285 w 877"/>
                  <a:gd name="T85" fmla="*/ 373 h 1071"/>
                  <a:gd name="T86" fmla="*/ 254 w 877"/>
                  <a:gd name="T87" fmla="*/ 301 h 1071"/>
                  <a:gd name="T88" fmla="*/ 258 w 877"/>
                  <a:gd name="T89" fmla="*/ 262 h 1071"/>
                  <a:gd name="T90" fmla="*/ 270 w 877"/>
                  <a:gd name="T91" fmla="*/ 249 h 1071"/>
                  <a:gd name="T92" fmla="*/ 250 w 877"/>
                  <a:gd name="T93" fmla="*/ 235 h 1071"/>
                  <a:gd name="T94" fmla="*/ 218 w 877"/>
                  <a:gd name="T95" fmla="*/ 223 h 1071"/>
                  <a:gd name="T96" fmla="*/ 195 w 877"/>
                  <a:gd name="T97" fmla="*/ 205 h 1071"/>
                  <a:gd name="T98" fmla="*/ 176 w 877"/>
                  <a:gd name="T99" fmla="*/ 177 h 1071"/>
                  <a:gd name="T100" fmla="*/ 161 w 877"/>
                  <a:gd name="T101" fmla="*/ 170 h 1071"/>
                  <a:gd name="T102" fmla="*/ 148 w 877"/>
                  <a:gd name="T103" fmla="*/ 170 h 1071"/>
                  <a:gd name="T104" fmla="*/ 115 w 877"/>
                  <a:gd name="T105" fmla="*/ 177 h 1071"/>
                  <a:gd name="T106" fmla="*/ 86 w 877"/>
                  <a:gd name="T107" fmla="*/ 154 h 1071"/>
                  <a:gd name="T108" fmla="*/ 75 w 877"/>
                  <a:gd name="T109" fmla="*/ 143 h 1071"/>
                  <a:gd name="T110" fmla="*/ 53 w 877"/>
                  <a:gd name="T111" fmla="*/ 131 h 1071"/>
                  <a:gd name="T112" fmla="*/ 36 w 877"/>
                  <a:gd name="T113" fmla="*/ 127 h 1071"/>
                  <a:gd name="T114" fmla="*/ 5 w 877"/>
                  <a:gd name="T115" fmla="*/ 93 h 1071"/>
                  <a:gd name="T116" fmla="*/ 50 w 877"/>
                  <a:gd name="T117" fmla="*/ 0 h 1071"/>
                  <a:gd name="T118" fmla="*/ 543 w 877"/>
                  <a:gd name="T119" fmla="*/ 242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1" name="Freeform 29"/>
              <p:cNvSpPr>
                <a:spLocks/>
              </p:cNvSpPr>
              <p:nvPr/>
            </p:nvSpPr>
            <p:spPr bwMode="auto">
              <a:xfrm>
                <a:off x="3466" y="1431"/>
                <a:ext cx="558" cy="808"/>
              </a:xfrm>
              <a:custGeom>
                <a:avLst/>
                <a:gdLst>
                  <a:gd name="T0" fmla="*/ 545 w 580"/>
                  <a:gd name="T1" fmla="*/ 345 h 861"/>
                  <a:gd name="T2" fmla="*/ 502 w 580"/>
                  <a:gd name="T3" fmla="*/ 394 h 861"/>
                  <a:gd name="T4" fmla="*/ 448 w 580"/>
                  <a:gd name="T5" fmla="*/ 420 h 861"/>
                  <a:gd name="T6" fmla="*/ 444 w 580"/>
                  <a:gd name="T7" fmla="*/ 453 h 861"/>
                  <a:gd name="T8" fmla="*/ 455 w 580"/>
                  <a:gd name="T9" fmla="*/ 441 h 861"/>
                  <a:gd name="T10" fmla="*/ 481 w 580"/>
                  <a:gd name="T11" fmla="*/ 496 h 861"/>
                  <a:gd name="T12" fmla="*/ 449 w 580"/>
                  <a:gd name="T13" fmla="*/ 514 h 861"/>
                  <a:gd name="T14" fmla="*/ 421 w 580"/>
                  <a:gd name="T15" fmla="*/ 530 h 861"/>
                  <a:gd name="T16" fmla="*/ 401 w 580"/>
                  <a:gd name="T17" fmla="*/ 590 h 861"/>
                  <a:gd name="T18" fmla="*/ 425 w 580"/>
                  <a:gd name="T19" fmla="*/ 630 h 861"/>
                  <a:gd name="T20" fmla="*/ 438 w 580"/>
                  <a:gd name="T21" fmla="*/ 664 h 861"/>
                  <a:gd name="T22" fmla="*/ 470 w 580"/>
                  <a:gd name="T23" fmla="*/ 691 h 861"/>
                  <a:gd name="T24" fmla="*/ 471 w 580"/>
                  <a:gd name="T25" fmla="*/ 701 h 861"/>
                  <a:gd name="T26" fmla="*/ 492 w 580"/>
                  <a:gd name="T27" fmla="*/ 729 h 861"/>
                  <a:gd name="T28" fmla="*/ 526 w 580"/>
                  <a:gd name="T29" fmla="*/ 743 h 861"/>
                  <a:gd name="T30" fmla="*/ 501 w 580"/>
                  <a:gd name="T31" fmla="*/ 754 h 861"/>
                  <a:gd name="T32" fmla="*/ 441 w 580"/>
                  <a:gd name="T33" fmla="*/ 761 h 861"/>
                  <a:gd name="T34" fmla="*/ 449 w 580"/>
                  <a:gd name="T35" fmla="*/ 801 h 861"/>
                  <a:gd name="T36" fmla="*/ 447 w 580"/>
                  <a:gd name="T37" fmla="*/ 830 h 861"/>
                  <a:gd name="T38" fmla="*/ 446 w 580"/>
                  <a:gd name="T39" fmla="*/ 857 h 861"/>
                  <a:gd name="T40" fmla="*/ 435 w 580"/>
                  <a:gd name="T41" fmla="*/ 853 h 861"/>
                  <a:gd name="T42" fmla="*/ 414 w 580"/>
                  <a:gd name="T43" fmla="*/ 856 h 861"/>
                  <a:gd name="T44" fmla="*/ 374 w 580"/>
                  <a:gd name="T45" fmla="*/ 813 h 861"/>
                  <a:gd name="T46" fmla="*/ 346 w 580"/>
                  <a:gd name="T47" fmla="*/ 822 h 861"/>
                  <a:gd name="T48" fmla="*/ 331 w 580"/>
                  <a:gd name="T49" fmla="*/ 811 h 861"/>
                  <a:gd name="T50" fmla="*/ 328 w 580"/>
                  <a:gd name="T51" fmla="*/ 798 h 861"/>
                  <a:gd name="T52" fmla="*/ 315 w 580"/>
                  <a:gd name="T53" fmla="*/ 800 h 861"/>
                  <a:gd name="T54" fmla="*/ 294 w 580"/>
                  <a:gd name="T55" fmla="*/ 785 h 861"/>
                  <a:gd name="T56" fmla="*/ 257 w 580"/>
                  <a:gd name="T57" fmla="*/ 774 h 861"/>
                  <a:gd name="T58" fmla="*/ 177 w 580"/>
                  <a:gd name="T59" fmla="*/ 774 h 861"/>
                  <a:gd name="T60" fmla="*/ 161 w 580"/>
                  <a:gd name="T61" fmla="*/ 808 h 861"/>
                  <a:gd name="T62" fmla="*/ 137 w 580"/>
                  <a:gd name="T63" fmla="*/ 826 h 861"/>
                  <a:gd name="T64" fmla="*/ 94 w 580"/>
                  <a:gd name="T65" fmla="*/ 824 h 861"/>
                  <a:gd name="T66" fmla="*/ 72 w 580"/>
                  <a:gd name="T67" fmla="*/ 788 h 861"/>
                  <a:gd name="T68" fmla="*/ 50 w 580"/>
                  <a:gd name="T69" fmla="*/ 759 h 861"/>
                  <a:gd name="T70" fmla="*/ 55 w 580"/>
                  <a:gd name="T71" fmla="*/ 738 h 861"/>
                  <a:gd name="T72" fmla="*/ 58 w 580"/>
                  <a:gd name="T73" fmla="*/ 716 h 861"/>
                  <a:gd name="T74" fmla="*/ 65 w 580"/>
                  <a:gd name="T75" fmla="*/ 682 h 861"/>
                  <a:gd name="T76" fmla="*/ 73 w 580"/>
                  <a:gd name="T77" fmla="*/ 643 h 861"/>
                  <a:gd name="T78" fmla="*/ 61 w 580"/>
                  <a:gd name="T79" fmla="*/ 550 h 861"/>
                  <a:gd name="T80" fmla="*/ 6 w 580"/>
                  <a:gd name="T81" fmla="*/ 376 h 861"/>
                  <a:gd name="T82" fmla="*/ 155 w 580"/>
                  <a:gd name="T83" fmla="*/ 100 h 861"/>
                  <a:gd name="T84" fmla="*/ 236 w 580"/>
                  <a:gd name="T85" fmla="*/ 0 h 861"/>
                  <a:gd name="T86" fmla="*/ 284 w 580"/>
                  <a:gd name="T87" fmla="*/ 11 h 861"/>
                  <a:gd name="T88" fmla="*/ 360 w 580"/>
                  <a:gd name="T89" fmla="*/ 22 h 861"/>
                  <a:gd name="T90" fmla="*/ 396 w 580"/>
                  <a:gd name="T91" fmla="*/ 60 h 861"/>
                  <a:gd name="T92" fmla="*/ 449 w 580"/>
                  <a:gd name="T93" fmla="*/ 105 h 861"/>
                  <a:gd name="T94" fmla="*/ 513 w 580"/>
                  <a:gd name="T95" fmla="*/ 224 h 861"/>
                  <a:gd name="T96" fmla="*/ 560 w 580"/>
                  <a:gd name="T97" fmla="*/ 30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2" name="Freeform 30"/>
              <p:cNvSpPr>
                <a:spLocks/>
              </p:cNvSpPr>
              <p:nvPr/>
            </p:nvSpPr>
            <p:spPr bwMode="auto">
              <a:xfrm>
                <a:off x="3839" y="1740"/>
                <a:ext cx="383" cy="706"/>
              </a:xfrm>
              <a:custGeom>
                <a:avLst/>
                <a:gdLst>
                  <a:gd name="T0" fmla="*/ 45 w 398"/>
                  <a:gd name="T1" fmla="*/ 195 h 754"/>
                  <a:gd name="T2" fmla="*/ 74 w 398"/>
                  <a:gd name="T3" fmla="*/ 193 h 754"/>
                  <a:gd name="T4" fmla="*/ 92 w 398"/>
                  <a:gd name="T5" fmla="*/ 124 h 754"/>
                  <a:gd name="T6" fmla="*/ 66 w 398"/>
                  <a:gd name="T7" fmla="*/ 114 h 754"/>
                  <a:gd name="T8" fmla="*/ 50 w 398"/>
                  <a:gd name="T9" fmla="*/ 125 h 754"/>
                  <a:gd name="T10" fmla="*/ 69 w 398"/>
                  <a:gd name="T11" fmla="*/ 78 h 754"/>
                  <a:gd name="T12" fmla="*/ 118 w 398"/>
                  <a:gd name="T13" fmla="*/ 46 h 754"/>
                  <a:gd name="T14" fmla="*/ 173 w 398"/>
                  <a:gd name="T15" fmla="*/ 25 h 754"/>
                  <a:gd name="T16" fmla="*/ 185 w 398"/>
                  <a:gd name="T17" fmla="*/ 43 h 754"/>
                  <a:gd name="T18" fmla="*/ 215 w 398"/>
                  <a:gd name="T19" fmla="*/ 111 h 754"/>
                  <a:gd name="T20" fmla="*/ 217 w 398"/>
                  <a:gd name="T21" fmla="*/ 129 h 754"/>
                  <a:gd name="T22" fmla="*/ 225 w 398"/>
                  <a:gd name="T23" fmla="*/ 153 h 754"/>
                  <a:gd name="T24" fmla="*/ 220 w 398"/>
                  <a:gd name="T25" fmla="*/ 185 h 754"/>
                  <a:gd name="T26" fmla="*/ 251 w 398"/>
                  <a:gd name="T27" fmla="*/ 207 h 754"/>
                  <a:gd name="T28" fmla="*/ 267 w 398"/>
                  <a:gd name="T29" fmla="*/ 243 h 754"/>
                  <a:gd name="T30" fmla="*/ 288 w 398"/>
                  <a:gd name="T31" fmla="*/ 263 h 754"/>
                  <a:gd name="T32" fmla="*/ 326 w 398"/>
                  <a:gd name="T33" fmla="*/ 296 h 754"/>
                  <a:gd name="T34" fmla="*/ 344 w 398"/>
                  <a:gd name="T35" fmla="*/ 288 h 754"/>
                  <a:gd name="T36" fmla="*/ 372 w 398"/>
                  <a:gd name="T37" fmla="*/ 303 h 754"/>
                  <a:gd name="T38" fmla="*/ 397 w 398"/>
                  <a:gd name="T39" fmla="*/ 377 h 754"/>
                  <a:gd name="T40" fmla="*/ 323 w 398"/>
                  <a:gd name="T41" fmla="*/ 445 h 754"/>
                  <a:gd name="T42" fmla="*/ 299 w 398"/>
                  <a:gd name="T43" fmla="*/ 449 h 754"/>
                  <a:gd name="T44" fmla="*/ 291 w 398"/>
                  <a:gd name="T45" fmla="*/ 473 h 754"/>
                  <a:gd name="T46" fmla="*/ 289 w 398"/>
                  <a:gd name="T47" fmla="*/ 492 h 754"/>
                  <a:gd name="T48" fmla="*/ 256 w 398"/>
                  <a:gd name="T49" fmla="*/ 506 h 754"/>
                  <a:gd name="T50" fmla="*/ 239 w 398"/>
                  <a:gd name="T51" fmla="*/ 520 h 754"/>
                  <a:gd name="T52" fmla="*/ 216 w 398"/>
                  <a:gd name="T53" fmla="*/ 526 h 754"/>
                  <a:gd name="T54" fmla="*/ 231 w 398"/>
                  <a:gd name="T55" fmla="*/ 552 h 754"/>
                  <a:gd name="T56" fmla="*/ 227 w 398"/>
                  <a:gd name="T57" fmla="*/ 600 h 754"/>
                  <a:gd name="T58" fmla="*/ 245 w 398"/>
                  <a:gd name="T59" fmla="*/ 624 h 754"/>
                  <a:gd name="T60" fmla="*/ 250 w 398"/>
                  <a:gd name="T61" fmla="*/ 634 h 754"/>
                  <a:gd name="T62" fmla="*/ 222 w 398"/>
                  <a:gd name="T63" fmla="*/ 663 h 754"/>
                  <a:gd name="T64" fmla="*/ 198 w 398"/>
                  <a:gd name="T65" fmla="*/ 661 h 754"/>
                  <a:gd name="T66" fmla="*/ 183 w 398"/>
                  <a:gd name="T67" fmla="*/ 683 h 754"/>
                  <a:gd name="T68" fmla="*/ 164 w 398"/>
                  <a:gd name="T69" fmla="*/ 720 h 754"/>
                  <a:gd name="T70" fmla="*/ 161 w 398"/>
                  <a:gd name="T71" fmla="*/ 741 h 754"/>
                  <a:gd name="T72" fmla="*/ 128 w 398"/>
                  <a:gd name="T73" fmla="*/ 753 h 754"/>
                  <a:gd name="T74" fmla="*/ 98 w 398"/>
                  <a:gd name="T75" fmla="*/ 653 h 754"/>
                  <a:gd name="T76" fmla="*/ 79 w 398"/>
                  <a:gd name="T77" fmla="*/ 596 h 754"/>
                  <a:gd name="T78" fmla="*/ 62 w 398"/>
                  <a:gd name="T79" fmla="*/ 541 h 754"/>
                  <a:gd name="T80" fmla="*/ 60 w 398"/>
                  <a:gd name="T81" fmla="*/ 513 h 754"/>
                  <a:gd name="T82" fmla="*/ 54 w 398"/>
                  <a:gd name="T83" fmla="*/ 481 h 754"/>
                  <a:gd name="T84" fmla="*/ 53 w 398"/>
                  <a:gd name="T85" fmla="*/ 458 h 754"/>
                  <a:gd name="T86" fmla="*/ 81 w 398"/>
                  <a:gd name="T87" fmla="*/ 415 h 754"/>
                  <a:gd name="T88" fmla="*/ 121 w 398"/>
                  <a:gd name="T89" fmla="*/ 424 h 754"/>
                  <a:gd name="T90" fmla="*/ 131 w 398"/>
                  <a:gd name="T91" fmla="*/ 404 h 754"/>
                  <a:gd name="T92" fmla="*/ 86 w 398"/>
                  <a:gd name="T93" fmla="*/ 383 h 754"/>
                  <a:gd name="T94" fmla="*/ 94 w 398"/>
                  <a:gd name="T95" fmla="*/ 370 h 754"/>
                  <a:gd name="T96" fmla="*/ 66 w 398"/>
                  <a:gd name="T97" fmla="*/ 354 h 754"/>
                  <a:gd name="T98" fmla="*/ 42 w 398"/>
                  <a:gd name="T99" fmla="*/ 328 h 754"/>
                  <a:gd name="T100" fmla="*/ 35 w 398"/>
                  <a:gd name="T101" fmla="*/ 275 h 754"/>
                  <a:gd name="T102" fmla="*/ 0 w 398"/>
                  <a:gd name="T103" fmla="*/ 2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3" name="Freeform 31"/>
              <p:cNvSpPr>
                <a:spLocks/>
              </p:cNvSpPr>
              <p:nvPr/>
            </p:nvSpPr>
            <p:spPr bwMode="auto">
              <a:xfrm>
                <a:off x="3987" y="1756"/>
                <a:ext cx="413" cy="838"/>
              </a:xfrm>
              <a:custGeom>
                <a:avLst/>
                <a:gdLst>
                  <a:gd name="T0" fmla="*/ 423 w 429"/>
                  <a:gd name="T1" fmla="*/ 323 h 895"/>
                  <a:gd name="T2" fmla="*/ 381 w 429"/>
                  <a:gd name="T3" fmla="*/ 423 h 895"/>
                  <a:gd name="T4" fmla="*/ 361 w 429"/>
                  <a:gd name="T5" fmla="*/ 459 h 895"/>
                  <a:gd name="T6" fmla="*/ 350 w 429"/>
                  <a:gd name="T7" fmla="*/ 508 h 895"/>
                  <a:gd name="T8" fmla="*/ 351 w 429"/>
                  <a:gd name="T9" fmla="*/ 536 h 895"/>
                  <a:gd name="T10" fmla="*/ 347 w 429"/>
                  <a:gd name="T11" fmla="*/ 612 h 895"/>
                  <a:gd name="T12" fmla="*/ 359 w 429"/>
                  <a:gd name="T13" fmla="*/ 735 h 895"/>
                  <a:gd name="T14" fmla="*/ 362 w 429"/>
                  <a:gd name="T15" fmla="*/ 751 h 895"/>
                  <a:gd name="T16" fmla="*/ 365 w 429"/>
                  <a:gd name="T17" fmla="*/ 766 h 895"/>
                  <a:gd name="T18" fmla="*/ 360 w 429"/>
                  <a:gd name="T19" fmla="*/ 791 h 895"/>
                  <a:gd name="T20" fmla="*/ 358 w 429"/>
                  <a:gd name="T21" fmla="*/ 811 h 895"/>
                  <a:gd name="T22" fmla="*/ 347 w 429"/>
                  <a:gd name="T23" fmla="*/ 819 h 895"/>
                  <a:gd name="T24" fmla="*/ 341 w 429"/>
                  <a:gd name="T25" fmla="*/ 843 h 895"/>
                  <a:gd name="T26" fmla="*/ 354 w 429"/>
                  <a:gd name="T27" fmla="*/ 850 h 895"/>
                  <a:gd name="T28" fmla="*/ 359 w 429"/>
                  <a:gd name="T29" fmla="*/ 884 h 895"/>
                  <a:gd name="T30" fmla="*/ 348 w 429"/>
                  <a:gd name="T31" fmla="*/ 889 h 895"/>
                  <a:gd name="T32" fmla="*/ 322 w 429"/>
                  <a:gd name="T33" fmla="*/ 862 h 895"/>
                  <a:gd name="T34" fmla="*/ 309 w 429"/>
                  <a:gd name="T35" fmla="*/ 857 h 895"/>
                  <a:gd name="T36" fmla="*/ 290 w 429"/>
                  <a:gd name="T37" fmla="*/ 865 h 895"/>
                  <a:gd name="T38" fmla="*/ 274 w 429"/>
                  <a:gd name="T39" fmla="*/ 866 h 895"/>
                  <a:gd name="T40" fmla="*/ 262 w 429"/>
                  <a:gd name="T41" fmla="*/ 865 h 895"/>
                  <a:gd name="T42" fmla="*/ 166 w 429"/>
                  <a:gd name="T43" fmla="*/ 865 h 895"/>
                  <a:gd name="T44" fmla="*/ 130 w 429"/>
                  <a:gd name="T45" fmla="*/ 862 h 895"/>
                  <a:gd name="T46" fmla="*/ 99 w 429"/>
                  <a:gd name="T47" fmla="*/ 816 h 895"/>
                  <a:gd name="T48" fmla="*/ 92 w 429"/>
                  <a:gd name="T49" fmla="*/ 831 h 895"/>
                  <a:gd name="T50" fmla="*/ 15 w 429"/>
                  <a:gd name="T51" fmla="*/ 795 h 895"/>
                  <a:gd name="T52" fmla="*/ 31 w 429"/>
                  <a:gd name="T53" fmla="*/ 758 h 895"/>
                  <a:gd name="T54" fmla="*/ 5 w 429"/>
                  <a:gd name="T55" fmla="*/ 741 h 895"/>
                  <a:gd name="T56" fmla="*/ 7 w 429"/>
                  <a:gd name="T57" fmla="*/ 722 h 895"/>
                  <a:gd name="T58" fmla="*/ 10 w 429"/>
                  <a:gd name="T59" fmla="*/ 701 h 895"/>
                  <a:gd name="T60" fmla="*/ 29 w 429"/>
                  <a:gd name="T61" fmla="*/ 664 h 895"/>
                  <a:gd name="T62" fmla="*/ 44 w 429"/>
                  <a:gd name="T63" fmla="*/ 642 h 895"/>
                  <a:gd name="T64" fmla="*/ 68 w 429"/>
                  <a:gd name="T65" fmla="*/ 644 h 895"/>
                  <a:gd name="T66" fmla="*/ 96 w 429"/>
                  <a:gd name="T67" fmla="*/ 615 h 895"/>
                  <a:gd name="T68" fmla="*/ 91 w 429"/>
                  <a:gd name="T69" fmla="*/ 605 h 895"/>
                  <a:gd name="T70" fmla="*/ 73 w 429"/>
                  <a:gd name="T71" fmla="*/ 581 h 895"/>
                  <a:gd name="T72" fmla="*/ 77 w 429"/>
                  <a:gd name="T73" fmla="*/ 533 h 895"/>
                  <a:gd name="T74" fmla="*/ 62 w 429"/>
                  <a:gd name="T75" fmla="*/ 507 h 895"/>
                  <a:gd name="T76" fmla="*/ 85 w 429"/>
                  <a:gd name="T77" fmla="*/ 501 h 895"/>
                  <a:gd name="T78" fmla="*/ 102 w 429"/>
                  <a:gd name="T79" fmla="*/ 487 h 895"/>
                  <a:gd name="T80" fmla="*/ 135 w 429"/>
                  <a:gd name="T81" fmla="*/ 473 h 895"/>
                  <a:gd name="T82" fmla="*/ 137 w 429"/>
                  <a:gd name="T83" fmla="*/ 454 h 895"/>
                  <a:gd name="T84" fmla="*/ 145 w 429"/>
                  <a:gd name="T85" fmla="*/ 430 h 895"/>
                  <a:gd name="T86" fmla="*/ 169 w 429"/>
                  <a:gd name="T87" fmla="*/ 426 h 895"/>
                  <a:gd name="T88" fmla="*/ 243 w 429"/>
                  <a:gd name="T89" fmla="*/ 358 h 895"/>
                  <a:gd name="T90" fmla="*/ 218 w 429"/>
                  <a:gd name="T91" fmla="*/ 284 h 895"/>
                  <a:gd name="T92" fmla="*/ 190 w 429"/>
                  <a:gd name="T93" fmla="*/ 269 h 895"/>
                  <a:gd name="T94" fmla="*/ 172 w 429"/>
                  <a:gd name="T95" fmla="*/ 277 h 895"/>
                  <a:gd name="T96" fmla="*/ 134 w 429"/>
                  <a:gd name="T97" fmla="*/ 244 h 895"/>
                  <a:gd name="T98" fmla="*/ 113 w 429"/>
                  <a:gd name="T99" fmla="*/ 224 h 895"/>
                  <a:gd name="T100" fmla="*/ 97 w 429"/>
                  <a:gd name="T101" fmla="*/ 188 h 895"/>
                  <a:gd name="T102" fmla="*/ 66 w 429"/>
                  <a:gd name="T103" fmla="*/ 166 h 895"/>
                  <a:gd name="T104" fmla="*/ 71 w 429"/>
                  <a:gd name="T105" fmla="*/ 134 h 895"/>
                  <a:gd name="T106" fmla="*/ 63 w 429"/>
                  <a:gd name="T107" fmla="*/ 110 h 895"/>
                  <a:gd name="T108" fmla="*/ 61 w 429"/>
                  <a:gd name="T109" fmla="*/ 92 h 895"/>
                  <a:gd name="T110" fmla="*/ 31 w 429"/>
                  <a:gd name="T111" fmla="*/ 24 h 895"/>
                  <a:gd name="T112" fmla="*/ 90 w 429"/>
                  <a:gd name="T113" fmla="*/ 37 h 895"/>
                  <a:gd name="T114" fmla="*/ 138 w 429"/>
                  <a:gd name="T115" fmla="*/ 186 h 895"/>
                  <a:gd name="T116" fmla="*/ 208 w 429"/>
                  <a:gd name="T117" fmla="*/ 238 h 895"/>
                  <a:gd name="T118" fmla="*/ 270 w 429"/>
                  <a:gd name="T119" fmla="*/ 266 h 895"/>
                  <a:gd name="T120" fmla="*/ 398 w 429"/>
                  <a:gd name="T121" fmla="*/ 296 h 8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4" name="Freeform 32"/>
              <p:cNvSpPr>
                <a:spLocks/>
              </p:cNvSpPr>
              <p:nvPr/>
            </p:nvSpPr>
            <p:spPr bwMode="auto">
              <a:xfrm>
                <a:off x="2765" y="1123"/>
                <a:ext cx="817" cy="938"/>
              </a:xfrm>
              <a:custGeom>
                <a:avLst/>
                <a:gdLst>
                  <a:gd name="T0" fmla="*/ 163 w 848"/>
                  <a:gd name="T1" fmla="*/ 0 h 1001"/>
                  <a:gd name="T2" fmla="*/ 58 w 848"/>
                  <a:gd name="T3" fmla="*/ 84 h 1001"/>
                  <a:gd name="T4" fmla="*/ 80 w 848"/>
                  <a:gd name="T5" fmla="*/ 179 h 1001"/>
                  <a:gd name="T6" fmla="*/ 87 w 848"/>
                  <a:gd name="T7" fmla="*/ 377 h 1001"/>
                  <a:gd name="T8" fmla="*/ 80 w 848"/>
                  <a:gd name="T9" fmla="*/ 433 h 1001"/>
                  <a:gd name="T10" fmla="*/ 78 w 848"/>
                  <a:gd name="T11" fmla="*/ 498 h 1001"/>
                  <a:gd name="T12" fmla="*/ 82 w 848"/>
                  <a:gd name="T13" fmla="*/ 537 h 1001"/>
                  <a:gd name="T14" fmla="*/ 71 w 848"/>
                  <a:gd name="T15" fmla="*/ 563 h 1001"/>
                  <a:gd name="T16" fmla="*/ 29 w 848"/>
                  <a:gd name="T17" fmla="*/ 554 h 1001"/>
                  <a:gd name="T18" fmla="*/ 15 w 848"/>
                  <a:gd name="T19" fmla="*/ 549 h 1001"/>
                  <a:gd name="T20" fmla="*/ 3 w 848"/>
                  <a:gd name="T21" fmla="*/ 557 h 1001"/>
                  <a:gd name="T22" fmla="*/ 1 w 848"/>
                  <a:gd name="T23" fmla="*/ 573 h 1001"/>
                  <a:gd name="T24" fmla="*/ 12 w 848"/>
                  <a:gd name="T25" fmla="*/ 598 h 1001"/>
                  <a:gd name="T26" fmla="*/ 26 w 848"/>
                  <a:gd name="T27" fmla="*/ 611 h 1001"/>
                  <a:gd name="T28" fmla="*/ 50 w 848"/>
                  <a:gd name="T29" fmla="*/ 661 h 1001"/>
                  <a:gd name="T30" fmla="*/ 65 w 848"/>
                  <a:gd name="T31" fmla="*/ 688 h 1001"/>
                  <a:gd name="T32" fmla="*/ 57 w 848"/>
                  <a:gd name="T33" fmla="*/ 721 h 1001"/>
                  <a:gd name="T34" fmla="*/ 62 w 848"/>
                  <a:gd name="T35" fmla="*/ 747 h 1001"/>
                  <a:gd name="T36" fmla="*/ 93 w 848"/>
                  <a:gd name="T37" fmla="*/ 752 h 1001"/>
                  <a:gd name="T38" fmla="*/ 107 w 848"/>
                  <a:gd name="T39" fmla="*/ 753 h 1001"/>
                  <a:gd name="T40" fmla="*/ 134 w 848"/>
                  <a:gd name="T41" fmla="*/ 768 h 1001"/>
                  <a:gd name="T42" fmla="*/ 147 w 848"/>
                  <a:gd name="T43" fmla="*/ 801 h 1001"/>
                  <a:gd name="T44" fmla="*/ 163 w 848"/>
                  <a:gd name="T45" fmla="*/ 863 h 1001"/>
                  <a:gd name="T46" fmla="*/ 172 w 848"/>
                  <a:gd name="T47" fmla="*/ 902 h 1001"/>
                  <a:gd name="T48" fmla="*/ 184 w 848"/>
                  <a:gd name="T49" fmla="*/ 909 h 1001"/>
                  <a:gd name="T50" fmla="*/ 221 w 848"/>
                  <a:gd name="T51" fmla="*/ 915 h 1001"/>
                  <a:gd name="T52" fmla="*/ 232 w 848"/>
                  <a:gd name="T53" fmla="*/ 943 h 1001"/>
                  <a:gd name="T54" fmla="*/ 258 w 848"/>
                  <a:gd name="T55" fmla="*/ 972 h 1001"/>
                  <a:gd name="T56" fmla="*/ 290 w 848"/>
                  <a:gd name="T57" fmla="*/ 999 h 1001"/>
                  <a:gd name="T58" fmla="*/ 313 w 848"/>
                  <a:gd name="T59" fmla="*/ 1000 h 1001"/>
                  <a:gd name="T60" fmla="*/ 349 w 848"/>
                  <a:gd name="T61" fmla="*/ 943 h 1001"/>
                  <a:gd name="T62" fmla="*/ 365 w 848"/>
                  <a:gd name="T63" fmla="*/ 923 h 1001"/>
                  <a:gd name="T64" fmla="*/ 360 w 848"/>
                  <a:gd name="T65" fmla="*/ 891 h 1001"/>
                  <a:gd name="T66" fmla="*/ 374 w 848"/>
                  <a:gd name="T67" fmla="*/ 888 h 1001"/>
                  <a:gd name="T68" fmla="*/ 397 w 848"/>
                  <a:gd name="T69" fmla="*/ 873 h 1001"/>
                  <a:gd name="T70" fmla="*/ 411 w 848"/>
                  <a:gd name="T71" fmla="*/ 829 h 1001"/>
                  <a:gd name="T72" fmla="*/ 424 w 848"/>
                  <a:gd name="T73" fmla="*/ 824 h 1001"/>
                  <a:gd name="T74" fmla="*/ 438 w 848"/>
                  <a:gd name="T75" fmla="*/ 822 h 1001"/>
                  <a:gd name="T76" fmla="*/ 471 w 848"/>
                  <a:gd name="T77" fmla="*/ 850 h 1001"/>
                  <a:gd name="T78" fmla="*/ 509 w 848"/>
                  <a:gd name="T79" fmla="*/ 878 h 1001"/>
                  <a:gd name="T80" fmla="*/ 538 w 848"/>
                  <a:gd name="T81" fmla="*/ 888 h 1001"/>
                  <a:gd name="T82" fmla="*/ 557 w 848"/>
                  <a:gd name="T83" fmla="*/ 879 h 1001"/>
                  <a:gd name="T84" fmla="*/ 590 w 848"/>
                  <a:gd name="T85" fmla="*/ 882 h 1001"/>
                  <a:gd name="T86" fmla="*/ 622 w 848"/>
                  <a:gd name="T87" fmla="*/ 891 h 1001"/>
                  <a:gd name="T88" fmla="*/ 664 w 848"/>
                  <a:gd name="T89" fmla="*/ 879 h 1001"/>
                  <a:gd name="T90" fmla="*/ 720 w 848"/>
                  <a:gd name="T91" fmla="*/ 848 h 1001"/>
                  <a:gd name="T92" fmla="*/ 766 w 848"/>
                  <a:gd name="T93" fmla="*/ 839 h 1001"/>
                  <a:gd name="T94" fmla="*/ 847 w 848"/>
                  <a:gd name="T95" fmla="*/ 477 h 1001"/>
                  <a:gd name="T96" fmla="*/ 764 w 848"/>
                  <a:gd name="T97" fmla="*/ 435 h 1001"/>
                  <a:gd name="T98" fmla="*/ 713 w 848"/>
                  <a:gd name="T99" fmla="*/ 408 h 1001"/>
                  <a:gd name="T100" fmla="*/ 637 w 848"/>
                  <a:gd name="T101" fmla="*/ 306 h 1001"/>
                  <a:gd name="T102" fmla="*/ 600 w 848"/>
                  <a:gd name="T103" fmla="*/ 204 h 1001"/>
                  <a:gd name="T104" fmla="*/ 513 w 848"/>
                  <a:gd name="T105" fmla="*/ 126 h 1001"/>
                  <a:gd name="T106" fmla="*/ 446 w 848"/>
                  <a:gd name="T107" fmla="*/ 71 h 1001"/>
                  <a:gd name="T108" fmla="*/ 397 w 848"/>
                  <a:gd name="T109" fmla="*/ 16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5" name="Freeform 33"/>
              <p:cNvSpPr>
                <a:spLocks/>
              </p:cNvSpPr>
              <p:nvPr/>
            </p:nvSpPr>
            <p:spPr bwMode="auto">
              <a:xfrm>
                <a:off x="3007" y="1888"/>
                <a:ext cx="654" cy="702"/>
              </a:xfrm>
              <a:custGeom>
                <a:avLst/>
                <a:gdLst>
                  <a:gd name="T0" fmla="*/ 8 w 679"/>
                  <a:gd name="T1" fmla="*/ 284 h 748"/>
                  <a:gd name="T2" fmla="*/ 27 w 679"/>
                  <a:gd name="T3" fmla="*/ 309 h 748"/>
                  <a:gd name="T4" fmla="*/ 50 w 679"/>
                  <a:gd name="T5" fmla="*/ 338 h 748"/>
                  <a:gd name="T6" fmla="*/ 67 w 679"/>
                  <a:gd name="T7" fmla="*/ 377 h 748"/>
                  <a:gd name="T8" fmla="*/ 96 w 679"/>
                  <a:gd name="T9" fmla="*/ 392 h 748"/>
                  <a:gd name="T10" fmla="*/ 121 w 679"/>
                  <a:gd name="T11" fmla="*/ 386 h 748"/>
                  <a:gd name="T12" fmla="*/ 144 w 679"/>
                  <a:gd name="T13" fmla="*/ 411 h 748"/>
                  <a:gd name="T14" fmla="*/ 158 w 679"/>
                  <a:gd name="T15" fmla="*/ 469 h 748"/>
                  <a:gd name="T16" fmla="*/ 179 w 679"/>
                  <a:gd name="T17" fmla="*/ 532 h 748"/>
                  <a:gd name="T18" fmla="*/ 190 w 679"/>
                  <a:gd name="T19" fmla="*/ 550 h 748"/>
                  <a:gd name="T20" fmla="*/ 203 w 679"/>
                  <a:gd name="T21" fmla="*/ 581 h 748"/>
                  <a:gd name="T22" fmla="*/ 231 w 679"/>
                  <a:gd name="T23" fmla="*/ 594 h 748"/>
                  <a:gd name="T24" fmla="*/ 280 w 679"/>
                  <a:gd name="T25" fmla="*/ 631 h 748"/>
                  <a:gd name="T26" fmla="*/ 284 w 679"/>
                  <a:gd name="T27" fmla="*/ 672 h 748"/>
                  <a:gd name="T28" fmla="*/ 295 w 679"/>
                  <a:gd name="T29" fmla="*/ 685 h 748"/>
                  <a:gd name="T30" fmla="*/ 327 w 679"/>
                  <a:gd name="T31" fmla="*/ 672 h 748"/>
                  <a:gd name="T32" fmla="*/ 351 w 679"/>
                  <a:gd name="T33" fmla="*/ 705 h 748"/>
                  <a:gd name="T34" fmla="*/ 381 w 679"/>
                  <a:gd name="T35" fmla="*/ 711 h 748"/>
                  <a:gd name="T36" fmla="*/ 411 w 679"/>
                  <a:gd name="T37" fmla="*/ 717 h 748"/>
                  <a:gd name="T38" fmla="*/ 420 w 679"/>
                  <a:gd name="T39" fmla="*/ 593 h 748"/>
                  <a:gd name="T40" fmla="*/ 430 w 679"/>
                  <a:gd name="T41" fmla="*/ 542 h 748"/>
                  <a:gd name="T42" fmla="*/ 465 w 679"/>
                  <a:gd name="T43" fmla="*/ 522 h 748"/>
                  <a:gd name="T44" fmla="*/ 461 w 679"/>
                  <a:gd name="T45" fmla="*/ 486 h 748"/>
                  <a:gd name="T46" fmla="*/ 493 w 679"/>
                  <a:gd name="T47" fmla="*/ 451 h 748"/>
                  <a:gd name="T48" fmla="*/ 526 w 679"/>
                  <a:gd name="T49" fmla="*/ 415 h 748"/>
                  <a:gd name="T50" fmla="*/ 561 w 679"/>
                  <a:gd name="T51" fmla="*/ 400 h 748"/>
                  <a:gd name="T52" fmla="*/ 624 w 679"/>
                  <a:gd name="T53" fmla="*/ 411 h 748"/>
                  <a:gd name="T54" fmla="*/ 663 w 679"/>
                  <a:gd name="T55" fmla="*/ 403 h 748"/>
                  <a:gd name="T56" fmla="*/ 675 w 679"/>
                  <a:gd name="T57" fmla="*/ 350 h 748"/>
                  <a:gd name="T58" fmla="*/ 641 w 679"/>
                  <a:gd name="T59" fmla="*/ 290 h 748"/>
                  <a:gd name="T60" fmla="*/ 624 w 679"/>
                  <a:gd name="T61" fmla="*/ 335 h 748"/>
                  <a:gd name="T62" fmla="*/ 596 w 679"/>
                  <a:gd name="T63" fmla="*/ 334 h 748"/>
                  <a:gd name="T64" fmla="*/ 562 w 679"/>
                  <a:gd name="T65" fmla="*/ 334 h 748"/>
                  <a:gd name="T66" fmla="*/ 538 w 679"/>
                  <a:gd name="T67" fmla="*/ 292 h 748"/>
                  <a:gd name="T68" fmla="*/ 518 w 679"/>
                  <a:gd name="T69" fmla="*/ 268 h 748"/>
                  <a:gd name="T70" fmla="*/ 533 w 679"/>
                  <a:gd name="T71" fmla="*/ 251 h 748"/>
                  <a:gd name="T72" fmla="*/ 525 w 679"/>
                  <a:gd name="T73" fmla="*/ 228 h 748"/>
                  <a:gd name="T74" fmla="*/ 540 w 679"/>
                  <a:gd name="T75" fmla="*/ 187 h 748"/>
                  <a:gd name="T76" fmla="*/ 542 w 679"/>
                  <a:gd name="T77" fmla="*/ 133 h 748"/>
                  <a:gd name="T78" fmla="*/ 523 w 679"/>
                  <a:gd name="T79" fmla="*/ 50 h 748"/>
                  <a:gd name="T80" fmla="*/ 432 w 679"/>
                  <a:gd name="T81" fmla="*/ 29 h 748"/>
                  <a:gd name="T82" fmla="*/ 370 w 679"/>
                  <a:gd name="T83" fmla="*/ 84 h 748"/>
                  <a:gd name="T84" fmla="*/ 331 w 679"/>
                  <a:gd name="T85" fmla="*/ 62 h 748"/>
                  <a:gd name="T86" fmla="*/ 288 w 679"/>
                  <a:gd name="T87" fmla="*/ 59 h 748"/>
                  <a:gd name="T88" fmla="*/ 259 w 679"/>
                  <a:gd name="T89" fmla="*/ 65 h 748"/>
                  <a:gd name="T90" fmla="*/ 212 w 679"/>
                  <a:gd name="T91" fmla="*/ 30 h 748"/>
                  <a:gd name="T92" fmla="*/ 172 w 679"/>
                  <a:gd name="T93" fmla="*/ 0 h 748"/>
                  <a:gd name="T94" fmla="*/ 154 w 679"/>
                  <a:gd name="T95" fmla="*/ 14 h 748"/>
                  <a:gd name="T96" fmla="*/ 138 w 679"/>
                  <a:gd name="T97" fmla="*/ 53 h 748"/>
                  <a:gd name="T98" fmla="*/ 109 w 679"/>
                  <a:gd name="T99" fmla="*/ 68 h 748"/>
                  <a:gd name="T100" fmla="*/ 106 w 679"/>
                  <a:gd name="T101" fmla="*/ 96 h 748"/>
                  <a:gd name="T102" fmla="*/ 90 w 679"/>
                  <a:gd name="T103" fmla="*/ 123 h 748"/>
                  <a:gd name="T104" fmla="*/ 47 w 679"/>
                  <a:gd name="T105" fmla="*/ 179 h 748"/>
                  <a:gd name="T106" fmla="*/ 7 w 679"/>
                  <a:gd name="T107" fmla="*/ 184 h 748"/>
                  <a:gd name="T108" fmla="*/ 1 w 679"/>
                  <a:gd name="T109" fmla="*/ 225 h 7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6" name="Freeform 34"/>
              <p:cNvSpPr>
                <a:spLocks/>
              </p:cNvSpPr>
              <p:nvPr/>
            </p:nvSpPr>
            <p:spPr bwMode="auto">
              <a:xfrm>
                <a:off x="4190" y="2973"/>
                <a:ext cx="153" cy="87"/>
              </a:xfrm>
              <a:custGeom>
                <a:avLst/>
                <a:gdLst>
                  <a:gd name="T0" fmla="*/ 16 w 158"/>
                  <a:gd name="T1" fmla="*/ 13 h 93"/>
                  <a:gd name="T2" fmla="*/ 22 w 158"/>
                  <a:gd name="T3" fmla="*/ 14 h 93"/>
                  <a:gd name="T4" fmla="*/ 35 w 158"/>
                  <a:gd name="T5" fmla="*/ 14 h 93"/>
                  <a:gd name="T6" fmla="*/ 44 w 158"/>
                  <a:gd name="T7" fmla="*/ 16 h 93"/>
                  <a:gd name="T8" fmla="*/ 58 w 158"/>
                  <a:gd name="T9" fmla="*/ 12 h 93"/>
                  <a:gd name="T10" fmla="*/ 72 w 158"/>
                  <a:gd name="T11" fmla="*/ 2 h 93"/>
                  <a:gd name="T12" fmla="*/ 81 w 158"/>
                  <a:gd name="T13" fmla="*/ 0 h 93"/>
                  <a:gd name="T14" fmla="*/ 82 w 158"/>
                  <a:gd name="T15" fmla="*/ 10 h 93"/>
                  <a:gd name="T16" fmla="*/ 90 w 158"/>
                  <a:gd name="T17" fmla="*/ 11 h 93"/>
                  <a:gd name="T18" fmla="*/ 96 w 158"/>
                  <a:gd name="T19" fmla="*/ 14 h 93"/>
                  <a:gd name="T20" fmla="*/ 104 w 158"/>
                  <a:gd name="T21" fmla="*/ 16 h 93"/>
                  <a:gd name="T22" fmla="*/ 109 w 158"/>
                  <a:gd name="T23" fmla="*/ 18 h 93"/>
                  <a:gd name="T24" fmla="*/ 115 w 158"/>
                  <a:gd name="T25" fmla="*/ 25 h 93"/>
                  <a:gd name="T26" fmla="*/ 123 w 158"/>
                  <a:gd name="T27" fmla="*/ 28 h 93"/>
                  <a:gd name="T28" fmla="*/ 123 w 158"/>
                  <a:gd name="T29" fmla="*/ 37 h 93"/>
                  <a:gd name="T30" fmla="*/ 125 w 158"/>
                  <a:gd name="T31" fmla="*/ 42 h 93"/>
                  <a:gd name="T32" fmla="*/ 135 w 158"/>
                  <a:gd name="T33" fmla="*/ 41 h 93"/>
                  <a:gd name="T34" fmla="*/ 142 w 158"/>
                  <a:gd name="T35" fmla="*/ 43 h 93"/>
                  <a:gd name="T36" fmla="*/ 145 w 158"/>
                  <a:gd name="T37" fmla="*/ 54 h 93"/>
                  <a:gd name="T38" fmla="*/ 152 w 158"/>
                  <a:gd name="T39" fmla="*/ 54 h 93"/>
                  <a:gd name="T40" fmla="*/ 156 w 158"/>
                  <a:gd name="T41" fmla="*/ 57 h 93"/>
                  <a:gd name="T42" fmla="*/ 153 w 158"/>
                  <a:gd name="T43" fmla="*/ 69 h 93"/>
                  <a:gd name="T44" fmla="*/ 144 w 158"/>
                  <a:gd name="T45" fmla="*/ 69 h 93"/>
                  <a:gd name="T46" fmla="*/ 135 w 158"/>
                  <a:gd name="T47" fmla="*/ 67 h 93"/>
                  <a:gd name="T48" fmla="*/ 127 w 158"/>
                  <a:gd name="T49" fmla="*/ 70 h 93"/>
                  <a:gd name="T50" fmla="*/ 127 w 158"/>
                  <a:gd name="T51" fmla="*/ 78 h 93"/>
                  <a:gd name="T52" fmla="*/ 120 w 158"/>
                  <a:gd name="T53" fmla="*/ 84 h 93"/>
                  <a:gd name="T54" fmla="*/ 114 w 158"/>
                  <a:gd name="T55" fmla="*/ 86 h 93"/>
                  <a:gd name="T56" fmla="*/ 108 w 158"/>
                  <a:gd name="T57" fmla="*/ 80 h 93"/>
                  <a:gd name="T58" fmla="*/ 105 w 158"/>
                  <a:gd name="T59" fmla="*/ 76 h 93"/>
                  <a:gd name="T60" fmla="*/ 95 w 158"/>
                  <a:gd name="T61" fmla="*/ 82 h 93"/>
                  <a:gd name="T62" fmla="*/ 86 w 158"/>
                  <a:gd name="T63" fmla="*/ 92 h 93"/>
                  <a:gd name="T64" fmla="*/ 76 w 158"/>
                  <a:gd name="T65" fmla="*/ 88 h 93"/>
                  <a:gd name="T66" fmla="*/ 70 w 158"/>
                  <a:gd name="T67" fmla="*/ 86 h 93"/>
                  <a:gd name="T68" fmla="*/ 58 w 158"/>
                  <a:gd name="T69" fmla="*/ 78 h 93"/>
                  <a:gd name="T70" fmla="*/ 49 w 158"/>
                  <a:gd name="T71" fmla="*/ 65 h 93"/>
                  <a:gd name="T72" fmla="*/ 45 w 158"/>
                  <a:gd name="T73" fmla="*/ 60 h 93"/>
                  <a:gd name="T74" fmla="*/ 38 w 158"/>
                  <a:gd name="T75" fmla="*/ 47 h 93"/>
                  <a:gd name="T76" fmla="*/ 34 w 158"/>
                  <a:gd name="T77" fmla="*/ 42 h 93"/>
                  <a:gd name="T78" fmla="*/ 31 w 158"/>
                  <a:gd name="T79" fmla="*/ 38 h 93"/>
                  <a:gd name="T80" fmla="*/ 11 w 158"/>
                  <a:gd name="T81" fmla="*/ 39 h 93"/>
                  <a:gd name="T82" fmla="*/ 6 w 158"/>
                  <a:gd name="T83" fmla="*/ 32 h 93"/>
                  <a:gd name="T84" fmla="*/ 4 w 158"/>
                  <a:gd name="T85" fmla="*/ 2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7" name="Freeform 35"/>
              <p:cNvSpPr>
                <a:spLocks/>
              </p:cNvSpPr>
              <p:nvPr/>
            </p:nvSpPr>
            <p:spPr bwMode="auto">
              <a:xfrm>
                <a:off x="3946" y="2887"/>
                <a:ext cx="251" cy="278"/>
              </a:xfrm>
              <a:custGeom>
                <a:avLst/>
                <a:gdLst>
                  <a:gd name="T0" fmla="*/ 20 w 261"/>
                  <a:gd name="T1" fmla="*/ 247 h 297"/>
                  <a:gd name="T2" fmla="*/ 15 w 261"/>
                  <a:gd name="T3" fmla="*/ 259 h 297"/>
                  <a:gd name="T4" fmla="*/ 5 w 261"/>
                  <a:gd name="T5" fmla="*/ 281 h 297"/>
                  <a:gd name="T6" fmla="*/ 21 w 261"/>
                  <a:gd name="T7" fmla="*/ 283 h 297"/>
                  <a:gd name="T8" fmla="*/ 33 w 261"/>
                  <a:gd name="T9" fmla="*/ 292 h 297"/>
                  <a:gd name="T10" fmla="*/ 67 w 261"/>
                  <a:gd name="T11" fmla="*/ 262 h 297"/>
                  <a:gd name="T12" fmla="*/ 83 w 261"/>
                  <a:gd name="T13" fmla="*/ 260 h 297"/>
                  <a:gd name="T14" fmla="*/ 94 w 261"/>
                  <a:gd name="T15" fmla="*/ 254 h 297"/>
                  <a:gd name="T16" fmla="*/ 111 w 261"/>
                  <a:gd name="T17" fmla="*/ 239 h 297"/>
                  <a:gd name="T18" fmla="*/ 118 w 261"/>
                  <a:gd name="T19" fmla="*/ 239 h 297"/>
                  <a:gd name="T20" fmla="*/ 127 w 261"/>
                  <a:gd name="T21" fmla="*/ 226 h 297"/>
                  <a:gd name="T22" fmla="*/ 149 w 261"/>
                  <a:gd name="T23" fmla="*/ 202 h 297"/>
                  <a:gd name="T24" fmla="*/ 160 w 261"/>
                  <a:gd name="T25" fmla="*/ 186 h 297"/>
                  <a:gd name="T26" fmla="*/ 163 w 261"/>
                  <a:gd name="T27" fmla="*/ 168 h 297"/>
                  <a:gd name="T28" fmla="*/ 155 w 261"/>
                  <a:gd name="T29" fmla="*/ 153 h 297"/>
                  <a:gd name="T30" fmla="*/ 165 w 261"/>
                  <a:gd name="T31" fmla="*/ 140 h 297"/>
                  <a:gd name="T32" fmla="*/ 170 w 261"/>
                  <a:gd name="T33" fmla="*/ 132 h 297"/>
                  <a:gd name="T34" fmla="*/ 174 w 261"/>
                  <a:gd name="T35" fmla="*/ 120 h 297"/>
                  <a:gd name="T36" fmla="*/ 180 w 261"/>
                  <a:gd name="T37" fmla="*/ 114 h 297"/>
                  <a:gd name="T38" fmla="*/ 183 w 261"/>
                  <a:gd name="T39" fmla="*/ 116 h 297"/>
                  <a:gd name="T40" fmla="*/ 191 w 261"/>
                  <a:gd name="T41" fmla="*/ 121 h 297"/>
                  <a:gd name="T42" fmla="*/ 204 w 261"/>
                  <a:gd name="T43" fmla="*/ 148 h 297"/>
                  <a:gd name="T44" fmla="*/ 205 w 261"/>
                  <a:gd name="T45" fmla="*/ 170 h 297"/>
                  <a:gd name="T46" fmla="*/ 214 w 261"/>
                  <a:gd name="T47" fmla="*/ 180 h 297"/>
                  <a:gd name="T48" fmla="*/ 220 w 261"/>
                  <a:gd name="T49" fmla="*/ 203 h 297"/>
                  <a:gd name="T50" fmla="*/ 241 w 261"/>
                  <a:gd name="T51" fmla="*/ 211 h 297"/>
                  <a:gd name="T52" fmla="*/ 250 w 261"/>
                  <a:gd name="T53" fmla="*/ 196 h 297"/>
                  <a:gd name="T54" fmla="*/ 253 w 261"/>
                  <a:gd name="T55" fmla="*/ 156 h 297"/>
                  <a:gd name="T56" fmla="*/ 252 w 261"/>
                  <a:gd name="T57" fmla="*/ 120 h 297"/>
                  <a:gd name="T58" fmla="*/ 257 w 261"/>
                  <a:gd name="T59" fmla="*/ 95 h 297"/>
                  <a:gd name="T60" fmla="*/ 257 w 261"/>
                  <a:gd name="T61" fmla="*/ 77 h 297"/>
                  <a:gd name="T62" fmla="*/ 236 w 261"/>
                  <a:gd name="T63" fmla="*/ 62 h 297"/>
                  <a:gd name="T64" fmla="*/ 212 w 261"/>
                  <a:gd name="T65" fmla="*/ 66 h 297"/>
                  <a:gd name="T66" fmla="*/ 201 w 261"/>
                  <a:gd name="T67" fmla="*/ 34 h 297"/>
                  <a:gd name="T68" fmla="*/ 175 w 261"/>
                  <a:gd name="T69" fmla="*/ 41 h 297"/>
                  <a:gd name="T70" fmla="*/ 146 w 261"/>
                  <a:gd name="T71" fmla="*/ 56 h 297"/>
                  <a:gd name="T72" fmla="*/ 140 w 261"/>
                  <a:gd name="T73" fmla="*/ 36 h 297"/>
                  <a:gd name="T74" fmla="*/ 117 w 261"/>
                  <a:gd name="T75" fmla="*/ 10 h 297"/>
                  <a:gd name="T76" fmla="*/ 85 w 261"/>
                  <a:gd name="T77" fmla="*/ 31 h 297"/>
                  <a:gd name="T78" fmla="*/ 85 w 261"/>
                  <a:gd name="T79" fmla="*/ 37 h 297"/>
                  <a:gd name="T80" fmla="*/ 76 w 261"/>
                  <a:gd name="T81" fmla="*/ 51 h 297"/>
                  <a:gd name="T82" fmla="*/ 58 w 261"/>
                  <a:gd name="T83" fmla="*/ 61 h 297"/>
                  <a:gd name="T84" fmla="*/ 63 w 261"/>
                  <a:gd name="T85" fmla="*/ 75 h 297"/>
                  <a:gd name="T86" fmla="*/ 60 w 261"/>
                  <a:gd name="T87" fmla="*/ 86 h 297"/>
                  <a:gd name="T88" fmla="*/ 51 w 261"/>
                  <a:gd name="T89" fmla="*/ 108 h 297"/>
                  <a:gd name="T90" fmla="*/ 42 w 261"/>
                  <a:gd name="T91" fmla="*/ 114 h 297"/>
                  <a:gd name="T92" fmla="*/ 47 w 261"/>
                  <a:gd name="T93" fmla="*/ 130 h 297"/>
                  <a:gd name="T94" fmla="*/ 54 w 261"/>
                  <a:gd name="T95" fmla="*/ 150 h 297"/>
                  <a:gd name="T96" fmla="*/ 39 w 261"/>
                  <a:gd name="T97" fmla="*/ 158 h 297"/>
                  <a:gd name="T98" fmla="*/ 27 w 261"/>
                  <a:gd name="T99" fmla="*/ 183 h 297"/>
                  <a:gd name="T100" fmla="*/ 18 w 261"/>
                  <a:gd name="T101" fmla="*/ 204 h 297"/>
                  <a:gd name="T102" fmla="*/ 1 w 261"/>
                  <a:gd name="T103" fmla="*/ 225 h 2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8" name="Freeform 36"/>
              <p:cNvSpPr>
                <a:spLocks/>
              </p:cNvSpPr>
              <p:nvPr/>
            </p:nvSpPr>
            <p:spPr bwMode="auto">
              <a:xfrm>
                <a:off x="4031" y="2712"/>
                <a:ext cx="288" cy="276"/>
              </a:xfrm>
              <a:custGeom>
                <a:avLst/>
                <a:gdLst>
                  <a:gd name="T0" fmla="*/ 13 w 300"/>
                  <a:gd name="T1" fmla="*/ 136 h 296"/>
                  <a:gd name="T2" fmla="*/ 44 w 300"/>
                  <a:gd name="T3" fmla="*/ 124 h 296"/>
                  <a:gd name="T4" fmla="*/ 59 w 300"/>
                  <a:gd name="T5" fmla="*/ 100 h 296"/>
                  <a:gd name="T6" fmla="*/ 87 w 300"/>
                  <a:gd name="T7" fmla="*/ 53 h 296"/>
                  <a:gd name="T8" fmla="*/ 108 w 300"/>
                  <a:gd name="T9" fmla="*/ 49 h 296"/>
                  <a:gd name="T10" fmla="*/ 125 w 300"/>
                  <a:gd name="T11" fmla="*/ 39 h 296"/>
                  <a:gd name="T12" fmla="*/ 135 w 300"/>
                  <a:gd name="T13" fmla="*/ 18 h 296"/>
                  <a:gd name="T14" fmla="*/ 156 w 300"/>
                  <a:gd name="T15" fmla="*/ 24 h 296"/>
                  <a:gd name="T16" fmla="*/ 173 w 300"/>
                  <a:gd name="T17" fmla="*/ 29 h 296"/>
                  <a:gd name="T18" fmla="*/ 187 w 300"/>
                  <a:gd name="T19" fmla="*/ 31 h 296"/>
                  <a:gd name="T20" fmla="*/ 203 w 300"/>
                  <a:gd name="T21" fmla="*/ 31 h 296"/>
                  <a:gd name="T22" fmla="*/ 203 w 300"/>
                  <a:gd name="T23" fmla="*/ 4 h 296"/>
                  <a:gd name="T24" fmla="*/ 223 w 300"/>
                  <a:gd name="T25" fmla="*/ 5 h 296"/>
                  <a:gd name="T26" fmla="*/ 221 w 300"/>
                  <a:gd name="T27" fmla="*/ 27 h 296"/>
                  <a:gd name="T28" fmla="*/ 251 w 300"/>
                  <a:gd name="T29" fmla="*/ 37 h 296"/>
                  <a:gd name="T30" fmla="*/ 258 w 300"/>
                  <a:gd name="T31" fmla="*/ 49 h 296"/>
                  <a:gd name="T32" fmla="*/ 270 w 300"/>
                  <a:gd name="T33" fmla="*/ 55 h 296"/>
                  <a:gd name="T34" fmla="*/ 258 w 300"/>
                  <a:gd name="T35" fmla="*/ 86 h 296"/>
                  <a:gd name="T36" fmla="*/ 249 w 300"/>
                  <a:gd name="T37" fmla="*/ 99 h 296"/>
                  <a:gd name="T38" fmla="*/ 236 w 300"/>
                  <a:gd name="T39" fmla="*/ 92 h 296"/>
                  <a:gd name="T40" fmla="*/ 222 w 300"/>
                  <a:gd name="T41" fmla="*/ 111 h 296"/>
                  <a:gd name="T42" fmla="*/ 206 w 300"/>
                  <a:gd name="T43" fmla="*/ 120 h 296"/>
                  <a:gd name="T44" fmla="*/ 226 w 300"/>
                  <a:gd name="T45" fmla="*/ 117 h 296"/>
                  <a:gd name="T46" fmla="*/ 215 w 300"/>
                  <a:gd name="T47" fmla="*/ 137 h 296"/>
                  <a:gd name="T48" fmla="*/ 221 w 300"/>
                  <a:gd name="T49" fmla="*/ 177 h 296"/>
                  <a:gd name="T50" fmla="*/ 243 w 300"/>
                  <a:gd name="T51" fmla="*/ 165 h 296"/>
                  <a:gd name="T52" fmla="*/ 282 w 300"/>
                  <a:gd name="T53" fmla="*/ 129 h 296"/>
                  <a:gd name="T54" fmla="*/ 298 w 300"/>
                  <a:gd name="T55" fmla="*/ 144 h 296"/>
                  <a:gd name="T56" fmla="*/ 275 w 300"/>
                  <a:gd name="T57" fmla="*/ 174 h 296"/>
                  <a:gd name="T58" fmla="*/ 260 w 300"/>
                  <a:gd name="T59" fmla="*/ 187 h 296"/>
                  <a:gd name="T60" fmla="*/ 249 w 300"/>
                  <a:gd name="T61" fmla="*/ 191 h 296"/>
                  <a:gd name="T62" fmla="*/ 270 w 300"/>
                  <a:gd name="T63" fmla="*/ 217 h 296"/>
                  <a:gd name="T64" fmla="*/ 264 w 300"/>
                  <a:gd name="T65" fmla="*/ 235 h 296"/>
                  <a:gd name="T66" fmla="*/ 251 w 300"/>
                  <a:gd name="T67" fmla="*/ 271 h 296"/>
                  <a:gd name="T68" fmla="*/ 233 w 300"/>
                  <a:gd name="T69" fmla="*/ 287 h 296"/>
                  <a:gd name="T70" fmla="*/ 212 w 300"/>
                  <a:gd name="T71" fmla="*/ 294 h 296"/>
                  <a:gd name="T72" fmla="*/ 191 w 300"/>
                  <a:gd name="T73" fmla="*/ 292 h 296"/>
                  <a:gd name="T74" fmla="*/ 190 w 300"/>
                  <a:gd name="T75" fmla="*/ 280 h 296"/>
                  <a:gd name="T76" fmla="*/ 184 w 300"/>
                  <a:gd name="T77" fmla="*/ 263 h 296"/>
                  <a:gd name="T78" fmla="*/ 163 w 300"/>
                  <a:gd name="T79" fmla="*/ 258 h 296"/>
                  <a:gd name="T80" fmla="*/ 143 w 300"/>
                  <a:gd name="T81" fmla="*/ 263 h 296"/>
                  <a:gd name="T82" fmla="*/ 135 w 300"/>
                  <a:gd name="T83" fmla="*/ 233 h 296"/>
                  <a:gd name="T84" fmla="*/ 118 w 300"/>
                  <a:gd name="T85" fmla="*/ 233 h 296"/>
                  <a:gd name="T86" fmla="*/ 96 w 300"/>
                  <a:gd name="T87" fmla="*/ 254 h 296"/>
                  <a:gd name="T88" fmla="*/ 77 w 300"/>
                  <a:gd name="T89" fmla="*/ 247 h 296"/>
                  <a:gd name="T90" fmla="*/ 71 w 300"/>
                  <a:gd name="T91" fmla="*/ 233 h 296"/>
                  <a:gd name="T92" fmla="*/ 53 w 300"/>
                  <a:gd name="T93" fmla="*/ 207 h 296"/>
                  <a:gd name="T94" fmla="*/ 24 w 300"/>
                  <a:gd name="T95" fmla="*/ 200 h 296"/>
                  <a:gd name="T96" fmla="*/ 16 w 300"/>
                  <a:gd name="T97" fmla="*/ 19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49" name="Freeform 37"/>
              <p:cNvSpPr>
                <a:spLocks/>
              </p:cNvSpPr>
              <p:nvPr/>
            </p:nvSpPr>
            <p:spPr bwMode="auto">
              <a:xfrm>
                <a:off x="4044" y="3060"/>
                <a:ext cx="128" cy="119"/>
              </a:xfrm>
              <a:custGeom>
                <a:avLst/>
                <a:gdLst>
                  <a:gd name="T0" fmla="*/ 2 w 133"/>
                  <a:gd name="T1" fmla="*/ 62 h 126"/>
                  <a:gd name="T2" fmla="*/ 8 w 133"/>
                  <a:gd name="T3" fmla="*/ 56 h 126"/>
                  <a:gd name="T4" fmla="*/ 9 w 133"/>
                  <a:gd name="T5" fmla="*/ 51 h 126"/>
                  <a:gd name="T6" fmla="*/ 19 w 133"/>
                  <a:gd name="T7" fmla="*/ 38 h 126"/>
                  <a:gd name="T8" fmla="*/ 27 w 133"/>
                  <a:gd name="T9" fmla="*/ 32 h 126"/>
                  <a:gd name="T10" fmla="*/ 34 w 133"/>
                  <a:gd name="T11" fmla="*/ 26 h 126"/>
                  <a:gd name="T12" fmla="*/ 36 w 133"/>
                  <a:gd name="T13" fmla="*/ 19 h 126"/>
                  <a:gd name="T14" fmla="*/ 42 w 133"/>
                  <a:gd name="T15" fmla="*/ 11 h 126"/>
                  <a:gd name="T16" fmla="*/ 48 w 133"/>
                  <a:gd name="T17" fmla="*/ 5 h 126"/>
                  <a:gd name="T18" fmla="*/ 63 w 133"/>
                  <a:gd name="T19" fmla="*/ 8 h 126"/>
                  <a:gd name="T20" fmla="*/ 68 w 133"/>
                  <a:gd name="T21" fmla="*/ 10 h 126"/>
                  <a:gd name="T22" fmla="*/ 76 w 133"/>
                  <a:gd name="T23" fmla="*/ 11 h 126"/>
                  <a:gd name="T24" fmla="*/ 89 w 133"/>
                  <a:gd name="T25" fmla="*/ 0 h 126"/>
                  <a:gd name="T26" fmla="*/ 94 w 133"/>
                  <a:gd name="T27" fmla="*/ 4 h 126"/>
                  <a:gd name="T28" fmla="*/ 96 w 133"/>
                  <a:gd name="T29" fmla="*/ 10 h 126"/>
                  <a:gd name="T30" fmla="*/ 99 w 133"/>
                  <a:gd name="T31" fmla="*/ 21 h 126"/>
                  <a:gd name="T32" fmla="*/ 102 w 133"/>
                  <a:gd name="T33" fmla="*/ 28 h 126"/>
                  <a:gd name="T34" fmla="*/ 111 w 133"/>
                  <a:gd name="T35" fmla="*/ 35 h 126"/>
                  <a:gd name="T36" fmla="*/ 118 w 133"/>
                  <a:gd name="T37" fmla="*/ 36 h 126"/>
                  <a:gd name="T38" fmla="*/ 125 w 133"/>
                  <a:gd name="T39" fmla="*/ 35 h 126"/>
                  <a:gd name="T40" fmla="*/ 129 w 133"/>
                  <a:gd name="T41" fmla="*/ 29 h 126"/>
                  <a:gd name="T42" fmla="*/ 132 w 133"/>
                  <a:gd name="T43" fmla="*/ 34 h 126"/>
                  <a:gd name="T44" fmla="*/ 132 w 133"/>
                  <a:gd name="T45" fmla="*/ 42 h 126"/>
                  <a:gd name="T46" fmla="*/ 126 w 133"/>
                  <a:gd name="T47" fmla="*/ 47 h 126"/>
                  <a:gd name="T48" fmla="*/ 129 w 133"/>
                  <a:gd name="T49" fmla="*/ 51 h 126"/>
                  <a:gd name="T50" fmla="*/ 120 w 133"/>
                  <a:gd name="T51" fmla="*/ 64 h 126"/>
                  <a:gd name="T52" fmla="*/ 124 w 133"/>
                  <a:gd name="T53" fmla="*/ 66 h 126"/>
                  <a:gd name="T54" fmla="*/ 128 w 133"/>
                  <a:gd name="T55" fmla="*/ 72 h 126"/>
                  <a:gd name="T56" fmla="*/ 130 w 133"/>
                  <a:gd name="T57" fmla="*/ 76 h 126"/>
                  <a:gd name="T58" fmla="*/ 126 w 133"/>
                  <a:gd name="T59" fmla="*/ 79 h 126"/>
                  <a:gd name="T60" fmla="*/ 121 w 133"/>
                  <a:gd name="T61" fmla="*/ 79 h 126"/>
                  <a:gd name="T62" fmla="*/ 121 w 133"/>
                  <a:gd name="T63" fmla="*/ 82 h 126"/>
                  <a:gd name="T64" fmla="*/ 120 w 133"/>
                  <a:gd name="T65" fmla="*/ 93 h 126"/>
                  <a:gd name="T66" fmla="*/ 119 w 133"/>
                  <a:gd name="T67" fmla="*/ 107 h 126"/>
                  <a:gd name="T68" fmla="*/ 112 w 133"/>
                  <a:gd name="T69" fmla="*/ 109 h 126"/>
                  <a:gd name="T70" fmla="*/ 104 w 133"/>
                  <a:gd name="T71" fmla="*/ 102 h 126"/>
                  <a:gd name="T72" fmla="*/ 99 w 133"/>
                  <a:gd name="T73" fmla="*/ 99 h 126"/>
                  <a:gd name="T74" fmla="*/ 91 w 133"/>
                  <a:gd name="T75" fmla="*/ 108 h 126"/>
                  <a:gd name="T76" fmla="*/ 82 w 133"/>
                  <a:gd name="T77" fmla="*/ 115 h 126"/>
                  <a:gd name="T78" fmla="*/ 78 w 133"/>
                  <a:gd name="T79" fmla="*/ 117 h 126"/>
                  <a:gd name="T80" fmla="*/ 67 w 133"/>
                  <a:gd name="T81" fmla="*/ 121 h 126"/>
                  <a:gd name="T82" fmla="*/ 62 w 133"/>
                  <a:gd name="T83" fmla="*/ 125 h 126"/>
                  <a:gd name="T84" fmla="*/ 61 w 133"/>
                  <a:gd name="T85" fmla="*/ 119 h 126"/>
                  <a:gd name="T86" fmla="*/ 56 w 133"/>
                  <a:gd name="T87" fmla="*/ 113 h 126"/>
                  <a:gd name="T88" fmla="*/ 49 w 133"/>
                  <a:gd name="T89" fmla="*/ 104 h 126"/>
                  <a:gd name="T90" fmla="*/ 43 w 133"/>
                  <a:gd name="T91" fmla="*/ 94 h 126"/>
                  <a:gd name="T92" fmla="*/ 37 w 133"/>
                  <a:gd name="T93" fmla="*/ 97 h 126"/>
                  <a:gd name="T94" fmla="*/ 23 w 133"/>
                  <a:gd name="T95" fmla="*/ 104 h 126"/>
                  <a:gd name="T96" fmla="*/ 18 w 133"/>
                  <a:gd name="T97" fmla="*/ 100 h 126"/>
                  <a:gd name="T98" fmla="*/ 12 w 133"/>
                  <a:gd name="T99" fmla="*/ 76 h 126"/>
                  <a:gd name="T100" fmla="*/ 1 w 133"/>
                  <a:gd name="T101"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0" name="Freeform 38"/>
              <p:cNvSpPr>
                <a:spLocks/>
              </p:cNvSpPr>
              <p:nvPr/>
            </p:nvSpPr>
            <p:spPr bwMode="auto">
              <a:xfrm>
                <a:off x="4139" y="2798"/>
                <a:ext cx="328" cy="436"/>
              </a:xfrm>
              <a:custGeom>
                <a:avLst/>
                <a:gdLst>
                  <a:gd name="T0" fmla="*/ 18 w 341"/>
                  <a:gd name="T1" fmla="*/ 384 h 466"/>
                  <a:gd name="T2" fmla="*/ 40 w 341"/>
                  <a:gd name="T3" fmla="*/ 368 h 466"/>
                  <a:gd name="T4" fmla="*/ 58 w 341"/>
                  <a:gd name="T5" fmla="*/ 364 h 466"/>
                  <a:gd name="T6" fmla="*/ 62 w 341"/>
                  <a:gd name="T7" fmla="*/ 348 h 466"/>
                  <a:gd name="T8" fmla="*/ 64 w 341"/>
                  <a:gd name="T9" fmla="*/ 336 h 466"/>
                  <a:gd name="T10" fmla="*/ 65 w 341"/>
                  <a:gd name="T11" fmla="*/ 316 h 466"/>
                  <a:gd name="T12" fmla="*/ 69 w 341"/>
                  <a:gd name="T13" fmla="*/ 294 h 466"/>
                  <a:gd name="T14" fmla="*/ 73 w 341"/>
                  <a:gd name="T15" fmla="*/ 249 h 466"/>
                  <a:gd name="T16" fmla="*/ 92 w 341"/>
                  <a:gd name="T17" fmla="*/ 213 h 466"/>
                  <a:gd name="T18" fmla="*/ 106 w 341"/>
                  <a:gd name="T19" fmla="*/ 235 h 466"/>
                  <a:gd name="T20" fmla="*/ 131 w 341"/>
                  <a:gd name="T21" fmla="*/ 261 h 466"/>
                  <a:gd name="T22" fmla="*/ 156 w 341"/>
                  <a:gd name="T23" fmla="*/ 257 h 466"/>
                  <a:gd name="T24" fmla="*/ 175 w 341"/>
                  <a:gd name="T25" fmla="*/ 261 h 466"/>
                  <a:gd name="T26" fmla="*/ 188 w 341"/>
                  <a:gd name="T27" fmla="*/ 245 h 466"/>
                  <a:gd name="T28" fmla="*/ 214 w 341"/>
                  <a:gd name="T29" fmla="*/ 244 h 466"/>
                  <a:gd name="T30" fmla="*/ 206 w 341"/>
                  <a:gd name="T31" fmla="*/ 229 h 466"/>
                  <a:gd name="T32" fmla="*/ 186 w 341"/>
                  <a:gd name="T33" fmla="*/ 217 h 466"/>
                  <a:gd name="T34" fmla="*/ 176 w 341"/>
                  <a:gd name="T35" fmla="*/ 200 h 466"/>
                  <a:gd name="T36" fmla="*/ 157 w 341"/>
                  <a:gd name="T37" fmla="*/ 189 h 466"/>
                  <a:gd name="T38" fmla="*/ 142 w 341"/>
                  <a:gd name="T39" fmla="*/ 175 h 466"/>
                  <a:gd name="T40" fmla="*/ 153 w 341"/>
                  <a:gd name="T41" fmla="*/ 124 h 466"/>
                  <a:gd name="T42" fmla="*/ 146 w 341"/>
                  <a:gd name="T43" fmla="*/ 93 h 466"/>
                  <a:gd name="T44" fmla="*/ 154 w 341"/>
                  <a:gd name="T45" fmla="*/ 84 h 466"/>
                  <a:gd name="T46" fmla="*/ 188 w 341"/>
                  <a:gd name="T47" fmla="*/ 50 h 466"/>
                  <a:gd name="T48" fmla="*/ 191 w 341"/>
                  <a:gd name="T49" fmla="*/ 14 h 466"/>
                  <a:gd name="T50" fmla="*/ 217 w 341"/>
                  <a:gd name="T51" fmla="*/ 3 h 466"/>
                  <a:gd name="T52" fmla="*/ 229 w 341"/>
                  <a:gd name="T53" fmla="*/ 31 h 466"/>
                  <a:gd name="T54" fmla="*/ 251 w 341"/>
                  <a:gd name="T55" fmla="*/ 55 h 466"/>
                  <a:gd name="T56" fmla="*/ 229 w 341"/>
                  <a:gd name="T57" fmla="*/ 61 h 466"/>
                  <a:gd name="T58" fmla="*/ 229 w 341"/>
                  <a:gd name="T59" fmla="*/ 116 h 466"/>
                  <a:gd name="T60" fmla="*/ 247 w 341"/>
                  <a:gd name="T61" fmla="*/ 124 h 466"/>
                  <a:gd name="T62" fmla="*/ 266 w 341"/>
                  <a:gd name="T63" fmla="*/ 105 h 466"/>
                  <a:gd name="T64" fmla="*/ 280 w 341"/>
                  <a:gd name="T65" fmla="*/ 113 h 466"/>
                  <a:gd name="T66" fmla="*/ 302 w 341"/>
                  <a:gd name="T67" fmla="*/ 131 h 466"/>
                  <a:gd name="T68" fmla="*/ 284 w 341"/>
                  <a:gd name="T69" fmla="*/ 152 h 466"/>
                  <a:gd name="T70" fmla="*/ 267 w 341"/>
                  <a:gd name="T71" fmla="*/ 200 h 466"/>
                  <a:gd name="T72" fmla="*/ 261 w 341"/>
                  <a:gd name="T73" fmla="*/ 217 h 466"/>
                  <a:gd name="T74" fmla="*/ 264 w 341"/>
                  <a:gd name="T75" fmla="*/ 235 h 466"/>
                  <a:gd name="T76" fmla="*/ 288 w 341"/>
                  <a:gd name="T77" fmla="*/ 245 h 466"/>
                  <a:gd name="T78" fmla="*/ 317 w 341"/>
                  <a:gd name="T79" fmla="*/ 255 h 466"/>
                  <a:gd name="T80" fmla="*/ 285 w 341"/>
                  <a:gd name="T81" fmla="*/ 273 h 466"/>
                  <a:gd name="T82" fmla="*/ 269 w 341"/>
                  <a:gd name="T83" fmla="*/ 312 h 466"/>
                  <a:gd name="T84" fmla="*/ 254 w 341"/>
                  <a:gd name="T85" fmla="*/ 329 h 466"/>
                  <a:gd name="T86" fmla="*/ 276 w 341"/>
                  <a:gd name="T87" fmla="*/ 349 h 466"/>
                  <a:gd name="T88" fmla="*/ 288 w 341"/>
                  <a:gd name="T89" fmla="*/ 371 h 466"/>
                  <a:gd name="T90" fmla="*/ 308 w 341"/>
                  <a:gd name="T91" fmla="*/ 379 h 466"/>
                  <a:gd name="T92" fmla="*/ 335 w 341"/>
                  <a:gd name="T93" fmla="*/ 385 h 466"/>
                  <a:gd name="T94" fmla="*/ 325 w 341"/>
                  <a:gd name="T95" fmla="*/ 408 h 466"/>
                  <a:gd name="T96" fmla="*/ 294 w 341"/>
                  <a:gd name="T97" fmla="*/ 422 h 466"/>
                  <a:gd name="T98" fmla="*/ 265 w 341"/>
                  <a:gd name="T99" fmla="*/ 419 h 466"/>
                  <a:gd name="T100" fmla="*/ 237 w 341"/>
                  <a:gd name="T101" fmla="*/ 438 h 466"/>
                  <a:gd name="T102" fmla="*/ 229 w 341"/>
                  <a:gd name="T103" fmla="*/ 436 h 466"/>
                  <a:gd name="T104" fmla="*/ 207 w 341"/>
                  <a:gd name="T105" fmla="*/ 416 h 466"/>
                  <a:gd name="T106" fmla="*/ 187 w 341"/>
                  <a:gd name="T107" fmla="*/ 405 h 466"/>
                  <a:gd name="T108" fmla="*/ 182 w 341"/>
                  <a:gd name="T109" fmla="*/ 443 h 466"/>
                  <a:gd name="T110" fmla="*/ 162 w 341"/>
                  <a:gd name="T111" fmla="*/ 451 h 466"/>
                  <a:gd name="T112" fmla="*/ 128 w 341"/>
                  <a:gd name="T113" fmla="*/ 446 h 466"/>
                  <a:gd name="T114" fmla="*/ 110 w 341"/>
                  <a:gd name="T115" fmla="*/ 459 h 466"/>
                  <a:gd name="T116" fmla="*/ 96 w 341"/>
                  <a:gd name="T117" fmla="*/ 456 h 466"/>
                  <a:gd name="T118" fmla="*/ 65 w 341"/>
                  <a:gd name="T119" fmla="*/ 446 h 466"/>
                  <a:gd name="T120" fmla="*/ 37 w 341"/>
                  <a:gd name="T121" fmla="*/ 423 h 466"/>
                  <a:gd name="T122" fmla="*/ 13 w 341"/>
                  <a:gd name="T123" fmla="*/ 40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1" name="Freeform 39"/>
              <p:cNvSpPr>
                <a:spLocks/>
              </p:cNvSpPr>
              <p:nvPr/>
            </p:nvSpPr>
            <p:spPr bwMode="auto">
              <a:xfrm>
                <a:off x="3932" y="2683"/>
                <a:ext cx="221" cy="247"/>
              </a:xfrm>
              <a:custGeom>
                <a:avLst/>
                <a:gdLst>
                  <a:gd name="T0" fmla="*/ 2 w 229"/>
                  <a:gd name="T1" fmla="*/ 128 h 263"/>
                  <a:gd name="T2" fmla="*/ 7 w 229"/>
                  <a:gd name="T3" fmla="*/ 116 h 263"/>
                  <a:gd name="T4" fmla="*/ 13 w 229"/>
                  <a:gd name="T5" fmla="*/ 115 h 263"/>
                  <a:gd name="T6" fmla="*/ 21 w 229"/>
                  <a:gd name="T7" fmla="*/ 119 h 263"/>
                  <a:gd name="T8" fmla="*/ 32 w 229"/>
                  <a:gd name="T9" fmla="*/ 118 h 263"/>
                  <a:gd name="T10" fmla="*/ 36 w 229"/>
                  <a:gd name="T11" fmla="*/ 105 h 263"/>
                  <a:gd name="T12" fmla="*/ 40 w 229"/>
                  <a:gd name="T13" fmla="*/ 103 h 263"/>
                  <a:gd name="T14" fmla="*/ 54 w 229"/>
                  <a:gd name="T15" fmla="*/ 109 h 263"/>
                  <a:gd name="T16" fmla="*/ 60 w 229"/>
                  <a:gd name="T17" fmla="*/ 113 h 263"/>
                  <a:gd name="T18" fmla="*/ 66 w 229"/>
                  <a:gd name="T19" fmla="*/ 110 h 263"/>
                  <a:gd name="T20" fmla="*/ 69 w 229"/>
                  <a:gd name="T21" fmla="*/ 100 h 263"/>
                  <a:gd name="T22" fmla="*/ 78 w 229"/>
                  <a:gd name="T23" fmla="*/ 76 h 263"/>
                  <a:gd name="T24" fmla="*/ 88 w 229"/>
                  <a:gd name="T25" fmla="*/ 69 h 263"/>
                  <a:gd name="T26" fmla="*/ 95 w 229"/>
                  <a:gd name="T27" fmla="*/ 75 h 263"/>
                  <a:gd name="T28" fmla="*/ 110 w 229"/>
                  <a:gd name="T29" fmla="*/ 75 h 263"/>
                  <a:gd name="T30" fmla="*/ 121 w 229"/>
                  <a:gd name="T31" fmla="*/ 66 h 263"/>
                  <a:gd name="T32" fmla="*/ 112 w 229"/>
                  <a:gd name="T33" fmla="*/ 57 h 263"/>
                  <a:gd name="T34" fmla="*/ 109 w 229"/>
                  <a:gd name="T35" fmla="*/ 43 h 263"/>
                  <a:gd name="T36" fmla="*/ 106 w 229"/>
                  <a:gd name="T37" fmla="*/ 32 h 263"/>
                  <a:gd name="T38" fmla="*/ 111 w 229"/>
                  <a:gd name="T39" fmla="*/ 23 h 263"/>
                  <a:gd name="T40" fmla="*/ 117 w 229"/>
                  <a:gd name="T41" fmla="*/ 15 h 263"/>
                  <a:gd name="T42" fmla="*/ 136 w 229"/>
                  <a:gd name="T43" fmla="*/ 26 h 263"/>
                  <a:gd name="T44" fmla="*/ 152 w 229"/>
                  <a:gd name="T45" fmla="*/ 31 h 263"/>
                  <a:gd name="T46" fmla="*/ 156 w 229"/>
                  <a:gd name="T47" fmla="*/ 29 h 263"/>
                  <a:gd name="T48" fmla="*/ 162 w 229"/>
                  <a:gd name="T49" fmla="*/ 34 h 263"/>
                  <a:gd name="T50" fmla="*/ 169 w 229"/>
                  <a:gd name="T51" fmla="*/ 30 h 263"/>
                  <a:gd name="T52" fmla="*/ 169 w 229"/>
                  <a:gd name="T53" fmla="*/ 17 h 263"/>
                  <a:gd name="T54" fmla="*/ 177 w 229"/>
                  <a:gd name="T55" fmla="*/ 4 h 263"/>
                  <a:gd name="T56" fmla="*/ 189 w 229"/>
                  <a:gd name="T57" fmla="*/ 1 h 263"/>
                  <a:gd name="T58" fmla="*/ 191 w 229"/>
                  <a:gd name="T59" fmla="*/ 5 h 263"/>
                  <a:gd name="T60" fmla="*/ 201 w 229"/>
                  <a:gd name="T61" fmla="*/ 14 h 263"/>
                  <a:gd name="T62" fmla="*/ 210 w 229"/>
                  <a:gd name="T63" fmla="*/ 36 h 263"/>
                  <a:gd name="T64" fmla="*/ 226 w 229"/>
                  <a:gd name="T65" fmla="*/ 67 h 263"/>
                  <a:gd name="T66" fmla="*/ 218 w 229"/>
                  <a:gd name="T67" fmla="*/ 69 h 263"/>
                  <a:gd name="T68" fmla="*/ 208 w 229"/>
                  <a:gd name="T69" fmla="*/ 78 h 263"/>
                  <a:gd name="T70" fmla="*/ 194 w 229"/>
                  <a:gd name="T71" fmla="*/ 79 h 263"/>
                  <a:gd name="T72" fmla="*/ 185 w 229"/>
                  <a:gd name="T73" fmla="*/ 73 h 263"/>
                  <a:gd name="T74" fmla="*/ 173 w 229"/>
                  <a:gd name="T75" fmla="*/ 106 h 263"/>
                  <a:gd name="T76" fmla="*/ 160 w 229"/>
                  <a:gd name="T77" fmla="*/ 124 h 263"/>
                  <a:gd name="T78" fmla="*/ 154 w 229"/>
                  <a:gd name="T79" fmla="*/ 134 h 263"/>
                  <a:gd name="T80" fmla="*/ 152 w 229"/>
                  <a:gd name="T81" fmla="*/ 150 h 263"/>
                  <a:gd name="T82" fmla="*/ 130 w 229"/>
                  <a:gd name="T83" fmla="*/ 160 h 263"/>
                  <a:gd name="T84" fmla="*/ 117 w 229"/>
                  <a:gd name="T85" fmla="*/ 163 h 263"/>
                  <a:gd name="T86" fmla="*/ 106 w 229"/>
                  <a:gd name="T87" fmla="*/ 196 h 263"/>
                  <a:gd name="T88" fmla="*/ 96 w 229"/>
                  <a:gd name="T89" fmla="*/ 208 h 263"/>
                  <a:gd name="T90" fmla="*/ 107 w 229"/>
                  <a:gd name="T91" fmla="*/ 219 h 263"/>
                  <a:gd name="T92" fmla="*/ 114 w 229"/>
                  <a:gd name="T93" fmla="*/ 221 h 263"/>
                  <a:gd name="T94" fmla="*/ 117 w 229"/>
                  <a:gd name="T95" fmla="*/ 227 h 263"/>
                  <a:gd name="T96" fmla="*/ 110 w 229"/>
                  <a:gd name="T97" fmla="*/ 257 h 263"/>
                  <a:gd name="T98" fmla="*/ 106 w 229"/>
                  <a:gd name="T99" fmla="*/ 252 h 263"/>
                  <a:gd name="T100" fmla="*/ 73 w 229"/>
                  <a:gd name="T101" fmla="*/ 255 h 263"/>
                  <a:gd name="T102" fmla="*/ 54 w 229"/>
                  <a:gd name="T103" fmla="*/ 245 h 263"/>
                  <a:gd name="T104" fmla="*/ 48 w 229"/>
                  <a:gd name="T105" fmla="*/ 233 h 263"/>
                  <a:gd name="T106" fmla="*/ 38 w 229"/>
                  <a:gd name="T107" fmla="*/ 222 h 263"/>
                  <a:gd name="T108" fmla="*/ 20 w 229"/>
                  <a:gd name="T109" fmla="*/ 204 h 263"/>
                  <a:gd name="T110" fmla="*/ 14 w 229"/>
                  <a:gd name="T111" fmla="*/ 197 h 263"/>
                  <a:gd name="T112" fmla="*/ 8 w 229"/>
                  <a:gd name="T113" fmla="*/ 168 h 263"/>
                  <a:gd name="T114" fmla="*/ 0 w 229"/>
                  <a:gd name="T115" fmla="*/ 14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2" name="Freeform 40"/>
              <p:cNvSpPr>
                <a:spLocks/>
              </p:cNvSpPr>
              <p:nvPr/>
            </p:nvSpPr>
            <p:spPr bwMode="auto">
              <a:xfrm>
                <a:off x="4098" y="2993"/>
                <a:ext cx="53" cy="76"/>
              </a:xfrm>
              <a:custGeom>
                <a:avLst/>
                <a:gdLst>
                  <a:gd name="T0" fmla="*/ 0 w 55"/>
                  <a:gd name="T1" fmla="*/ 45 h 80"/>
                  <a:gd name="T2" fmla="*/ 2 w 55"/>
                  <a:gd name="T3" fmla="*/ 43 h 80"/>
                  <a:gd name="T4" fmla="*/ 3 w 55"/>
                  <a:gd name="T5" fmla="*/ 40 h 80"/>
                  <a:gd name="T6" fmla="*/ 2 w 55"/>
                  <a:gd name="T7" fmla="*/ 38 h 80"/>
                  <a:gd name="T8" fmla="*/ 4 w 55"/>
                  <a:gd name="T9" fmla="*/ 37 h 80"/>
                  <a:gd name="T10" fmla="*/ 10 w 55"/>
                  <a:gd name="T11" fmla="*/ 32 h 80"/>
                  <a:gd name="T12" fmla="*/ 11 w 55"/>
                  <a:gd name="T13" fmla="*/ 29 h 80"/>
                  <a:gd name="T14" fmla="*/ 13 w 55"/>
                  <a:gd name="T15" fmla="*/ 30 h 80"/>
                  <a:gd name="T16" fmla="*/ 13 w 55"/>
                  <a:gd name="T17" fmla="*/ 28 h 80"/>
                  <a:gd name="T18" fmla="*/ 15 w 55"/>
                  <a:gd name="T19" fmla="*/ 25 h 80"/>
                  <a:gd name="T20" fmla="*/ 15 w 55"/>
                  <a:gd name="T21" fmla="*/ 24 h 80"/>
                  <a:gd name="T22" fmla="*/ 16 w 55"/>
                  <a:gd name="T23" fmla="*/ 22 h 80"/>
                  <a:gd name="T24" fmla="*/ 16 w 55"/>
                  <a:gd name="T25" fmla="*/ 20 h 80"/>
                  <a:gd name="T26" fmla="*/ 16 w 55"/>
                  <a:gd name="T27" fmla="*/ 19 h 80"/>
                  <a:gd name="T28" fmla="*/ 16 w 55"/>
                  <a:gd name="T29" fmla="*/ 14 h 80"/>
                  <a:gd name="T30" fmla="*/ 19 w 55"/>
                  <a:gd name="T31" fmla="*/ 12 h 80"/>
                  <a:gd name="T32" fmla="*/ 22 w 55"/>
                  <a:gd name="T33" fmla="*/ 13 h 80"/>
                  <a:gd name="T34" fmla="*/ 23 w 55"/>
                  <a:gd name="T35" fmla="*/ 12 h 80"/>
                  <a:gd name="T36" fmla="*/ 23 w 55"/>
                  <a:gd name="T37" fmla="*/ 10 h 80"/>
                  <a:gd name="T38" fmla="*/ 25 w 55"/>
                  <a:gd name="T39" fmla="*/ 9 h 80"/>
                  <a:gd name="T40" fmla="*/ 25 w 55"/>
                  <a:gd name="T41" fmla="*/ 6 h 80"/>
                  <a:gd name="T42" fmla="*/ 28 w 55"/>
                  <a:gd name="T43" fmla="*/ 0 h 80"/>
                  <a:gd name="T44" fmla="*/ 30 w 55"/>
                  <a:gd name="T45" fmla="*/ 0 h 80"/>
                  <a:gd name="T46" fmla="*/ 30 w 55"/>
                  <a:gd name="T47" fmla="*/ 3 h 80"/>
                  <a:gd name="T48" fmla="*/ 28 w 55"/>
                  <a:gd name="T49" fmla="*/ 6 h 80"/>
                  <a:gd name="T50" fmla="*/ 28 w 55"/>
                  <a:gd name="T51" fmla="*/ 8 h 80"/>
                  <a:gd name="T52" fmla="*/ 29 w 55"/>
                  <a:gd name="T53" fmla="*/ 10 h 80"/>
                  <a:gd name="T54" fmla="*/ 31 w 55"/>
                  <a:gd name="T55" fmla="*/ 10 h 80"/>
                  <a:gd name="T56" fmla="*/ 33 w 55"/>
                  <a:gd name="T57" fmla="*/ 10 h 80"/>
                  <a:gd name="T58" fmla="*/ 37 w 55"/>
                  <a:gd name="T59" fmla="*/ 11 h 80"/>
                  <a:gd name="T60" fmla="*/ 36 w 55"/>
                  <a:gd name="T61" fmla="*/ 13 h 80"/>
                  <a:gd name="T62" fmla="*/ 37 w 55"/>
                  <a:gd name="T63" fmla="*/ 18 h 80"/>
                  <a:gd name="T64" fmla="*/ 37 w 55"/>
                  <a:gd name="T65" fmla="*/ 25 h 80"/>
                  <a:gd name="T66" fmla="*/ 37 w 55"/>
                  <a:gd name="T67" fmla="*/ 26 h 80"/>
                  <a:gd name="T68" fmla="*/ 48 w 55"/>
                  <a:gd name="T69" fmla="*/ 34 h 80"/>
                  <a:gd name="T70" fmla="*/ 49 w 55"/>
                  <a:gd name="T71" fmla="*/ 40 h 80"/>
                  <a:gd name="T72" fmla="*/ 50 w 55"/>
                  <a:gd name="T73" fmla="*/ 50 h 80"/>
                  <a:gd name="T74" fmla="*/ 54 w 55"/>
                  <a:gd name="T75" fmla="*/ 54 h 80"/>
                  <a:gd name="T76" fmla="*/ 53 w 55"/>
                  <a:gd name="T77" fmla="*/ 56 h 80"/>
                  <a:gd name="T78" fmla="*/ 50 w 55"/>
                  <a:gd name="T79" fmla="*/ 57 h 80"/>
                  <a:gd name="T80" fmla="*/ 50 w 55"/>
                  <a:gd name="T81" fmla="*/ 62 h 80"/>
                  <a:gd name="T82" fmla="*/ 52 w 55"/>
                  <a:gd name="T83" fmla="*/ 65 h 80"/>
                  <a:gd name="T84" fmla="*/ 52 w 55"/>
                  <a:gd name="T85" fmla="*/ 67 h 80"/>
                  <a:gd name="T86" fmla="*/ 46 w 55"/>
                  <a:gd name="T87" fmla="*/ 70 h 80"/>
                  <a:gd name="T88" fmla="*/ 39 w 55"/>
                  <a:gd name="T89" fmla="*/ 78 h 80"/>
                  <a:gd name="T90" fmla="*/ 35 w 55"/>
                  <a:gd name="T91" fmla="*/ 79 h 80"/>
                  <a:gd name="T92" fmla="*/ 31 w 55"/>
                  <a:gd name="T93" fmla="*/ 77 h 80"/>
                  <a:gd name="T94" fmla="*/ 28 w 55"/>
                  <a:gd name="T95" fmla="*/ 76 h 80"/>
                  <a:gd name="T96" fmla="*/ 26 w 55"/>
                  <a:gd name="T97" fmla="*/ 75 h 80"/>
                  <a:gd name="T98" fmla="*/ 16 w 55"/>
                  <a:gd name="T99" fmla="*/ 74 h 80"/>
                  <a:gd name="T100" fmla="*/ 11 w 55"/>
                  <a:gd name="T101" fmla="*/ 72 h 80"/>
                  <a:gd name="T102" fmla="*/ 9 w 55"/>
                  <a:gd name="T103" fmla="*/ 72 h 80"/>
                  <a:gd name="T104" fmla="*/ 7 w 55"/>
                  <a:gd name="T105" fmla="*/ 68 h 80"/>
                  <a:gd name="T106" fmla="*/ 8 w 55"/>
                  <a:gd name="T107" fmla="*/ 66 h 80"/>
                  <a:gd name="T108" fmla="*/ 7 w 55"/>
                  <a:gd name="T109" fmla="*/ 62 h 80"/>
                  <a:gd name="T110" fmla="*/ 8 w 55"/>
                  <a:gd name="T111" fmla="*/ 60 h 80"/>
                  <a:gd name="T112" fmla="*/ 7 w 55"/>
                  <a:gd name="T113" fmla="*/ 59 h 80"/>
                  <a:gd name="T114" fmla="*/ 5 w 55"/>
                  <a:gd name="T115" fmla="*/ 59 h 80"/>
                  <a:gd name="T116" fmla="*/ 3 w 55"/>
                  <a:gd name="T117" fmla="*/ 56 h 80"/>
                  <a:gd name="T118" fmla="*/ 0 w 55"/>
                  <a:gd name="T119" fmla="*/ 52 h 80"/>
                  <a:gd name="T120" fmla="*/ 0 w 55"/>
                  <a:gd name="T121"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bg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grpSp>
        <p:grpSp>
          <p:nvGrpSpPr>
            <p:cNvPr id="38953" name="Group 41"/>
            <p:cNvGrpSpPr>
              <a:grpSpLocks/>
            </p:cNvGrpSpPr>
            <p:nvPr/>
          </p:nvGrpSpPr>
          <p:grpSpPr bwMode="auto">
            <a:xfrm>
              <a:off x="-2" y="572"/>
              <a:ext cx="5600" cy="3270"/>
              <a:chOff x="0" y="572"/>
              <a:chExt cx="5600" cy="3270"/>
            </a:xfrm>
          </p:grpSpPr>
          <p:sp>
            <p:nvSpPr>
              <p:cNvPr id="38954" name="Freeform 42"/>
              <p:cNvSpPr>
                <a:spLocks/>
              </p:cNvSpPr>
              <p:nvPr/>
            </p:nvSpPr>
            <p:spPr bwMode="auto">
              <a:xfrm>
                <a:off x="3430" y="2774"/>
                <a:ext cx="1001" cy="1068"/>
              </a:xfrm>
              <a:custGeom>
                <a:avLst/>
                <a:gdLst>
                  <a:gd name="T0" fmla="*/ 30 w 748"/>
                  <a:gd name="T1" fmla="*/ 101 h 841"/>
                  <a:gd name="T2" fmla="*/ 15 w 748"/>
                  <a:gd name="T3" fmla="*/ 147 h 841"/>
                  <a:gd name="T4" fmla="*/ 23 w 748"/>
                  <a:gd name="T5" fmla="*/ 179 h 841"/>
                  <a:gd name="T6" fmla="*/ 55 w 748"/>
                  <a:gd name="T7" fmla="*/ 206 h 841"/>
                  <a:gd name="T8" fmla="*/ 67 w 748"/>
                  <a:gd name="T9" fmla="*/ 233 h 841"/>
                  <a:gd name="T10" fmla="*/ 44 w 748"/>
                  <a:gd name="T11" fmla="*/ 256 h 841"/>
                  <a:gd name="T12" fmla="*/ 12 w 748"/>
                  <a:gd name="T13" fmla="*/ 275 h 841"/>
                  <a:gd name="T14" fmla="*/ 25 w 748"/>
                  <a:gd name="T15" fmla="*/ 287 h 841"/>
                  <a:gd name="T16" fmla="*/ 29 w 748"/>
                  <a:gd name="T17" fmla="*/ 336 h 841"/>
                  <a:gd name="T18" fmla="*/ 89 w 748"/>
                  <a:gd name="T19" fmla="*/ 289 h 841"/>
                  <a:gd name="T20" fmla="*/ 116 w 748"/>
                  <a:gd name="T21" fmla="*/ 278 h 841"/>
                  <a:gd name="T22" fmla="*/ 140 w 748"/>
                  <a:gd name="T23" fmla="*/ 275 h 841"/>
                  <a:gd name="T24" fmla="*/ 165 w 748"/>
                  <a:gd name="T25" fmla="*/ 311 h 841"/>
                  <a:gd name="T26" fmla="*/ 140 w 748"/>
                  <a:gd name="T27" fmla="*/ 327 h 841"/>
                  <a:gd name="T28" fmla="*/ 153 w 748"/>
                  <a:gd name="T29" fmla="*/ 392 h 841"/>
                  <a:gd name="T30" fmla="*/ 179 w 748"/>
                  <a:gd name="T31" fmla="*/ 369 h 841"/>
                  <a:gd name="T32" fmla="*/ 214 w 748"/>
                  <a:gd name="T33" fmla="*/ 388 h 841"/>
                  <a:gd name="T34" fmla="*/ 206 w 748"/>
                  <a:gd name="T35" fmla="*/ 407 h 841"/>
                  <a:gd name="T36" fmla="*/ 180 w 748"/>
                  <a:gd name="T37" fmla="*/ 460 h 841"/>
                  <a:gd name="T38" fmla="*/ 180 w 748"/>
                  <a:gd name="T39" fmla="*/ 486 h 841"/>
                  <a:gd name="T40" fmla="*/ 189 w 748"/>
                  <a:gd name="T41" fmla="*/ 506 h 841"/>
                  <a:gd name="T42" fmla="*/ 229 w 748"/>
                  <a:gd name="T43" fmla="*/ 519 h 841"/>
                  <a:gd name="T44" fmla="*/ 192 w 748"/>
                  <a:gd name="T45" fmla="*/ 539 h 841"/>
                  <a:gd name="T46" fmla="*/ 174 w 748"/>
                  <a:gd name="T47" fmla="*/ 588 h 841"/>
                  <a:gd name="T48" fmla="*/ 186 w 748"/>
                  <a:gd name="T49" fmla="*/ 615 h 841"/>
                  <a:gd name="T50" fmla="*/ 206 w 748"/>
                  <a:gd name="T51" fmla="*/ 647 h 841"/>
                  <a:gd name="T52" fmla="*/ 238 w 748"/>
                  <a:gd name="T53" fmla="*/ 639 h 841"/>
                  <a:gd name="T54" fmla="*/ 261 w 748"/>
                  <a:gd name="T55" fmla="*/ 646 h 841"/>
                  <a:gd name="T56" fmla="*/ 278 w 748"/>
                  <a:gd name="T57" fmla="*/ 603 h 841"/>
                  <a:gd name="T58" fmla="*/ 320 w 748"/>
                  <a:gd name="T59" fmla="*/ 621 h 841"/>
                  <a:gd name="T60" fmla="*/ 339 w 748"/>
                  <a:gd name="T61" fmla="*/ 657 h 841"/>
                  <a:gd name="T62" fmla="*/ 358 w 748"/>
                  <a:gd name="T63" fmla="*/ 682 h 841"/>
                  <a:gd name="T64" fmla="*/ 413 w 748"/>
                  <a:gd name="T65" fmla="*/ 711 h 841"/>
                  <a:gd name="T66" fmla="*/ 426 w 748"/>
                  <a:gd name="T67" fmla="*/ 784 h 841"/>
                  <a:gd name="T68" fmla="*/ 498 w 748"/>
                  <a:gd name="T69" fmla="*/ 753 h 841"/>
                  <a:gd name="T70" fmla="*/ 505 w 748"/>
                  <a:gd name="T71" fmla="*/ 772 h 841"/>
                  <a:gd name="T72" fmla="*/ 547 w 748"/>
                  <a:gd name="T73" fmla="*/ 818 h 841"/>
                  <a:gd name="T74" fmla="*/ 603 w 748"/>
                  <a:gd name="T75" fmla="*/ 837 h 841"/>
                  <a:gd name="T76" fmla="*/ 737 w 748"/>
                  <a:gd name="T77" fmla="*/ 825 h 841"/>
                  <a:gd name="T78" fmla="*/ 732 w 748"/>
                  <a:gd name="T79" fmla="*/ 773 h 841"/>
                  <a:gd name="T80" fmla="*/ 704 w 748"/>
                  <a:gd name="T81" fmla="*/ 746 h 841"/>
                  <a:gd name="T82" fmla="*/ 676 w 748"/>
                  <a:gd name="T83" fmla="*/ 721 h 841"/>
                  <a:gd name="T84" fmla="*/ 671 w 748"/>
                  <a:gd name="T85" fmla="*/ 660 h 841"/>
                  <a:gd name="T86" fmla="*/ 621 w 748"/>
                  <a:gd name="T87" fmla="*/ 671 h 841"/>
                  <a:gd name="T88" fmla="*/ 594 w 748"/>
                  <a:gd name="T89" fmla="*/ 661 h 841"/>
                  <a:gd name="T90" fmla="*/ 540 w 748"/>
                  <a:gd name="T91" fmla="*/ 615 h 841"/>
                  <a:gd name="T92" fmla="*/ 520 w 748"/>
                  <a:gd name="T93" fmla="*/ 594 h 841"/>
                  <a:gd name="T94" fmla="*/ 486 w 748"/>
                  <a:gd name="T95" fmla="*/ 586 h 841"/>
                  <a:gd name="T96" fmla="*/ 416 w 748"/>
                  <a:gd name="T97" fmla="*/ 572 h 841"/>
                  <a:gd name="T98" fmla="*/ 376 w 748"/>
                  <a:gd name="T99" fmla="*/ 541 h 841"/>
                  <a:gd name="T100" fmla="*/ 355 w 748"/>
                  <a:gd name="T101" fmla="*/ 506 h 841"/>
                  <a:gd name="T102" fmla="*/ 321 w 748"/>
                  <a:gd name="T103" fmla="*/ 427 h 841"/>
                  <a:gd name="T104" fmla="*/ 257 w 748"/>
                  <a:gd name="T105" fmla="*/ 324 h 841"/>
                  <a:gd name="T106" fmla="*/ 217 w 748"/>
                  <a:gd name="T107" fmla="*/ 277 h 841"/>
                  <a:gd name="T108" fmla="*/ 199 w 748"/>
                  <a:gd name="T109" fmla="*/ 136 h 841"/>
                  <a:gd name="T110" fmla="*/ 105 w 748"/>
                  <a:gd name="T111" fmla="*/ 32 h 841"/>
                  <a:gd name="T112" fmla="*/ 66 w 748"/>
                  <a:gd name="T113" fmla="*/ 0 h 841"/>
                  <a:gd name="T114" fmla="*/ 31 w 748"/>
                  <a:gd name="T115" fmla="*/ 9 h 841"/>
                  <a:gd name="T116" fmla="*/ 12 w 748"/>
                  <a:gd name="T117" fmla="*/ 49 h 8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5" name="Freeform 43"/>
              <p:cNvSpPr>
                <a:spLocks/>
              </p:cNvSpPr>
              <p:nvPr/>
            </p:nvSpPr>
            <p:spPr bwMode="auto">
              <a:xfrm>
                <a:off x="5033" y="2848"/>
                <a:ext cx="567" cy="498"/>
              </a:xfrm>
              <a:custGeom>
                <a:avLst/>
                <a:gdLst>
                  <a:gd name="T0" fmla="*/ 3 w 424"/>
                  <a:gd name="T1" fmla="*/ 123 h 392"/>
                  <a:gd name="T2" fmla="*/ 22 w 424"/>
                  <a:gd name="T3" fmla="*/ 108 h 392"/>
                  <a:gd name="T4" fmla="*/ 39 w 424"/>
                  <a:gd name="T5" fmla="*/ 94 h 392"/>
                  <a:gd name="T6" fmla="*/ 49 w 424"/>
                  <a:gd name="T7" fmla="*/ 91 h 392"/>
                  <a:gd name="T8" fmla="*/ 58 w 424"/>
                  <a:gd name="T9" fmla="*/ 87 h 392"/>
                  <a:gd name="T10" fmla="*/ 78 w 424"/>
                  <a:gd name="T11" fmla="*/ 74 h 392"/>
                  <a:gd name="T12" fmla="*/ 102 w 424"/>
                  <a:gd name="T13" fmla="*/ 68 h 392"/>
                  <a:gd name="T14" fmla="*/ 118 w 424"/>
                  <a:gd name="T15" fmla="*/ 65 h 392"/>
                  <a:gd name="T16" fmla="*/ 148 w 424"/>
                  <a:gd name="T17" fmla="*/ 59 h 392"/>
                  <a:gd name="T18" fmla="*/ 160 w 424"/>
                  <a:gd name="T19" fmla="*/ 57 h 392"/>
                  <a:gd name="T20" fmla="*/ 185 w 424"/>
                  <a:gd name="T21" fmla="*/ 52 h 392"/>
                  <a:gd name="T22" fmla="*/ 205 w 424"/>
                  <a:gd name="T23" fmla="*/ 46 h 392"/>
                  <a:gd name="T24" fmla="*/ 221 w 424"/>
                  <a:gd name="T25" fmla="*/ 43 h 392"/>
                  <a:gd name="T26" fmla="*/ 232 w 424"/>
                  <a:gd name="T27" fmla="*/ 37 h 392"/>
                  <a:gd name="T28" fmla="*/ 239 w 424"/>
                  <a:gd name="T29" fmla="*/ 34 h 392"/>
                  <a:gd name="T30" fmla="*/ 252 w 424"/>
                  <a:gd name="T31" fmla="*/ 21 h 392"/>
                  <a:gd name="T32" fmla="*/ 256 w 424"/>
                  <a:gd name="T33" fmla="*/ 18 h 392"/>
                  <a:gd name="T34" fmla="*/ 267 w 424"/>
                  <a:gd name="T35" fmla="*/ 16 h 392"/>
                  <a:gd name="T36" fmla="*/ 276 w 424"/>
                  <a:gd name="T37" fmla="*/ 12 h 392"/>
                  <a:gd name="T38" fmla="*/ 286 w 424"/>
                  <a:gd name="T39" fmla="*/ 11 h 392"/>
                  <a:gd name="T40" fmla="*/ 291 w 424"/>
                  <a:gd name="T41" fmla="*/ 12 h 392"/>
                  <a:gd name="T42" fmla="*/ 300 w 424"/>
                  <a:gd name="T43" fmla="*/ 12 h 392"/>
                  <a:gd name="T44" fmla="*/ 307 w 424"/>
                  <a:gd name="T45" fmla="*/ 11 h 392"/>
                  <a:gd name="T46" fmla="*/ 321 w 424"/>
                  <a:gd name="T47" fmla="*/ 0 h 392"/>
                  <a:gd name="T48" fmla="*/ 335 w 424"/>
                  <a:gd name="T49" fmla="*/ 1 h 392"/>
                  <a:gd name="T50" fmla="*/ 364 w 424"/>
                  <a:gd name="T51" fmla="*/ 4 h 392"/>
                  <a:gd name="T52" fmla="*/ 389 w 424"/>
                  <a:gd name="T53" fmla="*/ 8 h 392"/>
                  <a:gd name="T54" fmla="*/ 417 w 424"/>
                  <a:gd name="T55" fmla="*/ 12 h 392"/>
                  <a:gd name="T56" fmla="*/ 410 w 424"/>
                  <a:gd name="T57" fmla="*/ 120 h 392"/>
                  <a:gd name="T58" fmla="*/ 200 w 424"/>
                  <a:gd name="T59" fmla="*/ 391 h 392"/>
                  <a:gd name="T60" fmla="*/ 58 w 424"/>
                  <a:gd name="T61" fmla="*/ 201 h 392"/>
                  <a:gd name="T62" fmla="*/ 38 w 424"/>
                  <a:gd name="T63" fmla="*/ 203 h 392"/>
                  <a:gd name="T64" fmla="*/ 24 w 424"/>
                  <a:gd name="T65" fmla="*/ 198 h 392"/>
                  <a:gd name="T66" fmla="*/ 8 w 424"/>
                  <a:gd name="T67" fmla="*/ 143 h 392"/>
                  <a:gd name="T68" fmla="*/ 0 w 424"/>
                  <a:gd name="T69" fmla="*/ 131 h 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6" name="Freeform 44"/>
              <p:cNvSpPr>
                <a:spLocks/>
              </p:cNvSpPr>
              <p:nvPr/>
            </p:nvSpPr>
            <p:spPr bwMode="auto">
              <a:xfrm>
                <a:off x="2381" y="3187"/>
                <a:ext cx="812" cy="508"/>
              </a:xfrm>
              <a:custGeom>
                <a:avLst/>
                <a:gdLst>
                  <a:gd name="T0" fmla="*/ 24 w 607"/>
                  <a:gd name="T1" fmla="*/ 309 h 400"/>
                  <a:gd name="T2" fmla="*/ 52 w 607"/>
                  <a:gd name="T3" fmla="*/ 337 h 400"/>
                  <a:gd name="T4" fmla="*/ 77 w 607"/>
                  <a:gd name="T5" fmla="*/ 347 h 400"/>
                  <a:gd name="T6" fmla="*/ 113 w 607"/>
                  <a:gd name="T7" fmla="*/ 359 h 400"/>
                  <a:gd name="T8" fmla="*/ 150 w 607"/>
                  <a:gd name="T9" fmla="*/ 376 h 400"/>
                  <a:gd name="T10" fmla="*/ 214 w 607"/>
                  <a:gd name="T11" fmla="*/ 391 h 400"/>
                  <a:gd name="T12" fmla="*/ 251 w 607"/>
                  <a:gd name="T13" fmla="*/ 388 h 400"/>
                  <a:gd name="T14" fmla="*/ 278 w 607"/>
                  <a:gd name="T15" fmla="*/ 398 h 400"/>
                  <a:gd name="T16" fmla="*/ 297 w 607"/>
                  <a:gd name="T17" fmla="*/ 355 h 400"/>
                  <a:gd name="T18" fmla="*/ 318 w 607"/>
                  <a:gd name="T19" fmla="*/ 342 h 400"/>
                  <a:gd name="T20" fmla="*/ 340 w 607"/>
                  <a:gd name="T21" fmla="*/ 297 h 400"/>
                  <a:gd name="T22" fmla="*/ 369 w 607"/>
                  <a:gd name="T23" fmla="*/ 318 h 400"/>
                  <a:gd name="T24" fmla="*/ 399 w 607"/>
                  <a:gd name="T25" fmla="*/ 315 h 400"/>
                  <a:gd name="T26" fmla="*/ 457 w 607"/>
                  <a:gd name="T27" fmla="*/ 324 h 400"/>
                  <a:gd name="T28" fmla="*/ 477 w 607"/>
                  <a:gd name="T29" fmla="*/ 333 h 400"/>
                  <a:gd name="T30" fmla="*/ 502 w 607"/>
                  <a:gd name="T31" fmla="*/ 339 h 400"/>
                  <a:gd name="T32" fmla="*/ 487 w 607"/>
                  <a:gd name="T33" fmla="*/ 298 h 400"/>
                  <a:gd name="T34" fmla="*/ 484 w 607"/>
                  <a:gd name="T35" fmla="*/ 282 h 400"/>
                  <a:gd name="T36" fmla="*/ 493 w 607"/>
                  <a:gd name="T37" fmla="*/ 267 h 400"/>
                  <a:gd name="T38" fmla="*/ 503 w 607"/>
                  <a:gd name="T39" fmla="*/ 265 h 400"/>
                  <a:gd name="T40" fmla="*/ 524 w 607"/>
                  <a:gd name="T41" fmla="*/ 254 h 400"/>
                  <a:gd name="T42" fmla="*/ 550 w 607"/>
                  <a:gd name="T43" fmla="*/ 220 h 400"/>
                  <a:gd name="T44" fmla="*/ 560 w 607"/>
                  <a:gd name="T45" fmla="*/ 188 h 400"/>
                  <a:gd name="T46" fmla="*/ 570 w 607"/>
                  <a:gd name="T47" fmla="*/ 169 h 400"/>
                  <a:gd name="T48" fmla="*/ 563 w 607"/>
                  <a:gd name="T49" fmla="*/ 147 h 400"/>
                  <a:gd name="T50" fmla="*/ 579 w 607"/>
                  <a:gd name="T51" fmla="*/ 134 h 400"/>
                  <a:gd name="T52" fmla="*/ 585 w 607"/>
                  <a:gd name="T53" fmla="*/ 109 h 400"/>
                  <a:gd name="T54" fmla="*/ 583 w 607"/>
                  <a:gd name="T55" fmla="*/ 92 h 400"/>
                  <a:gd name="T56" fmla="*/ 602 w 607"/>
                  <a:gd name="T57" fmla="*/ 82 h 400"/>
                  <a:gd name="T58" fmla="*/ 545 w 607"/>
                  <a:gd name="T59" fmla="*/ 56 h 400"/>
                  <a:gd name="T60" fmla="*/ 523 w 607"/>
                  <a:gd name="T61" fmla="*/ 88 h 400"/>
                  <a:gd name="T62" fmla="*/ 484 w 607"/>
                  <a:gd name="T63" fmla="*/ 90 h 400"/>
                  <a:gd name="T64" fmla="*/ 451 w 607"/>
                  <a:gd name="T65" fmla="*/ 89 h 400"/>
                  <a:gd name="T66" fmla="*/ 444 w 607"/>
                  <a:gd name="T67" fmla="*/ 64 h 400"/>
                  <a:gd name="T68" fmla="*/ 411 w 607"/>
                  <a:gd name="T69" fmla="*/ 71 h 400"/>
                  <a:gd name="T70" fmla="*/ 392 w 607"/>
                  <a:gd name="T71" fmla="*/ 70 h 400"/>
                  <a:gd name="T72" fmla="*/ 362 w 607"/>
                  <a:gd name="T73" fmla="*/ 17 h 400"/>
                  <a:gd name="T74" fmla="*/ 342 w 607"/>
                  <a:gd name="T75" fmla="*/ 35 h 400"/>
                  <a:gd name="T76" fmla="*/ 309 w 607"/>
                  <a:gd name="T77" fmla="*/ 21 h 400"/>
                  <a:gd name="T78" fmla="*/ 291 w 607"/>
                  <a:gd name="T79" fmla="*/ 1 h 400"/>
                  <a:gd name="T80" fmla="*/ 236 w 607"/>
                  <a:gd name="T81" fmla="*/ 13 h 400"/>
                  <a:gd name="T82" fmla="*/ 197 w 607"/>
                  <a:gd name="T83" fmla="*/ 21 h 400"/>
                  <a:gd name="T84" fmla="*/ 171 w 607"/>
                  <a:gd name="T85" fmla="*/ 33 h 400"/>
                  <a:gd name="T86" fmla="*/ 152 w 607"/>
                  <a:gd name="T87" fmla="*/ 25 h 400"/>
                  <a:gd name="T88" fmla="*/ 145 w 607"/>
                  <a:gd name="T89" fmla="*/ 30 h 400"/>
                  <a:gd name="T90" fmla="*/ 138 w 607"/>
                  <a:gd name="T91" fmla="*/ 67 h 400"/>
                  <a:gd name="T92" fmla="*/ 177 w 607"/>
                  <a:gd name="T93" fmla="*/ 73 h 400"/>
                  <a:gd name="T94" fmla="*/ 176 w 607"/>
                  <a:gd name="T95" fmla="*/ 107 h 400"/>
                  <a:gd name="T96" fmla="*/ 185 w 607"/>
                  <a:gd name="T97" fmla="*/ 141 h 400"/>
                  <a:gd name="T98" fmla="*/ 212 w 607"/>
                  <a:gd name="T99" fmla="*/ 141 h 400"/>
                  <a:gd name="T100" fmla="*/ 203 w 607"/>
                  <a:gd name="T101" fmla="*/ 161 h 400"/>
                  <a:gd name="T102" fmla="*/ 189 w 607"/>
                  <a:gd name="T103" fmla="*/ 178 h 400"/>
                  <a:gd name="T104" fmla="*/ 150 w 607"/>
                  <a:gd name="T105" fmla="*/ 196 h 400"/>
                  <a:gd name="T106" fmla="*/ 115 w 607"/>
                  <a:gd name="T107" fmla="*/ 219 h 400"/>
                  <a:gd name="T108" fmla="*/ 77 w 607"/>
                  <a:gd name="T109" fmla="*/ 221 h 400"/>
                  <a:gd name="T110" fmla="*/ 53 w 607"/>
                  <a:gd name="T111" fmla="*/ 228 h 400"/>
                  <a:gd name="T112" fmla="*/ 46 w 607"/>
                  <a:gd name="T113" fmla="*/ 234 h 400"/>
                  <a:gd name="T114" fmla="*/ 5 w 607"/>
                  <a:gd name="T115" fmla="*/ 280 h 4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7" name="Freeform 45"/>
              <p:cNvSpPr>
                <a:spLocks/>
              </p:cNvSpPr>
              <p:nvPr/>
            </p:nvSpPr>
            <p:spPr bwMode="auto">
              <a:xfrm>
                <a:off x="1994" y="2710"/>
                <a:ext cx="884" cy="767"/>
              </a:xfrm>
              <a:custGeom>
                <a:avLst/>
                <a:gdLst>
                  <a:gd name="T0" fmla="*/ 18 w 660"/>
                  <a:gd name="T1" fmla="*/ 413 h 603"/>
                  <a:gd name="T2" fmla="*/ 59 w 660"/>
                  <a:gd name="T3" fmla="*/ 482 h 603"/>
                  <a:gd name="T4" fmla="*/ 76 w 660"/>
                  <a:gd name="T5" fmla="*/ 496 h 603"/>
                  <a:gd name="T6" fmla="*/ 86 w 660"/>
                  <a:gd name="T7" fmla="*/ 507 h 603"/>
                  <a:gd name="T8" fmla="*/ 89 w 660"/>
                  <a:gd name="T9" fmla="*/ 519 h 603"/>
                  <a:gd name="T10" fmla="*/ 104 w 660"/>
                  <a:gd name="T11" fmla="*/ 540 h 603"/>
                  <a:gd name="T12" fmla="*/ 116 w 660"/>
                  <a:gd name="T13" fmla="*/ 548 h 603"/>
                  <a:gd name="T14" fmla="*/ 129 w 660"/>
                  <a:gd name="T15" fmla="*/ 549 h 603"/>
                  <a:gd name="T16" fmla="*/ 135 w 660"/>
                  <a:gd name="T17" fmla="*/ 557 h 603"/>
                  <a:gd name="T18" fmla="*/ 141 w 660"/>
                  <a:gd name="T19" fmla="*/ 560 h 603"/>
                  <a:gd name="T20" fmla="*/ 156 w 660"/>
                  <a:gd name="T21" fmla="*/ 570 h 603"/>
                  <a:gd name="T22" fmla="*/ 193 w 660"/>
                  <a:gd name="T23" fmla="*/ 556 h 603"/>
                  <a:gd name="T24" fmla="*/ 212 w 660"/>
                  <a:gd name="T25" fmla="*/ 547 h 603"/>
                  <a:gd name="T26" fmla="*/ 233 w 660"/>
                  <a:gd name="T27" fmla="*/ 550 h 603"/>
                  <a:gd name="T28" fmla="*/ 262 w 660"/>
                  <a:gd name="T29" fmla="*/ 525 h 603"/>
                  <a:gd name="T30" fmla="*/ 310 w 660"/>
                  <a:gd name="T31" fmla="*/ 527 h 603"/>
                  <a:gd name="T32" fmla="*/ 331 w 660"/>
                  <a:gd name="T33" fmla="*/ 517 h 603"/>
                  <a:gd name="T34" fmla="*/ 349 w 660"/>
                  <a:gd name="T35" fmla="*/ 566 h 603"/>
                  <a:gd name="T36" fmla="*/ 371 w 660"/>
                  <a:gd name="T37" fmla="*/ 599 h 603"/>
                  <a:gd name="T38" fmla="*/ 406 w 660"/>
                  <a:gd name="T39" fmla="*/ 593 h 603"/>
                  <a:gd name="T40" fmla="*/ 462 w 660"/>
                  <a:gd name="T41" fmla="*/ 558 h 603"/>
                  <a:gd name="T42" fmla="*/ 484 w 660"/>
                  <a:gd name="T43" fmla="*/ 548 h 603"/>
                  <a:gd name="T44" fmla="*/ 498 w 660"/>
                  <a:gd name="T45" fmla="*/ 523 h 603"/>
                  <a:gd name="T46" fmla="*/ 473 w 660"/>
                  <a:gd name="T47" fmla="*/ 521 h 603"/>
                  <a:gd name="T48" fmla="*/ 464 w 660"/>
                  <a:gd name="T49" fmla="*/ 485 h 603"/>
                  <a:gd name="T50" fmla="*/ 458 w 660"/>
                  <a:gd name="T51" fmla="*/ 446 h 603"/>
                  <a:gd name="T52" fmla="*/ 425 w 660"/>
                  <a:gd name="T53" fmla="*/ 433 h 603"/>
                  <a:gd name="T54" fmla="*/ 444 w 660"/>
                  <a:gd name="T55" fmla="*/ 411 h 603"/>
                  <a:gd name="T56" fmla="*/ 455 w 660"/>
                  <a:gd name="T57" fmla="*/ 414 h 603"/>
                  <a:gd name="T58" fmla="*/ 482 w 660"/>
                  <a:gd name="T59" fmla="*/ 400 h 603"/>
                  <a:gd name="T60" fmla="*/ 516 w 660"/>
                  <a:gd name="T61" fmla="*/ 389 h 603"/>
                  <a:gd name="T62" fmla="*/ 586 w 660"/>
                  <a:gd name="T63" fmla="*/ 356 h 603"/>
                  <a:gd name="T64" fmla="*/ 593 w 660"/>
                  <a:gd name="T65" fmla="*/ 286 h 603"/>
                  <a:gd name="T66" fmla="*/ 622 w 660"/>
                  <a:gd name="T67" fmla="*/ 238 h 603"/>
                  <a:gd name="T68" fmla="*/ 639 w 660"/>
                  <a:gd name="T69" fmla="*/ 185 h 603"/>
                  <a:gd name="T70" fmla="*/ 649 w 660"/>
                  <a:gd name="T71" fmla="*/ 145 h 603"/>
                  <a:gd name="T72" fmla="*/ 597 w 660"/>
                  <a:gd name="T73" fmla="*/ 126 h 603"/>
                  <a:gd name="T74" fmla="*/ 517 w 660"/>
                  <a:gd name="T75" fmla="*/ 180 h 603"/>
                  <a:gd name="T76" fmla="*/ 460 w 660"/>
                  <a:gd name="T77" fmla="*/ 195 h 603"/>
                  <a:gd name="T78" fmla="*/ 467 w 660"/>
                  <a:gd name="T79" fmla="*/ 222 h 603"/>
                  <a:gd name="T80" fmla="*/ 409 w 660"/>
                  <a:gd name="T81" fmla="*/ 247 h 603"/>
                  <a:gd name="T82" fmla="*/ 324 w 660"/>
                  <a:gd name="T83" fmla="*/ 256 h 603"/>
                  <a:gd name="T84" fmla="*/ 300 w 660"/>
                  <a:gd name="T85" fmla="*/ 209 h 603"/>
                  <a:gd name="T86" fmla="*/ 319 w 660"/>
                  <a:gd name="T87" fmla="*/ 187 h 603"/>
                  <a:gd name="T88" fmla="*/ 326 w 660"/>
                  <a:gd name="T89" fmla="*/ 152 h 603"/>
                  <a:gd name="T90" fmla="*/ 377 w 660"/>
                  <a:gd name="T91" fmla="*/ 134 h 603"/>
                  <a:gd name="T92" fmla="*/ 389 w 660"/>
                  <a:gd name="T93" fmla="*/ 61 h 603"/>
                  <a:gd name="T94" fmla="*/ 347 w 660"/>
                  <a:gd name="T95" fmla="*/ 91 h 603"/>
                  <a:gd name="T96" fmla="*/ 328 w 660"/>
                  <a:gd name="T97" fmla="*/ 41 h 603"/>
                  <a:gd name="T98" fmla="*/ 297 w 660"/>
                  <a:gd name="T99" fmla="*/ 70 h 603"/>
                  <a:gd name="T100" fmla="*/ 301 w 660"/>
                  <a:gd name="T101" fmla="*/ 28 h 603"/>
                  <a:gd name="T102" fmla="*/ 232 w 660"/>
                  <a:gd name="T103" fmla="*/ 52 h 603"/>
                  <a:gd name="T104" fmla="*/ 266 w 660"/>
                  <a:gd name="T105" fmla="*/ 237 h 603"/>
                  <a:gd name="T106" fmla="*/ 227 w 660"/>
                  <a:gd name="T107" fmla="*/ 300 h 603"/>
                  <a:gd name="T108" fmla="*/ 170 w 660"/>
                  <a:gd name="T109" fmla="*/ 287 h 603"/>
                  <a:gd name="T110" fmla="*/ 99 w 660"/>
                  <a:gd name="T111" fmla="*/ 282 h 603"/>
                  <a:gd name="T112" fmla="*/ 65 w 660"/>
                  <a:gd name="T113" fmla="*/ 321 h 603"/>
                  <a:gd name="T114" fmla="*/ 44 w 660"/>
                  <a:gd name="T115" fmla="*/ 346 h 603"/>
                  <a:gd name="T116" fmla="*/ 25 w 660"/>
                  <a:gd name="T117" fmla="*/ 348 h 603"/>
                  <a:gd name="T118" fmla="*/ 8 w 660"/>
                  <a:gd name="T119" fmla="*/ 355 h 6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8" name="Freeform 46"/>
              <p:cNvSpPr>
                <a:spLocks/>
              </p:cNvSpPr>
              <p:nvPr/>
            </p:nvSpPr>
            <p:spPr bwMode="auto">
              <a:xfrm>
                <a:off x="2760" y="2899"/>
                <a:ext cx="449" cy="405"/>
              </a:xfrm>
              <a:custGeom>
                <a:avLst/>
                <a:gdLst>
                  <a:gd name="T0" fmla="*/ 18 w 336"/>
                  <a:gd name="T1" fmla="*/ 204 h 318"/>
                  <a:gd name="T2" fmla="*/ 17 w 336"/>
                  <a:gd name="T3" fmla="*/ 185 h 318"/>
                  <a:gd name="T4" fmla="*/ 5 w 336"/>
                  <a:gd name="T5" fmla="*/ 160 h 318"/>
                  <a:gd name="T6" fmla="*/ 25 w 336"/>
                  <a:gd name="T7" fmla="*/ 128 h 318"/>
                  <a:gd name="T8" fmla="*/ 43 w 336"/>
                  <a:gd name="T9" fmla="*/ 107 h 318"/>
                  <a:gd name="T10" fmla="*/ 48 w 336"/>
                  <a:gd name="T11" fmla="*/ 90 h 318"/>
                  <a:gd name="T12" fmla="*/ 61 w 336"/>
                  <a:gd name="T13" fmla="*/ 86 h 318"/>
                  <a:gd name="T14" fmla="*/ 71 w 336"/>
                  <a:gd name="T15" fmla="*/ 55 h 318"/>
                  <a:gd name="T16" fmla="*/ 71 w 336"/>
                  <a:gd name="T17" fmla="*/ 33 h 318"/>
                  <a:gd name="T18" fmla="*/ 81 w 336"/>
                  <a:gd name="T19" fmla="*/ 20 h 318"/>
                  <a:gd name="T20" fmla="*/ 90 w 336"/>
                  <a:gd name="T21" fmla="*/ 0 h 318"/>
                  <a:gd name="T22" fmla="*/ 104 w 336"/>
                  <a:gd name="T23" fmla="*/ 5 h 318"/>
                  <a:gd name="T24" fmla="*/ 130 w 336"/>
                  <a:gd name="T25" fmla="*/ 18 h 318"/>
                  <a:gd name="T26" fmla="*/ 161 w 336"/>
                  <a:gd name="T27" fmla="*/ 34 h 318"/>
                  <a:gd name="T28" fmla="*/ 185 w 336"/>
                  <a:gd name="T29" fmla="*/ 49 h 318"/>
                  <a:gd name="T30" fmla="*/ 202 w 336"/>
                  <a:gd name="T31" fmla="*/ 58 h 318"/>
                  <a:gd name="T32" fmla="*/ 216 w 336"/>
                  <a:gd name="T33" fmla="*/ 43 h 318"/>
                  <a:gd name="T34" fmla="*/ 243 w 336"/>
                  <a:gd name="T35" fmla="*/ 35 h 318"/>
                  <a:gd name="T36" fmla="*/ 260 w 336"/>
                  <a:gd name="T37" fmla="*/ 36 h 318"/>
                  <a:gd name="T38" fmla="*/ 293 w 336"/>
                  <a:gd name="T39" fmla="*/ 59 h 318"/>
                  <a:gd name="T40" fmla="*/ 317 w 336"/>
                  <a:gd name="T41" fmla="*/ 62 h 318"/>
                  <a:gd name="T42" fmla="*/ 323 w 336"/>
                  <a:gd name="T43" fmla="*/ 75 h 318"/>
                  <a:gd name="T44" fmla="*/ 335 w 336"/>
                  <a:gd name="T45" fmla="*/ 89 h 318"/>
                  <a:gd name="T46" fmla="*/ 324 w 336"/>
                  <a:gd name="T47" fmla="*/ 107 h 318"/>
                  <a:gd name="T48" fmla="*/ 303 w 336"/>
                  <a:gd name="T49" fmla="*/ 105 h 318"/>
                  <a:gd name="T50" fmla="*/ 292 w 336"/>
                  <a:gd name="T51" fmla="*/ 108 h 318"/>
                  <a:gd name="T52" fmla="*/ 283 w 336"/>
                  <a:gd name="T53" fmla="*/ 138 h 318"/>
                  <a:gd name="T54" fmla="*/ 274 w 336"/>
                  <a:gd name="T55" fmla="*/ 145 h 318"/>
                  <a:gd name="T56" fmla="*/ 262 w 336"/>
                  <a:gd name="T57" fmla="*/ 138 h 318"/>
                  <a:gd name="T58" fmla="*/ 250 w 336"/>
                  <a:gd name="T59" fmla="*/ 137 h 318"/>
                  <a:gd name="T60" fmla="*/ 243 w 336"/>
                  <a:gd name="T61" fmla="*/ 151 h 318"/>
                  <a:gd name="T62" fmla="*/ 227 w 336"/>
                  <a:gd name="T63" fmla="*/ 147 h 318"/>
                  <a:gd name="T64" fmla="*/ 219 w 336"/>
                  <a:gd name="T65" fmla="*/ 157 h 318"/>
                  <a:gd name="T66" fmla="*/ 216 w 336"/>
                  <a:gd name="T67" fmla="*/ 186 h 318"/>
                  <a:gd name="T68" fmla="*/ 228 w 336"/>
                  <a:gd name="T69" fmla="*/ 229 h 318"/>
                  <a:gd name="T70" fmla="*/ 239 w 336"/>
                  <a:gd name="T71" fmla="*/ 244 h 318"/>
                  <a:gd name="T72" fmla="*/ 262 w 336"/>
                  <a:gd name="T73" fmla="*/ 265 h 318"/>
                  <a:gd name="T74" fmla="*/ 265 w 336"/>
                  <a:gd name="T75" fmla="*/ 282 h 318"/>
                  <a:gd name="T76" fmla="*/ 262 w 336"/>
                  <a:gd name="T77" fmla="*/ 290 h 318"/>
                  <a:gd name="T78" fmla="*/ 249 w 336"/>
                  <a:gd name="T79" fmla="*/ 309 h 318"/>
                  <a:gd name="T80" fmla="*/ 229 w 336"/>
                  <a:gd name="T81" fmla="*/ 316 h 318"/>
                  <a:gd name="T82" fmla="*/ 219 w 336"/>
                  <a:gd name="T83" fmla="*/ 316 h 318"/>
                  <a:gd name="T84" fmla="*/ 199 w 336"/>
                  <a:gd name="T85" fmla="*/ 315 h 318"/>
                  <a:gd name="T86" fmla="*/ 184 w 336"/>
                  <a:gd name="T87" fmla="*/ 312 h 318"/>
                  <a:gd name="T88" fmla="*/ 171 w 336"/>
                  <a:gd name="T89" fmla="*/ 315 h 318"/>
                  <a:gd name="T90" fmla="*/ 176 w 336"/>
                  <a:gd name="T91" fmla="*/ 308 h 318"/>
                  <a:gd name="T92" fmla="*/ 173 w 336"/>
                  <a:gd name="T93" fmla="*/ 291 h 318"/>
                  <a:gd name="T94" fmla="*/ 152 w 336"/>
                  <a:gd name="T95" fmla="*/ 291 h 318"/>
                  <a:gd name="T96" fmla="*/ 137 w 336"/>
                  <a:gd name="T97" fmla="*/ 296 h 318"/>
                  <a:gd name="T98" fmla="*/ 125 w 336"/>
                  <a:gd name="T99" fmla="*/ 298 h 318"/>
                  <a:gd name="T100" fmla="*/ 119 w 336"/>
                  <a:gd name="T101" fmla="*/ 294 h 318"/>
                  <a:gd name="T102" fmla="*/ 112 w 336"/>
                  <a:gd name="T103" fmla="*/ 296 h 318"/>
                  <a:gd name="T104" fmla="*/ 99 w 336"/>
                  <a:gd name="T105" fmla="*/ 247 h 318"/>
                  <a:gd name="T106" fmla="*/ 90 w 336"/>
                  <a:gd name="T107" fmla="*/ 247 h 318"/>
                  <a:gd name="T108" fmla="*/ 78 w 336"/>
                  <a:gd name="T109" fmla="*/ 245 h 318"/>
                  <a:gd name="T110" fmla="*/ 69 w 336"/>
                  <a:gd name="T111" fmla="*/ 253 h 318"/>
                  <a:gd name="T112" fmla="*/ 58 w 336"/>
                  <a:gd name="T113" fmla="*/ 262 h 318"/>
                  <a:gd name="T114" fmla="*/ 44 w 336"/>
                  <a:gd name="T115" fmla="*/ 257 h 318"/>
                  <a:gd name="T116" fmla="*/ 29 w 336"/>
                  <a:gd name="T117" fmla="*/ 247 h 318"/>
                  <a:gd name="T118" fmla="*/ 28 w 336"/>
                  <a:gd name="T119" fmla="*/ 231 h 318"/>
                  <a:gd name="T120" fmla="*/ 14 w 336"/>
                  <a:gd name="T121" fmla="*/ 232 h 318"/>
                  <a:gd name="T122" fmla="*/ 0 w 336"/>
                  <a:gd name="T123" fmla="*/ 226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59" name="Freeform 47"/>
              <p:cNvSpPr>
                <a:spLocks/>
              </p:cNvSpPr>
              <p:nvPr/>
            </p:nvSpPr>
            <p:spPr bwMode="auto">
              <a:xfrm>
                <a:off x="2677" y="2325"/>
                <a:ext cx="794" cy="695"/>
              </a:xfrm>
              <a:custGeom>
                <a:avLst/>
                <a:gdLst>
                  <a:gd name="T0" fmla="*/ 16 w 592"/>
                  <a:gd name="T1" fmla="*/ 232 h 548"/>
                  <a:gd name="T2" fmla="*/ 23 w 592"/>
                  <a:gd name="T3" fmla="*/ 282 h 548"/>
                  <a:gd name="T4" fmla="*/ 46 w 592"/>
                  <a:gd name="T5" fmla="*/ 302 h 548"/>
                  <a:gd name="T6" fmla="*/ 82 w 592"/>
                  <a:gd name="T7" fmla="*/ 325 h 548"/>
                  <a:gd name="T8" fmla="*/ 95 w 592"/>
                  <a:gd name="T9" fmla="*/ 330 h 548"/>
                  <a:gd name="T10" fmla="*/ 118 w 592"/>
                  <a:gd name="T11" fmla="*/ 330 h 548"/>
                  <a:gd name="T12" fmla="*/ 145 w 592"/>
                  <a:gd name="T13" fmla="*/ 296 h 548"/>
                  <a:gd name="T14" fmla="*/ 163 w 592"/>
                  <a:gd name="T15" fmla="*/ 311 h 548"/>
                  <a:gd name="T16" fmla="*/ 156 w 592"/>
                  <a:gd name="T17" fmla="*/ 344 h 548"/>
                  <a:gd name="T18" fmla="*/ 163 w 592"/>
                  <a:gd name="T19" fmla="*/ 367 h 548"/>
                  <a:gd name="T20" fmla="*/ 164 w 592"/>
                  <a:gd name="T21" fmla="*/ 395 h 548"/>
                  <a:gd name="T22" fmla="*/ 145 w 592"/>
                  <a:gd name="T23" fmla="*/ 444 h 548"/>
                  <a:gd name="T24" fmla="*/ 158 w 592"/>
                  <a:gd name="T25" fmla="*/ 456 h 548"/>
                  <a:gd name="T26" fmla="*/ 196 w 592"/>
                  <a:gd name="T27" fmla="*/ 471 h 548"/>
                  <a:gd name="T28" fmla="*/ 228 w 592"/>
                  <a:gd name="T29" fmla="*/ 493 h 548"/>
                  <a:gd name="T30" fmla="*/ 256 w 592"/>
                  <a:gd name="T31" fmla="*/ 509 h 548"/>
                  <a:gd name="T32" fmla="*/ 276 w 592"/>
                  <a:gd name="T33" fmla="*/ 489 h 548"/>
                  <a:gd name="T34" fmla="*/ 310 w 592"/>
                  <a:gd name="T35" fmla="*/ 486 h 548"/>
                  <a:gd name="T36" fmla="*/ 347 w 592"/>
                  <a:gd name="T37" fmla="*/ 510 h 548"/>
                  <a:gd name="T38" fmla="*/ 374 w 592"/>
                  <a:gd name="T39" fmla="*/ 515 h 548"/>
                  <a:gd name="T40" fmla="*/ 385 w 592"/>
                  <a:gd name="T41" fmla="*/ 498 h 548"/>
                  <a:gd name="T42" fmla="*/ 420 w 592"/>
                  <a:gd name="T43" fmla="*/ 514 h 548"/>
                  <a:gd name="T44" fmla="*/ 430 w 592"/>
                  <a:gd name="T45" fmla="*/ 517 h 548"/>
                  <a:gd name="T46" fmla="*/ 437 w 592"/>
                  <a:gd name="T47" fmla="*/ 500 h 548"/>
                  <a:gd name="T48" fmla="*/ 457 w 592"/>
                  <a:gd name="T49" fmla="*/ 484 h 548"/>
                  <a:gd name="T50" fmla="*/ 469 w 592"/>
                  <a:gd name="T51" fmla="*/ 497 h 548"/>
                  <a:gd name="T52" fmla="*/ 498 w 592"/>
                  <a:gd name="T53" fmla="*/ 534 h 548"/>
                  <a:gd name="T54" fmla="*/ 515 w 592"/>
                  <a:gd name="T55" fmla="*/ 531 h 548"/>
                  <a:gd name="T56" fmla="*/ 532 w 592"/>
                  <a:gd name="T57" fmla="*/ 541 h 548"/>
                  <a:gd name="T58" fmla="*/ 548 w 592"/>
                  <a:gd name="T59" fmla="*/ 543 h 548"/>
                  <a:gd name="T60" fmla="*/ 564 w 592"/>
                  <a:gd name="T61" fmla="*/ 546 h 548"/>
                  <a:gd name="T62" fmla="*/ 566 w 592"/>
                  <a:gd name="T63" fmla="*/ 521 h 548"/>
                  <a:gd name="T64" fmla="*/ 582 w 592"/>
                  <a:gd name="T65" fmla="*/ 512 h 548"/>
                  <a:gd name="T66" fmla="*/ 574 w 592"/>
                  <a:gd name="T67" fmla="*/ 495 h 548"/>
                  <a:gd name="T68" fmla="*/ 584 w 592"/>
                  <a:gd name="T69" fmla="*/ 469 h 548"/>
                  <a:gd name="T70" fmla="*/ 587 w 592"/>
                  <a:gd name="T71" fmla="*/ 449 h 548"/>
                  <a:gd name="T72" fmla="*/ 587 w 592"/>
                  <a:gd name="T73" fmla="*/ 433 h 548"/>
                  <a:gd name="T74" fmla="*/ 576 w 592"/>
                  <a:gd name="T75" fmla="*/ 410 h 548"/>
                  <a:gd name="T76" fmla="*/ 570 w 592"/>
                  <a:gd name="T77" fmla="*/ 376 h 548"/>
                  <a:gd name="T78" fmla="*/ 505 w 592"/>
                  <a:gd name="T79" fmla="*/ 366 h 548"/>
                  <a:gd name="T80" fmla="*/ 457 w 592"/>
                  <a:gd name="T81" fmla="*/ 360 h 548"/>
                  <a:gd name="T82" fmla="*/ 435 w 592"/>
                  <a:gd name="T83" fmla="*/ 322 h 548"/>
                  <a:gd name="T84" fmla="*/ 411 w 592"/>
                  <a:gd name="T85" fmla="*/ 320 h 548"/>
                  <a:gd name="T86" fmla="*/ 336 w 592"/>
                  <a:gd name="T87" fmla="*/ 296 h 548"/>
                  <a:gd name="T88" fmla="*/ 347 w 592"/>
                  <a:gd name="T89" fmla="*/ 269 h 548"/>
                  <a:gd name="T90" fmla="*/ 334 w 592"/>
                  <a:gd name="T91" fmla="*/ 234 h 548"/>
                  <a:gd name="T92" fmla="*/ 318 w 592"/>
                  <a:gd name="T93" fmla="*/ 225 h 548"/>
                  <a:gd name="T94" fmla="*/ 267 w 592"/>
                  <a:gd name="T95" fmla="*/ 228 h 548"/>
                  <a:gd name="T96" fmla="*/ 262 w 592"/>
                  <a:gd name="T97" fmla="*/ 129 h 548"/>
                  <a:gd name="T98" fmla="*/ 243 w 592"/>
                  <a:gd name="T99" fmla="*/ 72 h 548"/>
                  <a:gd name="T100" fmla="*/ 226 w 592"/>
                  <a:gd name="T101" fmla="*/ 17 h 548"/>
                  <a:gd name="T102" fmla="*/ 212 w 592"/>
                  <a:gd name="T103" fmla="*/ 0 h 548"/>
                  <a:gd name="T104" fmla="*/ 218 w 592"/>
                  <a:gd name="T105" fmla="*/ 13 h 548"/>
                  <a:gd name="T106" fmla="*/ 192 w 592"/>
                  <a:gd name="T107" fmla="*/ 33 h 548"/>
                  <a:gd name="T108" fmla="*/ 164 w 592"/>
                  <a:gd name="T109" fmla="*/ 61 h 548"/>
                  <a:gd name="T110" fmla="*/ 166 w 592"/>
                  <a:gd name="T111" fmla="*/ 98 h 548"/>
                  <a:gd name="T112" fmla="*/ 94 w 592"/>
                  <a:gd name="T113" fmla="*/ 181 h 548"/>
                  <a:gd name="T114" fmla="*/ 40 w 592"/>
                  <a:gd name="T115" fmla="*/ 196 h 548"/>
                  <a:gd name="T116" fmla="*/ 10 w 592"/>
                  <a:gd name="T117" fmla="*/ 212 h 5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0" name="Freeform 48"/>
              <p:cNvSpPr>
                <a:spLocks/>
              </p:cNvSpPr>
              <p:nvPr/>
            </p:nvSpPr>
            <p:spPr bwMode="auto">
              <a:xfrm>
                <a:off x="0" y="572"/>
                <a:ext cx="723" cy="995"/>
              </a:xfrm>
              <a:custGeom>
                <a:avLst/>
                <a:gdLst>
                  <a:gd name="T0" fmla="*/ 141 w 540"/>
                  <a:gd name="T1" fmla="*/ 2 h 785"/>
                  <a:gd name="T2" fmla="*/ 316 w 540"/>
                  <a:gd name="T3" fmla="*/ 26 h 785"/>
                  <a:gd name="T4" fmla="*/ 280 w 540"/>
                  <a:gd name="T5" fmla="*/ 83 h 785"/>
                  <a:gd name="T6" fmla="*/ 273 w 540"/>
                  <a:gd name="T7" fmla="*/ 113 h 785"/>
                  <a:gd name="T8" fmla="*/ 272 w 540"/>
                  <a:gd name="T9" fmla="*/ 129 h 785"/>
                  <a:gd name="T10" fmla="*/ 294 w 540"/>
                  <a:gd name="T11" fmla="*/ 153 h 785"/>
                  <a:gd name="T12" fmla="*/ 297 w 540"/>
                  <a:gd name="T13" fmla="*/ 178 h 785"/>
                  <a:gd name="T14" fmla="*/ 288 w 540"/>
                  <a:gd name="T15" fmla="*/ 200 h 785"/>
                  <a:gd name="T16" fmla="*/ 283 w 540"/>
                  <a:gd name="T17" fmla="*/ 259 h 785"/>
                  <a:gd name="T18" fmla="*/ 300 w 540"/>
                  <a:gd name="T19" fmla="*/ 291 h 785"/>
                  <a:gd name="T20" fmla="*/ 307 w 540"/>
                  <a:gd name="T21" fmla="*/ 387 h 785"/>
                  <a:gd name="T22" fmla="*/ 321 w 540"/>
                  <a:gd name="T23" fmla="*/ 447 h 785"/>
                  <a:gd name="T24" fmla="*/ 339 w 540"/>
                  <a:gd name="T25" fmla="*/ 487 h 785"/>
                  <a:gd name="T26" fmla="*/ 366 w 540"/>
                  <a:gd name="T27" fmla="*/ 499 h 785"/>
                  <a:gd name="T28" fmla="*/ 425 w 540"/>
                  <a:gd name="T29" fmla="*/ 583 h 785"/>
                  <a:gd name="T30" fmla="*/ 438 w 540"/>
                  <a:gd name="T31" fmla="*/ 618 h 785"/>
                  <a:gd name="T32" fmla="*/ 455 w 540"/>
                  <a:gd name="T33" fmla="*/ 626 h 785"/>
                  <a:gd name="T34" fmla="*/ 480 w 540"/>
                  <a:gd name="T35" fmla="*/ 651 h 785"/>
                  <a:gd name="T36" fmla="*/ 509 w 540"/>
                  <a:gd name="T37" fmla="*/ 711 h 785"/>
                  <a:gd name="T38" fmla="*/ 519 w 540"/>
                  <a:gd name="T39" fmla="*/ 738 h 785"/>
                  <a:gd name="T40" fmla="*/ 530 w 540"/>
                  <a:gd name="T41" fmla="*/ 775 h 785"/>
                  <a:gd name="T42" fmla="*/ 482 w 540"/>
                  <a:gd name="T43" fmla="*/ 780 h 785"/>
                  <a:gd name="T44" fmla="*/ 343 w 540"/>
                  <a:gd name="T45" fmla="*/ 759 h 785"/>
                  <a:gd name="T46" fmla="*/ 357 w 540"/>
                  <a:gd name="T47" fmla="*/ 744 h 785"/>
                  <a:gd name="T48" fmla="*/ 350 w 540"/>
                  <a:gd name="T49" fmla="*/ 720 h 785"/>
                  <a:gd name="T50" fmla="*/ 357 w 540"/>
                  <a:gd name="T51" fmla="*/ 676 h 785"/>
                  <a:gd name="T52" fmla="*/ 336 w 540"/>
                  <a:gd name="T53" fmla="*/ 647 h 785"/>
                  <a:gd name="T54" fmla="*/ 314 w 540"/>
                  <a:gd name="T55" fmla="*/ 613 h 785"/>
                  <a:gd name="T56" fmla="*/ 297 w 540"/>
                  <a:gd name="T57" fmla="*/ 595 h 785"/>
                  <a:gd name="T58" fmla="*/ 277 w 540"/>
                  <a:gd name="T59" fmla="*/ 571 h 785"/>
                  <a:gd name="T60" fmla="*/ 247 w 540"/>
                  <a:gd name="T61" fmla="*/ 534 h 785"/>
                  <a:gd name="T62" fmla="*/ 209 w 540"/>
                  <a:gd name="T63" fmla="*/ 507 h 785"/>
                  <a:gd name="T64" fmla="*/ 182 w 540"/>
                  <a:gd name="T65" fmla="*/ 485 h 785"/>
                  <a:gd name="T66" fmla="*/ 163 w 540"/>
                  <a:gd name="T67" fmla="*/ 438 h 785"/>
                  <a:gd name="T68" fmla="*/ 152 w 540"/>
                  <a:gd name="T69" fmla="*/ 372 h 785"/>
                  <a:gd name="T70" fmla="*/ 128 w 540"/>
                  <a:gd name="T71" fmla="*/ 352 h 785"/>
                  <a:gd name="T72" fmla="*/ 130 w 540"/>
                  <a:gd name="T73" fmla="*/ 307 h 785"/>
                  <a:gd name="T74" fmla="*/ 101 w 540"/>
                  <a:gd name="T75" fmla="*/ 261 h 785"/>
                  <a:gd name="T76" fmla="*/ 98 w 540"/>
                  <a:gd name="T77" fmla="*/ 224 h 785"/>
                  <a:gd name="T78" fmla="*/ 45 w 540"/>
                  <a:gd name="T79" fmla="*/ 162 h 785"/>
                  <a:gd name="T80" fmla="*/ 57 w 540"/>
                  <a:gd name="T81" fmla="*/ 136 h 785"/>
                  <a:gd name="T82" fmla="*/ 31 w 540"/>
                  <a:gd name="T83" fmla="*/ 92 h 785"/>
                  <a:gd name="T84" fmla="*/ 35 w 540"/>
                  <a:gd name="T85" fmla="*/ 50 h 785"/>
                  <a:gd name="T86" fmla="*/ 25 w 540"/>
                  <a:gd name="T87" fmla="*/ 42 h 785"/>
                  <a:gd name="T88" fmla="*/ 16 w 540"/>
                  <a:gd name="T89" fmla="*/ 16 h 7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1" name="Freeform 49"/>
              <p:cNvSpPr>
                <a:spLocks/>
              </p:cNvSpPr>
              <p:nvPr/>
            </p:nvSpPr>
            <p:spPr bwMode="auto">
              <a:xfrm>
                <a:off x="257" y="1509"/>
                <a:ext cx="991" cy="1125"/>
              </a:xfrm>
              <a:custGeom>
                <a:avLst/>
                <a:gdLst>
                  <a:gd name="T0" fmla="*/ 18 w 741"/>
                  <a:gd name="T1" fmla="*/ 20 h 887"/>
                  <a:gd name="T2" fmla="*/ 39 w 741"/>
                  <a:gd name="T3" fmla="*/ 15 h 887"/>
                  <a:gd name="T4" fmla="*/ 101 w 741"/>
                  <a:gd name="T5" fmla="*/ 16 h 887"/>
                  <a:gd name="T6" fmla="*/ 124 w 741"/>
                  <a:gd name="T7" fmla="*/ 0 h 887"/>
                  <a:gd name="T8" fmla="*/ 172 w 741"/>
                  <a:gd name="T9" fmla="*/ 19 h 887"/>
                  <a:gd name="T10" fmla="*/ 333 w 741"/>
                  <a:gd name="T11" fmla="*/ 31 h 887"/>
                  <a:gd name="T12" fmla="*/ 372 w 741"/>
                  <a:gd name="T13" fmla="*/ 116 h 887"/>
                  <a:gd name="T14" fmla="*/ 385 w 741"/>
                  <a:gd name="T15" fmla="*/ 151 h 887"/>
                  <a:gd name="T16" fmla="*/ 412 w 741"/>
                  <a:gd name="T17" fmla="*/ 196 h 887"/>
                  <a:gd name="T18" fmla="*/ 432 w 741"/>
                  <a:gd name="T19" fmla="*/ 213 h 887"/>
                  <a:gd name="T20" fmla="*/ 476 w 741"/>
                  <a:gd name="T21" fmla="*/ 287 h 887"/>
                  <a:gd name="T22" fmla="*/ 481 w 741"/>
                  <a:gd name="T23" fmla="*/ 306 h 887"/>
                  <a:gd name="T24" fmla="*/ 493 w 741"/>
                  <a:gd name="T25" fmla="*/ 342 h 887"/>
                  <a:gd name="T26" fmla="*/ 495 w 741"/>
                  <a:gd name="T27" fmla="*/ 390 h 887"/>
                  <a:gd name="T28" fmla="*/ 530 w 741"/>
                  <a:gd name="T29" fmla="*/ 453 h 887"/>
                  <a:gd name="T30" fmla="*/ 532 w 741"/>
                  <a:gd name="T31" fmla="*/ 502 h 887"/>
                  <a:gd name="T32" fmla="*/ 571 w 741"/>
                  <a:gd name="T33" fmla="*/ 561 h 887"/>
                  <a:gd name="T34" fmla="*/ 559 w 741"/>
                  <a:gd name="T35" fmla="*/ 621 h 887"/>
                  <a:gd name="T36" fmla="*/ 573 w 741"/>
                  <a:gd name="T37" fmla="*/ 662 h 887"/>
                  <a:gd name="T38" fmla="*/ 620 w 741"/>
                  <a:gd name="T39" fmla="*/ 655 h 887"/>
                  <a:gd name="T40" fmla="*/ 639 w 741"/>
                  <a:gd name="T41" fmla="*/ 650 h 887"/>
                  <a:gd name="T42" fmla="*/ 665 w 741"/>
                  <a:gd name="T43" fmla="*/ 676 h 887"/>
                  <a:gd name="T44" fmla="*/ 695 w 741"/>
                  <a:gd name="T45" fmla="*/ 730 h 887"/>
                  <a:gd name="T46" fmla="*/ 702 w 741"/>
                  <a:gd name="T47" fmla="*/ 748 h 887"/>
                  <a:gd name="T48" fmla="*/ 714 w 741"/>
                  <a:gd name="T49" fmla="*/ 774 h 887"/>
                  <a:gd name="T50" fmla="*/ 737 w 741"/>
                  <a:gd name="T51" fmla="*/ 786 h 887"/>
                  <a:gd name="T52" fmla="*/ 739 w 741"/>
                  <a:gd name="T53" fmla="*/ 823 h 887"/>
                  <a:gd name="T54" fmla="*/ 714 w 741"/>
                  <a:gd name="T55" fmla="*/ 859 h 887"/>
                  <a:gd name="T56" fmla="*/ 668 w 741"/>
                  <a:gd name="T57" fmla="*/ 881 h 887"/>
                  <a:gd name="T58" fmla="*/ 648 w 741"/>
                  <a:gd name="T59" fmla="*/ 881 h 887"/>
                  <a:gd name="T60" fmla="*/ 630 w 741"/>
                  <a:gd name="T61" fmla="*/ 840 h 887"/>
                  <a:gd name="T62" fmla="*/ 630 w 741"/>
                  <a:gd name="T63" fmla="*/ 825 h 887"/>
                  <a:gd name="T64" fmla="*/ 611 w 741"/>
                  <a:gd name="T65" fmla="*/ 786 h 887"/>
                  <a:gd name="T66" fmla="*/ 569 w 741"/>
                  <a:gd name="T67" fmla="*/ 754 h 887"/>
                  <a:gd name="T68" fmla="*/ 532 w 741"/>
                  <a:gd name="T69" fmla="*/ 701 h 887"/>
                  <a:gd name="T70" fmla="*/ 483 w 741"/>
                  <a:gd name="T71" fmla="*/ 654 h 887"/>
                  <a:gd name="T72" fmla="*/ 397 w 741"/>
                  <a:gd name="T73" fmla="*/ 604 h 887"/>
                  <a:gd name="T74" fmla="*/ 364 w 741"/>
                  <a:gd name="T75" fmla="*/ 571 h 887"/>
                  <a:gd name="T76" fmla="*/ 355 w 741"/>
                  <a:gd name="T77" fmla="*/ 538 h 887"/>
                  <a:gd name="T78" fmla="*/ 376 w 741"/>
                  <a:gd name="T79" fmla="*/ 457 h 887"/>
                  <a:gd name="T80" fmla="*/ 376 w 741"/>
                  <a:gd name="T81" fmla="*/ 428 h 887"/>
                  <a:gd name="T82" fmla="*/ 362 w 741"/>
                  <a:gd name="T83" fmla="*/ 343 h 887"/>
                  <a:gd name="T84" fmla="*/ 326 w 741"/>
                  <a:gd name="T85" fmla="*/ 312 h 887"/>
                  <a:gd name="T86" fmla="*/ 310 w 741"/>
                  <a:gd name="T87" fmla="*/ 297 h 887"/>
                  <a:gd name="T88" fmla="*/ 284 w 741"/>
                  <a:gd name="T89" fmla="*/ 286 h 887"/>
                  <a:gd name="T90" fmla="*/ 287 w 741"/>
                  <a:gd name="T91" fmla="*/ 271 h 887"/>
                  <a:gd name="T92" fmla="*/ 263 w 741"/>
                  <a:gd name="T93" fmla="*/ 251 h 887"/>
                  <a:gd name="T94" fmla="*/ 221 w 741"/>
                  <a:gd name="T95" fmla="*/ 206 h 887"/>
                  <a:gd name="T96" fmla="*/ 174 w 741"/>
                  <a:gd name="T97" fmla="*/ 210 h 887"/>
                  <a:gd name="T98" fmla="*/ 158 w 741"/>
                  <a:gd name="T99" fmla="*/ 177 h 887"/>
                  <a:gd name="T100" fmla="*/ 106 w 741"/>
                  <a:gd name="T101" fmla="*/ 135 h 887"/>
                  <a:gd name="T102" fmla="*/ 74 w 741"/>
                  <a:gd name="T103" fmla="*/ 125 h 887"/>
                  <a:gd name="T104" fmla="*/ 64 w 741"/>
                  <a:gd name="T105" fmla="*/ 83 h 887"/>
                  <a:gd name="T106" fmla="*/ 27 w 741"/>
                  <a:gd name="T107" fmla="*/ 49 h 887"/>
                  <a:gd name="T108" fmla="*/ 12 w 741"/>
                  <a:gd name="T109" fmla="*/ 40 h 88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2" name="Freeform 50"/>
              <p:cNvSpPr>
                <a:spLocks/>
              </p:cNvSpPr>
              <p:nvPr/>
            </p:nvSpPr>
            <p:spPr bwMode="auto">
              <a:xfrm>
                <a:off x="385" y="572"/>
                <a:ext cx="1175" cy="1358"/>
              </a:xfrm>
              <a:custGeom>
                <a:avLst/>
                <a:gdLst>
                  <a:gd name="T0" fmla="*/ 876 w 877"/>
                  <a:gd name="T1" fmla="*/ 459 h 1071"/>
                  <a:gd name="T2" fmla="*/ 856 w 877"/>
                  <a:gd name="T3" fmla="*/ 693 h 1071"/>
                  <a:gd name="T4" fmla="*/ 833 w 877"/>
                  <a:gd name="T5" fmla="*/ 750 h 1071"/>
                  <a:gd name="T6" fmla="*/ 789 w 877"/>
                  <a:gd name="T7" fmla="*/ 748 h 1071"/>
                  <a:gd name="T8" fmla="*/ 790 w 877"/>
                  <a:gd name="T9" fmla="*/ 793 h 1071"/>
                  <a:gd name="T10" fmla="*/ 830 w 877"/>
                  <a:gd name="T11" fmla="*/ 861 h 1071"/>
                  <a:gd name="T12" fmla="*/ 834 w 877"/>
                  <a:gd name="T13" fmla="*/ 932 h 1071"/>
                  <a:gd name="T14" fmla="*/ 842 w 877"/>
                  <a:gd name="T15" fmla="*/ 1007 h 1071"/>
                  <a:gd name="T16" fmla="*/ 739 w 877"/>
                  <a:gd name="T17" fmla="*/ 1022 h 1071"/>
                  <a:gd name="T18" fmla="*/ 707 w 877"/>
                  <a:gd name="T19" fmla="*/ 1001 h 1071"/>
                  <a:gd name="T20" fmla="*/ 680 w 877"/>
                  <a:gd name="T21" fmla="*/ 997 h 1071"/>
                  <a:gd name="T22" fmla="*/ 653 w 877"/>
                  <a:gd name="T23" fmla="*/ 946 h 1071"/>
                  <a:gd name="T24" fmla="*/ 631 w 877"/>
                  <a:gd name="T25" fmla="*/ 928 h 1071"/>
                  <a:gd name="T26" fmla="*/ 593 w 877"/>
                  <a:gd name="T27" fmla="*/ 908 h 1071"/>
                  <a:gd name="T28" fmla="*/ 579 w 877"/>
                  <a:gd name="T29" fmla="*/ 890 h 1071"/>
                  <a:gd name="T30" fmla="*/ 570 w 877"/>
                  <a:gd name="T31" fmla="*/ 879 h 1071"/>
                  <a:gd name="T32" fmla="*/ 567 w 877"/>
                  <a:gd name="T33" fmla="*/ 860 h 1071"/>
                  <a:gd name="T34" fmla="*/ 562 w 877"/>
                  <a:gd name="T35" fmla="*/ 840 h 1071"/>
                  <a:gd name="T36" fmla="*/ 566 w 877"/>
                  <a:gd name="T37" fmla="*/ 820 h 1071"/>
                  <a:gd name="T38" fmla="*/ 570 w 877"/>
                  <a:gd name="T39" fmla="*/ 804 h 1071"/>
                  <a:gd name="T40" fmla="*/ 541 w 877"/>
                  <a:gd name="T41" fmla="*/ 790 h 1071"/>
                  <a:gd name="T42" fmla="*/ 519 w 877"/>
                  <a:gd name="T43" fmla="*/ 791 h 1071"/>
                  <a:gd name="T44" fmla="*/ 511 w 877"/>
                  <a:gd name="T45" fmla="*/ 782 h 1071"/>
                  <a:gd name="T46" fmla="*/ 502 w 877"/>
                  <a:gd name="T47" fmla="*/ 785 h 1071"/>
                  <a:gd name="T48" fmla="*/ 498 w 877"/>
                  <a:gd name="T49" fmla="*/ 780 h 1071"/>
                  <a:gd name="T50" fmla="*/ 487 w 877"/>
                  <a:gd name="T51" fmla="*/ 769 h 1071"/>
                  <a:gd name="T52" fmla="*/ 477 w 877"/>
                  <a:gd name="T53" fmla="*/ 759 h 1071"/>
                  <a:gd name="T54" fmla="*/ 474 w 877"/>
                  <a:gd name="T55" fmla="*/ 752 h 1071"/>
                  <a:gd name="T56" fmla="*/ 467 w 877"/>
                  <a:gd name="T57" fmla="*/ 738 h 1071"/>
                  <a:gd name="T58" fmla="*/ 457 w 877"/>
                  <a:gd name="T59" fmla="*/ 724 h 1071"/>
                  <a:gd name="T60" fmla="*/ 445 w 877"/>
                  <a:gd name="T61" fmla="*/ 706 h 1071"/>
                  <a:gd name="T62" fmla="*/ 419 w 877"/>
                  <a:gd name="T63" fmla="*/ 687 h 1071"/>
                  <a:gd name="T64" fmla="*/ 399 w 877"/>
                  <a:gd name="T65" fmla="*/ 657 h 1071"/>
                  <a:gd name="T66" fmla="*/ 391 w 877"/>
                  <a:gd name="T67" fmla="*/ 644 h 1071"/>
                  <a:gd name="T68" fmla="*/ 371 w 877"/>
                  <a:gd name="T69" fmla="*/ 610 h 1071"/>
                  <a:gd name="T70" fmla="*/ 361 w 877"/>
                  <a:gd name="T71" fmla="*/ 591 h 1071"/>
                  <a:gd name="T72" fmla="*/ 357 w 877"/>
                  <a:gd name="T73" fmla="*/ 574 h 1071"/>
                  <a:gd name="T74" fmla="*/ 344 w 877"/>
                  <a:gd name="T75" fmla="*/ 555 h 1071"/>
                  <a:gd name="T76" fmla="*/ 338 w 877"/>
                  <a:gd name="T77" fmla="*/ 520 h 1071"/>
                  <a:gd name="T78" fmla="*/ 319 w 877"/>
                  <a:gd name="T79" fmla="*/ 489 h 1071"/>
                  <a:gd name="T80" fmla="*/ 302 w 877"/>
                  <a:gd name="T81" fmla="*/ 452 h 1071"/>
                  <a:gd name="T82" fmla="*/ 295 w 877"/>
                  <a:gd name="T83" fmla="*/ 399 h 1071"/>
                  <a:gd name="T84" fmla="*/ 285 w 877"/>
                  <a:gd name="T85" fmla="*/ 373 h 1071"/>
                  <a:gd name="T86" fmla="*/ 254 w 877"/>
                  <a:gd name="T87" fmla="*/ 301 h 1071"/>
                  <a:gd name="T88" fmla="*/ 258 w 877"/>
                  <a:gd name="T89" fmla="*/ 262 h 1071"/>
                  <a:gd name="T90" fmla="*/ 270 w 877"/>
                  <a:gd name="T91" fmla="*/ 249 h 1071"/>
                  <a:gd name="T92" fmla="*/ 250 w 877"/>
                  <a:gd name="T93" fmla="*/ 235 h 1071"/>
                  <a:gd name="T94" fmla="*/ 218 w 877"/>
                  <a:gd name="T95" fmla="*/ 223 h 1071"/>
                  <a:gd name="T96" fmla="*/ 195 w 877"/>
                  <a:gd name="T97" fmla="*/ 205 h 1071"/>
                  <a:gd name="T98" fmla="*/ 176 w 877"/>
                  <a:gd name="T99" fmla="*/ 177 h 1071"/>
                  <a:gd name="T100" fmla="*/ 161 w 877"/>
                  <a:gd name="T101" fmla="*/ 170 h 1071"/>
                  <a:gd name="T102" fmla="*/ 148 w 877"/>
                  <a:gd name="T103" fmla="*/ 170 h 1071"/>
                  <a:gd name="T104" fmla="*/ 115 w 877"/>
                  <a:gd name="T105" fmla="*/ 177 h 1071"/>
                  <a:gd name="T106" fmla="*/ 86 w 877"/>
                  <a:gd name="T107" fmla="*/ 154 h 1071"/>
                  <a:gd name="T108" fmla="*/ 75 w 877"/>
                  <a:gd name="T109" fmla="*/ 143 h 1071"/>
                  <a:gd name="T110" fmla="*/ 53 w 877"/>
                  <a:gd name="T111" fmla="*/ 131 h 1071"/>
                  <a:gd name="T112" fmla="*/ 36 w 877"/>
                  <a:gd name="T113" fmla="*/ 127 h 1071"/>
                  <a:gd name="T114" fmla="*/ 5 w 877"/>
                  <a:gd name="T115" fmla="*/ 93 h 1071"/>
                  <a:gd name="T116" fmla="*/ 50 w 877"/>
                  <a:gd name="T117" fmla="*/ 0 h 1071"/>
                  <a:gd name="T118" fmla="*/ 543 w 877"/>
                  <a:gd name="T119" fmla="*/ 242 h 10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3" name="Freeform 51"/>
              <p:cNvSpPr>
                <a:spLocks/>
              </p:cNvSpPr>
              <p:nvPr/>
            </p:nvSpPr>
            <p:spPr bwMode="auto">
              <a:xfrm>
                <a:off x="2389" y="1245"/>
                <a:ext cx="776" cy="1095"/>
              </a:xfrm>
              <a:custGeom>
                <a:avLst/>
                <a:gdLst>
                  <a:gd name="T0" fmla="*/ 545 w 580"/>
                  <a:gd name="T1" fmla="*/ 345 h 861"/>
                  <a:gd name="T2" fmla="*/ 502 w 580"/>
                  <a:gd name="T3" fmla="*/ 394 h 861"/>
                  <a:gd name="T4" fmla="*/ 448 w 580"/>
                  <a:gd name="T5" fmla="*/ 420 h 861"/>
                  <a:gd name="T6" fmla="*/ 444 w 580"/>
                  <a:gd name="T7" fmla="*/ 453 h 861"/>
                  <a:gd name="T8" fmla="*/ 455 w 580"/>
                  <a:gd name="T9" fmla="*/ 441 h 861"/>
                  <a:gd name="T10" fmla="*/ 481 w 580"/>
                  <a:gd name="T11" fmla="*/ 496 h 861"/>
                  <a:gd name="T12" fmla="*/ 449 w 580"/>
                  <a:gd name="T13" fmla="*/ 514 h 861"/>
                  <a:gd name="T14" fmla="*/ 421 w 580"/>
                  <a:gd name="T15" fmla="*/ 530 h 861"/>
                  <a:gd name="T16" fmla="*/ 401 w 580"/>
                  <a:gd name="T17" fmla="*/ 590 h 861"/>
                  <a:gd name="T18" fmla="*/ 425 w 580"/>
                  <a:gd name="T19" fmla="*/ 630 h 861"/>
                  <a:gd name="T20" fmla="*/ 438 w 580"/>
                  <a:gd name="T21" fmla="*/ 664 h 861"/>
                  <a:gd name="T22" fmla="*/ 470 w 580"/>
                  <a:gd name="T23" fmla="*/ 691 h 861"/>
                  <a:gd name="T24" fmla="*/ 471 w 580"/>
                  <a:gd name="T25" fmla="*/ 701 h 861"/>
                  <a:gd name="T26" fmla="*/ 492 w 580"/>
                  <a:gd name="T27" fmla="*/ 729 h 861"/>
                  <a:gd name="T28" fmla="*/ 526 w 580"/>
                  <a:gd name="T29" fmla="*/ 743 h 861"/>
                  <a:gd name="T30" fmla="*/ 501 w 580"/>
                  <a:gd name="T31" fmla="*/ 754 h 861"/>
                  <a:gd name="T32" fmla="*/ 441 w 580"/>
                  <a:gd name="T33" fmla="*/ 761 h 861"/>
                  <a:gd name="T34" fmla="*/ 449 w 580"/>
                  <a:gd name="T35" fmla="*/ 801 h 861"/>
                  <a:gd name="T36" fmla="*/ 447 w 580"/>
                  <a:gd name="T37" fmla="*/ 830 h 861"/>
                  <a:gd name="T38" fmla="*/ 446 w 580"/>
                  <a:gd name="T39" fmla="*/ 857 h 861"/>
                  <a:gd name="T40" fmla="*/ 435 w 580"/>
                  <a:gd name="T41" fmla="*/ 853 h 861"/>
                  <a:gd name="T42" fmla="*/ 414 w 580"/>
                  <a:gd name="T43" fmla="*/ 856 h 861"/>
                  <a:gd name="T44" fmla="*/ 374 w 580"/>
                  <a:gd name="T45" fmla="*/ 813 h 861"/>
                  <a:gd name="T46" fmla="*/ 346 w 580"/>
                  <a:gd name="T47" fmla="*/ 822 h 861"/>
                  <a:gd name="T48" fmla="*/ 331 w 580"/>
                  <a:gd name="T49" fmla="*/ 811 h 861"/>
                  <a:gd name="T50" fmla="*/ 328 w 580"/>
                  <a:gd name="T51" fmla="*/ 798 h 861"/>
                  <a:gd name="T52" fmla="*/ 315 w 580"/>
                  <a:gd name="T53" fmla="*/ 800 h 861"/>
                  <a:gd name="T54" fmla="*/ 294 w 580"/>
                  <a:gd name="T55" fmla="*/ 785 h 861"/>
                  <a:gd name="T56" fmla="*/ 257 w 580"/>
                  <a:gd name="T57" fmla="*/ 774 h 861"/>
                  <a:gd name="T58" fmla="*/ 177 w 580"/>
                  <a:gd name="T59" fmla="*/ 774 h 861"/>
                  <a:gd name="T60" fmla="*/ 161 w 580"/>
                  <a:gd name="T61" fmla="*/ 808 h 861"/>
                  <a:gd name="T62" fmla="*/ 137 w 580"/>
                  <a:gd name="T63" fmla="*/ 826 h 861"/>
                  <a:gd name="T64" fmla="*/ 94 w 580"/>
                  <a:gd name="T65" fmla="*/ 824 h 861"/>
                  <a:gd name="T66" fmla="*/ 72 w 580"/>
                  <a:gd name="T67" fmla="*/ 788 h 861"/>
                  <a:gd name="T68" fmla="*/ 50 w 580"/>
                  <a:gd name="T69" fmla="*/ 759 h 861"/>
                  <a:gd name="T70" fmla="*/ 55 w 580"/>
                  <a:gd name="T71" fmla="*/ 738 h 861"/>
                  <a:gd name="T72" fmla="*/ 58 w 580"/>
                  <a:gd name="T73" fmla="*/ 716 h 861"/>
                  <a:gd name="T74" fmla="*/ 65 w 580"/>
                  <a:gd name="T75" fmla="*/ 682 h 861"/>
                  <a:gd name="T76" fmla="*/ 73 w 580"/>
                  <a:gd name="T77" fmla="*/ 643 h 861"/>
                  <a:gd name="T78" fmla="*/ 61 w 580"/>
                  <a:gd name="T79" fmla="*/ 550 h 861"/>
                  <a:gd name="T80" fmla="*/ 6 w 580"/>
                  <a:gd name="T81" fmla="*/ 376 h 861"/>
                  <a:gd name="T82" fmla="*/ 155 w 580"/>
                  <a:gd name="T83" fmla="*/ 100 h 861"/>
                  <a:gd name="T84" fmla="*/ 236 w 580"/>
                  <a:gd name="T85" fmla="*/ 0 h 861"/>
                  <a:gd name="T86" fmla="*/ 284 w 580"/>
                  <a:gd name="T87" fmla="*/ 11 h 861"/>
                  <a:gd name="T88" fmla="*/ 360 w 580"/>
                  <a:gd name="T89" fmla="*/ 22 h 861"/>
                  <a:gd name="T90" fmla="*/ 396 w 580"/>
                  <a:gd name="T91" fmla="*/ 60 h 861"/>
                  <a:gd name="T92" fmla="*/ 449 w 580"/>
                  <a:gd name="T93" fmla="*/ 105 h 861"/>
                  <a:gd name="T94" fmla="*/ 513 w 580"/>
                  <a:gd name="T95" fmla="*/ 224 h 861"/>
                  <a:gd name="T96" fmla="*/ 560 w 580"/>
                  <a:gd name="T97" fmla="*/ 304 h 8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4" name="Freeform 52"/>
              <p:cNvSpPr>
                <a:spLocks/>
              </p:cNvSpPr>
              <p:nvPr/>
            </p:nvSpPr>
            <p:spPr bwMode="auto">
              <a:xfrm>
                <a:off x="2896" y="1661"/>
                <a:ext cx="533" cy="956"/>
              </a:xfrm>
              <a:custGeom>
                <a:avLst/>
                <a:gdLst>
                  <a:gd name="T0" fmla="*/ 45 w 398"/>
                  <a:gd name="T1" fmla="*/ 195 h 754"/>
                  <a:gd name="T2" fmla="*/ 74 w 398"/>
                  <a:gd name="T3" fmla="*/ 193 h 754"/>
                  <a:gd name="T4" fmla="*/ 92 w 398"/>
                  <a:gd name="T5" fmla="*/ 124 h 754"/>
                  <a:gd name="T6" fmla="*/ 66 w 398"/>
                  <a:gd name="T7" fmla="*/ 114 h 754"/>
                  <a:gd name="T8" fmla="*/ 50 w 398"/>
                  <a:gd name="T9" fmla="*/ 125 h 754"/>
                  <a:gd name="T10" fmla="*/ 69 w 398"/>
                  <a:gd name="T11" fmla="*/ 78 h 754"/>
                  <a:gd name="T12" fmla="*/ 118 w 398"/>
                  <a:gd name="T13" fmla="*/ 46 h 754"/>
                  <a:gd name="T14" fmla="*/ 173 w 398"/>
                  <a:gd name="T15" fmla="*/ 25 h 754"/>
                  <a:gd name="T16" fmla="*/ 185 w 398"/>
                  <a:gd name="T17" fmla="*/ 43 h 754"/>
                  <a:gd name="T18" fmla="*/ 215 w 398"/>
                  <a:gd name="T19" fmla="*/ 111 h 754"/>
                  <a:gd name="T20" fmla="*/ 217 w 398"/>
                  <a:gd name="T21" fmla="*/ 129 h 754"/>
                  <a:gd name="T22" fmla="*/ 225 w 398"/>
                  <a:gd name="T23" fmla="*/ 153 h 754"/>
                  <a:gd name="T24" fmla="*/ 220 w 398"/>
                  <a:gd name="T25" fmla="*/ 185 h 754"/>
                  <a:gd name="T26" fmla="*/ 251 w 398"/>
                  <a:gd name="T27" fmla="*/ 207 h 754"/>
                  <a:gd name="T28" fmla="*/ 267 w 398"/>
                  <a:gd name="T29" fmla="*/ 243 h 754"/>
                  <a:gd name="T30" fmla="*/ 288 w 398"/>
                  <a:gd name="T31" fmla="*/ 263 h 754"/>
                  <a:gd name="T32" fmla="*/ 326 w 398"/>
                  <a:gd name="T33" fmla="*/ 296 h 754"/>
                  <a:gd name="T34" fmla="*/ 344 w 398"/>
                  <a:gd name="T35" fmla="*/ 288 h 754"/>
                  <a:gd name="T36" fmla="*/ 372 w 398"/>
                  <a:gd name="T37" fmla="*/ 303 h 754"/>
                  <a:gd name="T38" fmla="*/ 397 w 398"/>
                  <a:gd name="T39" fmla="*/ 377 h 754"/>
                  <a:gd name="T40" fmla="*/ 323 w 398"/>
                  <a:gd name="T41" fmla="*/ 445 h 754"/>
                  <a:gd name="T42" fmla="*/ 299 w 398"/>
                  <a:gd name="T43" fmla="*/ 449 h 754"/>
                  <a:gd name="T44" fmla="*/ 291 w 398"/>
                  <a:gd name="T45" fmla="*/ 473 h 754"/>
                  <a:gd name="T46" fmla="*/ 289 w 398"/>
                  <a:gd name="T47" fmla="*/ 492 h 754"/>
                  <a:gd name="T48" fmla="*/ 256 w 398"/>
                  <a:gd name="T49" fmla="*/ 506 h 754"/>
                  <a:gd name="T50" fmla="*/ 239 w 398"/>
                  <a:gd name="T51" fmla="*/ 520 h 754"/>
                  <a:gd name="T52" fmla="*/ 216 w 398"/>
                  <a:gd name="T53" fmla="*/ 526 h 754"/>
                  <a:gd name="T54" fmla="*/ 231 w 398"/>
                  <a:gd name="T55" fmla="*/ 552 h 754"/>
                  <a:gd name="T56" fmla="*/ 227 w 398"/>
                  <a:gd name="T57" fmla="*/ 600 h 754"/>
                  <a:gd name="T58" fmla="*/ 245 w 398"/>
                  <a:gd name="T59" fmla="*/ 624 h 754"/>
                  <a:gd name="T60" fmla="*/ 250 w 398"/>
                  <a:gd name="T61" fmla="*/ 634 h 754"/>
                  <a:gd name="T62" fmla="*/ 222 w 398"/>
                  <a:gd name="T63" fmla="*/ 663 h 754"/>
                  <a:gd name="T64" fmla="*/ 198 w 398"/>
                  <a:gd name="T65" fmla="*/ 661 h 754"/>
                  <a:gd name="T66" fmla="*/ 183 w 398"/>
                  <a:gd name="T67" fmla="*/ 683 h 754"/>
                  <a:gd name="T68" fmla="*/ 164 w 398"/>
                  <a:gd name="T69" fmla="*/ 720 h 754"/>
                  <a:gd name="T70" fmla="*/ 161 w 398"/>
                  <a:gd name="T71" fmla="*/ 741 h 754"/>
                  <a:gd name="T72" fmla="*/ 128 w 398"/>
                  <a:gd name="T73" fmla="*/ 753 h 754"/>
                  <a:gd name="T74" fmla="*/ 98 w 398"/>
                  <a:gd name="T75" fmla="*/ 653 h 754"/>
                  <a:gd name="T76" fmla="*/ 79 w 398"/>
                  <a:gd name="T77" fmla="*/ 596 h 754"/>
                  <a:gd name="T78" fmla="*/ 62 w 398"/>
                  <a:gd name="T79" fmla="*/ 541 h 754"/>
                  <a:gd name="T80" fmla="*/ 60 w 398"/>
                  <a:gd name="T81" fmla="*/ 513 h 754"/>
                  <a:gd name="T82" fmla="*/ 54 w 398"/>
                  <a:gd name="T83" fmla="*/ 481 h 754"/>
                  <a:gd name="T84" fmla="*/ 53 w 398"/>
                  <a:gd name="T85" fmla="*/ 458 h 754"/>
                  <a:gd name="T86" fmla="*/ 81 w 398"/>
                  <a:gd name="T87" fmla="*/ 415 h 754"/>
                  <a:gd name="T88" fmla="*/ 121 w 398"/>
                  <a:gd name="T89" fmla="*/ 424 h 754"/>
                  <a:gd name="T90" fmla="*/ 131 w 398"/>
                  <a:gd name="T91" fmla="*/ 404 h 754"/>
                  <a:gd name="T92" fmla="*/ 86 w 398"/>
                  <a:gd name="T93" fmla="*/ 383 h 754"/>
                  <a:gd name="T94" fmla="*/ 94 w 398"/>
                  <a:gd name="T95" fmla="*/ 370 h 754"/>
                  <a:gd name="T96" fmla="*/ 66 w 398"/>
                  <a:gd name="T97" fmla="*/ 354 h 754"/>
                  <a:gd name="T98" fmla="*/ 42 w 398"/>
                  <a:gd name="T99" fmla="*/ 328 h 754"/>
                  <a:gd name="T100" fmla="*/ 35 w 398"/>
                  <a:gd name="T101" fmla="*/ 275 h 754"/>
                  <a:gd name="T102" fmla="*/ 0 w 398"/>
                  <a:gd name="T103" fmla="*/ 235 h 7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5" name="Freeform 53"/>
              <p:cNvSpPr>
                <a:spLocks/>
              </p:cNvSpPr>
              <p:nvPr/>
            </p:nvSpPr>
            <p:spPr bwMode="auto">
              <a:xfrm>
                <a:off x="1405" y="829"/>
                <a:ext cx="1136" cy="1271"/>
              </a:xfrm>
              <a:custGeom>
                <a:avLst/>
                <a:gdLst>
                  <a:gd name="T0" fmla="*/ 163 w 848"/>
                  <a:gd name="T1" fmla="*/ 0 h 1001"/>
                  <a:gd name="T2" fmla="*/ 58 w 848"/>
                  <a:gd name="T3" fmla="*/ 84 h 1001"/>
                  <a:gd name="T4" fmla="*/ 80 w 848"/>
                  <a:gd name="T5" fmla="*/ 179 h 1001"/>
                  <a:gd name="T6" fmla="*/ 87 w 848"/>
                  <a:gd name="T7" fmla="*/ 377 h 1001"/>
                  <a:gd name="T8" fmla="*/ 80 w 848"/>
                  <a:gd name="T9" fmla="*/ 433 h 1001"/>
                  <a:gd name="T10" fmla="*/ 78 w 848"/>
                  <a:gd name="T11" fmla="*/ 498 h 1001"/>
                  <a:gd name="T12" fmla="*/ 82 w 848"/>
                  <a:gd name="T13" fmla="*/ 537 h 1001"/>
                  <a:gd name="T14" fmla="*/ 71 w 848"/>
                  <a:gd name="T15" fmla="*/ 563 h 1001"/>
                  <a:gd name="T16" fmla="*/ 29 w 848"/>
                  <a:gd name="T17" fmla="*/ 554 h 1001"/>
                  <a:gd name="T18" fmla="*/ 15 w 848"/>
                  <a:gd name="T19" fmla="*/ 549 h 1001"/>
                  <a:gd name="T20" fmla="*/ 3 w 848"/>
                  <a:gd name="T21" fmla="*/ 557 h 1001"/>
                  <a:gd name="T22" fmla="*/ 1 w 848"/>
                  <a:gd name="T23" fmla="*/ 573 h 1001"/>
                  <a:gd name="T24" fmla="*/ 12 w 848"/>
                  <a:gd name="T25" fmla="*/ 598 h 1001"/>
                  <a:gd name="T26" fmla="*/ 26 w 848"/>
                  <a:gd name="T27" fmla="*/ 611 h 1001"/>
                  <a:gd name="T28" fmla="*/ 50 w 848"/>
                  <a:gd name="T29" fmla="*/ 661 h 1001"/>
                  <a:gd name="T30" fmla="*/ 65 w 848"/>
                  <a:gd name="T31" fmla="*/ 688 h 1001"/>
                  <a:gd name="T32" fmla="*/ 57 w 848"/>
                  <a:gd name="T33" fmla="*/ 721 h 1001"/>
                  <a:gd name="T34" fmla="*/ 62 w 848"/>
                  <a:gd name="T35" fmla="*/ 747 h 1001"/>
                  <a:gd name="T36" fmla="*/ 93 w 848"/>
                  <a:gd name="T37" fmla="*/ 752 h 1001"/>
                  <a:gd name="T38" fmla="*/ 107 w 848"/>
                  <a:gd name="T39" fmla="*/ 753 h 1001"/>
                  <a:gd name="T40" fmla="*/ 134 w 848"/>
                  <a:gd name="T41" fmla="*/ 768 h 1001"/>
                  <a:gd name="T42" fmla="*/ 147 w 848"/>
                  <a:gd name="T43" fmla="*/ 801 h 1001"/>
                  <a:gd name="T44" fmla="*/ 163 w 848"/>
                  <a:gd name="T45" fmla="*/ 863 h 1001"/>
                  <a:gd name="T46" fmla="*/ 172 w 848"/>
                  <a:gd name="T47" fmla="*/ 902 h 1001"/>
                  <a:gd name="T48" fmla="*/ 184 w 848"/>
                  <a:gd name="T49" fmla="*/ 909 h 1001"/>
                  <a:gd name="T50" fmla="*/ 221 w 848"/>
                  <a:gd name="T51" fmla="*/ 915 h 1001"/>
                  <a:gd name="T52" fmla="*/ 232 w 848"/>
                  <a:gd name="T53" fmla="*/ 943 h 1001"/>
                  <a:gd name="T54" fmla="*/ 258 w 848"/>
                  <a:gd name="T55" fmla="*/ 972 h 1001"/>
                  <a:gd name="T56" fmla="*/ 290 w 848"/>
                  <a:gd name="T57" fmla="*/ 999 h 1001"/>
                  <a:gd name="T58" fmla="*/ 313 w 848"/>
                  <a:gd name="T59" fmla="*/ 1000 h 1001"/>
                  <a:gd name="T60" fmla="*/ 349 w 848"/>
                  <a:gd name="T61" fmla="*/ 943 h 1001"/>
                  <a:gd name="T62" fmla="*/ 365 w 848"/>
                  <a:gd name="T63" fmla="*/ 923 h 1001"/>
                  <a:gd name="T64" fmla="*/ 360 w 848"/>
                  <a:gd name="T65" fmla="*/ 891 h 1001"/>
                  <a:gd name="T66" fmla="*/ 374 w 848"/>
                  <a:gd name="T67" fmla="*/ 888 h 1001"/>
                  <a:gd name="T68" fmla="*/ 397 w 848"/>
                  <a:gd name="T69" fmla="*/ 873 h 1001"/>
                  <a:gd name="T70" fmla="*/ 411 w 848"/>
                  <a:gd name="T71" fmla="*/ 829 h 1001"/>
                  <a:gd name="T72" fmla="*/ 424 w 848"/>
                  <a:gd name="T73" fmla="*/ 824 h 1001"/>
                  <a:gd name="T74" fmla="*/ 438 w 848"/>
                  <a:gd name="T75" fmla="*/ 822 h 1001"/>
                  <a:gd name="T76" fmla="*/ 471 w 848"/>
                  <a:gd name="T77" fmla="*/ 850 h 1001"/>
                  <a:gd name="T78" fmla="*/ 509 w 848"/>
                  <a:gd name="T79" fmla="*/ 878 h 1001"/>
                  <a:gd name="T80" fmla="*/ 538 w 848"/>
                  <a:gd name="T81" fmla="*/ 888 h 1001"/>
                  <a:gd name="T82" fmla="*/ 557 w 848"/>
                  <a:gd name="T83" fmla="*/ 879 h 1001"/>
                  <a:gd name="T84" fmla="*/ 590 w 848"/>
                  <a:gd name="T85" fmla="*/ 882 h 1001"/>
                  <a:gd name="T86" fmla="*/ 622 w 848"/>
                  <a:gd name="T87" fmla="*/ 891 h 1001"/>
                  <a:gd name="T88" fmla="*/ 664 w 848"/>
                  <a:gd name="T89" fmla="*/ 879 h 1001"/>
                  <a:gd name="T90" fmla="*/ 720 w 848"/>
                  <a:gd name="T91" fmla="*/ 848 h 1001"/>
                  <a:gd name="T92" fmla="*/ 766 w 848"/>
                  <a:gd name="T93" fmla="*/ 839 h 1001"/>
                  <a:gd name="T94" fmla="*/ 847 w 848"/>
                  <a:gd name="T95" fmla="*/ 477 h 1001"/>
                  <a:gd name="T96" fmla="*/ 764 w 848"/>
                  <a:gd name="T97" fmla="*/ 435 h 1001"/>
                  <a:gd name="T98" fmla="*/ 713 w 848"/>
                  <a:gd name="T99" fmla="*/ 408 h 1001"/>
                  <a:gd name="T100" fmla="*/ 637 w 848"/>
                  <a:gd name="T101" fmla="*/ 306 h 1001"/>
                  <a:gd name="T102" fmla="*/ 600 w 848"/>
                  <a:gd name="T103" fmla="*/ 204 h 1001"/>
                  <a:gd name="T104" fmla="*/ 513 w 848"/>
                  <a:gd name="T105" fmla="*/ 126 h 1001"/>
                  <a:gd name="T106" fmla="*/ 446 w 848"/>
                  <a:gd name="T107" fmla="*/ 71 h 1001"/>
                  <a:gd name="T108" fmla="*/ 397 w 848"/>
                  <a:gd name="T109" fmla="*/ 16 h 10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6" name="Freeform 54"/>
              <p:cNvSpPr>
                <a:spLocks/>
              </p:cNvSpPr>
              <p:nvPr/>
            </p:nvSpPr>
            <p:spPr bwMode="auto">
              <a:xfrm>
                <a:off x="3168" y="2984"/>
                <a:ext cx="401" cy="374"/>
              </a:xfrm>
              <a:custGeom>
                <a:avLst/>
                <a:gdLst>
                  <a:gd name="T0" fmla="*/ 13 w 300"/>
                  <a:gd name="T1" fmla="*/ 136 h 296"/>
                  <a:gd name="T2" fmla="*/ 44 w 300"/>
                  <a:gd name="T3" fmla="*/ 124 h 296"/>
                  <a:gd name="T4" fmla="*/ 59 w 300"/>
                  <a:gd name="T5" fmla="*/ 100 h 296"/>
                  <a:gd name="T6" fmla="*/ 87 w 300"/>
                  <a:gd name="T7" fmla="*/ 53 h 296"/>
                  <a:gd name="T8" fmla="*/ 108 w 300"/>
                  <a:gd name="T9" fmla="*/ 49 h 296"/>
                  <a:gd name="T10" fmla="*/ 125 w 300"/>
                  <a:gd name="T11" fmla="*/ 39 h 296"/>
                  <a:gd name="T12" fmla="*/ 135 w 300"/>
                  <a:gd name="T13" fmla="*/ 18 h 296"/>
                  <a:gd name="T14" fmla="*/ 156 w 300"/>
                  <a:gd name="T15" fmla="*/ 24 h 296"/>
                  <a:gd name="T16" fmla="*/ 173 w 300"/>
                  <a:gd name="T17" fmla="*/ 29 h 296"/>
                  <a:gd name="T18" fmla="*/ 187 w 300"/>
                  <a:gd name="T19" fmla="*/ 31 h 296"/>
                  <a:gd name="T20" fmla="*/ 203 w 300"/>
                  <a:gd name="T21" fmla="*/ 31 h 296"/>
                  <a:gd name="T22" fmla="*/ 203 w 300"/>
                  <a:gd name="T23" fmla="*/ 4 h 296"/>
                  <a:gd name="T24" fmla="*/ 223 w 300"/>
                  <a:gd name="T25" fmla="*/ 5 h 296"/>
                  <a:gd name="T26" fmla="*/ 221 w 300"/>
                  <a:gd name="T27" fmla="*/ 27 h 296"/>
                  <a:gd name="T28" fmla="*/ 251 w 300"/>
                  <a:gd name="T29" fmla="*/ 37 h 296"/>
                  <a:gd name="T30" fmla="*/ 258 w 300"/>
                  <a:gd name="T31" fmla="*/ 49 h 296"/>
                  <a:gd name="T32" fmla="*/ 270 w 300"/>
                  <a:gd name="T33" fmla="*/ 55 h 296"/>
                  <a:gd name="T34" fmla="*/ 258 w 300"/>
                  <a:gd name="T35" fmla="*/ 86 h 296"/>
                  <a:gd name="T36" fmla="*/ 249 w 300"/>
                  <a:gd name="T37" fmla="*/ 99 h 296"/>
                  <a:gd name="T38" fmla="*/ 236 w 300"/>
                  <a:gd name="T39" fmla="*/ 92 h 296"/>
                  <a:gd name="T40" fmla="*/ 222 w 300"/>
                  <a:gd name="T41" fmla="*/ 111 h 296"/>
                  <a:gd name="T42" fmla="*/ 206 w 300"/>
                  <a:gd name="T43" fmla="*/ 120 h 296"/>
                  <a:gd name="T44" fmla="*/ 226 w 300"/>
                  <a:gd name="T45" fmla="*/ 117 h 296"/>
                  <a:gd name="T46" fmla="*/ 215 w 300"/>
                  <a:gd name="T47" fmla="*/ 137 h 296"/>
                  <a:gd name="T48" fmla="*/ 221 w 300"/>
                  <a:gd name="T49" fmla="*/ 177 h 296"/>
                  <a:gd name="T50" fmla="*/ 243 w 300"/>
                  <a:gd name="T51" fmla="*/ 165 h 296"/>
                  <a:gd name="T52" fmla="*/ 282 w 300"/>
                  <a:gd name="T53" fmla="*/ 129 h 296"/>
                  <a:gd name="T54" fmla="*/ 298 w 300"/>
                  <a:gd name="T55" fmla="*/ 144 h 296"/>
                  <a:gd name="T56" fmla="*/ 275 w 300"/>
                  <a:gd name="T57" fmla="*/ 174 h 296"/>
                  <a:gd name="T58" fmla="*/ 260 w 300"/>
                  <a:gd name="T59" fmla="*/ 187 h 296"/>
                  <a:gd name="T60" fmla="*/ 249 w 300"/>
                  <a:gd name="T61" fmla="*/ 191 h 296"/>
                  <a:gd name="T62" fmla="*/ 270 w 300"/>
                  <a:gd name="T63" fmla="*/ 217 h 296"/>
                  <a:gd name="T64" fmla="*/ 264 w 300"/>
                  <a:gd name="T65" fmla="*/ 235 h 296"/>
                  <a:gd name="T66" fmla="*/ 251 w 300"/>
                  <a:gd name="T67" fmla="*/ 271 h 296"/>
                  <a:gd name="T68" fmla="*/ 233 w 300"/>
                  <a:gd name="T69" fmla="*/ 287 h 296"/>
                  <a:gd name="T70" fmla="*/ 212 w 300"/>
                  <a:gd name="T71" fmla="*/ 294 h 296"/>
                  <a:gd name="T72" fmla="*/ 191 w 300"/>
                  <a:gd name="T73" fmla="*/ 292 h 296"/>
                  <a:gd name="T74" fmla="*/ 190 w 300"/>
                  <a:gd name="T75" fmla="*/ 280 h 296"/>
                  <a:gd name="T76" fmla="*/ 184 w 300"/>
                  <a:gd name="T77" fmla="*/ 263 h 296"/>
                  <a:gd name="T78" fmla="*/ 163 w 300"/>
                  <a:gd name="T79" fmla="*/ 258 h 296"/>
                  <a:gd name="T80" fmla="*/ 143 w 300"/>
                  <a:gd name="T81" fmla="*/ 263 h 296"/>
                  <a:gd name="T82" fmla="*/ 135 w 300"/>
                  <a:gd name="T83" fmla="*/ 233 h 296"/>
                  <a:gd name="T84" fmla="*/ 118 w 300"/>
                  <a:gd name="T85" fmla="*/ 233 h 296"/>
                  <a:gd name="T86" fmla="*/ 96 w 300"/>
                  <a:gd name="T87" fmla="*/ 254 h 296"/>
                  <a:gd name="T88" fmla="*/ 77 w 300"/>
                  <a:gd name="T89" fmla="*/ 247 h 296"/>
                  <a:gd name="T90" fmla="*/ 71 w 300"/>
                  <a:gd name="T91" fmla="*/ 233 h 296"/>
                  <a:gd name="T92" fmla="*/ 53 w 300"/>
                  <a:gd name="T93" fmla="*/ 207 h 296"/>
                  <a:gd name="T94" fmla="*/ 24 w 300"/>
                  <a:gd name="T95" fmla="*/ 200 h 296"/>
                  <a:gd name="T96" fmla="*/ 16 w 300"/>
                  <a:gd name="T97" fmla="*/ 191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7" name="Freeform 55"/>
              <p:cNvSpPr>
                <a:spLocks/>
              </p:cNvSpPr>
              <p:nvPr/>
            </p:nvSpPr>
            <p:spPr bwMode="auto">
              <a:xfrm>
                <a:off x="3190" y="3446"/>
                <a:ext cx="178" cy="162"/>
              </a:xfrm>
              <a:custGeom>
                <a:avLst/>
                <a:gdLst>
                  <a:gd name="T0" fmla="*/ 2 w 133"/>
                  <a:gd name="T1" fmla="*/ 62 h 126"/>
                  <a:gd name="T2" fmla="*/ 8 w 133"/>
                  <a:gd name="T3" fmla="*/ 56 h 126"/>
                  <a:gd name="T4" fmla="*/ 9 w 133"/>
                  <a:gd name="T5" fmla="*/ 51 h 126"/>
                  <a:gd name="T6" fmla="*/ 19 w 133"/>
                  <a:gd name="T7" fmla="*/ 38 h 126"/>
                  <a:gd name="T8" fmla="*/ 27 w 133"/>
                  <a:gd name="T9" fmla="*/ 32 h 126"/>
                  <a:gd name="T10" fmla="*/ 34 w 133"/>
                  <a:gd name="T11" fmla="*/ 26 h 126"/>
                  <a:gd name="T12" fmla="*/ 36 w 133"/>
                  <a:gd name="T13" fmla="*/ 19 h 126"/>
                  <a:gd name="T14" fmla="*/ 42 w 133"/>
                  <a:gd name="T15" fmla="*/ 11 h 126"/>
                  <a:gd name="T16" fmla="*/ 48 w 133"/>
                  <a:gd name="T17" fmla="*/ 5 h 126"/>
                  <a:gd name="T18" fmla="*/ 63 w 133"/>
                  <a:gd name="T19" fmla="*/ 8 h 126"/>
                  <a:gd name="T20" fmla="*/ 68 w 133"/>
                  <a:gd name="T21" fmla="*/ 10 h 126"/>
                  <a:gd name="T22" fmla="*/ 76 w 133"/>
                  <a:gd name="T23" fmla="*/ 11 h 126"/>
                  <a:gd name="T24" fmla="*/ 89 w 133"/>
                  <a:gd name="T25" fmla="*/ 0 h 126"/>
                  <a:gd name="T26" fmla="*/ 94 w 133"/>
                  <a:gd name="T27" fmla="*/ 4 h 126"/>
                  <a:gd name="T28" fmla="*/ 96 w 133"/>
                  <a:gd name="T29" fmla="*/ 10 h 126"/>
                  <a:gd name="T30" fmla="*/ 99 w 133"/>
                  <a:gd name="T31" fmla="*/ 21 h 126"/>
                  <a:gd name="T32" fmla="*/ 102 w 133"/>
                  <a:gd name="T33" fmla="*/ 28 h 126"/>
                  <a:gd name="T34" fmla="*/ 111 w 133"/>
                  <a:gd name="T35" fmla="*/ 35 h 126"/>
                  <a:gd name="T36" fmla="*/ 118 w 133"/>
                  <a:gd name="T37" fmla="*/ 36 h 126"/>
                  <a:gd name="T38" fmla="*/ 125 w 133"/>
                  <a:gd name="T39" fmla="*/ 35 h 126"/>
                  <a:gd name="T40" fmla="*/ 129 w 133"/>
                  <a:gd name="T41" fmla="*/ 29 h 126"/>
                  <a:gd name="T42" fmla="*/ 132 w 133"/>
                  <a:gd name="T43" fmla="*/ 34 h 126"/>
                  <a:gd name="T44" fmla="*/ 132 w 133"/>
                  <a:gd name="T45" fmla="*/ 42 h 126"/>
                  <a:gd name="T46" fmla="*/ 126 w 133"/>
                  <a:gd name="T47" fmla="*/ 47 h 126"/>
                  <a:gd name="T48" fmla="*/ 129 w 133"/>
                  <a:gd name="T49" fmla="*/ 51 h 126"/>
                  <a:gd name="T50" fmla="*/ 120 w 133"/>
                  <a:gd name="T51" fmla="*/ 64 h 126"/>
                  <a:gd name="T52" fmla="*/ 124 w 133"/>
                  <a:gd name="T53" fmla="*/ 66 h 126"/>
                  <a:gd name="T54" fmla="*/ 128 w 133"/>
                  <a:gd name="T55" fmla="*/ 72 h 126"/>
                  <a:gd name="T56" fmla="*/ 130 w 133"/>
                  <a:gd name="T57" fmla="*/ 76 h 126"/>
                  <a:gd name="T58" fmla="*/ 126 w 133"/>
                  <a:gd name="T59" fmla="*/ 79 h 126"/>
                  <a:gd name="T60" fmla="*/ 121 w 133"/>
                  <a:gd name="T61" fmla="*/ 79 h 126"/>
                  <a:gd name="T62" fmla="*/ 121 w 133"/>
                  <a:gd name="T63" fmla="*/ 82 h 126"/>
                  <a:gd name="T64" fmla="*/ 120 w 133"/>
                  <a:gd name="T65" fmla="*/ 93 h 126"/>
                  <a:gd name="T66" fmla="*/ 119 w 133"/>
                  <a:gd name="T67" fmla="*/ 107 h 126"/>
                  <a:gd name="T68" fmla="*/ 112 w 133"/>
                  <a:gd name="T69" fmla="*/ 109 h 126"/>
                  <a:gd name="T70" fmla="*/ 104 w 133"/>
                  <a:gd name="T71" fmla="*/ 102 h 126"/>
                  <a:gd name="T72" fmla="*/ 99 w 133"/>
                  <a:gd name="T73" fmla="*/ 99 h 126"/>
                  <a:gd name="T74" fmla="*/ 91 w 133"/>
                  <a:gd name="T75" fmla="*/ 108 h 126"/>
                  <a:gd name="T76" fmla="*/ 82 w 133"/>
                  <a:gd name="T77" fmla="*/ 115 h 126"/>
                  <a:gd name="T78" fmla="*/ 78 w 133"/>
                  <a:gd name="T79" fmla="*/ 117 h 126"/>
                  <a:gd name="T80" fmla="*/ 67 w 133"/>
                  <a:gd name="T81" fmla="*/ 121 h 126"/>
                  <a:gd name="T82" fmla="*/ 62 w 133"/>
                  <a:gd name="T83" fmla="*/ 125 h 126"/>
                  <a:gd name="T84" fmla="*/ 61 w 133"/>
                  <a:gd name="T85" fmla="*/ 119 h 126"/>
                  <a:gd name="T86" fmla="*/ 56 w 133"/>
                  <a:gd name="T87" fmla="*/ 113 h 126"/>
                  <a:gd name="T88" fmla="*/ 49 w 133"/>
                  <a:gd name="T89" fmla="*/ 104 h 126"/>
                  <a:gd name="T90" fmla="*/ 43 w 133"/>
                  <a:gd name="T91" fmla="*/ 94 h 126"/>
                  <a:gd name="T92" fmla="*/ 37 w 133"/>
                  <a:gd name="T93" fmla="*/ 97 h 126"/>
                  <a:gd name="T94" fmla="*/ 23 w 133"/>
                  <a:gd name="T95" fmla="*/ 104 h 126"/>
                  <a:gd name="T96" fmla="*/ 18 w 133"/>
                  <a:gd name="T97" fmla="*/ 100 h 126"/>
                  <a:gd name="T98" fmla="*/ 12 w 133"/>
                  <a:gd name="T99" fmla="*/ 76 h 126"/>
                  <a:gd name="T100" fmla="*/ 1 w 133"/>
                  <a:gd name="T101" fmla="*/ 6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8" name="Freeform 56"/>
              <p:cNvSpPr>
                <a:spLocks/>
              </p:cNvSpPr>
              <p:nvPr/>
            </p:nvSpPr>
            <p:spPr bwMode="auto">
              <a:xfrm>
                <a:off x="3310" y="3097"/>
                <a:ext cx="457" cy="590"/>
              </a:xfrm>
              <a:custGeom>
                <a:avLst/>
                <a:gdLst>
                  <a:gd name="T0" fmla="*/ 18 w 341"/>
                  <a:gd name="T1" fmla="*/ 384 h 466"/>
                  <a:gd name="T2" fmla="*/ 40 w 341"/>
                  <a:gd name="T3" fmla="*/ 368 h 466"/>
                  <a:gd name="T4" fmla="*/ 58 w 341"/>
                  <a:gd name="T5" fmla="*/ 364 h 466"/>
                  <a:gd name="T6" fmla="*/ 62 w 341"/>
                  <a:gd name="T7" fmla="*/ 348 h 466"/>
                  <a:gd name="T8" fmla="*/ 64 w 341"/>
                  <a:gd name="T9" fmla="*/ 336 h 466"/>
                  <a:gd name="T10" fmla="*/ 65 w 341"/>
                  <a:gd name="T11" fmla="*/ 316 h 466"/>
                  <a:gd name="T12" fmla="*/ 69 w 341"/>
                  <a:gd name="T13" fmla="*/ 294 h 466"/>
                  <a:gd name="T14" fmla="*/ 73 w 341"/>
                  <a:gd name="T15" fmla="*/ 249 h 466"/>
                  <a:gd name="T16" fmla="*/ 92 w 341"/>
                  <a:gd name="T17" fmla="*/ 213 h 466"/>
                  <a:gd name="T18" fmla="*/ 106 w 341"/>
                  <a:gd name="T19" fmla="*/ 235 h 466"/>
                  <a:gd name="T20" fmla="*/ 131 w 341"/>
                  <a:gd name="T21" fmla="*/ 261 h 466"/>
                  <a:gd name="T22" fmla="*/ 156 w 341"/>
                  <a:gd name="T23" fmla="*/ 257 h 466"/>
                  <a:gd name="T24" fmla="*/ 175 w 341"/>
                  <a:gd name="T25" fmla="*/ 261 h 466"/>
                  <a:gd name="T26" fmla="*/ 188 w 341"/>
                  <a:gd name="T27" fmla="*/ 245 h 466"/>
                  <a:gd name="T28" fmla="*/ 214 w 341"/>
                  <a:gd name="T29" fmla="*/ 244 h 466"/>
                  <a:gd name="T30" fmla="*/ 206 w 341"/>
                  <a:gd name="T31" fmla="*/ 229 h 466"/>
                  <a:gd name="T32" fmla="*/ 186 w 341"/>
                  <a:gd name="T33" fmla="*/ 217 h 466"/>
                  <a:gd name="T34" fmla="*/ 176 w 341"/>
                  <a:gd name="T35" fmla="*/ 200 h 466"/>
                  <a:gd name="T36" fmla="*/ 157 w 341"/>
                  <a:gd name="T37" fmla="*/ 189 h 466"/>
                  <a:gd name="T38" fmla="*/ 142 w 341"/>
                  <a:gd name="T39" fmla="*/ 175 h 466"/>
                  <a:gd name="T40" fmla="*/ 153 w 341"/>
                  <a:gd name="T41" fmla="*/ 124 h 466"/>
                  <a:gd name="T42" fmla="*/ 146 w 341"/>
                  <a:gd name="T43" fmla="*/ 93 h 466"/>
                  <a:gd name="T44" fmla="*/ 154 w 341"/>
                  <a:gd name="T45" fmla="*/ 84 h 466"/>
                  <a:gd name="T46" fmla="*/ 188 w 341"/>
                  <a:gd name="T47" fmla="*/ 50 h 466"/>
                  <a:gd name="T48" fmla="*/ 191 w 341"/>
                  <a:gd name="T49" fmla="*/ 14 h 466"/>
                  <a:gd name="T50" fmla="*/ 217 w 341"/>
                  <a:gd name="T51" fmla="*/ 3 h 466"/>
                  <a:gd name="T52" fmla="*/ 229 w 341"/>
                  <a:gd name="T53" fmla="*/ 31 h 466"/>
                  <a:gd name="T54" fmla="*/ 251 w 341"/>
                  <a:gd name="T55" fmla="*/ 55 h 466"/>
                  <a:gd name="T56" fmla="*/ 229 w 341"/>
                  <a:gd name="T57" fmla="*/ 61 h 466"/>
                  <a:gd name="T58" fmla="*/ 229 w 341"/>
                  <a:gd name="T59" fmla="*/ 116 h 466"/>
                  <a:gd name="T60" fmla="*/ 247 w 341"/>
                  <a:gd name="T61" fmla="*/ 124 h 466"/>
                  <a:gd name="T62" fmla="*/ 266 w 341"/>
                  <a:gd name="T63" fmla="*/ 105 h 466"/>
                  <a:gd name="T64" fmla="*/ 280 w 341"/>
                  <a:gd name="T65" fmla="*/ 113 h 466"/>
                  <a:gd name="T66" fmla="*/ 302 w 341"/>
                  <a:gd name="T67" fmla="*/ 131 h 466"/>
                  <a:gd name="T68" fmla="*/ 284 w 341"/>
                  <a:gd name="T69" fmla="*/ 152 h 466"/>
                  <a:gd name="T70" fmla="*/ 267 w 341"/>
                  <a:gd name="T71" fmla="*/ 200 h 466"/>
                  <a:gd name="T72" fmla="*/ 261 w 341"/>
                  <a:gd name="T73" fmla="*/ 217 h 466"/>
                  <a:gd name="T74" fmla="*/ 264 w 341"/>
                  <a:gd name="T75" fmla="*/ 235 h 466"/>
                  <a:gd name="T76" fmla="*/ 288 w 341"/>
                  <a:gd name="T77" fmla="*/ 245 h 466"/>
                  <a:gd name="T78" fmla="*/ 317 w 341"/>
                  <a:gd name="T79" fmla="*/ 255 h 466"/>
                  <a:gd name="T80" fmla="*/ 285 w 341"/>
                  <a:gd name="T81" fmla="*/ 273 h 466"/>
                  <a:gd name="T82" fmla="*/ 269 w 341"/>
                  <a:gd name="T83" fmla="*/ 312 h 466"/>
                  <a:gd name="T84" fmla="*/ 254 w 341"/>
                  <a:gd name="T85" fmla="*/ 329 h 466"/>
                  <a:gd name="T86" fmla="*/ 276 w 341"/>
                  <a:gd name="T87" fmla="*/ 349 h 466"/>
                  <a:gd name="T88" fmla="*/ 288 w 341"/>
                  <a:gd name="T89" fmla="*/ 371 h 466"/>
                  <a:gd name="T90" fmla="*/ 308 w 341"/>
                  <a:gd name="T91" fmla="*/ 379 h 466"/>
                  <a:gd name="T92" fmla="*/ 335 w 341"/>
                  <a:gd name="T93" fmla="*/ 385 h 466"/>
                  <a:gd name="T94" fmla="*/ 325 w 341"/>
                  <a:gd name="T95" fmla="*/ 408 h 466"/>
                  <a:gd name="T96" fmla="*/ 294 w 341"/>
                  <a:gd name="T97" fmla="*/ 422 h 466"/>
                  <a:gd name="T98" fmla="*/ 265 w 341"/>
                  <a:gd name="T99" fmla="*/ 419 h 466"/>
                  <a:gd name="T100" fmla="*/ 237 w 341"/>
                  <a:gd name="T101" fmla="*/ 438 h 466"/>
                  <a:gd name="T102" fmla="*/ 229 w 341"/>
                  <a:gd name="T103" fmla="*/ 436 h 466"/>
                  <a:gd name="T104" fmla="*/ 207 w 341"/>
                  <a:gd name="T105" fmla="*/ 416 h 466"/>
                  <a:gd name="T106" fmla="*/ 187 w 341"/>
                  <a:gd name="T107" fmla="*/ 405 h 466"/>
                  <a:gd name="T108" fmla="*/ 182 w 341"/>
                  <a:gd name="T109" fmla="*/ 443 h 466"/>
                  <a:gd name="T110" fmla="*/ 162 w 341"/>
                  <a:gd name="T111" fmla="*/ 451 h 466"/>
                  <a:gd name="T112" fmla="*/ 128 w 341"/>
                  <a:gd name="T113" fmla="*/ 446 h 466"/>
                  <a:gd name="T114" fmla="*/ 110 w 341"/>
                  <a:gd name="T115" fmla="*/ 459 h 466"/>
                  <a:gd name="T116" fmla="*/ 96 w 341"/>
                  <a:gd name="T117" fmla="*/ 456 h 466"/>
                  <a:gd name="T118" fmla="*/ 65 w 341"/>
                  <a:gd name="T119" fmla="*/ 446 h 466"/>
                  <a:gd name="T120" fmla="*/ 37 w 341"/>
                  <a:gd name="T121" fmla="*/ 423 h 466"/>
                  <a:gd name="T122" fmla="*/ 13 w 341"/>
                  <a:gd name="T123" fmla="*/ 40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69" name="Freeform 57"/>
              <p:cNvSpPr>
                <a:spLocks/>
              </p:cNvSpPr>
              <p:nvPr/>
            </p:nvSpPr>
            <p:spPr bwMode="auto">
              <a:xfrm>
                <a:off x="3032" y="2939"/>
                <a:ext cx="308" cy="334"/>
              </a:xfrm>
              <a:custGeom>
                <a:avLst/>
                <a:gdLst>
                  <a:gd name="T0" fmla="*/ 2 w 229"/>
                  <a:gd name="T1" fmla="*/ 128 h 263"/>
                  <a:gd name="T2" fmla="*/ 7 w 229"/>
                  <a:gd name="T3" fmla="*/ 116 h 263"/>
                  <a:gd name="T4" fmla="*/ 13 w 229"/>
                  <a:gd name="T5" fmla="*/ 115 h 263"/>
                  <a:gd name="T6" fmla="*/ 21 w 229"/>
                  <a:gd name="T7" fmla="*/ 119 h 263"/>
                  <a:gd name="T8" fmla="*/ 32 w 229"/>
                  <a:gd name="T9" fmla="*/ 118 h 263"/>
                  <a:gd name="T10" fmla="*/ 36 w 229"/>
                  <a:gd name="T11" fmla="*/ 105 h 263"/>
                  <a:gd name="T12" fmla="*/ 40 w 229"/>
                  <a:gd name="T13" fmla="*/ 103 h 263"/>
                  <a:gd name="T14" fmla="*/ 54 w 229"/>
                  <a:gd name="T15" fmla="*/ 109 h 263"/>
                  <a:gd name="T16" fmla="*/ 60 w 229"/>
                  <a:gd name="T17" fmla="*/ 113 h 263"/>
                  <a:gd name="T18" fmla="*/ 66 w 229"/>
                  <a:gd name="T19" fmla="*/ 110 h 263"/>
                  <a:gd name="T20" fmla="*/ 69 w 229"/>
                  <a:gd name="T21" fmla="*/ 100 h 263"/>
                  <a:gd name="T22" fmla="*/ 78 w 229"/>
                  <a:gd name="T23" fmla="*/ 76 h 263"/>
                  <a:gd name="T24" fmla="*/ 88 w 229"/>
                  <a:gd name="T25" fmla="*/ 69 h 263"/>
                  <a:gd name="T26" fmla="*/ 95 w 229"/>
                  <a:gd name="T27" fmla="*/ 75 h 263"/>
                  <a:gd name="T28" fmla="*/ 110 w 229"/>
                  <a:gd name="T29" fmla="*/ 75 h 263"/>
                  <a:gd name="T30" fmla="*/ 121 w 229"/>
                  <a:gd name="T31" fmla="*/ 66 h 263"/>
                  <a:gd name="T32" fmla="*/ 112 w 229"/>
                  <a:gd name="T33" fmla="*/ 57 h 263"/>
                  <a:gd name="T34" fmla="*/ 109 w 229"/>
                  <a:gd name="T35" fmla="*/ 43 h 263"/>
                  <a:gd name="T36" fmla="*/ 106 w 229"/>
                  <a:gd name="T37" fmla="*/ 32 h 263"/>
                  <a:gd name="T38" fmla="*/ 111 w 229"/>
                  <a:gd name="T39" fmla="*/ 23 h 263"/>
                  <a:gd name="T40" fmla="*/ 117 w 229"/>
                  <a:gd name="T41" fmla="*/ 15 h 263"/>
                  <a:gd name="T42" fmla="*/ 136 w 229"/>
                  <a:gd name="T43" fmla="*/ 26 h 263"/>
                  <a:gd name="T44" fmla="*/ 152 w 229"/>
                  <a:gd name="T45" fmla="*/ 31 h 263"/>
                  <a:gd name="T46" fmla="*/ 156 w 229"/>
                  <a:gd name="T47" fmla="*/ 29 h 263"/>
                  <a:gd name="T48" fmla="*/ 162 w 229"/>
                  <a:gd name="T49" fmla="*/ 34 h 263"/>
                  <a:gd name="T50" fmla="*/ 169 w 229"/>
                  <a:gd name="T51" fmla="*/ 30 h 263"/>
                  <a:gd name="T52" fmla="*/ 169 w 229"/>
                  <a:gd name="T53" fmla="*/ 17 h 263"/>
                  <a:gd name="T54" fmla="*/ 177 w 229"/>
                  <a:gd name="T55" fmla="*/ 4 h 263"/>
                  <a:gd name="T56" fmla="*/ 189 w 229"/>
                  <a:gd name="T57" fmla="*/ 1 h 263"/>
                  <a:gd name="T58" fmla="*/ 191 w 229"/>
                  <a:gd name="T59" fmla="*/ 5 h 263"/>
                  <a:gd name="T60" fmla="*/ 201 w 229"/>
                  <a:gd name="T61" fmla="*/ 14 h 263"/>
                  <a:gd name="T62" fmla="*/ 210 w 229"/>
                  <a:gd name="T63" fmla="*/ 36 h 263"/>
                  <a:gd name="T64" fmla="*/ 226 w 229"/>
                  <a:gd name="T65" fmla="*/ 67 h 263"/>
                  <a:gd name="T66" fmla="*/ 218 w 229"/>
                  <a:gd name="T67" fmla="*/ 69 h 263"/>
                  <a:gd name="T68" fmla="*/ 208 w 229"/>
                  <a:gd name="T69" fmla="*/ 78 h 263"/>
                  <a:gd name="T70" fmla="*/ 194 w 229"/>
                  <a:gd name="T71" fmla="*/ 79 h 263"/>
                  <a:gd name="T72" fmla="*/ 185 w 229"/>
                  <a:gd name="T73" fmla="*/ 73 h 263"/>
                  <a:gd name="T74" fmla="*/ 173 w 229"/>
                  <a:gd name="T75" fmla="*/ 106 h 263"/>
                  <a:gd name="T76" fmla="*/ 160 w 229"/>
                  <a:gd name="T77" fmla="*/ 124 h 263"/>
                  <a:gd name="T78" fmla="*/ 154 w 229"/>
                  <a:gd name="T79" fmla="*/ 134 h 263"/>
                  <a:gd name="T80" fmla="*/ 152 w 229"/>
                  <a:gd name="T81" fmla="*/ 150 h 263"/>
                  <a:gd name="T82" fmla="*/ 130 w 229"/>
                  <a:gd name="T83" fmla="*/ 160 h 263"/>
                  <a:gd name="T84" fmla="*/ 117 w 229"/>
                  <a:gd name="T85" fmla="*/ 163 h 263"/>
                  <a:gd name="T86" fmla="*/ 106 w 229"/>
                  <a:gd name="T87" fmla="*/ 196 h 263"/>
                  <a:gd name="T88" fmla="*/ 96 w 229"/>
                  <a:gd name="T89" fmla="*/ 208 h 263"/>
                  <a:gd name="T90" fmla="*/ 107 w 229"/>
                  <a:gd name="T91" fmla="*/ 219 h 263"/>
                  <a:gd name="T92" fmla="*/ 114 w 229"/>
                  <a:gd name="T93" fmla="*/ 221 h 263"/>
                  <a:gd name="T94" fmla="*/ 117 w 229"/>
                  <a:gd name="T95" fmla="*/ 227 h 263"/>
                  <a:gd name="T96" fmla="*/ 110 w 229"/>
                  <a:gd name="T97" fmla="*/ 257 h 263"/>
                  <a:gd name="T98" fmla="*/ 106 w 229"/>
                  <a:gd name="T99" fmla="*/ 252 h 263"/>
                  <a:gd name="T100" fmla="*/ 73 w 229"/>
                  <a:gd name="T101" fmla="*/ 255 h 263"/>
                  <a:gd name="T102" fmla="*/ 54 w 229"/>
                  <a:gd name="T103" fmla="*/ 245 h 263"/>
                  <a:gd name="T104" fmla="*/ 48 w 229"/>
                  <a:gd name="T105" fmla="*/ 233 h 263"/>
                  <a:gd name="T106" fmla="*/ 38 w 229"/>
                  <a:gd name="T107" fmla="*/ 222 h 263"/>
                  <a:gd name="T108" fmla="*/ 20 w 229"/>
                  <a:gd name="T109" fmla="*/ 204 h 263"/>
                  <a:gd name="T110" fmla="*/ 14 w 229"/>
                  <a:gd name="T111" fmla="*/ 197 h 263"/>
                  <a:gd name="T112" fmla="*/ 8 w 229"/>
                  <a:gd name="T113" fmla="*/ 168 h 263"/>
                  <a:gd name="T114" fmla="*/ 0 w 229"/>
                  <a:gd name="T115" fmla="*/ 141 h 2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sp>
            <p:nvSpPr>
              <p:cNvPr id="38970" name="Freeform 58"/>
              <p:cNvSpPr>
                <a:spLocks/>
              </p:cNvSpPr>
              <p:nvPr/>
            </p:nvSpPr>
            <p:spPr bwMode="auto">
              <a:xfrm>
                <a:off x="3256" y="3361"/>
                <a:ext cx="74" cy="103"/>
              </a:xfrm>
              <a:custGeom>
                <a:avLst/>
                <a:gdLst>
                  <a:gd name="T0" fmla="*/ 0 w 55"/>
                  <a:gd name="T1" fmla="*/ 45 h 80"/>
                  <a:gd name="T2" fmla="*/ 2 w 55"/>
                  <a:gd name="T3" fmla="*/ 43 h 80"/>
                  <a:gd name="T4" fmla="*/ 3 w 55"/>
                  <a:gd name="T5" fmla="*/ 40 h 80"/>
                  <a:gd name="T6" fmla="*/ 2 w 55"/>
                  <a:gd name="T7" fmla="*/ 38 h 80"/>
                  <a:gd name="T8" fmla="*/ 4 w 55"/>
                  <a:gd name="T9" fmla="*/ 37 h 80"/>
                  <a:gd name="T10" fmla="*/ 10 w 55"/>
                  <a:gd name="T11" fmla="*/ 32 h 80"/>
                  <a:gd name="T12" fmla="*/ 11 w 55"/>
                  <a:gd name="T13" fmla="*/ 29 h 80"/>
                  <a:gd name="T14" fmla="*/ 13 w 55"/>
                  <a:gd name="T15" fmla="*/ 30 h 80"/>
                  <a:gd name="T16" fmla="*/ 13 w 55"/>
                  <a:gd name="T17" fmla="*/ 28 h 80"/>
                  <a:gd name="T18" fmla="*/ 15 w 55"/>
                  <a:gd name="T19" fmla="*/ 25 h 80"/>
                  <a:gd name="T20" fmla="*/ 15 w 55"/>
                  <a:gd name="T21" fmla="*/ 24 h 80"/>
                  <a:gd name="T22" fmla="*/ 16 w 55"/>
                  <a:gd name="T23" fmla="*/ 22 h 80"/>
                  <a:gd name="T24" fmla="*/ 16 w 55"/>
                  <a:gd name="T25" fmla="*/ 20 h 80"/>
                  <a:gd name="T26" fmla="*/ 16 w 55"/>
                  <a:gd name="T27" fmla="*/ 19 h 80"/>
                  <a:gd name="T28" fmla="*/ 16 w 55"/>
                  <a:gd name="T29" fmla="*/ 14 h 80"/>
                  <a:gd name="T30" fmla="*/ 19 w 55"/>
                  <a:gd name="T31" fmla="*/ 12 h 80"/>
                  <a:gd name="T32" fmla="*/ 22 w 55"/>
                  <a:gd name="T33" fmla="*/ 13 h 80"/>
                  <a:gd name="T34" fmla="*/ 23 w 55"/>
                  <a:gd name="T35" fmla="*/ 12 h 80"/>
                  <a:gd name="T36" fmla="*/ 23 w 55"/>
                  <a:gd name="T37" fmla="*/ 10 h 80"/>
                  <a:gd name="T38" fmla="*/ 25 w 55"/>
                  <a:gd name="T39" fmla="*/ 9 h 80"/>
                  <a:gd name="T40" fmla="*/ 25 w 55"/>
                  <a:gd name="T41" fmla="*/ 6 h 80"/>
                  <a:gd name="T42" fmla="*/ 28 w 55"/>
                  <a:gd name="T43" fmla="*/ 0 h 80"/>
                  <a:gd name="T44" fmla="*/ 30 w 55"/>
                  <a:gd name="T45" fmla="*/ 0 h 80"/>
                  <a:gd name="T46" fmla="*/ 30 w 55"/>
                  <a:gd name="T47" fmla="*/ 3 h 80"/>
                  <a:gd name="T48" fmla="*/ 28 w 55"/>
                  <a:gd name="T49" fmla="*/ 6 h 80"/>
                  <a:gd name="T50" fmla="*/ 28 w 55"/>
                  <a:gd name="T51" fmla="*/ 8 h 80"/>
                  <a:gd name="T52" fmla="*/ 29 w 55"/>
                  <a:gd name="T53" fmla="*/ 10 h 80"/>
                  <a:gd name="T54" fmla="*/ 31 w 55"/>
                  <a:gd name="T55" fmla="*/ 10 h 80"/>
                  <a:gd name="T56" fmla="*/ 33 w 55"/>
                  <a:gd name="T57" fmla="*/ 10 h 80"/>
                  <a:gd name="T58" fmla="*/ 37 w 55"/>
                  <a:gd name="T59" fmla="*/ 11 h 80"/>
                  <a:gd name="T60" fmla="*/ 36 w 55"/>
                  <a:gd name="T61" fmla="*/ 13 h 80"/>
                  <a:gd name="T62" fmla="*/ 37 w 55"/>
                  <a:gd name="T63" fmla="*/ 18 h 80"/>
                  <a:gd name="T64" fmla="*/ 37 w 55"/>
                  <a:gd name="T65" fmla="*/ 25 h 80"/>
                  <a:gd name="T66" fmla="*/ 37 w 55"/>
                  <a:gd name="T67" fmla="*/ 26 h 80"/>
                  <a:gd name="T68" fmla="*/ 48 w 55"/>
                  <a:gd name="T69" fmla="*/ 34 h 80"/>
                  <a:gd name="T70" fmla="*/ 49 w 55"/>
                  <a:gd name="T71" fmla="*/ 40 h 80"/>
                  <a:gd name="T72" fmla="*/ 50 w 55"/>
                  <a:gd name="T73" fmla="*/ 50 h 80"/>
                  <a:gd name="T74" fmla="*/ 54 w 55"/>
                  <a:gd name="T75" fmla="*/ 54 h 80"/>
                  <a:gd name="T76" fmla="*/ 53 w 55"/>
                  <a:gd name="T77" fmla="*/ 56 h 80"/>
                  <a:gd name="T78" fmla="*/ 50 w 55"/>
                  <a:gd name="T79" fmla="*/ 57 h 80"/>
                  <a:gd name="T80" fmla="*/ 50 w 55"/>
                  <a:gd name="T81" fmla="*/ 62 h 80"/>
                  <a:gd name="T82" fmla="*/ 52 w 55"/>
                  <a:gd name="T83" fmla="*/ 65 h 80"/>
                  <a:gd name="T84" fmla="*/ 52 w 55"/>
                  <a:gd name="T85" fmla="*/ 67 h 80"/>
                  <a:gd name="T86" fmla="*/ 46 w 55"/>
                  <a:gd name="T87" fmla="*/ 70 h 80"/>
                  <a:gd name="T88" fmla="*/ 39 w 55"/>
                  <a:gd name="T89" fmla="*/ 78 h 80"/>
                  <a:gd name="T90" fmla="*/ 35 w 55"/>
                  <a:gd name="T91" fmla="*/ 79 h 80"/>
                  <a:gd name="T92" fmla="*/ 31 w 55"/>
                  <a:gd name="T93" fmla="*/ 77 h 80"/>
                  <a:gd name="T94" fmla="*/ 28 w 55"/>
                  <a:gd name="T95" fmla="*/ 76 h 80"/>
                  <a:gd name="T96" fmla="*/ 26 w 55"/>
                  <a:gd name="T97" fmla="*/ 75 h 80"/>
                  <a:gd name="T98" fmla="*/ 16 w 55"/>
                  <a:gd name="T99" fmla="*/ 74 h 80"/>
                  <a:gd name="T100" fmla="*/ 11 w 55"/>
                  <a:gd name="T101" fmla="*/ 72 h 80"/>
                  <a:gd name="T102" fmla="*/ 9 w 55"/>
                  <a:gd name="T103" fmla="*/ 72 h 80"/>
                  <a:gd name="T104" fmla="*/ 7 w 55"/>
                  <a:gd name="T105" fmla="*/ 68 h 80"/>
                  <a:gd name="T106" fmla="*/ 8 w 55"/>
                  <a:gd name="T107" fmla="*/ 66 h 80"/>
                  <a:gd name="T108" fmla="*/ 7 w 55"/>
                  <a:gd name="T109" fmla="*/ 62 h 80"/>
                  <a:gd name="T110" fmla="*/ 8 w 55"/>
                  <a:gd name="T111" fmla="*/ 60 h 80"/>
                  <a:gd name="T112" fmla="*/ 7 w 55"/>
                  <a:gd name="T113" fmla="*/ 59 h 80"/>
                  <a:gd name="T114" fmla="*/ 5 w 55"/>
                  <a:gd name="T115" fmla="*/ 59 h 80"/>
                  <a:gd name="T116" fmla="*/ 3 w 55"/>
                  <a:gd name="T117" fmla="*/ 56 h 80"/>
                  <a:gd name="T118" fmla="*/ 0 w 55"/>
                  <a:gd name="T119" fmla="*/ 52 h 80"/>
                  <a:gd name="T120" fmla="*/ 0 w 55"/>
                  <a:gd name="T121" fmla="*/ 45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BCCEF2"/>
              </a:solidFill>
              <a:ln w="12700" cap="rnd" cmpd="sng">
                <a:solidFill>
                  <a:schemeClr val="bg1"/>
                </a:solidFill>
                <a:prstDash val="solid"/>
                <a:round/>
                <a:headEnd type="none" w="sm" len="sm"/>
                <a:tailEnd type="none" w="sm" len="sm"/>
              </a:ln>
              <a:effectLst/>
              <a:extLst>
                <a:ext uri="{AF507438-7753-43e0-B8FC-AC1667EBCBE1}">
                  <a14:hiddenEffects xmlns:a14="http://schemas.microsoft.com/office/drawing/2010/main" xmlns="">
                    <a:effectLst>
                      <a:outerShdw blurRad="63500" dist="71842" dir="8100000" algn="ctr" rotWithShape="0">
                        <a:schemeClr val="tx1">
                          <a:alpha val="50000"/>
                        </a:schemeClr>
                      </a:outerShdw>
                    </a:effectLst>
                  </a14:hiddenEffects>
                </a:ext>
              </a:extLst>
            </p:spPr>
            <p:txBody>
              <a:bodyPr/>
              <a:lstStyle/>
              <a:p>
                <a:endParaRPr lang="es-ES"/>
              </a:p>
            </p:txBody>
          </p:sp>
        </p:grpSp>
      </p:grpSp>
      <p:sp>
        <p:nvSpPr>
          <p:cNvPr id="38971" name="Text Box 59"/>
          <p:cNvSpPr txBox="1">
            <a:spLocks noChangeArrowheads="1"/>
          </p:cNvSpPr>
          <p:nvPr/>
        </p:nvSpPr>
        <p:spPr bwMode="auto">
          <a:xfrm>
            <a:off x="8229600" y="4610100"/>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5</a:t>
            </a:r>
          </a:p>
        </p:txBody>
      </p:sp>
      <p:sp>
        <p:nvSpPr>
          <p:cNvPr id="38972" name="Text Box 60"/>
          <p:cNvSpPr txBox="1">
            <a:spLocks noChangeArrowheads="1"/>
          </p:cNvSpPr>
          <p:nvPr/>
        </p:nvSpPr>
        <p:spPr bwMode="auto">
          <a:xfrm>
            <a:off x="17463" y="1058863"/>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6</a:t>
            </a:r>
          </a:p>
        </p:txBody>
      </p:sp>
      <p:sp>
        <p:nvSpPr>
          <p:cNvPr id="38973" name="Text Box 61"/>
          <p:cNvSpPr txBox="1">
            <a:spLocks noChangeArrowheads="1"/>
          </p:cNvSpPr>
          <p:nvPr/>
        </p:nvSpPr>
        <p:spPr bwMode="auto">
          <a:xfrm>
            <a:off x="4067175" y="30686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13</a:t>
            </a:r>
          </a:p>
        </p:txBody>
      </p:sp>
      <p:sp>
        <p:nvSpPr>
          <p:cNvPr id="38974" name="Line 62"/>
          <p:cNvSpPr>
            <a:spLocks noChangeShapeType="1"/>
          </p:cNvSpPr>
          <p:nvPr/>
        </p:nvSpPr>
        <p:spPr bwMode="auto">
          <a:xfrm flipV="1">
            <a:off x="3708400" y="5472113"/>
            <a:ext cx="1439863" cy="720725"/>
          </a:xfrm>
          <a:prstGeom prst="line">
            <a:avLst/>
          </a:prstGeom>
          <a:noFill/>
          <a:ln w="57150">
            <a:solidFill>
              <a:schemeClr val="tx1"/>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8975" name="Text Box 63"/>
          <p:cNvSpPr txBox="1">
            <a:spLocks noChangeArrowheads="1"/>
          </p:cNvSpPr>
          <p:nvPr/>
        </p:nvSpPr>
        <p:spPr bwMode="auto">
          <a:xfrm>
            <a:off x="5435600" y="5472113"/>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21</a:t>
            </a:r>
          </a:p>
        </p:txBody>
      </p:sp>
      <p:sp>
        <p:nvSpPr>
          <p:cNvPr id="38976" name="Text Box 64"/>
          <p:cNvSpPr txBox="1">
            <a:spLocks noChangeArrowheads="1"/>
          </p:cNvSpPr>
          <p:nvPr/>
        </p:nvSpPr>
        <p:spPr bwMode="auto">
          <a:xfrm>
            <a:off x="3081338" y="12636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23</a:t>
            </a:r>
          </a:p>
        </p:txBody>
      </p:sp>
      <p:sp>
        <p:nvSpPr>
          <p:cNvPr id="38977" name="Text Box 65"/>
          <p:cNvSpPr txBox="1">
            <a:spLocks noChangeArrowheads="1"/>
          </p:cNvSpPr>
          <p:nvPr/>
        </p:nvSpPr>
        <p:spPr bwMode="auto">
          <a:xfrm>
            <a:off x="4895850" y="331152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24</a:t>
            </a:r>
          </a:p>
        </p:txBody>
      </p:sp>
      <p:sp>
        <p:nvSpPr>
          <p:cNvPr id="38978" name="Text Box 66"/>
          <p:cNvSpPr txBox="1">
            <a:spLocks noChangeArrowheads="1"/>
          </p:cNvSpPr>
          <p:nvPr/>
        </p:nvSpPr>
        <p:spPr bwMode="auto">
          <a:xfrm>
            <a:off x="8316913" y="4652963"/>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26</a:t>
            </a:r>
          </a:p>
        </p:txBody>
      </p:sp>
      <p:sp>
        <p:nvSpPr>
          <p:cNvPr id="38979" name="Text Box 67"/>
          <p:cNvSpPr txBox="1">
            <a:spLocks noChangeArrowheads="1"/>
          </p:cNvSpPr>
          <p:nvPr/>
        </p:nvSpPr>
        <p:spPr bwMode="auto">
          <a:xfrm>
            <a:off x="4500563" y="45799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31</a:t>
            </a:r>
          </a:p>
        </p:txBody>
      </p:sp>
      <p:sp>
        <p:nvSpPr>
          <p:cNvPr id="38980" name="Text Box 68"/>
          <p:cNvSpPr txBox="1">
            <a:spLocks noChangeArrowheads="1"/>
          </p:cNvSpPr>
          <p:nvPr/>
        </p:nvSpPr>
        <p:spPr bwMode="auto">
          <a:xfrm>
            <a:off x="1411288" y="184467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32</a:t>
            </a:r>
          </a:p>
        </p:txBody>
      </p:sp>
      <p:sp>
        <p:nvSpPr>
          <p:cNvPr id="38981" name="Text Box 69"/>
          <p:cNvSpPr txBox="1">
            <a:spLocks noChangeArrowheads="1"/>
          </p:cNvSpPr>
          <p:nvPr/>
        </p:nvSpPr>
        <p:spPr bwMode="auto">
          <a:xfrm>
            <a:off x="5832475" y="518477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34</a:t>
            </a:r>
          </a:p>
        </p:txBody>
      </p:sp>
      <p:sp>
        <p:nvSpPr>
          <p:cNvPr id="38982" name="Oval 70"/>
          <p:cNvSpPr>
            <a:spLocks noChangeArrowheads="1"/>
          </p:cNvSpPr>
          <p:nvPr/>
        </p:nvSpPr>
        <p:spPr bwMode="auto">
          <a:xfrm>
            <a:off x="2916238" y="2160588"/>
            <a:ext cx="215900" cy="215900"/>
          </a:xfrm>
          <a:prstGeom prst="ellipse">
            <a:avLst/>
          </a:prstGeom>
          <a:solidFill>
            <a:srgbClr val="3333FF"/>
          </a:solidFill>
          <a:ln w="9525">
            <a:solidFill>
              <a:srgbClr val="3333FF"/>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cxnSp>
        <p:nvCxnSpPr>
          <p:cNvPr id="38983" name="AutoShape 71"/>
          <p:cNvCxnSpPr>
            <a:cxnSpLocks noChangeShapeType="1"/>
            <a:stCxn id="38982" idx="2"/>
            <a:endCxn id="38972" idx="0"/>
          </p:cNvCxnSpPr>
          <p:nvPr/>
        </p:nvCxnSpPr>
        <p:spPr bwMode="auto">
          <a:xfrm flipH="1" flipV="1">
            <a:off x="144463" y="1058863"/>
            <a:ext cx="2771775" cy="1209675"/>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4" name="AutoShape 72"/>
          <p:cNvCxnSpPr>
            <a:cxnSpLocks noChangeShapeType="1"/>
            <a:stCxn id="38982" idx="1"/>
            <a:endCxn id="39064" idx="0"/>
          </p:cNvCxnSpPr>
          <p:nvPr/>
        </p:nvCxnSpPr>
        <p:spPr bwMode="auto">
          <a:xfrm>
            <a:off x="2947988" y="2192338"/>
            <a:ext cx="1928812" cy="2632075"/>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5" name="AutoShape 73"/>
          <p:cNvCxnSpPr>
            <a:cxnSpLocks noChangeShapeType="1"/>
            <a:stCxn id="38982" idx="1"/>
            <a:endCxn id="39167" idx="1"/>
          </p:cNvCxnSpPr>
          <p:nvPr/>
        </p:nvCxnSpPr>
        <p:spPr bwMode="auto">
          <a:xfrm>
            <a:off x="2947988" y="2192338"/>
            <a:ext cx="1587500" cy="2711450"/>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6" name="AutoShape 74"/>
          <p:cNvCxnSpPr>
            <a:cxnSpLocks noChangeShapeType="1"/>
            <a:stCxn id="38982" idx="5"/>
            <a:endCxn id="39059" idx="0"/>
          </p:cNvCxnSpPr>
          <p:nvPr/>
        </p:nvCxnSpPr>
        <p:spPr bwMode="auto">
          <a:xfrm>
            <a:off x="3100388" y="2344738"/>
            <a:ext cx="2138362" cy="2263775"/>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7" name="AutoShape 75"/>
          <p:cNvCxnSpPr>
            <a:cxnSpLocks noChangeShapeType="1"/>
          </p:cNvCxnSpPr>
          <p:nvPr/>
        </p:nvCxnSpPr>
        <p:spPr bwMode="auto">
          <a:xfrm>
            <a:off x="2987675" y="2232025"/>
            <a:ext cx="2660650" cy="3219450"/>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8" name="AutoShape 76"/>
          <p:cNvCxnSpPr>
            <a:cxnSpLocks noChangeShapeType="1"/>
            <a:stCxn id="38982" idx="5"/>
            <a:endCxn id="38977" idx="1"/>
          </p:cNvCxnSpPr>
          <p:nvPr/>
        </p:nvCxnSpPr>
        <p:spPr bwMode="auto">
          <a:xfrm>
            <a:off x="3100388" y="2344738"/>
            <a:ext cx="1795462" cy="1089025"/>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89" name="AutoShape 77"/>
          <p:cNvCxnSpPr>
            <a:cxnSpLocks noChangeShapeType="1"/>
            <a:stCxn id="38982" idx="5"/>
            <a:endCxn id="39055" idx="0"/>
          </p:cNvCxnSpPr>
          <p:nvPr/>
        </p:nvCxnSpPr>
        <p:spPr bwMode="auto">
          <a:xfrm>
            <a:off x="3100388" y="2344738"/>
            <a:ext cx="1704975" cy="1974850"/>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0" name="AutoShape 78"/>
          <p:cNvCxnSpPr>
            <a:cxnSpLocks noChangeShapeType="1"/>
            <a:stCxn id="38982" idx="5"/>
            <a:endCxn id="38979" idx="1"/>
          </p:cNvCxnSpPr>
          <p:nvPr/>
        </p:nvCxnSpPr>
        <p:spPr bwMode="auto">
          <a:xfrm>
            <a:off x="3100388" y="2344738"/>
            <a:ext cx="1400175" cy="2357437"/>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1" name="AutoShape 79"/>
          <p:cNvCxnSpPr>
            <a:cxnSpLocks noChangeShapeType="1"/>
            <a:stCxn id="38982" idx="4"/>
            <a:endCxn id="39009" idx="7"/>
          </p:cNvCxnSpPr>
          <p:nvPr/>
        </p:nvCxnSpPr>
        <p:spPr bwMode="auto">
          <a:xfrm>
            <a:off x="3024188" y="2376488"/>
            <a:ext cx="68262" cy="3643312"/>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2" name="AutoShape 80"/>
          <p:cNvCxnSpPr>
            <a:cxnSpLocks noChangeShapeType="1"/>
            <a:stCxn id="38972" idx="2"/>
            <a:endCxn id="39009" idx="0"/>
          </p:cNvCxnSpPr>
          <p:nvPr/>
        </p:nvCxnSpPr>
        <p:spPr bwMode="auto">
          <a:xfrm>
            <a:off x="144463" y="1303338"/>
            <a:ext cx="2851150" cy="4673600"/>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3" name="AutoShape 81"/>
          <p:cNvCxnSpPr>
            <a:cxnSpLocks noChangeShapeType="1"/>
            <a:stCxn id="39063" idx="2"/>
            <a:endCxn id="39009" idx="3"/>
          </p:cNvCxnSpPr>
          <p:nvPr/>
        </p:nvCxnSpPr>
        <p:spPr bwMode="auto">
          <a:xfrm flipH="1">
            <a:off x="2897188" y="4995863"/>
            <a:ext cx="2124075" cy="1225550"/>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4" name="AutoShape 82"/>
          <p:cNvCxnSpPr>
            <a:cxnSpLocks noChangeShapeType="1"/>
            <a:stCxn id="38973" idx="2"/>
            <a:endCxn id="39009" idx="4"/>
          </p:cNvCxnSpPr>
          <p:nvPr/>
        </p:nvCxnSpPr>
        <p:spPr bwMode="auto">
          <a:xfrm flipH="1">
            <a:off x="2995613" y="3313113"/>
            <a:ext cx="1233487" cy="2951162"/>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5" name="AutoShape 83"/>
          <p:cNvCxnSpPr>
            <a:cxnSpLocks noChangeShapeType="1"/>
            <a:stCxn id="39059" idx="2"/>
            <a:endCxn id="39009" idx="7"/>
          </p:cNvCxnSpPr>
          <p:nvPr/>
        </p:nvCxnSpPr>
        <p:spPr bwMode="auto">
          <a:xfrm flipH="1">
            <a:off x="3092450" y="4852988"/>
            <a:ext cx="2146300" cy="1166812"/>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8996" name="AutoShape 84"/>
          <p:cNvCxnSpPr>
            <a:cxnSpLocks noChangeShapeType="1"/>
            <a:stCxn id="39024" idx="2"/>
            <a:endCxn id="39009" idx="3"/>
          </p:cNvCxnSpPr>
          <p:nvPr/>
        </p:nvCxnSpPr>
        <p:spPr bwMode="auto">
          <a:xfrm flipH="1">
            <a:off x="2897188" y="3198813"/>
            <a:ext cx="1609725" cy="3022600"/>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8997" name="Text Box 85"/>
          <p:cNvSpPr txBox="1">
            <a:spLocks noChangeArrowheads="1"/>
          </p:cNvSpPr>
          <p:nvPr/>
        </p:nvSpPr>
        <p:spPr bwMode="auto">
          <a:xfrm>
            <a:off x="3455988" y="61928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20</a:t>
            </a:r>
          </a:p>
        </p:txBody>
      </p:sp>
      <p:sp>
        <p:nvSpPr>
          <p:cNvPr id="38998" name="Text Box 86"/>
          <p:cNvSpPr txBox="1">
            <a:spLocks noChangeArrowheads="1"/>
          </p:cNvSpPr>
          <p:nvPr/>
        </p:nvSpPr>
        <p:spPr bwMode="auto">
          <a:xfrm>
            <a:off x="3167063" y="62928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29</a:t>
            </a:r>
          </a:p>
        </p:txBody>
      </p:sp>
      <p:cxnSp>
        <p:nvCxnSpPr>
          <p:cNvPr id="38999" name="AutoShape 87"/>
          <p:cNvCxnSpPr>
            <a:cxnSpLocks noChangeShapeType="1"/>
            <a:stCxn id="38982" idx="4"/>
            <a:endCxn id="39007" idx="0"/>
          </p:cNvCxnSpPr>
          <p:nvPr/>
        </p:nvCxnSpPr>
        <p:spPr bwMode="auto">
          <a:xfrm>
            <a:off x="3024188" y="2376488"/>
            <a:ext cx="171450" cy="3671887"/>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0" name="AutoShape 88"/>
          <p:cNvCxnSpPr>
            <a:cxnSpLocks noChangeShapeType="1"/>
            <a:stCxn id="38982" idx="3"/>
            <a:endCxn id="38998" idx="0"/>
          </p:cNvCxnSpPr>
          <p:nvPr/>
        </p:nvCxnSpPr>
        <p:spPr bwMode="auto">
          <a:xfrm>
            <a:off x="2947988" y="2344738"/>
            <a:ext cx="381000" cy="3948112"/>
          </a:xfrm>
          <a:prstGeom prst="straightConnector1">
            <a:avLst/>
          </a:prstGeom>
          <a:noFill/>
          <a:ln w="19050">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1" name="AutoShape 89"/>
          <p:cNvCxnSpPr>
            <a:cxnSpLocks noChangeShapeType="1"/>
            <a:stCxn id="39037" idx="3"/>
            <a:endCxn id="39009" idx="6"/>
          </p:cNvCxnSpPr>
          <p:nvPr/>
        </p:nvCxnSpPr>
        <p:spPr bwMode="auto">
          <a:xfrm flipV="1">
            <a:off x="2843213" y="6121400"/>
            <a:ext cx="288925" cy="49213"/>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2" name="AutoShape 90"/>
          <p:cNvCxnSpPr>
            <a:cxnSpLocks noChangeShapeType="1"/>
            <a:stCxn id="38997" idx="0"/>
            <a:endCxn id="39009" idx="7"/>
          </p:cNvCxnSpPr>
          <p:nvPr/>
        </p:nvCxnSpPr>
        <p:spPr bwMode="auto">
          <a:xfrm flipH="1" flipV="1">
            <a:off x="3092450" y="6019800"/>
            <a:ext cx="525463" cy="173038"/>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3" name="AutoShape 91"/>
          <p:cNvCxnSpPr>
            <a:cxnSpLocks noChangeShapeType="1"/>
            <a:stCxn id="39052" idx="0"/>
            <a:endCxn id="39009" idx="2"/>
          </p:cNvCxnSpPr>
          <p:nvPr/>
        </p:nvCxnSpPr>
        <p:spPr bwMode="auto">
          <a:xfrm flipH="1" flipV="1">
            <a:off x="2857500" y="6121400"/>
            <a:ext cx="184150" cy="171450"/>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4" name="AutoShape 92"/>
          <p:cNvCxnSpPr>
            <a:cxnSpLocks noChangeShapeType="1"/>
            <a:stCxn id="39050" idx="2"/>
            <a:endCxn id="39009" idx="3"/>
          </p:cNvCxnSpPr>
          <p:nvPr/>
        </p:nvCxnSpPr>
        <p:spPr bwMode="auto">
          <a:xfrm flipH="1">
            <a:off x="2897188" y="5140325"/>
            <a:ext cx="2413000" cy="1081088"/>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05" name="AutoShape 93"/>
          <p:cNvCxnSpPr>
            <a:cxnSpLocks noChangeShapeType="1"/>
            <a:stCxn id="38975" idx="2"/>
            <a:endCxn id="39009" idx="7"/>
          </p:cNvCxnSpPr>
          <p:nvPr/>
        </p:nvCxnSpPr>
        <p:spPr bwMode="auto">
          <a:xfrm flipH="1">
            <a:off x="3092450" y="5716588"/>
            <a:ext cx="2505075" cy="303212"/>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06" name="Text Box 94"/>
          <p:cNvSpPr txBox="1">
            <a:spLocks noChangeArrowheads="1"/>
          </p:cNvSpPr>
          <p:nvPr/>
        </p:nvSpPr>
        <p:spPr bwMode="auto">
          <a:xfrm>
            <a:off x="3240088" y="604837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19</a:t>
            </a:r>
          </a:p>
        </p:txBody>
      </p:sp>
      <p:sp>
        <p:nvSpPr>
          <p:cNvPr id="39007" name="Text Box 95"/>
          <p:cNvSpPr txBox="1">
            <a:spLocks noChangeArrowheads="1"/>
          </p:cNvSpPr>
          <p:nvPr/>
        </p:nvSpPr>
        <p:spPr bwMode="auto">
          <a:xfrm>
            <a:off x="3033713" y="604837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18</a:t>
            </a:r>
          </a:p>
        </p:txBody>
      </p:sp>
      <p:cxnSp>
        <p:nvCxnSpPr>
          <p:cNvPr id="39008" name="AutoShape 96"/>
          <p:cNvCxnSpPr>
            <a:cxnSpLocks noChangeShapeType="1"/>
            <a:stCxn id="38979" idx="1"/>
            <a:endCxn id="39009" idx="7"/>
          </p:cNvCxnSpPr>
          <p:nvPr/>
        </p:nvCxnSpPr>
        <p:spPr bwMode="auto">
          <a:xfrm flipH="1">
            <a:off x="3092450" y="4702175"/>
            <a:ext cx="1408113" cy="1317625"/>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09" name="Oval 97"/>
          <p:cNvSpPr>
            <a:spLocks noChangeArrowheads="1"/>
          </p:cNvSpPr>
          <p:nvPr/>
        </p:nvSpPr>
        <p:spPr bwMode="auto">
          <a:xfrm>
            <a:off x="2857500" y="5976938"/>
            <a:ext cx="274638" cy="287337"/>
          </a:xfrm>
          <a:prstGeom prst="ellipse">
            <a:avLst/>
          </a:prstGeom>
          <a:solidFill>
            <a:srgbClr val="6666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010" name="Text Box 98"/>
          <p:cNvSpPr txBox="1">
            <a:spLocks noChangeArrowheads="1"/>
          </p:cNvSpPr>
          <p:nvPr/>
        </p:nvSpPr>
        <p:spPr bwMode="auto">
          <a:xfrm>
            <a:off x="4572000" y="50117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37</a:t>
            </a:r>
          </a:p>
        </p:txBody>
      </p:sp>
      <p:cxnSp>
        <p:nvCxnSpPr>
          <p:cNvPr id="39011" name="AutoShape 99"/>
          <p:cNvCxnSpPr>
            <a:cxnSpLocks noChangeShapeType="1"/>
            <a:stCxn id="39025" idx="2"/>
            <a:endCxn id="39009" idx="4"/>
          </p:cNvCxnSpPr>
          <p:nvPr/>
        </p:nvCxnSpPr>
        <p:spPr bwMode="auto">
          <a:xfrm flipH="1">
            <a:off x="2995613" y="3124200"/>
            <a:ext cx="1377950" cy="3140075"/>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12" name="Text Box 100"/>
          <p:cNvSpPr txBox="1">
            <a:spLocks noChangeArrowheads="1"/>
          </p:cNvSpPr>
          <p:nvPr/>
        </p:nvSpPr>
        <p:spPr bwMode="auto">
          <a:xfrm>
            <a:off x="1547813" y="37163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10</a:t>
            </a:r>
          </a:p>
        </p:txBody>
      </p:sp>
      <p:sp>
        <p:nvSpPr>
          <p:cNvPr id="39013" name="Oval 101"/>
          <p:cNvSpPr>
            <a:spLocks noChangeArrowheads="1"/>
          </p:cNvSpPr>
          <p:nvPr/>
        </p:nvSpPr>
        <p:spPr bwMode="auto">
          <a:xfrm>
            <a:off x="4356100" y="3284538"/>
            <a:ext cx="287338" cy="288925"/>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014" name="Text Box 102"/>
          <p:cNvSpPr txBox="1">
            <a:spLocks noChangeArrowheads="1"/>
          </p:cNvSpPr>
          <p:nvPr/>
        </p:nvSpPr>
        <p:spPr bwMode="auto">
          <a:xfrm>
            <a:off x="2843213" y="601980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17</a:t>
            </a:r>
          </a:p>
        </p:txBody>
      </p:sp>
      <p:cxnSp>
        <p:nvCxnSpPr>
          <p:cNvPr id="39015" name="AutoShape 103"/>
          <p:cNvCxnSpPr>
            <a:cxnSpLocks noChangeShapeType="1"/>
            <a:stCxn id="39027" idx="1"/>
            <a:endCxn id="38982" idx="6"/>
          </p:cNvCxnSpPr>
          <p:nvPr/>
        </p:nvCxnSpPr>
        <p:spPr bwMode="auto">
          <a:xfrm flipH="1" flipV="1">
            <a:off x="3132138" y="2268538"/>
            <a:ext cx="1247775" cy="1143000"/>
          </a:xfrm>
          <a:prstGeom prst="straightConnector1">
            <a:avLst/>
          </a:prstGeom>
          <a:noFill/>
          <a:ln w="38100">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16" name="AutoShape 104"/>
          <p:cNvCxnSpPr>
            <a:cxnSpLocks noChangeShapeType="1"/>
            <a:stCxn id="39013" idx="0"/>
            <a:endCxn id="39051" idx="0"/>
          </p:cNvCxnSpPr>
          <p:nvPr/>
        </p:nvCxnSpPr>
        <p:spPr bwMode="auto">
          <a:xfrm flipH="1">
            <a:off x="4483100" y="3284538"/>
            <a:ext cx="17463" cy="1539875"/>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17" name="AutoShape 105"/>
          <p:cNvCxnSpPr>
            <a:cxnSpLocks noChangeShapeType="1"/>
            <a:stCxn id="39013" idx="2"/>
            <a:endCxn id="38971" idx="1"/>
          </p:cNvCxnSpPr>
          <p:nvPr/>
        </p:nvCxnSpPr>
        <p:spPr bwMode="auto">
          <a:xfrm>
            <a:off x="4356100" y="3429000"/>
            <a:ext cx="3873500" cy="1303338"/>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18" name="AutoShape 106"/>
          <p:cNvCxnSpPr>
            <a:cxnSpLocks noChangeShapeType="1"/>
          </p:cNvCxnSpPr>
          <p:nvPr/>
        </p:nvCxnSpPr>
        <p:spPr bwMode="auto">
          <a:xfrm>
            <a:off x="4500563" y="3284538"/>
            <a:ext cx="520700" cy="1538287"/>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19" name="AutoShape 107"/>
          <p:cNvCxnSpPr>
            <a:cxnSpLocks noChangeShapeType="1"/>
            <a:stCxn id="39013" idx="0"/>
            <a:endCxn id="39006" idx="0"/>
          </p:cNvCxnSpPr>
          <p:nvPr/>
        </p:nvCxnSpPr>
        <p:spPr bwMode="auto">
          <a:xfrm flipH="1">
            <a:off x="3402013" y="3284538"/>
            <a:ext cx="1098550" cy="2763837"/>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20" name="AutoShape 108"/>
          <p:cNvCxnSpPr>
            <a:cxnSpLocks noChangeShapeType="1"/>
            <a:stCxn id="39013" idx="5"/>
            <a:endCxn id="38975" idx="0"/>
          </p:cNvCxnSpPr>
          <p:nvPr/>
        </p:nvCxnSpPr>
        <p:spPr bwMode="auto">
          <a:xfrm>
            <a:off x="4600575" y="3530600"/>
            <a:ext cx="996950" cy="1941513"/>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21" name="AutoShape 109"/>
          <p:cNvCxnSpPr>
            <a:cxnSpLocks noChangeShapeType="1"/>
            <a:stCxn id="39013" idx="4"/>
            <a:endCxn id="39055" idx="0"/>
          </p:cNvCxnSpPr>
          <p:nvPr/>
        </p:nvCxnSpPr>
        <p:spPr bwMode="auto">
          <a:xfrm>
            <a:off x="4500563" y="3573463"/>
            <a:ext cx="304800" cy="746125"/>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22" name="AutoShape 110"/>
          <p:cNvCxnSpPr>
            <a:cxnSpLocks noChangeShapeType="1"/>
            <a:stCxn id="39013" idx="0"/>
            <a:endCxn id="39054" idx="0"/>
          </p:cNvCxnSpPr>
          <p:nvPr/>
        </p:nvCxnSpPr>
        <p:spPr bwMode="auto">
          <a:xfrm flipH="1">
            <a:off x="3892550" y="3284538"/>
            <a:ext cx="608013" cy="1692275"/>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23" name="AutoShape 111"/>
          <p:cNvCxnSpPr>
            <a:cxnSpLocks noChangeShapeType="1"/>
            <a:stCxn id="39013" idx="1"/>
            <a:endCxn id="39049" idx="0"/>
          </p:cNvCxnSpPr>
          <p:nvPr/>
        </p:nvCxnSpPr>
        <p:spPr bwMode="auto">
          <a:xfrm>
            <a:off x="4398963" y="3327400"/>
            <a:ext cx="817562" cy="2173288"/>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24" name="Text Box 112"/>
          <p:cNvSpPr txBox="1">
            <a:spLocks noChangeArrowheads="1"/>
          </p:cNvSpPr>
          <p:nvPr/>
        </p:nvSpPr>
        <p:spPr bwMode="auto">
          <a:xfrm>
            <a:off x="4344988" y="295433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16</a:t>
            </a:r>
          </a:p>
        </p:txBody>
      </p:sp>
      <p:sp>
        <p:nvSpPr>
          <p:cNvPr id="39025" name="Text Box 113"/>
          <p:cNvSpPr txBox="1">
            <a:spLocks noChangeArrowheads="1"/>
          </p:cNvSpPr>
          <p:nvPr/>
        </p:nvSpPr>
        <p:spPr bwMode="auto">
          <a:xfrm>
            <a:off x="4211638" y="287972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38</a:t>
            </a:r>
          </a:p>
        </p:txBody>
      </p:sp>
      <p:sp>
        <p:nvSpPr>
          <p:cNvPr id="39026" name="Oval 114"/>
          <p:cNvSpPr>
            <a:spLocks noChangeArrowheads="1"/>
          </p:cNvSpPr>
          <p:nvPr/>
        </p:nvSpPr>
        <p:spPr bwMode="auto">
          <a:xfrm>
            <a:off x="2543175" y="6048375"/>
            <a:ext cx="300038" cy="287338"/>
          </a:xfrm>
          <a:prstGeom prst="ellipse">
            <a:avLst/>
          </a:prstGeom>
          <a:solidFill>
            <a:srgbClr val="CC0000"/>
          </a:solidFill>
          <a:ln w="9525">
            <a:solidFill>
              <a:srgbClr val="CC0000"/>
            </a:solidFill>
            <a:round/>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027" name="Text Box 115"/>
          <p:cNvSpPr txBox="1">
            <a:spLocks noChangeArrowheads="1"/>
          </p:cNvSpPr>
          <p:nvPr/>
        </p:nvSpPr>
        <p:spPr bwMode="auto">
          <a:xfrm>
            <a:off x="4379913" y="3289300"/>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a:t>
            </a:r>
          </a:p>
        </p:txBody>
      </p:sp>
      <p:cxnSp>
        <p:nvCxnSpPr>
          <p:cNvPr id="39028" name="AutoShape 116"/>
          <p:cNvCxnSpPr>
            <a:cxnSpLocks noChangeShapeType="1"/>
            <a:stCxn id="38982" idx="4"/>
            <a:endCxn id="39026" idx="0"/>
          </p:cNvCxnSpPr>
          <p:nvPr/>
        </p:nvCxnSpPr>
        <p:spPr bwMode="auto">
          <a:xfrm flipH="1">
            <a:off x="2693988" y="2376488"/>
            <a:ext cx="330200" cy="3671887"/>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29" name="AutoShape 117"/>
          <p:cNvCxnSpPr>
            <a:cxnSpLocks noChangeShapeType="1"/>
            <a:stCxn id="39062" idx="2"/>
            <a:endCxn id="39026" idx="7"/>
          </p:cNvCxnSpPr>
          <p:nvPr/>
        </p:nvCxnSpPr>
        <p:spPr bwMode="auto">
          <a:xfrm flipH="1">
            <a:off x="2798763" y="5257800"/>
            <a:ext cx="2219325" cy="833438"/>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30" name="Text Box 118"/>
          <p:cNvSpPr txBox="1">
            <a:spLocks noChangeArrowheads="1"/>
          </p:cNvSpPr>
          <p:nvPr/>
        </p:nvSpPr>
        <p:spPr bwMode="auto">
          <a:xfrm>
            <a:off x="4211638" y="537210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33</a:t>
            </a:r>
          </a:p>
        </p:txBody>
      </p:sp>
      <p:cxnSp>
        <p:nvCxnSpPr>
          <p:cNvPr id="39031" name="AutoShape 119"/>
          <p:cNvCxnSpPr>
            <a:cxnSpLocks noChangeShapeType="1"/>
            <a:stCxn id="39063" idx="1"/>
            <a:endCxn id="39026" idx="2"/>
          </p:cNvCxnSpPr>
          <p:nvPr/>
        </p:nvCxnSpPr>
        <p:spPr bwMode="auto">
          <a:xfrm flipH="1">
            <a:off x="2543175" y="4873625"/>
            <a:ext cx="2316163" cy="1319213"/>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32" name="AutoShape 120"/>
          <p:cNvCxnSpPr>
            <a:cxnSpLocks noChangeShapeType="1"/>
            <a:stCxn id="39059" idx="1"/>
            <a:endCxn id="39026" idx="3"/>
          </p:cNvCxnSpPr>
          <p:nvPr/>
        </p:nvCxnSpPr>
        <p:spPr bwMode="auto">
          <a:xfrm flipH="1">
            <a:off x="2587625" y="4730750"/>
            <a:ext cx="2489200" cy="1562100"/>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33" name="AutoShape 121"/>
          <p:cNvCxnSpPr>
            <a:cxnSpLocks noChangeShapeType="1"/>
            <a:stCxn id="38975" idx="1"/>
            <a:endCxn id="39026" idx="1"/>
          </p:cNvCxnSpPr>
          <p:nvPr/>
        </p:nvCxnSpPr>
        <p:spPr bwMode="auto">
          <a:xfrm flipH="1">
            <a:off x="2587625" y="5594350"/>
            <a:ext cx="2847975" cy="496888"/>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34" name="AutoShape 122"/>
          <p:cNvCxnSpPr>
            <a:cxnSpLocks noChangeShapeType="1"/>
            <a:stCxn id="39052" idx="1"/>
            <a:endCxn id="39026" idx="3"/>
          </p:cNvCxnSpPr>
          <p:nvPr/>
        </p:nvCxnSpPr>
        <p:spPr bwMode="auto">
          <a:xfrm flipH="1" flipV="1">
            <a:off x="2587625" y="6292850"/>
            <a:ext cx="292100" cy="122238"/>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35" name="AutoShape 123"/>
          <p:cNvCxnSpPr>
            <a:cxnSpLocks noChangeShapeType="1"/>
            <a:stCxn id="38998" idx="1"/>
            <a:endCxn id="39026" idx="3"/>
          </p:cNvCxnSpPr>
          <p:nvPr/>
        </p:nvCxnSpPr>
        <p:spPr bwMode="auto">
          <a:xfrm flipH="1" flipV="1">
            <a:off x="2587625" y="6292850"/>
            <a:ext cx="579438" cy="122238"/>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36" name="AutoShape 124"/>
          <p:cNvCxnSpPr>
            <a:cxnSpLocks noChangeShapeType="1"/>
            <a:stCxn id="38979" idx="2"/>
            <a:endCxn id="39026" idx="0"/>
          </p:cNvCxnSpPr>
          <p:nvPr/>
        </p:nvCxnSpPr>
        <p:spPr bwMode="auto">
          <a:xfrm flipH="1">
            <a:off x="2693988" y="4824413"/>
            <a:ext cx="1968500" cy="1223962"/>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37" name="Text Box 125"/>
          <p:cNvSpPr txBox="1">
            <a:spLocks noChangeArrowheads="1"/>
          </p:cNvSpPr>
          <p:nvPr/>
        </p:nvSpPr>
        <p:spPr bwMode="auto">
          <a:xfrm>
            <a:off x="2519363" y="604837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14</a:t>
            </a:r>
          </a:p>
        </p:txBody>
      </p:sp>
      <p:sp>
        <p:nvSpPr>
          <p:cNvPr id="39038" name="Oval 126"/>
          <p:cNvSpPr>
            <a:spLocks noChangeArrowheads="1"/>
          </p:cNvSpPr>
          <p:nvPr/>
        </p:nvSpPr>
        <p:spPr bwMode="auto">
          <a:xfrm>
            <a:off x="1692275" y="1727200"/>
            <a:ext cx="287338" cy="288925"/>
          </a:xfrm>
          <a:prstGeom prst="ellipse">
            <a:avLst/>
          </a:prstGeom>
          <a:solidFill>
            <a:srgbClr val="CC0099"/>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cxnSp>
        <p:nvCxnSpPr>
          <p:cNvPr id="39039" name="AutoShape 127"/>
          <p:cNvCxnSpPr>
            <a:cxnSpLocks noChangeShapeType="1"/>
            <a:stCxn id="39048" idx="3"/>
            <a:endCxn id="38982" idx="2"/>
          </p:cNvCxnSpPr>
          <p:nvPr/>
        </p:nvCxnSpPr>
        <p:spPr bwMode="auto">
          <a:xfrm>
            <a:off x="1966913" y="1849438"/>
            <a:ext cx="949325" cy="419100"/>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0" name="AutoShape 128"/>
          <p:cNvCxnSpPr>
            <a:cxnSpLocks noChangeShapeType="1"/>
            <a:stCxn id="39038" idx="1"/>
          </p:cNvCxnSpPr>
          <p:nvPr/>
        </p:nvCxnSpPr>
        <p:spPr bwMode="auto">
          <a:xfrm>
            <a:off x="1735138" y="1770063"/>
            <a:ext cx="1692275" cy="3217862"/>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1" name="AutoShape 129"/>
          <p:cNvCxnSpPr>
            <a:cxnSpLocks noChangeShapeType="1"/>
            <a:stCxn id="39038" idx="0"/>
            <a:endCxn id="39012" idx="0"/>
          </p:cNvCxnSpPr>
          <p:nvPr/>
        </p:nvCxnSpPr>
        <p:spPr bwMode="auto">
          <a:xfrm flipH="1">
            <a:off x="1709738" y="1727200"/>
            <a:ext cx="127000" cy="1989138"/>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2" name="AutoShape 130"/>
          <p:cNvCxnSpPr>
            <a:cxnSpLocks noChangeShapeType="1"/>
            <a:stCxn id="39038" idx="1"/>
            <a:endCxn id="39233" idx="0"/>
          </p:cNvCxnSpPr>
          <p:nvPr/>
        </p:nvCxnSpPr>
        <p:spPr bwMode="auto">
          <a:xfrm>
            <a:off x="1735138" y="1770063"/>
            <a:ext cx="1155700" cy="266700"/>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3" name="AutoShape 131"/>
          <p:cNvCxnSpPr>
            <a:cxnSpLocks noChangeShapeType="1"/>
            <a:stCxn id="39038" idx="2"/>
            <a:endCxn id="38976" idx="1"/>
          </p:cNvCxnSpPr>
          <p:nvPr/>
        </p:nvCxnSpPr>
        <p:spPr bwMode="auto">
          <a:xfrm flipV="1">
            <a:off x="1692275" y="1385888"/>
            <a:ext cx="1389063" cy="485775"/>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4" name="AutoShape 132"/>
          <p:cNvCxnSpPr>
            <a:cxnSpLocks noChangeShapeType="1"/>
            <a:stCxn id="39038" idx="1"/>
            <a:endCxn id="38978" idx="0"/>
          </p:cNvCxnSpPr>
          <p:nvPr/>
        </p:nvCxnSpPr>
        <p:spPr bwMode="auto">
          <a:xfrm>
            <a:off x="1735138" y="1770063"/>
            <a:ext cx="6743700" cy="2882900"/>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5" name="AutoShape 133"/>
          <p:cNvCxnSpPr>
            <a:cxnSpLocks noChangeShapeType="1"/>
            <a:stCxn id="39048" idx="1"/>
            <a:endCxn id="38980" idx="0"/>
          </p:cNvCxnSpPr>
          <p:nvPr/>
        </p:nvCxnSpPr>
        <p:spPr bwMode="auto">
          <a:xfrm flipH="1" flipV="1">
            <a:off x="1573213" y="1844675"/>
            <a:ext cx="139700" cy="4763"/>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6" name="AutoShape 134"/>
          <p:cNvCxnSpPr>
            <a:cxnSpLocks noChangeShapeType="1"/>
            <a:stCxn id="39038" idx="5"/>
            <a:endCxn id="39030" idx="0"/>
          </p:cNvCxnSpPr>
          <p:nvPr/>
        </p:nvCxnSpPr>
        <p:spPr bwMode="auto">
          <a:xfrm>
            <a:off x="1936750" y="1973263"/>
            <a:ext cx="2436813" cy="3398837"/>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047" name="AutoShape 135"/>
          <p:cNvCxnSpPr>
            <a:cxnSpLocks noChangeShapeType="1"/>
            <a:stCxn id="39048" idx="2"/>
            <a:endCxn id="38981" idx="0"/>
          </p:cNvCxnSpPr>
          <p:nvPr/>
        </p:nvCxnSpPr>
        <p:spPr bwMode="auto">
          <a:xfrm>
            <a:off x="1839913" y="1971675"/>
            <a:ext cx="4154487" cy="3213100"/>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48" name="Text Box 136"/>
          <p:cNvSpPr txBox="1">
            <a:spLocks noChangeArrowheads="1"/>
          </p:cNvSpPr>
          <p:nvPr/>
        </p:nvSpPr>
        <p:spPr bwMode="auto">
          <a:xfrm>
            <a:off x="1712913" y="1727200"/>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7</a:t>
            </a:r>
          </a:p>
        </p:txBody>
      </p:sp>
      <p:sp>
        <p:nvSpPr>
          <p:cNvPr id="39049" name="Text Box 137"/>
          <p:cNvSpPr txBox="1">
            <a:spLocks noChangeArrowheads="1"/>
          </p:cNvSpPr>
          <p:nvPr/>
        </p:nvSpPr>
        <p:spPr bwMode="auto">
          <a:xfrm>
            <a:off x="5054600" y="550068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39</a:t>
            </a:r>
          </a:p>
        </p:txBody>
      </p:sp>
      <p:sp>
        <p:nvSpPr>
          <p:cNvPr id="39050" name="Text Box 138"/>
          <p:cNvSpPr txBox="1">
            <a:spLocks noChangeArrowheads="1"/>
          </p:cNvSpPr>
          <p:nvPr/>
        </p:nvSpPr>
        <p:spPr bwMode="auto">
          <a:xfrm>
            <a:off x="5148263" y="48958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27</a:t>
            </a:r>
          </a:p>
        </p:txBody>
      </p:sp>
      <p:sp>
        <p:nvSpPr>
          <p:cNvPr id="39051" name="Text Box 139"/>
          <p:cNvSpPr txBox="1">
            <a:spLocks noChangeArrowheads="1"/>
          </p:cNvSpPr>
          <p:nvPr/>
        </p:nvSpPr>
        <p:spPr bwMode="auto">
          <a:xfrm>
            <a:off x="4356100" y="4824413"/>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4</a:t>
            </a:r>
          </a:p>
        </p:txBody>
      </p:sp>
      <p:sp>
        <p:nvSpPr>
          <p:cNvPr id="39052" name="Text Box 140"/>
          <p:cNvSpPr txBox="1">
            <a:spLocks noChangeArrowheads="1"/>
          </p:cNvSpPr>
          <p:nvPr/>
        </p:nvSpPr>
        <p:spPr bwMode="auto">
          <a:xfrm>
            <a:off x="2879725" y="62928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28</a:t>
            </a:r>
          </a:p>
        </p:txBody>
      </p:sp>
      <p:sp>
        <p:nvSpPr>
          <p:cNvPr id="39053" name="Text Box 141"/>
          <p:cNvSpPr txBox="1">
            <a:spLocks noChangeArrowheads="1"/>
          </p:cNvSpPr>
          <p:nvPr/>
        </p:nvSpPr>
        <p:spPr bwMode="auto">
          <a:xfrm>
            <a:off x="3492500" y="5040313"/>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8</a:t>
            </a:r>
          </a:p>
        </p:txBody>
      </p:sp>
      <p:sp>
        <p:nvSpPr>
          <p:cNvPr id="39054" name="Text Box 142"/>
          <p:cNvSpPr txBox="1">
            <a:spLocks noChangeArrowheads="1"/>
          </p:cNvSpPr>
          <p:nvPr/>
        </p:nvSpPr>
        <p:spPr bwMode="auto">
          <a:xfrm>
            <a:off x="3730625" y="4976813"/>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30</a:t>
            </a:r>
          </a:p>
        </p:txBody>
      </p:sp>
      <p:sp>
        <p:nvSpPr>
          <p:cNvPr id="39055" name="Text Box 143"/>
          <p:cNvSpPr txBox="1">
            <a:spLocks noChangeArrowheads="1"/>
          </p:cNvSpPr>
          <p:nvPr/>
        </p:nvSpPr>
        <p:spPr bwMode="auto">
          <a:xfrm>
            <a:off x="4643438" y="431958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25</a:t>
            </a:r>
          </a:p>
        </p:txBody>
      </p:sp>
      <p:grpSp>
        <p:nvGrpSpPr>
          <p:cNvPr id="39056" name="Group 144"/>
          <p:cNvGrpSpPr>
            <a:grpSpLocks/>
          </p:cNvGrpSpPr>
          <p:nvPr/>
        </p:nvGrpSpPr>
        <p:grpSpPr bwMode="auto">
          <a:xfrm>
            <a:off x="4811713" y="4535488"/>
            <a:ext cx="481012" cy="314325"/>
            <a:chOff x="3938" y="2688"/>
            <a:chExt cx="303" cy="198"/>
          </a:xfrm>
        </p:grpSpPr>
        <p:sp>
          <p:nvSpPr>
            <p:cNvPr id="39057" name="Oval 145"/>
            <p:cNvSpPr>
              <a:spLocks noChangeArrowheads="1"/>
            </p:cNvSpPr>
            <p:nvPr/>
          </p:nvSpPr>
          <p:spPr bwMode="auto">
            <a:xfrm>
              <a:off x="3969" y="2704"/>
              <a:ext cx="227" cy="182"/>
            </a:xfrm>
            <a:prstGeom prst="ellipse">
              <a:avLst/>
            </a:prstGeom>
            <a:solidFill>
              <a:srgbClr val="FF9900"/>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058" name="Oval 146"/>
            <p:cNvSpPr>
              <a:spLocks noChangeArrowheads="1"/>
            </p:cNvSpPr>
            <p:nvPr/>
          </p:nvSpPr>
          <p:spPr bwMode="auto">
            <a:xfrm>
              <a:off x="3938" y="2688"/>
              <a:ext cx="303" cy="194"/>
            </a:xfrm>
            <a:prstGeom prst="ellipse">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s-ES" sz="1000" b="1">
                  <a:solidFill>
                    <a:srgbClr val="000066"/>
                  </a:solidFill>
                </a:rPr>
                <a:t>35</a:t>
              </a:r>
            </a:p>
          </p:txBody>
        </p:sp>
      </p:grpSp>
      <p:sp>
        <p:nvSpPr>
          <p:cNvPr id="39059" name="Text Box 147"/>
          <p:cNvSpPr txBox="1">
            <a:spLocks noChangeArrowheads="1"/>
          </p:cNvSpPr>
          <p:nvPr/>
        </p:nvSpPr>
        <p:spPr bwMode="auto">
          <a:xfrm>
            <a:off x="5076825" y="4608513"/>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15</a:t>
            </a:r>
          </a:p>
        </p:txBody>
      </p:sp>
      <p:grpSp>
        <p:nvGrpSpPr>
          <p:cNvPr id="39060" name="Group 148"/>
          <p:cNvGrpSpPr>
            <a:grpSpLocks/>
          </p:cNvGrpSpPr>
          <p:nvPr/>
        </p:nvGrpSpPr>
        <p:grpSpPr bwMode="auto">
          <a:xfrm>
            <a:off x="4830763" y="4954588"/>
            <a:ext cx="360362" cy="303212"/>
            <a:chOff x="3787" y="2840"/>
            <a:chExt cx="273" cy="238"/>
          </a:xfrm>
        </p:grpSpPr>
        <p:sp>
          <p:nvSpPr>
            <p:cNvPr id="39061" name="Oval 149"/>
            <p:cNvSpPr>
              <a:spLocks noChangeArrowheads="1"/>
            </p:cNvSpPr>
            <p:nvPr/>
          </p:nvSpPr>
          <p:spPr bwMode="auto">
            <a:xfrm>
              <a:off x="3787" y="2840"/>
              <a:ext cx="273" cy="227"/>
            </a:xfrm>
            <a:prstGeom prst="ellipse">
              <a:avLst/>
            </a:prstGeom>
            <a:solidFill>
              <a:schemeClr val="folHlink"/>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062" name="Text Box 150"/>
            <p:cNvSpPr txBox="1">
              <a:spLocks noChangeArrowheads="1"/>
            </p:cNvSpPr>
            <p:nvPr/>
          </p:nvSpPr>
          <p:spPr bwMode="auto">
            <a:xfrm>
              <a:off x="3833" y="2886"/>
              <a:ext cx="192" cy="19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a:t>
              </a:r>
            </a:p>
          </p:txBody>
        </p:sp>
      </p:grpSp>
      <p:sp>
        <p:nvSpPr>
          <p:cNvPr id="39063" name="Text Box 151"/>
          <p:cNvSpPr txBox="1">
            <a:spLocks noChangeArrowheads="1"/>
          </p:cNvSpPr>
          <p:nvPr/>
        </p:nvSpPr>
        <p:spPr bwMode="auto">
          <a:xfrm>
            <a:off x="4859338" y="4751388"/>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12</a:t>
            </a:r>
          </a:p>
        </p:txBody>
      </p:sp>
      <p:sp>
        <p:nvSpPr>
          <p:cNvPr id="39064" name="Text Box 152"/>
          <p:cNvSpPr txBox="1">
            <a:spLocks noChangeArrowheads="1"/>
          </p:cNvSpPr>
          <p:nvPr/>
        </p:nvSpPr>
        <p:spPr bwMode="auto">
          <a:xfrm>
            <a:off x="4749800" y="4824413"/>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9</a:t>
            </a:r>
          </a:p>
        </p:txBody>
      </p:sp>
      <p:cxnSp>
        <p:nvCxnSpPr>
          <p:cNvPr id="39065" name="AutoShape 153"/>
          <p:cNvCxnSpPr>
            <a:cxnSpLocks noChangeShapeType="1"/>
            <a:stCxn id="39064" idx="2"/>
            <a:endCxn id="38972" idx="3"/>
          </p:cNvCxnSpPr>
          <p:nvPr/>
        </p:nvCxnSpPr>
        <p:spPr bwMode="auto">
          <a:xfrm flipH="1" flipV="1">
            <a:off x="271463" y="1181100"/>
            <a:ext cx="4605337" cy="3887788"/>
          </a:xfrm>
          <a:prstGeom prst="straightConnector1">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066" name="Text Box 154"/>
          <p:cNvSpPr txBox="1">
            <a:spLocks noChangeArrowheads="1"/>
          </p:cNvSpPr>
          <p:nvPr/>
        </p:nvSpPr>
        <p:spPr bwMode="auto">
          <a:xfrm>
            <a:off x="2901950" y="2146300"/>
            <a:ext cx="25400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chemeClr val="bg1"/>
                </a:solidFill>
              </a:rPr>
              <a:t>1</a:t>
            </a:r>
          </a:p>
        </p:txBody>
      </p:sp>
      <p:graphicFrame>
        <p:nvGraphicFramePr>
          <p:cNvPr id="39241" name="Group 329"/>
          <p:cNvGraphicFramePr>
            <a:graphicFrameLocks noGrp="1"/>
          </p:cNvGraphicFramePr>
          <p:nvPr>
            <p:extLst>
              <p:ext uri="{D42A27DB-BD31-4B8C-83A1-F6EECF244321}">
                <p14:modId xmlns:p14="http://schemas.microsoft.com/office/powerpoint/2010/main" xmlns="" val="3489995128"/>
              </p:ext>
            </p:extLst>
          </p:nvPr>
        </p:nvGraphicFramePr>
        <p:xfrm>
          <a:off x="-15875" y="1282700"/>
          <a:ext cx="1563688" cy="5565775"/>
        </p:xfrm>
        <a:graphic>
          <a:graphicData uri="http://schemas.openxmlformats.org/drawingml/2006/table">
            <a:tbl>
              <a:tblPr/>
              <a:tblGrid>
                <a:gridCol w="1563688"/>
              </a:tblGrid>
              <a:tr h="2000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a:ln>
                            <a:noFill/>
                          </a:ln>
                          <a:solidFill>
                            <a:schemeClr val="accent1">
                              <a:lumMod val="50000"/>
                            </a:schemeClr>
                          </a:solidFill>
                          <a:effectLst/>
                          <a:latin typeface="Arial" charset="0"/>
                          <a:ea typeface="Arial" charset="0"/>
                          <a:cs typeface="Times New Roman" charset="0"/>
                        </a:rPr>
                        <a:t>1.  CIMAV</a:t>
                      </a:r>
                    </a:p>
                  </a:txBody>
                  <a:tcPr anchor="ctr" horzOverflow="overflow">
                    <a:lnL cap="flat">
                      <a:noFill/>
                    </a:lnL>
                    <a:lnR cap="flat">
                      <a:noFill/>
                    </a:lnR>
                    <a:lnT cap="fla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a:ln>
                            <a:noFill/>
                          </a:ln>
                          <a:solidFill>
                            <a:schemeClr val="accent1">
                              <a:lumMod val="50000"/>
                            </a:schemeClr>
                          </a:solidFill>
                          <a:effectLst/>
                          <a:latin typeface="Arial" charset="0"/>
                          <a:ea typeface="Arial" charset="0"/>
                          <a:cs typeface="Times New Roman" charset="0"/>
                        </a:rPr>
                        <a:t>2.  CIQA</a:t>
                      </a:r>
                    </a:p>
                  </a:txBody>
                  <a:tcPr anchor="ctr" horzOverflow="overflow">
                    <a:lnL cap="flat">
                      <a:noFill/>
                    </a:lnL>
                    <a:lnR cap="flat">
                      <a:noFill/>
                    </a:lnR>
                    <a:lnT>
                      <a:noFill/>
                    </a:lnT>
                    <a:lnB>
                      <a:noFill/>
                    </a:lnB>
                    <a:lnTlToBr>
                      <a:noFill/>
                    </a:lnTlToBr>
                    <a:lnBlToTr>
                      <a:noFill/>
                    </a:lnBlToTr>
                    <a:noFill/>
                  </a:tcPr>
                </a:tc>
              </a:tr>
              <a:tr h="20796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800" b="0" i="0" u="none" strike="noStrike" cap="none" normalizeH="0" baseline="0">
                          <a:ln>
                            <a:noFill/>
                          </a:ln>
                          <a:solidFill>
                            <a:schemeClr val="accent1">
                              <a:lumMod val="50000"/>
                            </a:schemeClr>
                          </a:solidFill>
                          <a:effectLst/>
                          <a:latin typeface="Arial" charset="0"/>
                          <a:ea typeface="Arial" charset="0"/>
                          <a:cs typeface="Times New Roman" charset="0"/>
                        </a:rPr>
                        <a:t>3.  CIDESI</a:t>
                      </a:r>
                      <a:endPar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endParaRPr>
                    </a:p>
                  </a:txBody>
                  <a:tcPr anchor="ctr" horzOverflow="overflow">
                    <a:lnL cap="flat">
                      <a:noFill/>
                    </a:lnL>
                    <a:lnR cap="flat">
                      <a:noFill/>
                    </a:lnR>
                    <a:lnT>
                      <a:noFill/>
                    </a:lnT>
                    <a:lnB>
                      <a:noFill/>
                    </a:lnB>
                    <a:lnTlToBr>
                      <a:noFill/>
                    </a:lnTlToBr>
                    <a:lnBlToTr>
                      <a:noFill/>
                    </a:lnBlToTr>
                    <a:noFill/>
                  </a:tcPr>
                </a:tc>
              </a:tr>
              <a:tr h="1873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4.  CIATEC</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5.  CICY</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6.  CICESE</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7.  CIAD</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8. CIATEJ</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9. CIDETEQ</a:t>
                      </a:r>
                    </a:p>
                  </a:txBody>
                  <a:tcPr anchor="ctr" horzOverflow="overflow">
                    <a:lnL cap="flat">
                      <a:noFill/>
                    </a:lnL>
                    <a:lnR cap="flat">
                      <a:noFill/>
                    </a:lnR>
                    <a:lnT>
                      <a:noFill/>
                    </a:lnT>
                    <a:lnB>
                      <a:noFill/>
                    </a:lnB>
                    <a:lnTlToBr>
                      <a:noFill/>
                    </a:lnTlToBr>
                    <a:lnBlToTr>
                      <a:noFill/>
                    </a:lnBlToTr>
                    <a:noFill/>
                  </a:tcPr>
                </a:tc>
              </a:tr>
              <a:tr h="2317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10. CIBNOR</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11. CIO</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12. CIATEQ, A.C.</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13.COMIMSA</a:t>
                      </a:r>
                    </a:p>
                  </a:txBody>
                  <a:tcPr anchor="ctr" horzOverflow="overflow">
                    <a:lnL cap="flat">
                      <a:noFill/>
                    </a:lnL>
                    <a:lnR cap="flat">
                      <a:noFill/>
                    </a:lnR>
                    <a:lnT>
                      <a:noFill/>
                    </a:lnT>
                    <a:lnB>
                      <a:noFill/>
                    </a:lnB>
                    <a:lnTlToBr>
                      <a:noFill/>
                    </a:lnTlToBr>
                    <a:lnBlToTr>
                      <a:noFill/>
                    </a:lnBlToTr>
                    <a:noFill/>
                  </a:tcPr>
                </a:tc>
              </a:tr>
              <a:tr h="0">
                <a:tc>
                  <a:txBody>
                    <a:bodyPr/>
                    <a:lstStyle/>
                    <a:p>
                      <a:pPr marL="185738" marR="0" lvl="0" indent="-185738"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14. CINVESTAV México</a:t>
                      </a:r>
                    </a:p>
                  </a:txBody>
                  <a:tcPr anchor="ctr" horzOverflow="overflow">
                    <a:lnL cap="flat">
                      <a:noFill/>
                    </a:lnL>
                    <a:lnR cap="flat">
                      <a:noFill/>
                    </a:lnR>
                    <a:lnT>
                      <a:noFill/>
                    </a:lnT>
                    <a:lnB>
                      <a:noFill/>
                    </a:lnB>
                    <a:lnTlToBr>
                      <a:noFill/>
                    </a:lnTlToBr>
                    <a:lnBlToTr>
                      <a:noFill/>
                    </a:lnBlToTr>
                    <a:noFill/>
                  </a:tcPr>
                </a:tc>
              </a:tr>
              <a:tr h="0">
                <a:tc>
                  <a:txBody>
                    <a:bodyPr/>
                    <a:lstStyle/>
                    <a:p>
                      <a:pPr marL="185738" marR="0" lvl="0" indent="-185738"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15. CINVESTAV Querétaro</a:t>
                      </a:r>
                    </a:p>
                  </a:txBody>
                  <a:tcPr anchor="ctr" horzOverflow="overflow">
                    <a:lnL cap="flat">
                      <a:noFill/>
                    </a:lnL>
                    <a:lnR cap="flat">
                      <a:noFill/>
                    </a:lnR>
                    <a:lnT>
                      <a:noFill/>
                    </a:lnT>
                    <a:lnB>
                      <a:noFill/>
                    </a:lnB>
                    <a:lnTlToBr>
                      <a:noFill/>
                    </a:lnTlToBr>
                    <a:lnBlToTr>
                      <a:noFill/>
                    </a:lnBlToTr>
                    <a:noFill/>
                  </a:tcPr>
                </a:tc>
              </a:tr>
              <a:tr h="0">
                <a:tc>
                  <a:txBody>
                    <a:bodyPr/>
                    <a:lstStyle/>
                    <a:p>
                      <a:pPr marL="185738" marR="0" lvl="0" indent="-185738"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16. CINVESTAV Saltillo</a:t>
                      </a:r>
                    </a:p>
                  </a:txBody>
                  <a:tcPr anchor="ctr" horzOverflow="overflow">
                    <a:lnL cap="flat">
                      <a:noFill/>
                    </a:lnL>
                    <a:lnR cap="flat">
                      <a:noFill/>
                    </a:lnR>
                    <a:lnT>
                      <a:noFill/>
                    </a:lnT>
                    <a:lnB>
                      <a:noFill/>
                    </a:lnB>
                    <a:lnTlToBr>
                      <a:noFill/>
                    </a:lnTlToBr>
                    <a:lnBlToTr>
                      <a:noFill/>
                    </a:lnBlToTr>
                    <a:noFill/>
                  </a:tcPr>
                </a:tc>
              </a:tr>
              <a:tr h="0">
                <a:tc>
                  <a:txBody>
                    <a:bodyPr/>
                    <a:lstStyle/>
                    <a:p>
                      <a:pPr marL="185738" marR="0" lvl="0" indent="-185738"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17. CIITEC del IPN</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18. ESFM del IPN</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19. IIM  de la UNAM</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20. IF de la UNAM</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21. BUAP</a:t>
                      </a:r>
                    </a:p>
                  </a:txBody>
                  <a:tcPr anchor="ctr" horzOverflow="overflow">
                    <a:lnL cap="flat">
                      <a:noFill/>
                    </a:lnL>
                    <a:lnR cap="flat">
                      <a:noFill/>
                    </a:lnR>
                    <a:lnT>
                      <a:noFill/>
                    </a:lnT>
                    <a:lnB>
                      <a:noFill/>
                    </a:lnB>
                    <a:lnTlToBr>
                      <a:noFill/>
                    </a:lnTlToBr>
                    <a:lnBlToTr>
                      <a:noFill/>
                    </a:lnBlToTr>
                    <a:noFill/>
                  </a:tcPr>
                </a:tc>
              </a:tr>
              <a:tr h="1984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22. UACH</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23. UACJ</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24. UANL</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25.UASLP</a:t>
                      </a:r>
                    </a:p>
                  </a:txBody>
                  <a:tcPr anchor="ctr" horzOverflow="overflow">
                    <a:lnL cap="flat">
                      <a:noFill/>
                    </a:lnL>
                    <a:lnR cap="flat">
                      <a:noFill/>
                    </a:lnR>
                    <a:lnT>
                      <a:noFill/>
                    </a:lnT>
                    <a:lnB>
                      <a:noFill/>
                    </a:lnB>
                    <a:lnTlToBr>
                      <a:noFill/>
                    </a:lnTlToBr>
                    <a:lnBlToTr>
                      <a:noFill/>
                    </a:lnBlToTr>
                    <a:noFill/>
                  </a:tcPr>
                </a:tc>
              </a:tr>
              <a:tr h="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a:ln>
                            <a:noFill/>
                          </a:ln>
                          <a:solidFill>
                            <a:schemeClr val="accent1">
                              <a:lumMod val="50000"/>
                            </a:schemeClr>
                          </a:solidFill>
                          <a:effectLst/>
                          <a:latin typeface="Arial" charset="0"/>
                          <a:ea typeface="Arial" charset="0"/>
                          <a:cs typeface="Times New Roman" charset="0"/>
                        </a:rPr>
                        <a:t>26.UADY</a:t>
                      </a:r>
                    </a:p>
                  </a:txBody>
                  <a:tcPr anchor="ctr" horzOverflow="overflow">
                    <a:lnL cap="flat">
                      <a:noFill/>
                    </a:lnL>
                    <a:lnR cap="flat">
                      <a:noFill/>
                    </a:lnR>
                    <a:lnT>
                      <a:noFill/>
                    </a:lnT>
                    <a:lnB cap="flat">
                      <a:noFill/>
                    </a:lnB>
                    <a:lnTlToBr>
                      <a:noFill/>
                    </a:lnTlToBr>
                    <a:lnBlToTr>
                      <a:noFill/>
                    </a:lnBlToTr>
                    <a:noFill/>
                  </a:tcPr>
                </a:tc>
              </a:tr>
            </a:tbl>
          </a:graphicData>
        </a:graphic>
      </p:graphicFrame>
      <p:graphicFrame>
        <p:nvGraphicFramePr>
          <p:cNvPr id="39243" name="Group 331"/>
          <p:cNvGraphicFramePr>
            <a:graphicFrameLocks noGrp="1"/>
          </p:cNvGraphicFramePr>
          <p:nvPr>
            <p:extLst>
              <p:ext uri="{D42A27DB-BD31-4B8C-83A1-F6EECF244321}">
                <p14:modId xmlns:p14="http://schemas.microsoft.com/office/powerpoint/2010/main" xmlns="" val="3519756428"/>
              </p:ext>
            </p:extLst>
          </p:nvPr>
        </p:nvGraphicFramePr>
        <p:xfrm>
          <a:off x="1331913" y="3894138"/>
          <a:ext cx="1225550" cy="2999105"/>
        </p:xfrm>
        <a:graphic>
          <a:graphicData uri="http://schemas.openxmlformats.org/drawingml/2006/table">
            <a:tbl>
              <a:tblPr/>
              <a:tblGrid>
                <a:gridCol w="1225550"/>
              </a:tblGrid>
              <a:tr h="15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s-MX" sz="800" b="0" i="0" u="none" strike="noStrike" cap="none" normalizeH="0" baseline="0">
                        <a:ln>
                          <a:noFill/>
                        </a:ln>
                        <a:solidFill>
                          <a:schemeClr val="accent1">
                            <a:lumMod val="50000"/>
                          </a:schemeClr>
                        </a:solidFill>
                        <a:effectLst/>
                        <a:latin typeface="Arial" charset="0"/>
                        <a:ea typeface="Arial" charset="0"/>
                        <a:cs typeface="Times New Roman" charset="0"/>
                      </a:endParaRPr>
                    </a:p>
                  </a:txBody>
                  <a:tcPr anchor="ctr" horzOverflow="overflow">
                    <a:lnL cap="flat">
                      <a:noFill/>
                    </a:lnL>
                    <a:lnR cap="flat">
                      <a:noFill/>
                    </a:lnR>
                    <a:lnT cap="flat">
                      <a:noFill/>
                    </a:lnT>
                    <a:lnB>
                      <a:noFill/>
                    </a:lnB>
                    <a:lnTlToBr>
                      <a:noFill/>
                    </a:lnTlToBr>
                    <a:lnBlToTr>
                      <a:noFill/>
                    </a:lnBlToTr>
                    <a:noFill/>
                  </a:tcPr>
                </a:tc>
              </a:tr>
              <a:tr h="15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27. UAEH</a:t>
                      </a:r>
                    </a:p>
                  </a:txBody>
                  <a:tcPr anchor="ctr" horzOverflow="overflow">
                    <a:lnL cap="flat">
                      <a:noFill/>
                    </a:lnL>
                    <a:lnR cap="flat">
                      <a:noFill/>
                    </a:lnR>
                    <a:lnT>
                      <a:noFill/>
                    </a:lnT>
                    <a:lnB>
                      <a:noFill/>
                    </a:lnB>
                    <a:lnTlToBr>
                      <a:noFill/>
                    </a:lnTlToBr>
                    <a:lnBlToTr>
                      <a:noFill/>
                    </a:lnBlToTr>
                    <a:noFill/>
                  </a:tcPr>
                </a:tc>
              </a:tr>
              <a:tr h="15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28. UAM-Azcapotzalco</a:t>
                      </a:r>
                    </a:p>
                  </a:txBody>
                  <a:tcPr anchor="ctr" horzOverflow="overflow">
                    <a:lnL cap="flat">
                      <a:noFill/>
                    </a:lnL>
                    <a:lnR cap="flat">
                      <a:noFill/>
                    </a:lnR>
                    <a:lnT>
                      <a:noFill/>
                    </a:lnT>
                    <a:lnB>
                      <a:noFill/>
                    </a:lnB>
                    <a:lnTlToBr>
                      <a:noFill/>
                    </a:lnTlToBr>
                    <a:lnBlToTr>
                      <a:noFill/>
                    </a:lnBlToTr>
                    <a:noFill/>
                  </a:tcPr>
                </a:tc>
              </a:tr>
              <a:tr h="1539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29. UAM-Iztapalapa</a:t>
                      </a:r>
                    </a:p>
                  </a:txBody>
                  <a:tcPr anchor="ctr" horzOverflow="overflow">
                    <a:lnL cap="flat">
                      <a:noFill/>
                    </a:lnL>
                    <a:lnR cap="flat">
                      <a:noFill/>
                    </a:lnR>
                    <a:lnT>
                      <a:noFill/>
                    </a:lnT>
                    <a:lnB>
                      <a:noFill/>
                    </a:lnB>
                    <a:lnTlToBr>
                      <a:noFill/>
                    </a:lnTlToBr>
                    <a:lnBlToTr>
                      <a:noFill/>
                    </a:lnBlToTr>
                    <a:noFill/>
                  </a:tcPr>
                </a:tc>
              </a:tr>
              <a:tr h="22542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30. UdeG</a:t>
                      </a:r>
                    </a:p>
                  </a:txBody>
                  <a:tcPr anchor="ctr" horzOverflow="overflow">
                    <a:lnL cap="flat">
                      <a:noFill/>
                    </a:lnL>
                    <a:lnR cap="flat">
                      <a:noFill/>
                    </a:lnR>
                    <a:lnT>
                      <a:noFill/>
                    </a:lnT>
                    <a:lnB>
                      <a:noFill/>
                    </a:lnB>
                    <a:lnTlToBr>
                      <a:noFill/>
                    </a:lnTlToBr>
                    <a:lnBlToTr>
                      <a:noFill/>
                    </a:lnBlToTr>
                    <a:noFill/>
                  </a:tcPr>
                </a:tc>
              </a:tr>
              <a:tr h="1682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31. UG</a:t>
                      </a:r>
                    </a:p>
                  </a:txBody>
                  <a:tcPr anchor="ctr" horzOverflow="overflow">
                    <a:lnL cap="flat">
                      <a:noFill/>
                    </a:lnL>
                    <a:lnR cap="flat">
                      <a:noFill/>
                    </a:lnR>
                    <a:lnT>
                      <a:noFill/>
                    </a:lnT>
                    <a:lnB>
                      <a:noFill/>
                    </a:lnB>
                    <a:lnTlToBr>
                      <a:noFill/>
                    </a:lnTlToBr>
                    <a:lnBlToTr>
                      <a:noFill/>
                    </a:lnBlToTr>
                    <a:noFill/>
                  </a:tcPr>
                </a:tc>
              </a:tr>
              <a:tr h="16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32. UNISON</a:t>
                      </a:r>
                    </a:p>
                  </a:txBody>
                  <a:tcPr anchor="ctr" horzOverflow="overflow">
                    <a:lnL cap="flat">
                      <a:noFill/>
                    </a:lnL>
                    <a:lnR cap="flat">
                      <a:noFill/>
                    </a:lnR>
                    <a:lnT>
                      <a:noFill/>
                    </a:lnT>
                    <a:lnB>
                      <a:noFill/>
                    </a:lnB>
                    <a:lnTlToBr>
                      <a:noFill/>
                    </a:lnTlToBr>
                    <a:lnBlToTr>
                      <a:noFill/>
                    </a:lnBlToTr>
                    <a:no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33. UMSNH</a:t>
                      </a:r>
                    </a:p>
                  </a:txBody>
                  <a:tcPr anchor="ctr" horzOverflow="overflow">
                    <a:lnL cap="flat">
                      <a:noFill/>
                    </a:lnL>
                    <a:lnR cap="flat">
                      <a:noFill/>
                    </a:lnR>
                    <a:lnT>
                      <a:noFill/>
                    </a:lnT>
                    <a:lnB>
                      <a:noFill/>
                    </a:lnB>
                    <a:lnTlToBr>
                      <a:noFill/>
                    </a:lnTlToBr>
                    <a:lnBlToTr>
                      <a:noFill/>
                    </a:lnBlToTr>
                    <a:noFill/>
                  </a:tcPr>
                </a:tc>
              </a:tr>
              <a:tr h="168275">
                <a:tc>
                  <a:txBody>
                    <a:bodyPr/>
                    <a:lstStyle/>
                    <a:p>
                      <a:pPr marL="185738" marR="0" lvl="0" indent="-185738"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34. UV/MICRONA</a:t>
                      </a:r>
                    </a:p>
                  </a:txBody>
                  <a:tcPr anchor="ctr" horzOverflow="overflow">
                    <a:lnL cap="flat">
                      <a:noFill/>
                    </a:lnL>
                    <a:lnR cap="flat">
                      <a:noFill/>
                    </a:lnR>
                    <a:lnT>
                      <a:noFill/>
                    </a:lnT>
                    <a:lnB>
                      <a:noFill/>
                    </a:lnB>
                    <a:lnTlToBr>
                      <a:noFill/>
                    </a:lnTlToBr>
                    <a:lnBlToTr>
                      <a:noFill/>
                    </a:lnBlToTr>
                    <a:noFill/>
                  </a:tcPr>
                </a:tc>
              </a:tr>
              <a:tr h="16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35. CENAM</a:t>
                      </a:r>
                    </a:p>
                  </a:txBody>
                  <a:tcPr anchor="ctr" horzOverflow="overflow">
                    <a:lnL cap="flat">
                      <a:noFill/>
                    </a:lnL>
                    <a:lnR cap="flat">
                      <a:noFill/>
                    </a:lnR>
                    <a:lnT>
                      <a:noFill/>
                    </a:lnT>
                    <a:lnB>
                      <a:noFill/>
                    </a:lnB>
                    <a:lnTlToBr>
                      <a:noFill/>
                    </a:lnTlToBr>
                    <a:lnBlToTr>
                      <a:noFill/>
                    </a:lnBlToTr>
                    <a:noFill/>
                  </a:tcPr>
                </a:tc>
              </a:tr>
              <a:tr h="16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36. IPICYT</a:t>
                      </a:r>
                    </a:p>
                  </a:txBody>
                  <a:tcPr anchor="ctr" horzOverflow="overflow">
                    <a:lnL cap="flat">
                      <a:noFill/>
                    </a:lnL>
                    <a:lnR cap="flat">
                      <a:noFill/>
                    </a:lnR>
                    <a:lnT>
                      <a:noFill/>
                    </a:lnT>
                    <a:lnB>
                      <a:noFill/>
                    </a:lnB>
                    <a:lnTlToBr>
                      <a:noFill/>
                    </a:lnTlToBr>
                    <a:lnBlToTr>
                      <a:noFill/>
                    </a:lnBlToTr>
                    <a:noFill/>
                  </a:tcPr>
                </a:tc>
              </a:tr>
              <a:tr h="16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37. ITC</a:t>
                      </a:r>
                    </a:p>
                  </a:txBody>
                  <a:tcPr anchor="ctr" horzOverflow="overflow">
                    <a:lnL cap="flat">
                      <a:noFill/>
                    </a:lnL>
                    <a:lnR cap="flat">
                      <a:noFill/>
                    </a:lnR>
                    <a:lnT>
                      <a:noFill/>
                    </a:lnT>
                    <a:lnB>
                      <a:noFill/>
                    </a:lnB>
                    <a:lnTlToBr>
                      <a:noFill/>
                    </a:lnTlToBr>
                    <a:lnBlToTr>
                      <a:noFill/>
                    </a:lnBlToTr>
                    <a:noFill/>
                  </a:tcPr>
                </a:tc>
              </a:tr>
              <a:tr h="1587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a:ln>
                            <a:noFill/>
                          </a:ln>
                          <a:solidFill>
                            <a:schemeClr val="accent1">
                              <a:lumMod val="50000"/>
                            </a:schemeClr>
                          </a:solidFill>
                          <a:effectLst/>
                          <a:latin typeface="Arial" charset="0"/>
                          <a:ea typeface="Arial" charset="0"/>
                          <a:cs typeface="Times New Roman" charset="0"/>
                        </a:rPr>
                        <a:t>38. ITS</a:t>
                      </a:r>
                    </a:p>
                  </a:txBody>
                  <a:tcPr anchor="ctr" horzOverflow="overflow">
                    <a:lnL cap="flat">
                      <a:noFill/>
                    </a:lnL>
                    <a:lnR cap="flat">
                      <a:noFill/>
                    </a:lnR>
                    <a:lnT>
                      <a:noFill/>
                    </a:lnT>
                    <a:lnB>
                      <a:noFill/>
                    </a:lnB>
                    <a:lnTlToBr>
                      <a:noFill/>
                    </a:lnTlToBr>
                    <a:lnBlToTr>
                      <a:noFill/>
                    </a:lnBlToTr>
                    <a:noFill/>
                  </a:tcPr>
                </a:tc>
              </a:tr>
              <a:tr h="1603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ES" sz="800" b="0" i="0" u="none" strike="noStrike" cap="none" normalizeH="0" baseline="0" dirty="0">
                          <a:ln>
                            <a:noFill/>
                          </a:ln>
                          <a:solidFill>
                            <a:schemeClr val="accent1">
                              <a:lumMod val="50000"/>
                            </a:schemeClr>
                          </a:solidFill>
                          <a:effectLst/>
                          <a:latin typeface="Arial" charset="0"/>
                          <a:ea typeface="Arial" charset="0"/>
                          <a:cs typeface="Times New Roman" charset="0"/>
                        </a:rPr>
                        <a:t>39. ITZ</a:t>
                      </a:r>
                    </a:p>
                  </a:txBody>
                  <a:tcPr anchor="ctr" horzOverflow="overflow">
                    <a:lnL cap="flat">
                      <a:noFill/>
                    </a:lnL>
                    <a:lnR cap="flat">
                      <a:noFill/>
                    </a:lnR>
                    <a:lnT>
                      <a:noFill/>
                    </a:lnT>
                    <a:lnB cap="flat">
                      <a:noFill/>
                    </a:lnB>
                    <a:lnTlToBr>
                      <a:noFill/>
                    </a:lnTlToBr>
                    <a:lnBlToTr>
                      <a:noFill/>
                    </a:lnBlToTr>
                    <a:noFill/>
                  </a:tcPr>
                </a:tc>
              </a:tr>
            </a:tbl>
          </a:graphicData>
        </a:graphic>
      </p:graphicFrame>
      <p:sp>
        <p:nvSpPr>
          <p:cNvPr id="39167" name="Text Box 255"/>
          <p:cNvSpPr txBox="1">
            <a:spLocks noChangeArrowheads="1"/>
          </p:cNvSpPr>
          <p:nvPr/>
        </p:nvSpPr>
        <p:spPr bwMode="auto">
          <a:xfrm>
            <a:off x="4535488" y="4781550"/>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11</a:t>
            </a:r>
          </a:p>
        </p:txBody>
      </p:sp>
      <p:grpSp>
        <p:nvGrpSpPr>
          <p:cNvPr id="39168" name="Group 256"/>
          <p:cNvGrpSpPr>
            <a:grpSpLocks/>
          </p:cNvGrpSpPr>
          <p:nvPr/>
        </p:nvGrpSpPr>
        <p:grpSpPr bwMode="auto">
          <a:xfrm>
            <a:off x="2916238" y="1555750"/>
            <a:ext cx="1252537" cy="735013"/>
            <a:chOff x="1882" y="944"/>
            <a:chExt cx="789" cy="463"/>
          </a:xfrm>
        </p:grpSpPr>
        <p:pic>
          <p:nvPicPr>
            <p:cNvPr id="39169" name="Picture 257" descr="logo cimav"/>
            <p:cNvPicPr>
              <a:picLocks noChangeAspect="1" noChangeArrowheads="1"/>
            </p:cNvPicPr>
            <p:nvPr/>
          </p:nvPicPr>
          <p:blipFill>
            <a:blip r:embed="rId2" cstate="email">
              <a:clrChange>
                <a:clrFrom>
                  <a:srgbClr val="FFFFFF"/>
                </a:clrFrom>
                <a:clrTo>
                  <a:srgbClr val="FFFFFF">
                    <a:alpha val="0"/>
                  </a:srgbClr>
                </a:clrTo>
              </a:clrChange>
              <a:lum bright="38000" contrast="-24000"/>
              <a:extLst>
                <a:ext uri="{28A0092B-C50C-407E-A947-70E740481C1C}">
                  <a14:useLocalDpi xmlns:a14="http://schemas.microsoft.com/office/drawing/2010/main" xmlns="" val="0"/>
                </a:ext>
              </a:extLst>
            </a:blip>
            <a:srcRect/>
            <a:stretch>
              <a:fillRect/>
            </a:stretch>
          </p:blipFill>
          <p:spPr bwMode="auto">
            <a:xfrm>
              <a:off x="1882" y="1298"/>
              <a:ext cx="182" cy="10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70" name="Picture 258" descr="logo cimav"/>
            <p:cNvPicPr>
              <a:picLocks noChangeAspect="1" noChangeArrowheads="1"/>
            </p:cNvPicPr>
            <p:nvPr/>
          </p:nvPicPr>
          <p:blipFill>
            <a:blip r:embed="rId3" cstate="email">
              <a:clrChange>
                <a:clrFrom>
                  <a:srgbClr val="FFFFFF"/>
                </a:clrFrom>
                <a:clrTo>
                  <a:srgbClr val="FFFFFF">
                    <a:alpha val="0"/>
                  </a:srgbClr>
                </a:clrTo>
              </a:clrChange>
              <a:lum bright="38000" contrast="-24000"/>
              <a:extLst>
                <a:ext uri="{28A0092B-C50C-407E-A947-70E740481C1C}">
                  <a14:useLocalDpi xmlns:a14="http://schemas.microsoft.com/office/drawing/2010/main" xmlns="" val="0"/>
                </a:ext>
              </a:extLst>
            </a:blip>
            <a:srcRect/>
            <a:stretch>
              <a:fillRect/>
            </a:stretch>
          </p:blipFill>
          <p:spPr bwMode="auto">
            <a:xfrm>
              <a:off x="1964" y="1217"/>
              <a:ext cx="236"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71" name="Picture 259" descr="logo cimav"/>
            <p:cNvPicPr>
              <a:picLocks noChangeAspect="1" noChangeArrowheads="1"/>
            </p:cNvPicPr>
            <p:nvPr/>
          </p:nvPicPr>
          <p:blipFill>
            <a:blip r:embed="rId4" cstate="email">
              <a:clrChange>
                <a:clrFrom>
                  <a:srgbClr val="FFFFFF"/>
                </a:clrFrom>
                <a:clrTo>
                  <a:srgbClr val="FFFFFF">
                    <a:alpha val="0"/>
                  </a:srgbClr>
                </a:clrTo>
              </a:clrChange>
              <a:lum bright="38000" contrast="-24000"/>
              <a:extLst>
                <a:ext uri="{28A0092B-C50C-407E-A947-70E740481C1C}">
                  <a14:useLocalDpi xmlns:a14="http://schemas.microsoft.com/office/drawing/2010/main" xmlns="" val="0"/>
                </a:ext>
              </a:extLst>
            </a:blip>
            <a:srcRect/>
            <a:stretch>
              <a:fillRect/>
            </a:stretch>
          </p:blipFill>
          <p:spPr bwMode="auto">
            <a:xfrm>
              <a:off x="2064" y="1117"/>
              <a:ext cx="317" cy="19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172" name="Picture 260" descr="logo cimav"/>
            <p:cNvPicPr>
              <a:picLocks noChangeAspect="1" noChangeArrowheads="1"/>
            </p:cNvPicPr>
            <p:nvPr/>
          </p:nvPicPr>
          <p:blipFill>
            <a:blip r:embed="rId5" cstate="email">
              <a:clrChange>
                <a:clrFrom>
                  <a:srgbClr val="FFFFFF"/>
                </a:clrFrom>
                <a:clrTo>
                  <a:srgbClr val="FFFFFF">
                    <a:alpha val="0"/>
                  </a:srgbClr>
                </a:clrTo>
              </a:clrChange>
              <a:lum bright="38000" contrast="-24000"/>
              <a:extLst>
                <a:ext uri="{28A0092B-C50C-407E-A947-70E740481C1C}">
                  <a14:useLocalDpi xmlns:a14="http://schemas.microsoft.com/office/drawing/2010/main" xmlns="" val="0"/>
                </a:ext>
              </a:extLst>
            </a:blip>
            <a:srcRect/>
            <a:stretch>
              <a:fillRect/>
            </a:stretch>
          </p:blipFill>
          <p:spPr bwMode="auto">
            <a:xfrm>
              <a:off x="2172" y="944"/>
              <a:ext cx="499" cy="2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9173" name="Group 261"/>
          <p:cNvGrpSpPr>
            <a:grpSpLocks/>
          </p:cNvGrpSpPr>
          <p:nvPr/>
        </p:nvGrpSpPr>
        <p:grpSpPr bwMode="auto">
          <a:xfrm>
            <a:off x="3635375" y="333375"/>
            <a:ext cx="5861050" cy="2001838"/>
            <a:chOff x="2336" y="264"/>
            <a:chExt cx="3692" cy="1261"/>
          </a:xfrm>
        </p:grpSpPr>
        <p:pic>
          <p:nvPicPr>
            <p:cNvPr id="39174" name="Picture 262" descr="logo cimav"/>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336" y="763"/>
              <a:ext cx="635" cy="381"/>
            </a:xfrm>
            <a:prstGeom prst="rect">
              <a:avLst/>
            </a:prstGeom>
            <a:noFill/>
            <a:extLst>
              <a:ext uri="{909E8E84-426E-40dd-AFC4-6F175D3DCCD1}">
                <a14:hiddenFill xmlns:a14="http://schemas.microsoft.com/office/drawing/2010/main" xmlns="">
                  <a:solidFill>
                    <a:srgbClr val="FFFFFF"/>
                  </a:solidFill>
                </a14:hiddenFill>
              </a:ext>
            </a:extLst>
          </p:spPr>
        </p:pic>
        <p:sp>
          <p:nvSpPr>
            <p:cNvPr id="39175" name="Rectangle 263"/>
            <p:cNvSpPr>
              <a:spLocks noChangeArrowheads="1"/>
            </p:cNvSpPr>
            <p:nvPr/>
          </p:nvSpPr>
          <p:spPr bwMode="auto">
            <a:xfrm>
              <a:off x="4849" y="264"/>
              <a:ext cx="1134" cy="135"/>
            </a:xfrm>
            <a:prstGeom prst="rect">
              <a:avLst/>
            </a:prstGeom>
            <a:noFill/>
            <a:ln>
              <a:noFill/>
            </a:ln>
            <a:effectLst/>
            <a:extLst>
              <a:ext uri="{909E8E84-426E-40dd-AFC4-6F175D3DCCD1}">
                <a14:hiddenFill xmlns:a14="http://schemas.microsoft.com/office/drawing/2010/main" xmlns="">
                  <a:solidFill>
                    <a:srgbClr val="82A3E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r>
                <a:rPr lang="es-MX" sz="1200" b="1">
                  <a:solidFill>
                    <a:srgbClr val="000066"/>
                  </a:solidFill>
                  <a:ea typeface="MS Mincho" charset="0"/>
                  <a:cs typeface="Arial" charset="0"/>
                </a:rPr>
                <a:t>Líder de </a:t>
              </a:r>
              <a:r>
                <a:rPr lang="es-ES" sz="1200" b="1">
                  <a:solidFill>
                    <a:srgbClr val="000066"/>
                  </a:solidFill>
                  <a:ea typeface="MS Mincho" charset="0"/>
                  <a:cs typeface="Arial" charset="0"/>
                </a:rPr>
                <a:t>Área</a:t>
              </a:r>
              <a:endParaRPr lang="es-MX" sz="1200" b="1">
                <a:solidFill>
                  <a:srgbClr val="000066"/>
                </a:solidFill>
                <a:ea typeface="MS Mincho" charset="0"/>
                <a:cs typeface="Arial" charset="0"/>
              </a:endParaRPr>
            </a:p>
          </p:txBody>
        </p:sp>
        <p:sp>
          <p:nvSpPr>
            <p:cNvPr id="39176" name="Rectangle 264"/>
            <p:cNvSpPr>
              <a:spLocks noChangeArrowheads="1"/>
            </p:cNvSpPr>
            <p:nvPr/>
          </p:nvSpPr>
          <p:spPr bwMode="auto">
            <a:xfrm>
              <a:off x="3444" y="264"/>
              <a:ext cx="1450" cy="135"/>
            </a:xfrm>
            <a:prstGeom prst="rect">
              <a:avLst/>
            </a:prstGeom>
            <a:noFill/>
            <a:ln>
              <a:noFill/>
            </a:ln>
            <a:effectLst/>
            <a:extLst>
              <a:ext uri="{909E8E84-426E-40dd-AFC4-6F175D3DCCD1}">
                <a14:hiddenFill xmlns:a14="http://schemas.microsoft.com/office/drawing/2010/main" xmlns="">
                  <a:solidFill>
                    <a:srgbClr val="82A3E6"/>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lgn="ctr"/>
              <a:r>
                <a:rPr lang="es-ES" sz="1200" b="1">
                  <a:solidFill>
                    <a:srgbClr val="000066"/>
                  </a:solidFill>
                </a:rPr>
                <a:t>Áreas de Competencia Clave</a:t>
              </a:r>
              <a:endParaRPr lang="es-MX" sz="1200" b="1">
                <a:solidFill>
                  <a:srgbClr val="000066"/>
                </a:solidFill>
                <a:ea typeface="MS Mincho" charset="0"/>
                <a:cs typeface="Arial" charset="0"/>
              </a:endParaRPr>
            </a:p>
          </p:txBody>
        </p:sp>
        <p:sp>
          <p:nvSpPr>
            <p:cNvPr id="39177" name="Line 265"/>
            <p:cNvSpPr>
              <a:spLocks noChangeShapeType="1"/>
            </p:cNvSpPr>
            <p:nvPr/>
          </p:nvSpPr>
          <p:spPr bwMode="auto">
            <a:xfrm>
              <a:off x="3444" y="264"/>
              <a:ext cx="258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sq">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78" name="Line 266"/>
            <p:cNvSpPr>
              <a:spLocks noChangeShapeType="1"/>
            </p:cNvSpPr>
            <p:nvPr/>
          </p:nvSpPr>
          <p:spPr bwMode="auto">
            <a:xfrm>
              <a:off x="5983" y="264"/>
              <a:ext cx="0" cy="108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sq">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79" name="Line 267"/>
            <p:cNvSpPr>
              <a:spLocks noChangeShapeType="1"/>
            </p:cNvSpPr>
            <p:nvPr/>
          </p:nvSpPr>
          <p:spPr bwMode="auto">
            <a:xfrm>
              <a:off x="4849" y="264"/>
              <a:ext cx="0" cy="135"/>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80" name="Line 268"/>
            <p:cNvSpPr>
              <a:spLocks noChangeShapeType="1"/>
            </p:cNvSpPr>
            <p:nvPr/>
          </p:nvSpPr>
          <p:spPr bwMode="auto">
            <a:xfrm>
              <a:off x="3444" y="264"/>
              <a:ext cx="0" cy="135"/>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sq">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grpSp>
          <p:nvGrpSpPr>
            <p:cNvPr id="39181" name="Group 269"/>
            <p:cNvGrpSpPr>
              <a:grpSpLocks/>
            </p:cNvGrpSpPr>
            <p:nvPr/>
          </p:nvGrpSpPr>
          <p:grpSpPr bwMode="auto">
            <a:xfrm>
              <a:off x="3218" y="399"/>
              <a:ext cx="2765" cy="945"/>
              <a:chOff x="3154" y="308"/>
              <a:chExt cx="2765" cy="945"/>
            </a:xfrm>
          </p:grpSpPr>
          <p:sp>
            <p:nvSpPr>
              <p:cNvPr id="39182" name="Rectangle 270"/>
              <p:cNvSpPr>
                <a:spLocks noChangeArrowheads="1"/>
              </p:cNvSpPr>
              <p:nvPr/>
            </p:nvSpPr>
            <p:spPr bwMode="auto">
              <a:xfrm>
                <a:off x="3380" y="1118"/>
                <a:ext cx="1450" cy="135"/>
              </a:xfrm>
              <a:prstGeom prst="rect">
                <a:avLst/>
              </a:prstGeom>
              <a:noFill/>
              <a:ln>
                <a:noFill/>
              </a:ln>
              <a:effectLst/>
              <a:extLst>
                <a:ext uri="{909E8E84-426E-40dd-AFC4-6F175D3DCCD1}">
                  <a14:hiddenFill xmlns:a14="http://schemas.microsoft.com/office/drawing/2010/main" xmlns="">
                    <a:solidFill>
                      <a:srgbClr val="CCFF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Diseño de procesos y equipos</a:t>
                </a:r>
                <a:endParaRPr lang="es-MX" sz="1200">
                  <a:solidFill>
                    <a:srgbClr val="000066"/>
                  </a:solidFill>
                  <a:ea typeface="MS Mincho" charset="0"/>
                  <a:cs typeface="Arial" charset="0"/>
                </a:endParaRPr>
              </a:p>
            </p:txBody>
          </p:sp>
          <p:sp>
            <p:nvSpPr>
              <p:cNvPr id="39183" name="Rectangle 271"/>
              <p:cNvSpPr>
                <a:spLocks noChangeArrowheads="1"/>
              </p:cNvSpPr>
              <p:nvPr/>
            </p:nvSpPr>
            <p:spPr bwMode="auto">
              <a:xfrm>
                <a:off x="3380" y="983"/>
                <a:ext cx="1450" cy="135"/>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Nanometrología</a:t>
                </a:r>
                <a:endParaRPr lang="es-MX" sz="1200">
                  <a:solidFill>
                    <a:srgbClr val="000066"/>
                  </a:solidFill>
                  <a:ea typeface="MS Mincho" charset="0"/>
                  <a:cs typeface="Arial" charset="0"/>
                </a:endParaRPr>
              </a:p>
            </p:txBody>
          </p:sp>
          <p:sp>
            <p:nvSpPr>
              <p:cNvPr id="39184" name="Rectangle 272"/>
              <p:cNvSpPr>
                <a:spLocks noChangeArrowheads="1"/>
              </p:cNvSpPr>
              <p:nvPr/>
            </p:nvSpPr>
            <p:spPr bwMode="auto">
              <a:xfrm>
                <a:off x="3380" y="848"/>
                <a:ext cx="1450" cy="135"/>
              </a:xfrm>
              <a:prstGeom prst="rect">
                <a:avLst/>
              </a:prstGeom>
              <a:noFill/>
              <a:ln>
                <a:noFill/>
              </a:ln>
              <a:effectLst/>
              <a:extLst>
                <a:ext uri="{909E8E84-426E-40dd-AFC4-6F175D3DCCD1}">
                  <a14:hiddenFill xmlns:a14="http://schemas.microsoft.com/office/drawing/2010/main" xmlns="">
                    <a:solidFill>
                      <a:srgbClr val="9900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Bionanotecnología</a:t>
                </a:r>
                <a:endParaRPr lang="es-MX" sz="1200">
                  <a:solidFill>
                    <a:srgbClr val="000066"/>
                  </a:solidFill>
                  <a:ea typeface="MS Mincho" charset="0"/>
                  <a:cs typeface="Arial" charset="0"/>
                </a:endParaRPr>
              </a:p>
            </p:txBody>
          </p:sp>
          <p:sp>
            <p:nvSpPr>
              <p:cNvPr id="39185" name="Rectangle 273"/>
              <p:cNvSpPr>
                <a:spLocks noChangeArrowheads="1"/>
              </p:cNvSpPr>
              <p:nvPr/>
            </p:nvSpPr>
            <p:spPr bwMode="auto">
              <a:xfrm>
                <a:off x="3380" y="713"/>
                <a:ext cx="1450" cy="135"/>
              </a:xfrm>
              <a:prstGeom prst="rect">
                <a:avLst/>
              </a:prstGeom>
              <a:noFill/>
              <a:ln>
                <a:noFill/>
              </a:ln>
              <a:effectLst/>
              <a:extLst>
                <a:ext uri="{909E8E84-426E-40dd-AFC4-6F175D3DCCD1}">
                  <a14:hiddenFill xmlns:a14="http://schemas.microsoft.com/office/drawing/2010/main" xmlns="">
                    <a:solidFill>
                      <a:srgbClr val="CC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Simulación Computacional</a:t>
                </a:r>
                <a:endParaRPr lang="es-MX" sz="1200">
                  <a:solidFill>
                    <a:srgbClr val="000066"/>
                  </a:solidFill>
                  <a:ea typeface="MS Mincho" charset="0"/>
                  <a:cs typeface="Arial" charset="0"/>
                </a:endParaRPr>
              </a:p>
            </p:txBody>
          </p:sp>
          <p:sp>
            <p:nvSpPr>
              <p:cNvPr id="39186" name="Rectangle 274"/>
              <p:cNvSpPr>
                <a:spLocks noChangeArrowheads="1"/>
              </p:cNvSpPr>
              <p:nvPr/>
            </p:nvSpPr>
            <p:spPr bwMode="auto">
              <a:xfrm>
                <a:off x="3380" y="578"/>
                <a:ext cx="1450" cy="135"/>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Nanoestructuras  Poliméricas  </a:t>
                </a:r>
              </a:p>
            </p:txBody>
          </p:sp>
          <p:sp>
            <p:nvSpPr>
              <p:cNvPr id="39187" name="Rectangle 275"/>
              <p:cNvSpPr>
                <a:spLocks noChangeArrowheads="1"/>
              </p:cNvSpPr>
              <p:nvPr/>
            </p:nvSpPr>
            <p:spPr bwMode="auto">
              <a:xfrm>
                <a:off x="3380" y="443"/>
                <a:ext cx="1450" cy="135"/>
              </a:xfrm>
              <a:prstGeom prst="rect">
                <a:avLst/>
              </a:prstGeom>
              <a:noFill/>
              <a:ln>
                <a:noFill/>
              </a:ln>
              <a:effectLst/>
              <a:extLst>
                <a:ext uri="{909E8E84-426E-40dd-AFC4-6F175D3DCCD1}">
                  <a14:hiddenFill xmlns:a14="http://schemas.microsoft.com/office/drawing/2010/main" xmlns="">
                    <a:solidFill>
                      <a:srgbClr val="8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Nanoestructuras Inorgánicas</a:t>
                </a:r>
              </a:p>
            </p:txBody>
          </p:sp>
          <p:sp>
            <p:nvSpPr>
              <p:cNvPr id="39188" name="Rectangle 276"/>
              <p:cNvSpPr>
                <a:spLocks noChangeArrowheads="1"/>
              </p:cNvSpPr>
              <p:nvPr/>
            </p:nvSpPr>
            <p:spPr bwMode="auto">
              <a:xfrm>
                <a:off x="3380" y="308"/>
                <a:ext cx="1450" cy="135"/>
              </a:xfrm>
              <a:prstGeom prst="rect">
                <a:avLst/>
              </a:prstGeom>
              <a:noFill/>
              <a:ln>
                <a:noFill/>
              </a:ln>
              <a:effectLst/>
              <a:extLst>
                <a:ext uri="{909E8E84-426E-40dd-AFC4-6F175D3DCCD1}">
                  <a14:hiddenFill xmlns:a14="http://schemas.microsoft.com/office/drawing/2010/main" xmlns="">
                    <a:solidFill>
                      <a:srgbClr val="3333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ES" sz="1200">
                    <a:solidFill>
                      <a:srgbClr val="000066"/>
                    </a:solidFill>
                    <a:ea typeface="MS Mincho" charset="0"/>
                    <a:cs typeface="Arial" charset="0"/>
                  </a:rPr>
                  <a:t>Nanopartículas</a:t>
                </a:r>
                <a:endParaRPr lang="es-MX" sz="1200">
                  <a:solidFill>
                    <a:srgbClr val="000066"/>
                  </a:solidFill>
                  <a:ea typeface="MS Mincho" charset="0"/>
                  <a:cs typeface="Arial" charset="0"/>
                </a:endParaRPr>
              </a:p>
            </p:txBody>
          </p:sp>
          <p:sp>
            <p:nvSpPr>
              <p:cNvPr id="39189" name="Rectangle 277"/>
              <p:cNvSpPr>
                <a:spLocks noChangeArrowheads="1"/>
              </p:cNvSpPr>
              <p:nvPr/>
            </p:nvSpPr>
            <p:spPr bwMode="auto">
              <a:xfrm>
                <a:off x="4785" y="1118"/>
                <a:ext cx="1134" cy="135"/>
              </a:xfrm>
              <a:prstGeom prst="rect">
                <a:avLst/>
              </a:prstGeom>
              <a:noFill/>
              <a:ln>
                <a:noFill/>
              </a:ln>
              <a:effectLst/>
              <a:extLst>
                <a:ext uri="{909E8E84-426E-40dd-AFC4-6F175D3DCCD1}">
                  <a14:hiddenFill xmlns:a14="http://schemas.microsoft.com/office/drawing/2010/main" xmlns="">
                    <a:solidFill>
                      <a:srgbClr val="CCFF33"/>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CIDESI</a:t>
                </a:r>
              </a:p>
            </p:txBody>
          </p:sp>
          <p:sp>
            <p:nvSpPr>
              <p:cNvPr id="39190" name="Rectangle 278"/>
              <p:cNvSpPr>
                <a:spLocks noChangeArrowheads="1"/>
              </p:cNvSpPr>
              <p:nvPr/>
            </p:nvSpPr>
            <p:spPr bwMode="auto">
              <a:xfrm>
                <a:off x="4785" y="983"/>
                <a:ext cx="1134" cy="135"/>
              </a:xfrm>
              <a:prstGeom prst="rect">
                <a:avLst/>
              </a:prstGeom>
              <a:noFill/>
              <a:ln>
                <a:noFill/>
              </a:ln>
              <a:effectLst/>
              <a:extLst>
                <a:ext uri="{909E8E84-426E-40dd-AFC4-6F175D3DCCD1}">
                  <a14:hiddenFill xmlns:a14="http://schemas.microsoft.com/office/drawing/2010/main" xmlns="">
                    <a:solidFill>
                      <a:srgbClr val="FF99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CENAM</a:t>
                </a:r>
              </a:p>
            </p:txBody>
          </p:sp>
          <p:sp>
            <p:nvSpPr>
              <p:cNvPr id="39191" name="Rectangle 279"/>
              <p:cNvSpPr>
                <a:spLocks noChangeArrowheads="1"/>
              </p:cNvSpPr>
              <p:nvPr/>
            </p:nvSpPr>
            <p:spPr bwMode="auto">
              <a:xfrm>
                <a:off x="4785" y="848"/>
                <a:ext cx="1134" cy="135"/>
              </a:xfrm>
              <a:prstGeom prst="rect">
                <a:avLst/>
              </a:prstGeom>
              <a:noFill/>
              <a:ln>
                <a:noFill/>
              </a:ln>
              <a:effectLst/>
              <a:extLst>
                <a:ext uri="{909E8E84-426E-40dd-AFC4-6F175D3DCCD1}">
                  <a14:hiddenFill xmlns:a14="http://schemas.microsoft.com/office/drawing/2010/main" xmlns="">
                    <a:solidFill>
                      <a:srgbClr val="9900CC"/>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CIAD</a:t>
                </a:r>
              </a:p>
            </p:txBody>
          </p:sp>
          <p:sp>
            <p:nvSpPr>
              <p:cNvPr id="39192" name="Rectangle 280"/>
              <p:cNvSpPr>
                <a:spLocks noChangeArrowheads="1"/>
              </p:cNvSpPr>
              <p:nvPr/>
            </p:nvSpPr>
            <p:spPr bwMode="auto">
              <a:xfrm>
                <a:off x="4785" y="713"/>
                <a:ext cx="1134" cy="135"/>
              </a:xfrm>
              <a:prstGeom prst="rect">
                <a:avLst/>
              </a:prstGeom>
              <a:noFill/>
              <a:ln>
                <a:noFill/>
              </a:ln>
              <a:effectLst/>
              <a:extLst>
                <a:ext uri="{909E8E84-426E-40dd-AFC4-6F175D3DCCD1}">
                  <a14:hiddenFill xmlns:a14="http://schemas.microsoft.com/office/drawing/2010/main" xmlns="">
                    <a:solidFill>
                      <a:srgbClr val="CC0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CINVESTAV</a:t>
                </a:r>
              </a:p>
            </p:txBody>
          </p:sp>
          <p:sp>
            <p:nvSpPr>
              <p:cNvPr id="39193" name="Rectangle 281"/>
              <p:cNvSpPr>
                <a:spLocks noChangeArrowheads="1"/>
              </p:cNvSpPr>
              <p:nvPr/>
            </p:nvSpPr>
            <p:spPr bwMode="auto">
              <a:xfrm>
                <a:off x="4785" y="578"/>
                <a:ext cx="1134" cy="135"/>
              </a:xfrm>
              <a:prstGeom prst="rect">
                <a:avLst/>
              </a:prstGeom>
              <a:noFill/>
              <a:ln>
                <a:noFill/>
              </a:ln>
              <a:effectLst/>
              <a:extLst>
                <a:ext uri="{909E8E84-426E-40dd-AFC4-6F175D3DCCD1}">
                  <a14:hiddenFill xmlns:a14="http://schemas.microsoft.com/office/drawing/2010/main" xmlns="">
                    <a:solidFill>
                      <a:schemeClr val="hlink"/>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CIQA</a:t>
                </a:r>
                <a:endParaRPr lang="es-ES" sz="1200">
                  <a:solidFill>
                    <a:srgbClr val="000066"/>
                  </a:solidFill>
                </a:endParaRPr>
              </a:p>
            </p:txBody>
          </p:sp>
          <p:sp>
            <p:nvSpPr>
              <p:cNvPr id="39194" name="Rectangle 282"/>
              <p:cNvSpPr>
                <a:spLocks noChangeArrowheads="1"/>
              </p:cNvSpPr>
              <p:nvPr/>
            </p:nvSpPr>
            <p:spPr bwMode="auto">
              <a:xfrm>
                <a:off x="4785" y="443"/>
                <a:ext cx="1134" cy="135"/>
              </a:xfrm>
              <a:prstGeom prst="rect">
                <a:avLst/>
              </a:prstGeom>
              <a:noFill/>
              <a:ln>
                <a:noFill/>
              </a:ln>
              <a:effectLst/>
              <a:extLst>
                <a:ext uri="{909E8E84-426E-40dd-AFC4-6F175D3DCCD1}">
                  <a14:hiddenFill xmlns:a14="http://schemas.microsoft.com/office/drawing/2010/main" xmlns="">
                    <a:solidFill>
                      <a:srgbClr val="808000"/>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rPr>
                  <a:t>CIITEC-IPN</a:t>
                </a:r>
                <a:endParaRPr lang="es-ES" sz="1200">
                  <a:solidFill>
                    <a:srgbClr val="000066"/>
                  </a:solidFill>
                </a:endParaRPr>
              </a:p>
            </p:txBody>
          </p:sp>
          <p:sp>
            <p:nvSpPr>
              <p:cNvPr id="39195" name="Rectangle 283"/>
              <p:cNvSpPr>
                <a:spLocks noChangeArrowheads="1"/>
              </p:cNvSpPr>
              <p:nvPr/>
            </p:nvSpPr>
            <p:spPr bwMode="auto">
              <a:xfrm>
                <a:off x="4785" y="308"/>
                <a:ext cx="1134" cy="135"/>
              </a:xfrm>
              <a:prstGeom prst="rect">
                <a:avLst/>
              </a:prstGeom>
              <a:noFill/>
              <a:ln>
                <a:noFill/>
              </a:ln>
              <a:effectLst/>
              <a:extLst>
                <a:ext uri="{909E8E84-426E-40dd-AFC4-6F175D3DCCD1}">
                  <a14:hiddenFill xmlns:a14="http://schemas.microsoft.com/office/drawing/2010/main" xmlns="">
                    <a:solidFill>
                      <a:srgbClr val="3333FF"/>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r>
                  <a:rPr lang="es-MX" sz="1200">
                    <a:solidFill>
                      <a:srgbClr val="000066"/>
                    </a:solidFill>
                    <a:ea typeface="MS Mincho" charset="0"/>
                    <a:cs typeface="Arial" charset="0"/>
                  </a:rPr>
                  <a:t>CIMAV</a:t>
                </a:r>
              </a:p>
            </p:txBody>
          </p:sp>
          <p:sp>
            <p:nvSpPr>
              <p:cNvPr id="39196" name="Line 284"/>
              <p:cNvSpPr>
                <a:spLocks noChangeShapeType="1"/>
              </p:cNvSpPr>
              <p:nvPr/>
            </p:nvSpPr>
            <p:spPr bwMode="auto">
              <a:xfrm>
                <a:off x="3380" y="1253"/>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97" name="Line 285"/>
              <p:cNvSpPr>
                <a:spLocks noChangeShapeType="1"/>
              </p:cNvSpPr>
              <p:nvPr/>
            </p:nvSpPr>
            <p:spPr bwMode="auto">
              <a:xfrm>
                <a:off x="3380" y="443"/>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98" name="Line 286"/>
              <p:cNvSpPr>
                <a:spLocks noChangeShapeType="1"/>
              </p:cNvSpPr>
              <p:nvPr/>
            </p:nvSpPr>
            <p:spPr bwMode="auto">
              <a:xfrm>
                <a:off x="3380" y="578"/>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199" name="Line 287"/>
              <p:cNvSpPr>
                <a:spLocks noChangeShapeType="1"/>
              </p:cNvSpPr>
              <p:nvPr/>
            </p:nvSpPr>
            <p:spPr bwMode="auto">
              <a:xfrm>
                <a:off x="3380" y="713"/>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0" name="Line 288"/>
              <p:cNvSpPr>
                <a:spLocks noChangeShapeType="1"/>
              </p:cNvSpPr>
              <p:nvPr/>
            </p:nvSpPr>
            <p:spPr bwMode="auto">
              <a:xfrm>
                <a:off x="3380" y="848"/>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1" name="Line 289"/>
              <p:cNvSpPr>
                <a:spLocks noChangeShapeType="1"/>
              </p:cNvSpPr>
              <p:nvPr/>
            </p:nvSpPr>
            <p:spPr bwMode="auto">
              <a:xfrm>
                <a:off x="3380" y="983"/>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2" name="Line 290"/>
              <p:cNvSpPr>
                <a:spLocks noChangeShapeType="1"/>
              </p:cNvSpPr>
              <p:nvPr/>
            </p:nvSpPr>
            <p:spPr bwMode="auto">
              <a:xfrm>
                <a:off x="3380" y="1118"/>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3" name="Line 291"/>
              <p:cNvSpPr>
                <a:spLocks noChangeShapeType="1"/>
              </p:cNvSpPr>
              <p:nvPr/>
            </p:nvSpPr>
            <p:spPr bwMode="auto">
              <a:xfrm>
                <a:off x="3380" y="308"/>
                <a:ext cx="1450"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4" name="Line 292"/>
              <p:cNvSpPr>
                <a:spLocks noChangeShapeType="1"/>
              </p:cNvSpPr>
              <p:nvPr/>
            </p:nvSpPr>
            <p:spPr bwMode="auto">
              <a:xfrm>
                <a:off x="4785" y="308"/>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5" name="Line 293"/>
              <p:cNvSpPr>
                <a:spLocks noChangeShapeType="1"/>
              </p:cNvSpPr>
              <p:nvPr/>
            </p:nvSpPr>
            <p:spPr bwMode="auto">
              <a:xfrm>
                <a:off x="4785" y="443"/>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6" name="Line 294"/>
              <p:cNvSpPr>
                <a:spLocks noChangeShapeType="1"/>
              </p:cNvSpPr>
              <p:nvPr/>
            </p:nvSpPr>
            <p:spPr bwMode="auto">
              <a:xfrm>
                <a:off x="3380" y="308"/>
                <a:ext cx="0" cy="945"/>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7" name="Line 295"/>
              <p:cNvSpPr>
                <a:spLocks noChangeShapeType="1"/>
              </p:cNvSpPr>
              <p:nvPr/>
            </p:nvSpPr>
            <p:spPr bwMode="auto">
              <a:xfrm>
                <a:off x="4785" y="308"/>
                <a:ext cx="0" cy="945"/>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rnd">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8" name="Line 296"/>
              <p:cNvSpPr>
                <a:spLocks noChangeShapeType="1"/>
              </p:cNvSpPr>
              <p:nvPr/>
            </p:nvSpPr>
            <p:spPr bwMode="auto">
              <a:xfrm>
                <a:off x="4785" y="578"/>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09" name="Line 297"/>
              <p:cNvSpPr>
                <a:spLocks noChangeShapeType="1"/>
              </p:cNvSpPr>
              <p:nvPr/>
            </p:nvSpPr>
            <p:spPr bwMode="auto">
              <a:xfrm>
                <a:off x="4785" y="713"/>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10" name="Line 298"/>
              <p:cNvSpPr>
                <a:spLocks noChangeShapeType="1"/>
              </p:cNvSpPr>
              <p:nvPr/>
            </p:nvSpPr>
            <p:spPr bwMode="auto">
              <a:xfrm>
                <a:off x="4785" y="848"/>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11" name="Line 299"/>
              <p:cNvSpPr>
                <a:spLocks noChangeShapeType="1"/>
              </p:cNvSpPr>
              <p:nvPr/>
            </p:nvSpPr>
            <p:spPr bwMode="auto">
              <a:xfrm>
                <a:off x="4785" y="983"/>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12" name="Line 300"/>
              <p:cNvSpPr>
                <a:spLocks noChangeShapeType="1"/>
              </p:cNvSpPr>
              <p:nvPr/>
            </p:nvSpPr>
            <p:spPr bwMode="auto">
              <a:xfrm>
                <a:off x="4785" y="1118"/>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13" name="Line 301"/>
              <p:cNvSpPr>
                <a:spLocks noChangeShapeType="1"/>
              </p:cNvSpPr>
              <p:nvPr/>
            </p:nvSpPr>
            <p:spPr bwMode="auto">
              <a:xfrm>
                <a:off x="4785" y="1253"/>
                <a:ext cx="1134" cy="0"/>
              </a:xfrm>
              <a:prstGeom prst="line">
                <a:avLst/>
              </a:prstGeom>
              <a:noFill/>
              <a:ln>
                <a:noFill/>
              </a:ln>
              <a:effectLst/>
              <a:extLst>
                <a:ext uri="{909E8E84-426E-40dd-AFC4-6F175D3DCCD1}">
                  <a14:hiddenFill xmlns:a14="http://schemas.microsoft.com/office/drawing/2010/main" xmlns="">
                    <a:noFill/>
                  </a14:hiddenFill>
                </a:ext>
                <a:ext uri="{91240B29-F687-4f45-9708-019B960494DF}">
                  <a14:hiddenLine xmlns:a14="http://schemas.microsoft.com/office/drawing/2010/main" xmlns="" w="12700" cap="sq">
                    <a:solidFill>
                      <a:schemeClr val="bg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endParaRPr lang="es-ES"/>
              </a:p>
            </p:txBody>
          </p:sp>
          <p:sp>
            <p:nvSpPr>
              <p:cNvPr id="39214" name="Oval 302"/>
              <p:cNvSpPr>
                <a:spLocks noChangeArrowheads="1"/>
              </p:cNvSpPr>
              <p:nvPr/>
            </p:nvSpPr>
            <p:spPr bwMode="auto">
              <a:xfrm>
                <a:off x="5467" y="629"/>
                <a:ext cx="90" cy="71"/>
              </a:xfrm>
              <a:prstGeom prst="ellipse">
                <a:avLst/>
              </a:prstGeom>
              <a:solidFill>
                <a:schemeClr val="hlink"/>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215" name="Oval 303"/>
              <p:cNvSpPr>
                <a:spLocks noChangeArrowheads="1"/>
              </p:cNvSpPr>
              <p:nvPr/>
            </p:nvSpPr>
            <p:spPr bwMode="auto">
              <a:xfrm>
                <a:off x="5467" y="344"/>
                <a:ext cx="90" cy="72"/>
              </a:xfrm>
              <a:prstGeom prst="ellipse">
                <a:avLst/>
              </a:prstGeom>
              <a:solidFill>
                <a:srgbClr val="3333FF"/>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216" name="Oval 304"/>
              <p:cNvSpPr>
                <a:spLocks noChangeArrowheads="1"/>
              </p:cNvSpPr>
              <p:nvPr/>
            </p:nvSpPr>
            <p:spPr bwMode="auto">
              <a:xfrm>
                <a:off x="5467" y="486"/>
                <a:ext cx="90" cy="72"/>
              </a:xfrm>
              <a:prstGeom prst="ellipse">
                <a:avLst/>
              </a:prstGeom>
              <a:solidFill>
                <a:srgbClr val="666633"/>
              </a:solidFill>
              <a:ln>
                <a:noFill/>
              </a:ln>
              <a:effectLst/>
              <a:extLst>
                <a:ext uri="{91240B29-F687-4f45-9708-019B960494DF}">
                  <a14:hiddenLine xmlns:a14="http://schemas.microsoft.com/office/drawing/2010/main" xmlns="" w="9525">
                    <a:solidFill>
                      <a:schemeClr val="tx1"/>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217" name="Oval 305"/>
              <p:cNvSpPr>
                <a:spLocks noChangeArrowheads="1"/>
              </p:cNvSpPr>
              <p:nvPr/>
            </p:nvSpPr>
            <p:spPr bwMode="auto">
              <a:xfrm>
                <a:off x="5467" y="736"/>
                <a:ext cx="90" cy="71"/>
              </a:xfrm>
              <a:prstGeom prst="ellipse">
                <a:avLst/>
              </a:prstGeom>
              <a:solidFill>
                <a:srgbClr val="CC0000"/>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218" name="Oval 306"/>
              <p:cNvSpPr>
                <a:spLocks noChangeArrowheads="1"/>
              </p:cNvSpPr>
              <p:nvPr/>
            </p:nvSpPr>
            <p:spPr bwMode="auto">
              <a:xfrm>
                <a:off x="5467" y="878"/>
                <a:ext cx="90" cy="71"/>
              </a:xfrm>
              <a:prstGeom prst="ellipse">
                <a:avLst/>
              </a:prstGeom>
              <a:solidFill>
                <a:srgbClr val="CC0099"/>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sp>
            <p:nvSpPr>
              <p:cNvPr id="39219" name="Oval 307"/>
              <p:cNvSpPr>
                <a:spLocks noChangeArrowheads="1"/>
              </p:cNvSpPr>
              <p:nvPr/>
            </p:nvSpPr>
            <p:spPr bwMode="auto">
              <a:xfrm>
                <a:off x="5467" y="1021"/>
                <a:ext cx="90" cy="71"/>
              </a:xfrm>
              <a:prstGeom prst="ellipse">
                <a:avLst/>
              </a:prstGeom>
              <a:solidFill>
                <a:srgbClr val="FF9900"/>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cxnSp>
            <p:nvCxnSpPr>
              <p:cNvPr id="39220" name="AutoShape 308"/>
              <p:cNvCxnSpPr>
                <a:cxnSpLocks noChangeShapeType="1"/>
              </p:cNvCxnSpPr>
              <p:nvPr/>
            </p:nvCxnSpPr>
            <p:spPr bwMode="auto">
              <a:xfrm>
                <a:off x="3154" y="379"/>
                <a:ext cx="226" cy="1"/>
              </a:xfrm>
              <a:prstGeom prst="straightConnector1">
                <a:avLst/>
              </a:prstGeom>
              <a:noFill/>
              <a:ln w="28575">
                <a:solidFill>
                  <a:srgbClr val="3333FF"/>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1" name="AutoShape 309"/>
              <p:cNvCxnSpPr>
                <a:cxnSpLocks noChangeShapeType="1"/>
              </p:cNvCxnSpPr>
              <p:nvPr/>
            </p:nvCxnSpPr>
            <p:spPr bwMode="auto">
              <a:xfrm>
                <a:off x="3154" y="521"/>
                <a:ext cx="226" cy="1"/>
              </a:xfrm>
              <a:prstGeom prst="straightConnector1">
                <a:avLst/>
              </a:prstGeom>
              <a:noFill/>
              <a:ln w="28575">
                <a:solidFill>
                  <a:srgbClr val="666633"/>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2" name="AutoShape 310"/>
              <p:cNvCxnSpPr>
                <a:cxnSpLocks noChangeShapeType="1"/>
              </p:cNvCxnSpPr>
              <p:nvPr/>
            </p:nvCxnSpPr>
            <p:spPr bwMode="auto">
              <a:xfrm>
                <a:off x="3154" y="664"/>
                <a:ext cx="226" cy="0"/>
              </a:xfrm>
              <a:prstGeom prst="straightConnector1">
                <a:avLst/>
              </a:prstGeom>
              <a:noFill/>
              <a:ln w="28575">
                <a:solidFill>
                  <a:schemeClr va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3" name="AutoShape 311"/>
              <p:cNvCxnSpPr>
                <a:cxnSpLocks noChangeShapeType="1"/>
              </p:cNvCxnSpPr>
              <p:nvPr/>
            </p:nvCxnSpPr>
            <p:spPr bwMode="auto">
              <a:xfrm>
                <a:off x="3154" y="781"/>
                <a:ext cx="226" cy="1"/>
              </a:xfrm>
              <a:prstGeom prst="straightConnector1">
                <a:avLst/>
              </a:prstGeom>
              <a:noFill/>
              <a:ln w="28575">
                <a:solidFill>
                  <a:srgbClr val="CC00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4" name="AutoShape 312"/>
              <p:cNvCxnSpPr>
                <a:cxnSpLocks noChangeShapeType="1"/>
              </p:cNvCxnSpPr>
              <p:nvPr/>
            </p:nvCxnSpPr>
            <p:spPr bwMode="auto">
              <a:xfrm>
                <a:off x="3154" y="914"/>
                <a:ext cx="226" cy="1"/>
              </a:xfrm>
              <a:prstGeom prst="straightConnector1">
                <a:avLst/>
              </a:prstGeom>
              <a:noFill/>
              <a:ln w="28575">
                <a:solidFill>
                  <a:srgbClr val="CC0099"/>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5" name="AutoShape 313"/>
              <p:cNvCxnSpPr>
                <a:cxnSpLocks noChangeShapeType="1"/>
              </p:cNvCxnSpPr>
              <p:nvPr/>
            </p:nvCxnSpPr>
            <p:spPr bwMode="auto">
              <a:xfrm>
                <a:off x="3154" y="1056"/>
                <a:ext cx="226" cy="1"/>
              </a:xfrm>
              <a:prstGeom prst="straightConnector1">
                <a:avLst/>
              </a:prstGeom>
              <a:noFill/>
              <a:ln w="28575">
                <a:solidFill>
                  <a:srgbClr val="FF990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39226" name="AutoShape 314"/>
              <p:cNvCxnSpPr>
                <a:cxnSpLocks noChangeShapeType="1"/>
              </p:cNvCxnSpPr>
              <p:nvPr/>
            </p:nvCxnSpPr>
            <p:spPr bwMode="auto">
              <a:xfrm>
                <a:off x="3154" y="1199"/>
                <a:ext cx="226" cy="1"/>
              </a:xfrm>
              <a:prstGeom prst="straightConnector1">
                <a:avLst/>
              </a:prstGeom>
              <a:noFill/>
              <a:ln w="28575">
                <a:solidFill>
                  <a:schemeClr val="folHlink"/>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sp>
            <p:nvSpPr>
              <p:cNvPr id="39227" name="Oval 315"/>
              <p:cNvSpPr>
                <a:spLocks noChangeArrowheads="1"/>
              </p:cNvSpPr>
              <p:nvPr/>
            </p:nvSpPr>
            <p:spPr bwMode="auto">
              <a:xfrm>
                <a:off x="5467" y="1163"/>
                <a:ext cx="90" cy="71"/>
              </a:xfrm>
              <a:prstGeom prst="ellipse">
                <a:avLst/>
              </a:prstGeom>
              <a:solidFill>
                <a:schemeClr val="folHlink"/>
              </a:solidFill>
              <a:ln>
                <a:noFill/>
              </a:ln>
              <a:effectLst/>
              <a:extLst>
                <a:ext uri="{91240B29-F687-4f45-9708-019B960494DF}">
                  <a14:hiddenLine xmlns:a14="http://schemas.microsoft.com/office/drawing/2010/main" xmlns="" w="9525">
                    <a:solidFill>
                      <a:srgbClr val="CC0000"/>
                    </a:solidFill>
                    <a:round/>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endParaRPr lang="es-ES"/>
              </a:p>
            </p:txBody>
          </p:sp>
        </p:grpSp>
        <p:sp>
          <p:nvSpPr>
            <p:cNvPr id="39228" name="AutoShape 316"/>
            <p:cNvSpPr>
              <a:spLocks/>
            </p:cNvSpPr>
            <p:nvPr/>
          </p:nvSpPr>
          <p:spPr bwMode="auto">
            <a:xfrm>
              <a:off x="3033" y="436"/>
              <a:ext cx="137" cy="1089"/>
            </a:xfrm>
            <a:prstGeom prst="leftBrace">
              <a:avLst>
                <a:gd name="adj1" fmla="val 59727"/>
                <a:gd name="adj2" fmla="val 47495"/>
              </a:avLst>
            </a:prstGeom>
            <a:noFill/>
            <a:ln w="9525">
              <a:solidFill>
                <a:srgbClr val="0066FF"/>
              </a:solidFill>
              <a:round/>
              <a:headEnd/>
              <a:tailEnd/>
            </a:ln>
            <a:effectLst/>
            <a:scene3d>
              <a:camera prst="legacyPerspectiveTopRight"/>
              <a:lightRig rig="legacyFlat3" dir="b"/>
            </a:scene3d>
            <a:sp3d extrusionH="887400" prstMaterial="legacyMatte">
              <a:bevelT w="13500" h="13500" prst="angle"/>
              <a:bevelB w="13500" h="13500" prst="angle"/>
              <a:extrusionClr>
                <a:srgbClr val="0066FF"/>
              </a:extrusionClr>
            </a:sp3d>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flatTx/>
            </a:bodyPr>
            <a:lstStyle/>
            <a:p>
              <a:endParaRPr lang="es-ES"/>
            </a:p>
          </p:txBody>
        </p:sp>
      </p:grpSp>
      <p:sp>
        <p:nvSpPr>
          <p:cNvPr id="39229" name="Rectangle 317"/>
          <p:cNvSpPr>
            <a:spLocks noChangeArrowheads="1"/>
          </p:cNvSpPr>
          <p:nvPr/>
        </p:nvSpPr>
        <p:spPr bwMode="auto">
          <a:xfrm>
            <a:off x="5653088" y="2498725"/>
            <a:ext cx="2360612" cy="1158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88900" indent="-88900">
              <a:buFontTx/>
              <a:buChar char="•"/>
            </a:pPr>
            <a:r>
              <a:rPr lang="es-ES" sz="1000">
                <a:solidFill>
                  <a:schemeClr val="accent2"/>
                </a:solidFill>
              </a:rPr>
              <a:t>Centro de Investigación y Desarrollo Tecnológico del Grupo DESC</a:t>
            </a:r>
          </a:p>
          <a:p>
            <a:pPr marL="88900" indent="-88900">
              <a:buFontTx/>
              <a:buChar char="•"/>
            </a:pPr>
            <a:r>
              <a:rPr lang="es-ES" sz="1000">
                <a:solidFill>
                  <a:schemeClr val="accent2"/>
                </a:solidFill>
              </a:rPr>
              <a:t>Grupo Cementos de Chihuahua</a:t>
            </a:r>
          </a:p>
          <a:p>
            <a:pPr marL="88900" indent="-88900">
              <a:buFontTx/>
              <a:buChar char="•"/>
            </a:pPr>
            <a:r>
              <a:rPr lang="es-ES" sz="1000">
                <a:solidFill>
                  <a:schemeClr val="accent2"/>
                </a:solidFill>
              </a:rPr>
              <a:t>Prolec/GE</a:t>
            </a:r>
          </a:p>
          <a:p>
            <a:pPr marL="88900" indent="-88900">
              <a:buFontTx/>
              <a:buChar char="•"/>
            </a:pPr>
            <a:r>
              <a:rPr lang="es-ES" sz="1000">
                <a:solidFill>
                  <a:schemeClr val="accent2"/>
                </a:solidFill>
              </a:rPr>
              <a:t>Servicios  Industriales Peñoles</a:t>
            </a:r>
          </a:p>
          <a:p>
            <a:pPr marL="88900" indent="-88900">
              <a:buFontTx/>
              <a:buChar char="•"/>
            </a:pPr>
            <a:r>
              <a:rPr lang="es-ES" sz="1000">
                <a:solidFill>
                  <a:schemeClr val="accent2"/>
                </a:solidFill>
              </a:rPr>
              <a:t>Johnson Controls</a:t>
            </a:r>
          </a:p>
          <a:p>
            <a:pPr marL="88900" indent="-88900">
              <a:buFontTx/>
              <a:buChar char="•"/>
            </a:pPr>
            <a:endParaRPr lang="es-ES" sz="1000">
              <a:solidFill>
                <a:schemeClr val="accent2"/>
              </a:solidFill>
            </a:endParaRPr>
          </a:p>
        </p:txBody>
      </p:sp>
      <p:sp>
        <p:nvSpPr>
          <p:cNvPr id="39230" name="Rectangle 318"/>
          <p:cNvSpPr>
            <a:spLocks noChangeArrowheads="1"/>
          </p:cNvSpPr>
          <p:nvPr/>
        </p:nvSpPr>
        <p:spPr bwMode="auto">
          <a:xfrm>
            <a:off x="7812088" y="2492375"/>
            <a:ext cx="1728787" cy="1006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marL="88900" indent="-88900">
              <a:buFontTx/>
              <a:buChar char="•"/>
            </a:pPr>
            <a:r>
              <a:rPr lang="es-ES" sz="1000">
                <a:solidFill>
                  <a:schemeClr val="accent2"/>
                </a:solidFill>
              </a:rPr>
              <a:t>Viakable</a:t>
            </a:r>
          </a:p>
          <a:p>
            <a:pPr marL="88900" indent="-88900">
              <a:buFontTx/>
              <a:buChar char="•"/>
            </a:pPr>
            <a:r>
              <a:rPr lang="es-ES" sz="1000">
                <a:solidFill>
                  <a:schemeClr val="accent2"/>
                </a:solidFill>
              </a:rPr>
              <a:t>Mabe</a:t>
            </a:r>
          </a:p>
          <a:p>
            <a:pPr marL="88900" indent="-88900">
              <a:buFontTx/>
              <a:buChar char="•"/>
            </a:pPr>
            <a:r>
              <a:rPr lang="es-ES" sz="1000">
                <a:solidFill>
                  <a:schemeClr val="accent2"/>
                </a:solidFill>
              </a:rPr>
              <a:t>Comex </a:t>
            </a:r>
          </a:p>
          <a:p>
            <a:pPr marL="88900" indent="-88900">
              <a:buFontTx/>
              <a:buChar char="•"/>
            </a:pPr>
            <a:r>
              <a:rPr lang="es-ES" sz="1000">
                <a:solidFill>
                  <a:schemeClr val="accent2"/>
                </a:solidFill>
              </a:rPr>
              <a:t>Dynasol</a:t>
            </a:r>
          </a:p>
          <a:p>
            <a:pPr marL="88900" indent="-88900">
              <a:buFontTx/>
              <a:buChar char="•"/>
            </a:pPr>
            <a:r>
              <a:rPr lang="es-ES" sz="1000">
                <a:solidFill>
                  <a:schemeClr val="accent2"/>
                </a:solidFill>
              </a:rPr>
              <a:t>Resirene</a:t>
            </a:r>
          </a:p>
          <a:p>
            <a:pPr marL="88900" indent="-88900">
              <a:buFontTx/>
              <a:buChar char="•"/>
            </a:pPr>
            <a:r>
              <a:rPr lang="es-ES" sz="1000">
                <a:solidFill>
                  <a:schemeClr val="accent2"/>
                </a:solidFill>
              </a:rPr>
              <a:t>Laboratorio Avimex</a:t>
            </a:r>
          </a:p>
        </p:txBody>
      </p:sp>
      <p:sp>
        <p:nvSpPr>
          <p:cNvPr id="39231" name="Rectangle 319"/>
          <p:cNvSpPr>
            <a:spLocks noChangeArrowheads="1"/>
          </p:cNvSpPr>
          <p:nvPr/>
        </p:nvSpPr>
        <p:spPr bwMode="auto">
          <a:xfrm>
            <a:off x="6207125" y="2320925"/>
            <a:ext cx="2392363"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200" b="1">
                <a:solidFill>
                  <a:srgbClr val="660033"/>
                </a:solidFill>
              </a:rPr>
              <a:t>Participación de 11 Empresas:</a:t>
            </a:r>
          </a:p>
        </p:txBody>
      </p:sp>
      <p:sp>
        <p:nvSpPr>
          <p:cNvPr id="39232" name="Rectangle 320"/>
          <p:cNvSpPr>
            <a:spLocks noChangeArrowheads="1"/>
          </p:cNvSpPr>
          <p:nvPr/>
        </p:nvSpPr>
        <p:spPr bwMode="auto">
          <a:xfrm>
            <a:off x="6443663" y="2089150"/>
            <a:ext cx="1639887" cy="2746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MX" sz="1200" b="1">
                <a:solidFill>
                  <a:srgbClr val="660033"/>
                </a:solidFill>
              </a:rPr>
              <a:t> 239  Investigadores</a:t>
            </a:r>
          </a:p>
        </p:txBody>
      </p:sp>
      <p:sp>
        <p:nvSpPr>
          <p:cNvPr id="39233" name="Text Box 321"/>
          <p:cNvSpPr txBox="1">
            <a:spLocks noChangeArrowheads="1"/>
          </p:cNvSpPr>
          <p:nvPr/>
        </p:nvSpPr>
        <p:spPr bwMode="auto">
          <a:xfrm>
            <a:off x="2728913" y="2036763"/>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22</a:t>
            </a:r>
          </a:p>
        </p:txBody>
      </p:sp>
      <p:sp>
        <p:nvSpPr>
          <p:cNvPr id="39235" name="Rectangle 323"/>
          <p:cNvSpPr>
            <a:spLocks noChangeArrowheads="1"/>
          </p:cNvSpPr>
          <p:nvPr/>
        </p:nvSpPr>
        <p:spPr bwMode="auto">
          <a:xfrm>
            <a:off x="1019225" y="301626"/>
            <a:ext cx="3289875" cy="36933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MX" b="1" dirty="0">
                <a:solidFill>
                  <a:schemeClr val="accent1">
                    <a:lumMod val="50000"/>
                  </a:schemeClr>
                </a:solidFill>
              </a:rPr>
              <a:t>Red Nacional de Nanotecnología</a:t>
            </a:r>
          </a:p>
        </p:txBody>
      </p:sp>
      <p:sp>
        <p:nvSpPr>
          <p:cNvPr id="39236" name="Rectangle 324"/>
          <p:cNvSpPr>
            <a:spLocks noChangeArrowheads="1"/>
          </p:cNvSpPr>
          <p:nvPr/>
        </p:nvSpPr>
        <p:spPr bwMode="auto">
          <a:xfrm>
            <a:off x="7292975" y="44450"/>
            <a:ext cx="1439863" cy="3968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MX" sz="2000" b="1">
                <a:solidFill>
                  <a:schemeClr val="accent2"/>
                </a:solidFill>
              </a:rPr>
              <a:t>Operación</a:t>
            </a:r>
          </a:p>
        </p:txBody>
      </p:sp>
      <p:sp>
        <p:nvSpPr>
          <p:cNvPr id="39244" name="Rectangle 332"/>
          <p:cNvSpPr>
            <a:spLocks noChangeArrowheads="1"/>
          </p:cNvSpPr>
          <p:nvPr/>
        </p:nvSpPr>
        <p:spPr bwMode="auto">
          <a:xfrm>
            <a:off x="4464050" y="4149725"/>
            <a:ext cx="323850" cy="2444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r>
              <a:rPr lang="es-ES" sz="1000" b="1">
                <a:solidFill>
                  <a:srgbClr val="000066"/>
                </a:solidFill>
              </a:rPr>
              <a:t>36</a:t>
            </a:r>
          </a:p>
        </p:txBody>
      </p:sp>
    </p:spTree>
    <p:extLst>
      <p:ext uri="{BB962C8B-B14F-4D97-AF65-F5344CB8AC3E}">
        <p14:creationId xmlns:p14="http://schemas.microsoft.com/office/powerpoint/2010/main" xmlns="" val="3447771282"/>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823207431"/>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p:cNvSpPr/>
          <p:nvPr/>
        </p:nvSpPr>
        <p:spPr bwMode="auto">
          <a:xfrm>
            <a:off x="7019234" y="6021288"/>
            <a:ext cx="2188550" cy="462114"/>
          </a:xfrm>
          <a:prstGeom prst="ellipse">
            <a:avLst/>
          </a:prstGeom>
          <a:solidFill>
            <a:schemeClr val="bg1"/>
          </a:solidFill>
          <a:ln w="9525" cap="flat" cmpd="sng" algn="ctr">
            <a:solidFill>
              <a:schemeClr val="accent6"/>
            </a:solidFill>
            <a:prstDash val="solid"/>
            <a:round/>
            <a:headEnd type="none" w="med" len="med"/>
            <a:tailEnd type="none" w="med" len="med"/>
          </a:ln>
          <a:effectLst/>
          <a:ex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400" b="0" i="0" u="none" strike="noStrike" cap="none" normalizeH="0" baseline="0">
              <a:ln>
                <a:noFill/>
              </a:ln>
              <a:solidFill>
                <a:schemeClr val="tx1"/>
              </a:solidFill>
              <a:effectLst/>
              <a:latin typeface="Arial" charset="0"/>
              <a:ea typeface="ＭＳ Ｐゴシック" charset="0"/>
            </a:endParaRPr>
          </a:p>
        </p:txBody>
      </p:sp>
      <p:pic>
        <p:nvPicPr>
          <p:cNvPr id="12290" name="Picture 5" descr="Logo brasil mex">
            <a:hlinkClick r:id="rId3"/>
          </p:cNvPr>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319744" y="511628"/>
            <a:ext cx="4255227" cy="73473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 name="Picture 2" descr="Nanotecnologia">
            <a:hlinkClick r:id="rId5"/>
          </p:cNvPr>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743700" y="1"/>
            <a:ext cx="2400300" cy="73805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graphicFrame>
        <p:nvGraphicFramePr>
          <p:cNvPr id="7" name="6 Tabla"/>
          <p:cNvGraphicFramePr>
            <a:graphicFrameLocks noGrp="1"/>
          </p:cNvGraphicFramePr>
          <p:nvPr>
            <p:extLst>
              <p:ext uri="{D42A27DB-BD31-4B8C-83A1-F6EECF244321}">
                <p14:modId xmlns:p14="http://schemas.microsoft.com/office/powerpoint/2010/main" xmlns="" val="541287966"/>
              </p:ext>
            </p:extLst>
          </p:nvPr>
        </p:nvGraphicFramePr>
        <p:xfrm>
          <a:off x="607698" y="1246476"/>
          <a:ext cx="8144415" cy="4430305"/>
        </p:xfrm>
        <a:graphic>
          <a:graphicData uri="http://schemas.openxmlformats.org/drawingml/2006/table">
            <a:tbl>
              <a:tblPr/>
              <a:tblGrid>
                <a:gridCol w="3810254"/>
                <a:gridCol w="2988563"/>
                <a:gridCol w="1345598"/>
              </a:tblGrid>
              <a:tr h="372086">
                <a:tc>
                  <a:txBody>
                    <a:bodyPr/>
                    <a:lstStyle/>
                    <a:p>
                      <a:pPr algn="ctr" fontAlgn="ctr"/>
                      <a:r>
                        <a:rPr lang="es-MX" sz="1400" b="1" i="0" u="none" strike="noStrike" dirty="0">
                          <a:solidFill>
                            <a:srgbClr val="FFFFFF"/>
                          </a:solidFill>
                          <a:latin typeface="Arial Rounded MT Bold" pitchFamily="34" charset="0"/>
                        </a:rPr>
                        <a:t>Proyecto</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fontAlgn="ctr"/>
                      <a:r>
                        <a:rPr lang="es-MX" sz="1400" b="1" i="0" u="none" strike="noStrike">
                          <a:solidFill>
                            <a:srgbClr val="FFFFFF"/>
                          </a:solidFill>
                          <a:latin typeface="Arial Rounded MT Bold" pitchFamily="34" charset="0"/>
                        </a:rPr>
                        <a:t> Institución responsable</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c>
                  <a:txBody>
                    <a:bodyPr/>
                    <a:lstStyle/>
                    <a:p>
                      <a:pPr algn="ctr" fontAlgn="ctr"/>
                      <a:r>
                        <a:rPr lang="es-MX" sz="1400" b="1" i="0" u="none" strike="noStrike">
                          <a:solidFill>
                            <a:srgbClr val="FFFFFF"/>
                          </a:solidFill>
                          <a:latin typeface="Arial Rounded MT Bold" pitchFamily="34" charset="0"/>
                        </a:rPr>
                        <a:t>monto solicitado</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4F81BD"/>
                    </a:solidFill>
                  </a:tcPr>
                </a:tc>
              </a:tr>
              <a:tr h="293340">
                <a:tc>
                  <a:txBody>
                    <a:bodyPr/>
                    <a:lstStyle/>
                    <a:p>
                      <a:pPr algn="l" fontAlgn="ctr"/>
                      <a:r>
                        <a:rPr lang="es-MX" sz="1100" b="0" i="0" u="none" strike="noStrike" dirty="0">
                          <a:solidFill>
                            <a:srgbClr val="003366"/>
                          </a:solidFill>
                          <a:latin typeface="Arial Rounded MT Bold" pitchFamily="34" charset="0"/>
                        </a:rPr>
                        <a:t>Desarrollo de Materiales para Tecnologías de Energías Renovables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b="0" i="0" u="none" strike="noStrike" dirty="0">
                          <a:solidFill>
                            <a:srgbClr val="003366"/>
                          </a:solidFill>
                          <a:latin typeface="Arial Rounded MT Bold" pitchFamily="34" charset="0"/>
                        </a:rPr>
                        <a:t> INSTITUTO POLITECNICO </a:t>
                      </a:r>
                      <a:r>
                        <a:rPr lang="es-MX" sz="1100" b="0" i="0" u="none" strike="noStrike" kern="1200" dirty="0">
                          <a:solidFill>
                            <a:srgbClr val="003366"/>
                          </a:solidFill>
                          <a:latin typeface="Arial Rounded MT Bold" pitchFamily="34" charset="0"/>
                          <a:ea typeface="+mn-ea"/>
                          <a:cs typeface="+mn-cs"/>
                        </a:rPr>
                        <a:t>NACIONAL</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200" b="0" i="0" u="none" strike="noStrike" dirty="0" smtClean="0">
                          <a:solidFill>
                            <a:srgbClr val="003366"/>
                          </a:solidFill>
                          <a:latin typeface="Arial Rounded MT Bold" pitchFamily="34" charset="0"/>
                        </a:rPr>
                        <a:t>$</a:t>
                      </a:r>
                      <a:r>
                        <a:rPr lang="es-MX" sz="1200" b="0" i="0" u="none" strike="noStrike" dirty="0">
                          <a:solidFill>
                            <a:srgbClr val="003366"/>
                          </a:solidFill>
                          <a:latin typeface="Arial Rounded MT Bold" pitchFamily="34" charset="0"/>
                        </a:rPr>
                        <a:t>6,000,000.00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293340">
                <a:tc>
                  <a:txBody>
                    <a:bodyPr/>
                    <a:lstStyle/>
                    <a:p>
                      <a:pPr algn="l" fontAlgn="ctr"/>
                      <a:r>
                        <a:rPr lang="es-MX" sz="1100" b="0" i="0" u="none" strike="noStrike" dirty="0">
                          <a:solidFill>
                            <a:srgbClr val="FF0000"/>
                          </a:solidFill>
                          <a:latin typeface="Arial Rounded MT Bold" pitchFamily="34" charset="0"/>
                        </a:rPr>
                        <a:t>Multiferroicos </a:t>
                      </a:r>
                      <a:r>
                        <a:rPr lang="es-MX" sz="1100" b="0" i="0" u="none" strike="noStrike" dirty="0" smtClean="0">
                          <a:solidFill>
                            <a:srgbClr val="FF0000"/>
                          </a:solidFill>
                          <a:latin typeface="Arial Rounded MT Bold" pitchFamily="34" charset="0"/>
                        </a:rPr>
                        <a:t>nano estructurados</a:t>
                      </a:r>
                      <a:endParaRPr lang="es-MX" sz="1100" b="0" i="0" u="none" strike="noStrike" dirty="0">
                        <a:solidFill>
                          <a:srgbClr val="FF0000"/>
                        </a:solidFill>
                        <a:latin typeface="Arial Rounded MT Bold" pitchFamily="34" charset="0"/>
                      </a:endParaRP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100" b="0" i="0" u="none" strike="noStrike" dirty="0">
                          <a:solidFill>
                            <a:schemeClr val="accent6"/>
                          </a:solidFill>
                          <a:latin typeface="Arial Rounded MT Bold" pitchFamily="34" charset="0"/>
                        </a:rPr>
                        <a:t>CENTRO DE INVESTIGACION Y DE </a:t>
                      </a:r>
                      <a:r>
                        <a:rPr lang="es-MX" sz="1100" b="0" i="0" u="none" strike="noStrike" dirty="0" smtClean="0">
                          <a:solidFill>
                            <a:schemeClr val="accent6"/>
                          </a:solidFill>
                          <a:latin typeface="Arial Rounded MT Bold" pitchFamily="34" charset="0"/>
                        </a:rPr>
                        <a:t>ESTUDIOS </a:t>
                      </a:r>
                      <a:r>
                        <a:rPr lang="es-MX" sz="1100" b="0" i="0" u="none" strike="noStrike" dirty="0">
                          <a:solidFill>
                            <a:schemeClr val="accent6"/>
                          </a:solidFill>
                          <a:latin typeface="Arial Rounded MT Bold" pitchFamily="34" charset="0"/>
                        </a:rPr>
                        <a:t>AVANZADOS DEL I.P.N. </a:t>
                      </a:r>
                      <a:r>
                        <a:rPr lang="es-MX" sz="1100" b="0" i="0" u="none" strike="noStrike" dirty="0" smtClean="0">
                          <a:solidFill>
                            <a:schemeClr val="accent6"/>
                          </a:solidFill>
                          <a:latin typeface="Arial Rounded MT Bold" pitchFamily="34" charset="0"/>
                        </a:rPr>
                        <a:t> (Qro.)</a:t>
                      </a:r>
                      <a:endParaRPr lang="es-MX" sz="1100" b="0" i="0" u="none" strike="noStrike" dirty="0">
                        <a:solidFill>
                          <a:schemeClr val="accent6"/>
                        </a:solidFill>
                        <a:latin typeface="Arial Rounded MT Bold" pitchFamily="34" charset="0"/>
                      </a:endParaRP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25000"/>
                      </a:schemeClr>
                    </a:solidFill>
                  </a:tcPr>
                </a:tc>
                <a:tc>
                  <a:txBody>
                    <a:bodyPr/>
                    <a:lstStyle/>
                    <a:p>
                      <a:pPr algn="ctr" fontAlgn="ctr"/>
                      <a:r>
                        <a:rPr lang="es-MX" sz="1200" b="0" i="0" u="none" strike="noStrike" dirty="0">
                          <a:solidFill>
                            <a:srgbClr val="2D2D8A"/>
                          </a:solidFill>
                          <a:latin typeface="Arial Rounded MT Bold" pitchFamily="34" charset="0"/>
                        </a:rPr>
                        <a:t>$3,000,000.00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alpha val="25000"/>
                      </a:schemeClr>
                    </a:solidFill>
                  </a:tcPr>
                </a:tc>
              </a:tr>
              <a:tr h="437707">
                <a:tc>
                  <a:txBody>
                    <a:bodyPr/>
                    <a:lstStyle/>
                    <a:p>
                      <a:pPr algn="l" fontAlgn="ctr"/>
                      <a:r>
                        <a:rPr lang="es-MX" sz="1100" b="0" i="0" u="none" strike="noStrike" dirty="0">
                          <a:solidFill>
                            <a:srgbClr val="003366"/>
                          </a:solidFill>
                          <a:latin typeface="Arial Rounded MT Bold" pitchFamily="34" charset="0"/>
                        </a:rPr>
                        <a:t>Desarrollo de sistemas de liberación de fármacos </a:t>
                      </a:r>
                      <a:r>
                        <a:rPr lang="es-MX" sz="1100" b="0" i="0" u="none" strike="noStrike" dirty="0" smtClean="0">
                          <a:solidFill>
                            <a:srgbClr val="003366"/>
                          </a:solidFill>
                          <a:latin typeface="Arial Rounded MT Bold" pitchFamily="34" charset="0"/>
                        </a:rPr>
                        <a:t>basados en</a:t>
                      </a:r>
                      <a:r>
                        <a:rPr lang="es-MX" sz="1100" b="0" i="0" u="none" strike="noStrike" dirty="0">
                          <a:solidFill>
                            <a:srgbClr val="003366"/>
                          </a:solidFill>
                          <a:latin typeface="Arial Rounded MT Bold" pitchFamily="34" charset="0"/>
                        </a:rPr>
                        <a:t> dendrímeros, nanogeles y </a:t>
                      </a:r>
                      <a:r>
                        <a:rPr lang="es-MX" sz="1100" b="0" i="0" u="none" strike="noStrike" dirty="0" smtClean="0">
                          <a:solidFill>
                            <a:srgbClr val="003366"/>
                          </a:solidFill>
                          <a:latin typeface="Arial Rounded MT Bold" pitchFamily="34" charset="0"/>
                        </a:rPr>
                        <a:t>nanopartículas</a:t>
                      </a:r>
                    </a:p>
                    <a:p>
                      <a:pPr algn="l" fontAlgn="ctr"/>
                      <a:r>
                        <a:rPr lang="es-MX" sz="1100" b="0" i="0" u="none" strike="noStrike" dirty="0" smtClean="0">
                          <a:solidFill>
                            <a:srgbClr val="003366"/>
                          </a:solidFill>
                          <a:latin typeface="Arial Rounded MT Bold" pitchFamily="34" charset="0"/>
                        </a:rPr>
                        <a:t>poliméricas</a:t>
                      </a:r>
                      <a:r>
                        <a:rPr lang="es-MX" sz="1100" b="0" i="0" u="none" strike="noStrike" dirty="0">
                          <a:solidFill>
                            <a:srgbClr val="003366"/>
                          </a:solidFill>
                          <a:latin typeface="Arial Rounded MT Bold" pitchFamily="34" charset="0"/>
                        </a:rPr>
                        <a:t>.</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b="0" i="0" u="none" strike="noStrike" dirty="0">
                          <a:solidFill>
                            <a:srgbClr val="003366"/>
                          </a:solidFill>
                          <a:latin typeface="Arial Rounded MT Bold" pitchFamily="34" charset="0"/>
                        </a:rPr>
                        <a:t>UNIVERSIDAD NACIONAL AUTONOMA DE MEXICO / CENTRO DE NANOCIENCIAS Y NANOTECNOLOGÍA</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b="0" i="0" u="none" strike="noStrike" dirty="0">
                          <a:solidFill>
                            <a:srgbClr val="003366"/>
                          </a:solidFill>
                          <a:latin typeface="Arial Rounded MT Bold" pitchFamily="34" charset="0"/>
                        </a:rPr>
                        <a:t>$1,944,000.00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6164">
                <a:tc>
                  <a:txBody>
                    <a:bodyPr/>
                    <a:lstStyle/>
                    <a:p>
                      <a:pPr algn="l" fontAlgn="ctr"/>
                      <a:r>
                        <a:rPr lang="es-MX" sz="1100" b="0" i="0" u="none" strike="noStrike" dirty="0">
                          <a:solidFill>
                            <a:srgbClr val="FF0000"/>
                          </a:solidFill>
                          <a:latin typeface="Arial Rounded MT Bold" pitchFamily="34" charset="0"/>
                        </a:rPr>
                        <a:t>N</a:t>
                      </a:r>
                      <a:r>
                        <a:rPr lang="es-MX" sz="1100" b="0" i="0" u="none" strike="noStrike" dirty="0" smtClean="0">
                          <a:solidFill>
                            <a:srgbClr val="FF0000"/>
                          </a:solidFill>
                          <a:latin typeface="Arial Rounded MT Bold" pitchFamily="34" charset="0"/>
                        </a:rPr>
                        <a:t>anotecnología </a:t>
                      </a:r>
                      <a:r>
                        <a:rPr lang="es-MX" sz="1100" b="0" i="0" u="none" strike="noStrike" dirty="0">
                          <a:solidFill>
                            <a:srgbClr val="FF0000"/>
                          </a:solidFill>
                          <a:latin typeface="Arial Rounded MT Bold" pitchFamily="34" charset="0"/>
                        </a:rPr>
                        <a:t>aplicada a ensambles membrana-electrodos para celdas de combustible mejoradas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100" b="0" i="0" u="none" strike="noStrike" dirty="0">
                          <a:solidFill>
                            <a:srgbClr val="2D2D8A"/>
                          </a:solidFill>
                          <a:latin typeface="Arial Rounded MT Bold" pitchFamily="34" charset="0"/>
                        </a:rPr>
                        <a:t>INSTITUTO DE INVESTIGACIONES ELÉCTRICAS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200" b="0" i="0" u="none" strike="noStrike" dirty="0">
                          <a:solidFill>
                            <a:srgbClr val="2D2D8A"/>
                          </a:solidFill>
                          <a:latin typeface="Arial Rounded MT Bold" pitchFamily="34" charset="0"/>
                        </a:rPr>
                        <a:t>$2,977,500.00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293340">
                <a:tc>
                  <a:txBody>
                    <a:bodyPr/>
                    <a:lstStyle/>
                    <a:p>
                      <a:pPr algn="l" fontAlgn="ctr"/>
                      <a:r>
                        <a:rPr lang="es-MX" sz="1100" b="0" i="0" u="none" strike="noStrike" dirty="0">
                          <a:solidFill>
                            <a:srgbClr val="003366"/>
                          </a:solidFill>
                          <a:latin typeface="Arial Rounded MT Bold" pitchFamily="34" charset="0"/>
                        </a:rPr>
                        <a:t>Estudio de transistores </a:t>
                      </a:r>
                      <a:r>
                        <a:rPr lang="es-MX" sz="1100" b="0" i="0" u="none" strike="noStrike" dirty="0" err="1">
                          <a:solidFill>
                            <a:srgbClr val="003366"/>
                          </a:solidFill>
                          <a:latin typeface="Arial Rounded MT Bold" pitchFamily="34" charset="0"/>
                        </a:rPr>
                        <a:t>nanométricos</a:t>
                      </a:r>
                      <a:r>
                        <a:rPr lang="es-MX" sz="1100" b="0" i="0" u="none" strike="noStrike" dirty="0">
                          <a:solidFill>
                            <a:srgbClr val="003366"/>
                          </a:solidFill>
                          <a:latin typeface="Arial Rounded MT Bold" pitchFamily="34" charset="0"/>
                        </a:rPr>
                        <a:t> para su aplicación en circuitos analógicos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b="0" i="0" u="none" strike="noStrike" dirty="0">
                          <a:solidFill>
                            <a:srgbClr val="003366"/>
                          </a:solidFill>
                          <a:latin typeface="Arial Rounded MT Bold" pitchFamily="34" charset="0"/>
                        </a:rPr>
                        <a:t>CENTRO DE INVESTIGACIÓN Y DE ESTUDIOS AVANZADOS DEL I.P.N.</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200" b="0" i="0" u="none" strike="noStrike" dirty="0">
                          <a:solidFill>
                            <a:srgbClr val="003366"/>
                          </a:solidFill>
                          <a:latin typeface="Arial Rounded MT Bold" pitchFamily="34" charset="0"/>
                        </a:rPr>
                        <a:t>$624,510.00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16164">
                <a:tc>
                  <a:txBody>
                    <a:bodyPr/>
                    <a:lstStyle/>
                    <a:p>
                      <a:pPr algn="l" fontAlgn="ctr"/>
                      <a:r>
                        <a:rPr lang="es-MX" sz="1100" b="0" i="0" u="none" strike="noStrike" dirty="0">
                          <a:solidFill>
                            <a:srgbClr val="003366"/>
                          </a:solidFill>
                          <a:latin typeface="Arial Rounded MT Bold" pitchFamily="34" charset="0"/>
                        </a:rPr>
                        <a:t>Desarrollo de </a:t>
                      </a:r>
                      <a:r>
                        <a:rPr lang="es-MX" sz="1100" b="0" i="0" u="none" strike="noStrike" dirty="0" err="1">
                          <a:solidFill>
                            <a:srgbClr val="003366"/>
                          </a:solidFill>
                          <a:latin typeface="Arial Rounded MT Bold" pitchFamily="34" charset="0"/>
                        </a:rPr>
                        <a:t>nanobiomateriales</a:t>
                      </a:r>
                      <a:r>
                        <a:rPr lang="es-MX" sz="1100" b="0" i="0" u="none" strike="noStrike" dirty="0">
                          <a:solidFill>
                            <a:srgbClr val="003366"/>
                          </a:solidFill>
                          <a:latin typeface="Arial Rounded MT Bold" pitchFamily="34" charset="0"/>
                        </a:rPr>
                        <a:t> y sistemas de liberación de fármacos para aplicaciones en medicina</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100" b="0" i="0" u="none" strike="noStrike" dirty="0">
                          <a:solidFill>
                            <a:srgbClr val="003366"/>
                          </a:solidFill>
                          <a:latin typeface="Arial Rounded MT Bold" pitchFamily="34" charset="0"/>
                        </a:rPr>
                        <a:t>UNIVERSIDAD AUTÓNOMA DE CIUDAD JUAREZ</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200" b="0" i="0" u="none" strike="noStrike" dirty="0">
                          <a:solidFill>
                            <a:srgbClr val="003366"/>
                          </a:solidFill>
                          <a:latin typeface="Arial Rounded MT Bold" pitchFamily="34" charset="0"/>
                        </a:rPr>
                        <a:t>$4,045,000.00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16164">
                <a:tc>
                  <a:txBody>
                    <a:bodyPr/>
                    <a:lstStyle/>
                    <a:p>
                      <a:pPr algn="l" fontAlgn="ctr"/>
                      <a:r>
                        <a:rPr lang="es-MX" sz="1100" b="1" i="0" u="none" strike="noStrike" dirty="0">
                          <a:solidFill>
                            <a:srgbClr val="FF0000"/>
                          </a:solidFill>
                          <a:latin typeface="Arial Rounded MT Bold" pitchFamily="34" charset="0"/>
                        </a:rPr>
                        <a:t>NANOPARTICULAS Y MEDIO AMBIENTE: </a:t>
                      </a:r>
                      <a:r>
                        <a:rPr lang="es-MX" sz="1100" b="1" i="0" u="none" strike="noStrike" dirty="0" smtClean="0">
                          <a:solidFill>
                            <a:srgbClr val="FF0000"/>
                          </a:solidFill>
                          <a:latin typeface="Arial Rounded MT Bold" pitchFamily="34" charset="0"/>
                        </a:rPr>
                        <a:t> </a:t>
                      </a:r>
                      <a:r>
                        <a:rPr lang="es-MX" sz="1100" b="1" i="0" u="none" strike="noStrike" dirty="0">
                          <a:solidFill>
                            <a:srgbClr val="FF0000"/>
                          </a:solidFill>
                          <a:latin typeface="Arial Rounded MT Bold" pitchFamily="34" charset="0"/>
                        </a:rPr>
                        <a:t>Impacto de las nanopartículas en muestras ambientales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400" b="1" i="0" u="none" strike="noStrike" dirty="0">
                          <a:solidFill>
                            <a:srgbClr val="FF0000"/>
                          </a:solidFill>
                          <a:latin typeface="Arial Rounded MT Bold" pitchFamily="34" charset="0"/>
                        </a:rPr>
                        <a:t>CENTRO DE INVESTIGACIÓN EN MATERIALES AVANZADOS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b"/>
                      <a:r>
                        <a:rPr lang="es-MX" sz="1400" b="1" i="0" u="none" strike="noStrike" dirty="0">
                          <a:solidFill>
                            <a:srgbClr val="FF0000"/>
                          </a:solidFill>
                          <a:latin typeface="Arial Rounded MT Bold" pitchFamily="34" charset="0"/>
                        </a:rPr>
                        <a:t>$3,240,000.00</a:t>
                      </a:r>
                    </a:p>
                  </a:txBody>
                  <a:tcPr marL="5347" marR="5347" marT="5347"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582075">
                <a:tc>
                  <a:txBody>
                    <a:bodyPr/>
                    <a:lstStyle/>
                    <a:p>
                      <a:pPr algn="l" fontAlgn="ctr"/>
                      <a:r>
                        <a:rPr lang="es-MX" sz="1100" b="0" i="0" u="none" strike="noStrike" dirty="0">
                          <a:solidFill>
                            <a:srgbClr val="003366"/>
                          </a:solidFill>
                          <a:latin typeface="Arial Rounded MT Bold" pitchFamily="34" charset="0"/>
                        </a:rPr>
                        <a:t>síntesis y caracterización de óxidos nanoestructurados a base de ceria y alúmina com aplicaciones catalíticas em la reformación y deshidratación del glicerol</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000" b="0" i="0" u="none" strike="noStrike" dirty="0">
                          <a:solidFill>
                            <a:srgbClr val="003366"/>
                          </a:solidFill>
                          <a:latin typeface="Arial Rounded MT Bold" pitchFamily="34" charset="0"/>
                        </a:rPr>
                        <a:t>UNIVERSIDAD AUTONOMA METROPOLITANA</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c>
                  <a:txBody>
                    <a:bodyPr/>
                    <a:lstStyle/>
                    <a:p>
                      <a:pPr algn="ctr" fontAlgn="ctr"/>
                      <a:r>
                        <a:rPr lang="es-MX" sz="1200" b="0" i="0" u="none" strike="noStrike" dirty="0">
                          <a:solidFill>
                            <a:srgbClr val="003366"/>
                          </a:solidFill>
                          <a:latin typeface="Arial Rounded MT Bold" pitchFamily="34" charset="0"/>
                        </a:rPr>
                        <a:t>$855,000.00</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solidFill>
                  </a:tcPr>
                </a:tc>
              </a:tr>
              <a:tr h="316164">
                <a:tc>
                  <a:txBody>
                    <a:bodyPr/>
                    <a:lstStyle/>
                    <a:p>
                      <a:pPr algn="l" fontAlgn="ctr"/>
                      <a:r>
                        <a:rPr lang="es-MX" sz="1100" b="0" i="0" u="none" strike="noStrike" dirty="0">
                          <a:solidFill>
                            <a:srgbClr val="003366"/>
                          </a:solidFill>
                          <a:latin typeface="Arial Rounded MT Bold" pitchFamily="34" charset="0"/>
                        </a:rPr>
                        <a:t>Hidrogeles inteligentes nanoestructurados para el suministro controlado de fármacos</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fontAlgn="ctr"/>
                      <a:r>
                        <a:rPr lang="es-MX" sz="1100" b="0" i="0" u="none" strike="noStrike" dirty="0">
                          <a:solidFill>
                            <a:srgbClr val="003366"/>
                          </a:solidFill>
                          <a:latin typeface="Arial Rounded MT Bold" pitchFamily="34" charset="0"/>
                        </a:rPr>
                        <a:t>UNIVERSIDAD NACIONAL AUTONOMA DE MEXICO</a:t>
                      </a: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rtl="0" fontAlgn="ctr"/>
                      <a:r>
                        <a:rPr lang="es-MX" sz="1200" b="0" i="0" u="none" strike="noStrike" dirty="0">
                          <a:solidFill>
                            <a:srgbClr val="003366"/>
                          </a:solidFill>
                          <a:latin typeface="Arial Rounded MT Bold" pitchFamily="34" charset="0"/>
                        </a:rPr>
                        <a:t>$</a:t>
                      </a:r>
                      <a:r>
                        <a:rPr lang="es-MX" sz="1200" b="0" i="0" u="none" strike="noStrike" dirty="0" smtClean="0">
                          <a:solidFill>
                            <a:srgbClr val="003366"/>
                          </a:solidFill>
                          <a:latin typeface="Arial Rounded MT Bold" pitchFamily="34" charset="0"/>
                        </a:rPr>
                        <a:t>2,997,598.00</a:t>
                      </a:r>
                      <a:endParaRPr lang="es-MX" sz="1200" b="0" i="0" u="none" strike="noStrike" dirty="0">
                        <a:solidFill>
                          <a:srgbClr val="003366"/>
                        </a:solidFill>
                        <a:latin typeface="Arial Rounded MT Bold" pitchFamily="34" charset="0"/>
                      </a:endParaRPr>
                    </a:p>
                  </a:txBody>
                  <a:tcPr marL="5347" marR="5347" marT="5347"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r>
              <a:tr h="372086">
                <a:tc>
                  <a:txBody>
                    <a:bodyPr/>
                    <a:lstStyle/>
                    <a:p>
                      <a:pPr algn="l" fontAlgn="b"/>
                      <a:endParaRPr lang="es-MX" sz="1200" b="0" i="0" u="none" strike="noStrike" dirty="0">
                        <a:solidFill>
                          <a:schemeClr val="bg1"/>
                        </a:solidFill>
                        <a:latin typeface="Arial Rounded MT Bold" pitchFamily="34" charset="0"/>
                      </a:endParaRPr>
                    </a:p>
                  </a:txBody>
                  <a:tcPr marL="5347" marR="5347" marT="5347" marB="0" anchor="b">
                    <a:lnL w="6350" cap="flat" cmpd="sng" algn="ctr">
                      <a:solidFill>
                        <a:srgbClr val="95B3D7"/>
                      </a:solidFill>
                      <a:prstDash val="solid"/>
                      <a:round/>
                      <a:headEnd type="none" w="med" len="med"/>
                      <a:tailEnd type="none" w="med" len="med"/>
                    </a:lnL>
                    <a:lnR>
                      <a:noFill/>
                    </a:lnR>
                    <a:lnT w="12700" cap="flat" cmpd="sng" algn="ctr">
                      <a:solidFill>
                        <a:schemeClr val="tx1"/>
                      </a:solidFill>
                      <a:prstDash val="solid"/>
                      <a:round/>
                      <a:headEnd type="none" w="med" len="med"/>
                      <a:tailEnd type="none" w="med" len="med"/>
                    </a:lnT>
                    <a:lnB w="6350" cap="flat" cmpd="sng" algn="ctr">
                      <a:solidFill>
                        <a:srgbClr val="95B3D7"/>
                      </a:solidFill>
                      <a:prstDash val="solid"/>
                      <a:round/>
                      <a:headEnd type="none" w="med" len="med"/>
                      <a:tailEnd type="none" w="med" len="med"/>
                    </a:lnB>
                  </a:tcPr>
                </a:tc>
                <a:tc>
                  <a:txBody>
                    <a:bodyPr/>
                    <a:lstStyle/>
                    <a:p>
                      <a:pPr algn="ctr" fontAlgn="b"/>
                      <a:r>
                        <a:rPr lang="es-MX" sz="1200" b="1" i="0" u="none" strike="noStrike" dirty="0">
                          <a:solidFill>
                            <a:schemeClr val="bg1"/>
                          </a:solidFill>
                          <a:latin typeface="Arial Rounded MT Bold" pitchFamily="34" charset="0"/>
                        </a:rPr>
                        <a:t>TOTAL</a:t>
                      </a:r>
                    </a:p>
                  </a:txBody>
                  <a:tcPr marL="5347" marR="5347" marT="5347" marB="0" anchor="b">
                    <a:lnL>
                      <a:noFill/>
                    </a:lnL>
                    <a:lnR>
                      <a:noFill/>
                    </a:lnR>
                    <a:lnT w="12700" cap="flat" cmpd="sng" algn="ctr">
                      <a:solidFill>
                        <a:schemeClr val="tx1"/>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tx2">
                        <a:lumMod val="60000"/>
                        <a:lumOff val="40000"/>
                      </a:schemeClr>
                    </a:solidFill>
                  </a:tcPr>
                </a:tc>
                <a:tc>
                  <a:txBody>
                    <a:bodyPr/>
                    <a:lstStyle/>
                    <a:p>
                      <a:pPr algn="ctr" fontAlgn="ctr"/>
                      <a:r>
                        <a:rPr lang="es-MX" sz="1400" b="1" i="0" u="none" strike="noStrike" dirty="0" smtClean="0">
                          <a:solidFill>
                            <a:srgbClr val="FF0000"/>
                          </a:solidFill>
                          <a:latin typeface="Arial Rounded MT Bold" pitchFamily="34" charset="0"/>
                        </a:rPr>
                        <a:t>$19,683,608.00</a:t>
                      </a:r>
                      <a:endParaRPr lang="es-MX" sz="1400" b="1" i="0" u="none" strike="noStrike" dirty="0">
                        <a:solidFill>
                          <a:srgbClr val="FF0000"/>
                        </a:solidFill>
                        <a:latin typeface="Arial Rounded MT Bold" pitchFamily="34" charset="0"/>
                      </a:endParaRPr>
                    </a:p>
                  </a:txBody>
                  <a:tcPr marL="5347" marR="5347" marT="5347" marB="0" anchor="ctr">
                    <a:lnL>
                      <a:noFill/>
                    </a:lnL>
                    <a:lnR w="6350" cap="flat" cmpd="sng" algn="ctr">
                      <a:solidFill>
                        <a:srgbClr val="95B3D7"/>
                      </a:solidFill>
                      <a:prstDash val="solid"/>
                      <a:round/>
                      <a:headEnd type="none" w="med" len="med"/>
                      <a:tailEnd type="none" w="med" len="med"/>
                    </a:lnR>
                    <a:lnT w="12700" cap="flat" cmpd="sng" algn="ctr">
                      <a:solidFill>
                        <a:schemeClr val="tx1"/>
                      </a:solidFill>
                      <a:prstDash val="solid"/>
                      <a:round/>
                      <a:headEnd type="none" w="med" len="med"/>
                      <a:tailEnd type="none" w="med" len="med"/>
                    </a:lnT>
                    <a:lnB w="6350" cap="flat" cmpd="sng" algn="ctr">
                      <a:solidFill>
                        <a:srgbClr val="95B3D7"/>
                      </a:solidFill>
                      <a:prstDash val="solid"/>
                      <a:round/>
                      <a:headEnd type="none" w="med" len="med"/>
                      <a:tailEnd type="none" w="med" len="med"/>
                    </a:lnB>
                    <a:solidFill>
                      <a:schemeClr val="tx2">
                        <a:lumMod val="60000"/>
                        <a:lumOff val="40000"/>
                      </a:schemeClr>
                    </a:solidFill>
                  </a:tcPr>
                </a:tc>
              </a:tr>
            </a:tbl>
          </a:graphicData>
        </a:graphic>
      </p:graphicFrame>
      <p:pic>
        <p:nvPicPr>
          <p:cNvPr id="5" name="Picture 2"/>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620486" y="5776785"/>
            <a:ext cx="1665514" cy="9156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2309583" y="5788333"/>
            <a:ext cx="1652814" cy="90638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8 CuadroTexto"/>
          <p:cNvSpPr txBox="1"/>
          <p:nvPr/>
        </p:nvSpPr>
        <p:spPr>
          <a:xfrm>
            <a:off x="3978725" y="6131379"/>
            <a:ext cx="1600200" cy="461665"/>
          </a:xfrm>
          <a:prstGeom prst="rect">
            <a:avLst/>
          </a:prstGeom>
          <a:noFill/>
        </p:spPr>
        <p:txBody>
          <a:bodyPr wrap="square" rtlCol="0">
            <a:spAutoFit/>
          </a:bodyPr>
          <a:lstStyle/>
          <a:p>
            <a:r>
              <a:rPr lang="en-US" sz="2400" dirty="0" err="1" smtClean="0">
                <a:solidFill>
                  <a:srgbClr val="7030A0"/>
                </a:solidFill>
                <a:latin typeface="Arial Rounded MT Bold" pitchFamily="34" charset="0"/>
                <a:ea typeface="BatangChe" pitchFamily="49" charset="-127"/>
              </a:rPr>
              <a:t>CAMeN</a:t>
            </a:r>
            <a:endParaRPr lang="en-US" sz="2400" dirty="0">
              <a:solidFill>
                <a:srgbClr val="7030A0"/>
              </a:solidFill>
              <a:latin typeface="Arial Rounded MT Bold" pitchFamily="34" charset="0"/>
              <a:ea typeface="BatangChe" pitchFamily="49" charset="-127"/>
            </a:endParaRPr>
          </a:p>
        </p:txBody>
      </p:sp>
      <p:sp>
        <p:nvSpPr>
          <p:cNvPr id="2" name="TextBox 1"/>
          <p:cNvSpPr txBox="1"/>
          <p:nvPr/>
        </p:nvSpPr>
        <p:spPr>
          <a:xfrm>
            <a:off x="7177990" y="6316506"/>
            <a:ext cx="1966010" cy="292388"/>
          </a:xfrm>
          <a:prstGeom prst="rect">
            <a:avLst/>
          </a:prstGeom>
          <a:noFill/>
        </p:spPr>
        <p:txBody>
          <a:bodyPr wrap="square" rtlCol="0">
            <a:spAutoFit/>
          </a:bodyPr>
          <a:lstStyle/>
          <a:p>
            <a:r>
              <a:rPr lang="en-US" sz="1300" dirty="0" err="1" smtClean="0">
                <a:solidFill>
                  <a:srgbClr val="2D2D8A"/>
                </a:solidFill>
                <a:latin typeface="Arial Rounded MT Bold"/>
                <a:cs typeface="Arial Rounded MT Bold"/>
              </a:rPr>
              <a:t>Aportación</a:t>
            </a:r>
            <a:r>
              <a:rPr lang="en-US" sz="1300" dirty="0" smtClean="0">
                <a:solidFill>
                  <a:srgbClr val="2D2D8A"/>
                </a:solidFill>
                <a:latin typeface="Arial Rounded MT Bold"/>
                <a:cs typeface="Arial Rounded MT Bold"/>
              </a:rPr>
              <a:t> Mexicana</a:t>
            </a:r>
            <a:endParaRPr lang="en-US" sz="1300" dirty="0">
              <a:solidFill>
                <a:srgbClr val="2D2D8A"/>
              </a:solidFill>
              <a:latin typeface="Arial Rounded MT Bold"/>
              <a:cs typeface="Arial Rounded MT Bold"/>
            </a:endParaRPr>
          </a:p>
        </p:txBody>
      </p:sp>
      <p:cxnSp>
        <p:nvCxnSpPr>
          <p:cNvPr id="10" name="Straight Arrow Connector 9"/>
          <p:cNvCxnSpPr/>
          <p:nvPr/>
        </p:nvCxnSpPr>
        <p:spPr bwMode="auto">
          <a:xfrm>
            <a:off x="8028384" y="5661248"/>
            <a:ext cx="113396" cy="317526"/>
          </a:xfrm>
          <a:prstGeom prst="straightConnector1">
            <a:avLst/>
          </a:prstGeom>
          <a:solidFill>
            <a:schemeClr val="accent1"/>
          </a:solidFill>
          <a:ln w="38100" cap="flat" cmpd="sng" algn="ctr">
            <a:solidFill>
              <a:schemeClr val="tx1">
                <a:alpha val="91000"/>
              </a:schemeClr>
            </a:solidFill>
            <a:prstDash val="solid"/>
            <a:round/>
            <a:headEnd type="none" w="med" len="med"/>
            <a:tailEnd type="arrow"/>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xmlns="" val="1488423832"/>
      </p:ext>
    </p:extLst>
  </p:cSld>
  <p:clrMapOvr>
    <a:masterClrMapping/>
  </p:clrMapOvr>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5"/>
          <p:cNvSpPr>
            <a:spLocks noChangeArrowheads="1"/>
          </p:cNvSpPr>
          <p:nvPr/>
        </p:nvSpPr>
        <p:spPr bwMode="auto">
          <a:xfrm>
            <a:off x="309563" y="1144588"/>
            <a:ext cx="8534400" cy="1558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l"/>
            <a:r>
              <a:rPr lang="es-MX" sz="1600" b="0" u="none">
                <a:solidFill>
                  <a:schemeClr val="accent2"/>
                </a:solidFill>
              </a:rPr>
              <a:t>Como resultado de la elaboración de la propuesta “</a:t>
            </a:r>
            <a:r>
              <a:rPr lang="es-ES" altLang="ja-JP" sz="1600" b="0" u="none">
                <a:solidFill>
                  <a:schemeClr val="accent2"/>
                </a:solidFill>
              </a:rPr>
              <a:t>Iniciativa Nacional de Nanotecnología (NANOMEX)</a:t>
            </a:r>
            <a:r>
              <a:rPr lang="es-ES" sz="1600" b="0" u="none">
                <a:solidFill>
                  <a:schemeClr val="accent2"/>
                </a:solidFill>
              </a:rPr>
              <a:t>”</a:t>
            </a:r>
            <a:r>
              <a:rPr lang="es-ES" altLang="ja-JP" sz="1600" b="0" u="none">
                <a:solidFill>
                  <a:schemeClr val="accent2"/>
                </a:solidFill>
              </a:rPr>
              <a:t> en el marco de la </a:t>
            </a:r>
            <a:r>
              <a:rPr lang="es-ES" sz="1600" b="0" u="none">
                <a:solidFill>
                  <a:schemeClr val="accent2"/>
                </a:solidFill>
              </a:rPr>
              <a:t>“</a:t>
            </a:r>
            <a:r>
              <a:rPr lang="es-ES" altLang="ja-JP" sz="1600" b="0" u="none">
                <a:solidFill>
                  <a:schemeClr val="accent2"/>
                </a:solidFill>
              </a:rPr>
              <a:t>Convocatoria para Presentación de Ideas para la Realización de Megaproyectos de Investigación Científica o Tecnológica 2006</a:t>
            </a:r>
            <a:r>
              <a:rPr lang="es-ES" sz="1600" b="0" u="none">
                <a:solidFill>
                  <a:schemeClr val="accent2"/>
                </a:solidFill>
              </a:rPr>
              <a:t>”</a:t>
            </a:r>
            <a:r>
              <a:rPr lang="es-ES" altLang="ja-JP" sz="1600" b="0" u="none">
                <a:solidFill>
                  <a:schemeClr val="accent2"/>
                </a:solidFill>
              </a:rPr>
              <a:t>. CONACYT, las 4 propuestas finalistas se integraron para formar la </a:t>
            </a:r>
            <a:r>
              <a:rPr lang="es-MX" altLang="ja-JP" sz="1600" b="0" u="none">
                <a:solidFill>
                  <a:srgbClr val="800000"/>
                </a:solidFill>
              </a:rPr>
              <a:t>Red Temática de Nanociencias y Nuevos Materiales</a:t>
            </a:r>
            <a:r>
              <a:rPr lang="es-MX" altLang="ja-JP" sz="1600" b="0" u="none">
                <a:solidFill>
                  <a:schemeClr val="accent2"/>
                </a:solidFill>
              </a:rPr>
              <a:t> auspiciada por el CONACYT. </a:t>
            </a:r>
          </a:p>
          <a:p>
            <a:endParaRPr lang="es-MX"/>
          </a:p>
        </p:txBody>
      </p:sp>
      <p:sp>
        <p:nvSpPr>
          <p:cNvPr id="110594" name="Rectangle 6"/>
          <p:cNvSpPr>
            <a:spLocks noChangeArrowheads="1"/>
          </p:cNvSpPr>
          <p:nvPr/>
        </p:nvSpPr>
        <p:spPr bwMode="auto">
          <a:xfrm>
            <a:off x="1655763" y="533400"/>
            <a:ext cx="57975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p>
            <a:pPr algn="ctr"/>
            <a:r>
              <a:rPr lang="es-MX" sz="1800" u="none">
                <a:solidFill>
                  <a:srgbClr val="800000"/>
                </a:solidFill>
              </a:rPr>
              <a:t>Red Temática de Nanociencias y Nuevos Materiales</a:t>
            </a:r>
            <a:endParaRPr lang="es-MX"/>
          </a:p>
        </p:txBody>
      </p:sp>
      <p:sp>
        <p:nvSpPr>
          <p:cNvPr id="61449" name="Rectangle 4"/>
          <p:cNvSpPr>
            <a:spLocks noChangeArrowheads="1"/>
          </p:cNvSpPr>
          <p:nvPr/>
        </p:nvSpPr>
        <p:spPr bwMode="auto">
          <a:xfrm>
            <a:off x="157163" y="3251200"/>
            <a:ext cx="3868738" cy="2677656"/>
          </a:xfrm>
          <a:prstGeom prst="rect">
            <a:avLst/>
          </a:prstGeom>
          <a:ln>
            <a:headEnd/>
            <a:tailEnd/>
          </a:ln>
        </p:spPr>
        <p:style>
          <a:lnRef idx="0">
            <a:schemeClr val="accent3"/>
          </a:lnRef>
          <a:fillRef idx="3">
            <a:schemeClr val="accent3"/>
          </a:fillRef>
          <a:effectRef idx="3">
            <a:schemeClr val="accent3"/>
          </a:effectRef>
          <a:fontRef idx="minor">
            <a:schemeClr val="lt1"/>
          </a:fontRef>
        </p:style>
        <p:txBody>
          <a:bodyPr anchor="ctr">
            <a:spAutoFit/>
          </a:bodyPr>
          <a:lstStyle>
            <a:lvl1pPr marL="177800" indent="-177800" eaLnBrk="0" hangingPunct="0">
              <a:defRPr sz="1200" b="1" u="sng">
                <a:solidFill>
                  <a:schemeClr val="tx1"/>
                </a:solidFill>
                <a:latin typeface="Arial" charset="0"/>
                <a:ea typeface="ＭＳ Ｐゴシック" charset="0"/>
              </a:defRPr>
            </a:lvl1pPr>
            <a:lvl2pPr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l" eaLnBrk="1" hangingPunct="1">
              <a:buClr>
                <a:srgbClr val="800000"/>
              </a:buClr>
              <a:buFont typeface="Wingdings" charset="0"/>
              <a:buChar char="ü"/>
              <a:defRPr/>
            </a:pPr>
            <a:r>
              <a:rPr lang="es-ES" u="none" smtClean="0">
                <a:solidFill>
                  <a:schemeClr val="accent2"/>
                </a:solidFill>
              </a:rPr>
              <a:t> Se participa en la Coordinación de la </a:t>
            </a:r>
            <a:r>
              <a:rPr lang="es-MX" u="none" smtClean="0">
                <a:solidFill>
                  <a:schemeClr val="accent2"/>
                </a:solidFill>
              </a:rPr>
              <a:t>Red.</a:t>
            </a:r>
          </a:p>
          <a:p>
            <a:pPr algn="l" eaLnBrk="1" hangingPunct="1">
              <a:defRPr/>
            </a:pPr>
            <a:endParaRPr lang="es-MX" u="none" smtClean="0">
              <a:solidFill>
                <a:schemeClr val="accent2"/>
              </a:solidFill>
            </a:endParaRPr>
          </a:p>
          <a:p>
            <a:pPr algn="l" eaLnBrk="1" hangingPunct="1">
              <a:buClr>
                <a:srgbClr val="800000"/>
              </a:buClr>
              <a:buFont typeface="Wingdings" charset="0"/>
              <a:buChar char="ü"/>
              <a:defRPr/>
            </a:pPr>
            <a:r>
              <a:rPr lang="es-MX" u="none" smtClean="0">
                <a:solidFill>
                  <a:schemeClr val="accent2"/>
                </a:solidFill>
              </a:rPr>
              <a:t> 1.4 millones para organizar la red</a:t>
            </a:r>
          </a:p>
          <a:p>
            <a:pPr algn="l" eaLnBrk="1" hangingPunct="1">
              <a:defRPr/>
            </a:pPr>
            <a:endParaRPr lang="es-MX" u="none" smtClean="0">
              <a:solidFill>
                <a:schemeClr val="accent2"/>
              </a:solidFill>
            </a:endParaRPr>
          </a:p>
          <a:p>
            <a:pPr algn="l" eaLnBrk="1" hangingPunct="1">
              <a:buClr>
                <a:srgbClr val="800000"/>
              </a:buClr>
              <a:buFont typeface="Wingdings" charset="0"/>
              <a:buChar char="ü"/>
              <a:defRPr/>
            </a:pPr>
            <a:r>
              <a:rPr lang="es-MX" u="none" smtClean="0">
                <a:solidFill>
                  <a:schemeClr val="accent2"/>
                </a:solidFill>
              </a:rPr>
              <a:t>Se definirán reglas internas de operación.</a:t>
            </a:r>
          </a:p>
          <a:p>
            <a:pPr algn="l" eaLnBrk="1" hangingPunct="1">
              <a:defRPr/>
            </a:pPr>
            <a:endParaRPr lang="es-MX" u="none" smtClean="0">
              <a:solidFill>
                <a:schemeClr val="accent2"/>
              </a:solidFill>
            </a:endParaRPr>
          </a:p>
          <a:p>
            <a:pPr algn="l" eaLnBrk="1" hangingPunct="1">
              <a:buClr>
                <a:srgbClr val="800000"/>
              </a:buClr>
              <a:buFont typeface="Wingdings" charset="0"/>
              <a:buChar char="ü"/>
              <a:defRPr/>
            </a:pPr>
            <a:r>
              <a:rPr lang="es-MX" u="none" smtClean="0">
                <a:solidFill>
                  <a:schemeClr val="accent2"/>
                </a:solidFill>
              </a:rPr>
              <a:t>Evento en Puebla con 40 líderes nacionales en nanotecnología para:</a:t>
            </a:r>
          </a:p>
          <a:p>
            <a:pPr algn="l" eaLnBrk="1" hangingPunct="1">
              <a:defRPr/>
            </a:pPr>
            <a:endParaRPr lang="es-MX" u="none" smtClean="0">
              <a:solidFill>
                <a:schemeClr val="accent2"/>
              </a:solidFill>
            </a:endParaRPr>
          </a:p>
          <a:p>
            <a:pPr lvl="1" algn="l" eaLnBrk="1" hangingPunct="1">
              <a:buClr>
                <a:schemeClr val="accent2"/>
              </a:buClr>
              <a:buFont typeface="Arial" charset="0"/>
              <a:buChar char="•"/>
              <a:defRPr/>
            </a:pPr>
            <a:r>
              <a:rPr lang="es-MX" u="none" smtClean="0">
                <a:solidFill>
                  <a:schemeClr val="accent2"/>
                </a:solidFill>
              </a:rPr>
              <a:t>Planear actividades</a:t>
            </a:r>
          </a:p>
          <a:p>
            <a:pPr lvl="1" algn="l" eaLnBrk="1" hangingPunct="1">
              <a:buClr>
                <a:schemeClr val="accent2"/>
              </a:buClr>
              <a:buFont typeface="Arial" charset="0"/>
              <a:buChar char="•"/>
              <a:defRPr/>
            </a:pPr>
            <a:r>
              <a:rPr lang="es-MX" u="none" smtClean="0">
                <a:solidFill>
                  <a:schemeClr val="accent2"/>
                </a:solidFill>
              </a:rPr>
              <a:t>Definir áreas temáticas</a:t>
            </a:r>
          </a:p>
          <a:p>
            <a:pPr lvl="1" algn="l" eaLnBrk="1" hangingPunct="1">
              <a:buClr>
                <a:schemeClr val="accent2"/>
              </a:buClr>
              <a:buFont typeface="Arial" charset="0"/>
              <a:buChar char="•"/>
              <a:defRPr/>
            </a:pPr>
            <a:r>
              <a:rPr lang="es-MX" u="none" smtClean="0">
                <a:solidFill>
                  <a:schemeClr val="accent2"/>
                </a:solidFill>
              </a:rPr>
              <a:t>Actualizar el mapeo de capacidades </a:t>
            </a:r>
          </a:p>
          <a:p>
            <a:pPr lvl="1" algn="l" eaLnBrk="1" hangingPunct="1">
              <a:defRPr/>
            </a:pPr>
            <a:r>
              <a:rPr lang="es-MX" u="none" smtClean="0">
                <a:solidFill>
                  <a:schemeClr val="accent2"/>
                </a:solidFill>
              </a:rPr>
              <a:t> de nanotecnología a nivel nacional</a:t>
            </a:r>
          </a:p>
          <a:p>
            <a:pPr algn="l" eaLnBrk="1" hangingPunct="1">
              <a:defRPr/>
            </a:pPr>
            <a:endParaRPr lang="es-MX" u="none" smtClean="0">
              <a:solidFill>
                <a:schemeClr val="accent2"/>
              </a:solidFill>
            </a:endParaRPr>
          </a:p>
        </p:txBody>
      </p:sp>
      <p:grpSp>
        <p:nvGrpSpPr>
          <p:cNvPr id="110598" name="Group 10"/>
          <p:cNvGrpSpPr>
            <a:grpSpLocks/>
          </p:cNvGrpSpPr>
          <p:nvPr/>
        </p:nvGrpSpPr>
        <p:grpSpPr bwMode="auto">
          <a:xfrm>
            <a:off x="4360863" y="2614613"/>
            <a:ext cx="4425950" cy="3409950"/>
            <a:chOff x="295" y="527"/>
            <a:chExt cx="5230" cy="3628"/>
          </a:xfrm>
        </p:grpSpPr>
        <p:sp>
          <p:nvSpPr>
            <p:cNvPr id="196611" name="Freeform 3"/>
            <p:cNvSpPr>
              <a:spLocks noEditPoints="1"/>
            </p:cNvSpPr>
            <p:nvPr/>
          </p:nvSpPr>
          <p:spPr bwMode="gray">
            <a:xfrm rot="-1358056">
              <a:off x="441" y="1064"/>
              <a:ext cx="5022" cy="2790"/>
            </a:xfrm>
            <a:custGeom>
              <a:avLst/>
              <a:gdLst/>
              <a:ahLst/>
              <a:cxnLst>
                <a:cxn ang="0">
                  <a:pos x="1692" y="12"/>
                </a:cxn>
                <a:cxn ang="0">
                  <a:pos x="1234" y="74"/>
                </a:cxn>
                <a:cxn ang="0">
                  <a:pos x="828" y="182"/>
                </a:cxn>
                <a:cxn ang="0">
                  <a:pos x="486" y="330"/>
                </a:cxn>
                <a:cxn ang="0">
                  <a:pos x="226" y="510"/>
                </a:cxn>
                <a:cxn ang="0">
                  <a:pos x="58" y="718"/>
                </a:cxn>
                <a:cxn ang="0">
                  <a:pos x="0" y="944"/>
                </a:cxn>
                <a:cxn ang="0">
                  <a:pos x="58" y="1170"/>
                </a:cxn>
                <a:cxn ang="0">
                  <a:pos x="226" y="1378"/>
                </a:cxn>
                <a:cxn ang="0">
                  <a:pos x="486" y="1558"/>
                </a:cxn>
                <a:cxn ang="0">
                  <a:pos x="828" y="1706"/>
                </a:cxn>
                <a:cxn ang="0">
                  <a:pos x="1234" y="1814"/>
                </a:cxn>
                <a:cxn ang="0">
                  <a:pos x="1692" y="1876"/>
                </a:cxn>
                <a:cxn ang="0">
                  <a:pos x="2186" y="1884"/>
                </a:cxn>
                <a:cxn ang="0">
                  <a:pos x="2658" y="1840"/>
                </a:cxn>
                <a:cxn ang="0">
                  <a:pos x="3084" y="1746"/>
                </a:cxn>
                <a:cxn ang="0">
                  <a:pos x="3448" y="1612"/>
                </a:cxn>
                <a:cxn ang="0">
                  <a:pos x="3738" y="1442"/>
                </a:cxn>
                <a:cxn ang="0">
                  <a:pos x="3938" y="1242"/>
                </a:cxn>
                <a:cxn ang="0">
                  <a:pos x="4034" y="1022"/>
                </a:cxn>
                <a:cxn ang="0">
                  <a:pos x="4014" y="790"/>
                </a:cxn>
                <a:cxn ang="0">
                  <a:pos x="3882" y="576"/>
                </a:cxn>
                <a:cxn ang="0">
                  <a:pos x="3650" y="386"/>
                </a:cxn>
                <a:cxn ang="0">
                  <a:pos x="3334" y="228"/>
                </a:cxn>
                <a:cxn ang="0">
                  <a:pos x="2948" y="106"/>
                </a:cxn>
                <a:cxn ang="0">
                  <a:pos x="2506" y="28"/>
                </a:cxn>
                <a:cxn ang="0">
                  <a:pos x="2020" y="0"/>
                </a:cxn>
                <a:cxn ang="0">
                  <a:pos x="1606" y="1736"/>
                </a:cxn>
                <a:cxn ang="0">
                  <a:pos x="1164" y="1678"/>
                </a:cxn>
                <a:cxn ang="0">
                  <a:pos x="776" y="1576"/>
                </a:cxn>
                <a:cxn ang="0">
                  <a:pos x="458" y="1436"/>
                </a:cxn>
                <a:cxn ang="0">
                  <a:pos x="224" y="1266"/>
                </a:cxn>
                <a:cxn ang="0">
                  <a:pos x="88" y="1074"/>
                </a:cxn>
                <a:cxn ang="0">
                  <a:pos x="68" y="864"/>
                </a:cxn>
                <a:cxn ang="0">
                  <a:pos x="166" y="664"/>
                </a:cxn>
                <a:cxn ang="0">
                  <a:pos x="370" y="486"/>
                </a:cxn>
                <a:cxn ang="0">
                  <a:pos x="662" y="336"/>
                </a:cxn>
                <a:cxn ang="0">
                  <a:pos x="1028" y="222"/>
                </a:cxn>
                <a:cxn ang="0">
                  <a:pos x="1454" y="148"/>
                </a:cxn>
                <a:cxn ang="0">
                  <a:pos x="1922" y="120"/>
                </a:cxn>
                <a:cxn ang="0">
                  <a:pos x="2392" y="148"/>
                </a:cxn>
                <a:cxn ang="0">
                  <a:pos x="2818" y="222"/>
                </a:cxn>
                <a:cxn ang="0">
                  <a:pos x="3184" y="336"/>
                </a:cxn>
                <a:cxn ang="0">
                  <a:pos x="3476" y="486"/>
                </a:cxn>
                <a:cxn ang="0">
                  <a:pos x="3680" y="664"/>
                </a:cxn>
                <a:cxn ang="0">
                  <a:pos x="3778" y="864"/>
                </a:cxn>
                <a:cxn ang="0">
                  <a:pos x="3758" y="1074"/>
                </a:cxn>
                <a:cxn ang="0">
                  <a:pos x="3622" y="1266"/>
                </a:cxn>
                <a:cxn ang="0">
                  <a:pos x="3388" y="1436"/>
                </a:cxn>
                <a:cxn ang="0">
                  <a:pos x="3070" y="1576"/>
                </a:cxn>
                <a:cxn ang="0">
                  <a:pos x="2682" y="1678"/>
                </a:cxn>
                <a:cxn ang="0">
                  <a:pos x="2240" y="1736"/>
                </a:cxn>
              </a:cxnLst>
              <a:rect l="0" t="0" r="r" b="b"/>
              <a:pathLst>
                <a:path w="4040" h="1888">
                  <a:moveTo>
                    <a:pt x="2020" y="0"/>
                  </a:moveTo>
                  <a:lnTo>
                    <a:pt x="1854" y="4"/>
                  </a:lnTo>
                  <a:lnTo>
                    <a:pt x="1692" y="12"/>
                  </a:lnTo>
                  <a:lnTo>
                    <a:pt x="1534" y="28"/>
                  </a:lnTo>
                  <a:lnTo>
                    <a:pt x="1382" y="48"/>
                  </a:lnTo>
                  <a:lnTo>
                    <a:pt x="1234" y="74"/>
                  </a:lnTo>
                  <a:lnTo>
                    <a:pt x="1092" y="106"/>
                  </a:lnTo>
                  <a:lnTo>
                    <a:pt x="956" y="142"/>
                  </a:lnTo>
                  <a:lnTo>
                    <a:pt x="828" y="182"/>
                  </a:lnTo>
                  <a:lnTo>
                    <a:pt x="706" y="228"/>
                  </a:lnTo>
                  <a:lnTo>
                    <a:pt x="592" y="276"/>
                  </a:lnTo>
                  <a:lnTo>
                    <a:pt x="486" y="330"/>
                  </a:lnTo>
                  <a:lnTo>
                    <a:pt x="390" y="386"/>
                  </a:lnTo>
                  <a:lnTo>
                    <a:pt x="302" y="446"/>
                  </a:lnTo>
                  <a:lnTo>
                    <a:pt x="226" y="510"/>
                  </a:lnTo>
                  <a:lnTo>
                    <a:pt x="158" y="576"/>
                  </a:lnTo>
                  <a:lnTo>
                    <a:pt x="102" y="646"/>
                  </a:lnTo>
                  <a:lnTo>
                    <a:pt x="58" y="718"/>
                  </a:lnTo>
                  <a:lnTo>
                    <a:pt x="26" y="790"/>
                  </a:lnTo>
                  <a:lnTo>
                    <a:pt x="6" y="866"/>
                  </a:lnTo>
                  <a:lnTo>
                    <a:pt x="0" y="944"/>
                  </a:lnTo>
                  <a:lnTo>
                    <a:pt x="6" y="1022"/>
                  </a:lnTo>
                  <a:lnTo>
                    <a:pt x="26" y="1098"/>
                  </a:lnTo>
                  <a:lnTo>
                    <a:pt x="58" y="1170"/>
                  </a:lnTo>
                  <a:lnTo>
                    <a:pt x="102" y="1242"/>
                  </a:lnTo>
                  <a:lnTo>
                    <a:pt x="158" y="1312"/>
                  </a:lnTo>
                  <a:lnTo>
                    <a:pt x="226" y="1378"/>
                  </a:lnTo>
                  <a:lnTo>
                    <a:pt x="302" y="1442"/>
                  </a:lnTo>
                  <a:lnTo>
                    <a:pt x="390" y="1502"/>
                  </a:lnTo>
                  <a:lnTo>
                    <a:pt x="486" y="1558"/>
                  </a:lnTo>
                  <a:lnTo>
                    <a:pt x="592" y="1612"/>
                  </a:lnTo>
                  <a:lnTo>
                    <a:pt x="706" y="1660"/>
                  </a:lnTo>
                  <a:lnTo>
                    <a:pt x="828" y="1706"/>
                  </a:lnTo>
                  <a:lnTo>
                    <a:pt x="956" y="1746"/>
                  </a:lnTo>
                  <a:lnTo>
                    <a:pt x="1092" y="1782"/>
                  </a:lnTo>
                  <a:lnTo>
                    <a:pt x="1234" y="1814"/>
                  </a:lnTo>
                  <a:lnTo>
                    <a:pt x="1382" y="1840"/>
                  </a:lnTo>
                  <a:lnTo>
                    <a:pt x="1534" y="1860"/>
                  </a:lnTo>
                  <a:lnTo>
                    <a:pt x="1692" y="1876"/>
                  </a:lnTo>
                  <a:lnTo>
                    <a:pt x="1854" y="1884"/>
                  </a:lnTo>
                  <a:lnTo>
                    <a:pt x="2020" y="1888"/>
                  </a:lnTo>
                  <a:lnTo>
                    <a:pt x="2186" y="1884"/>
                  </a:lnTo>
                  <a:lnTo>
                    <a:pt x="2348" y="1876"/>
                  </a:lnTo>
                  <a:lnTo>
                    <a:pt x="2506" y="1860"/>
                  </a:lnTo>
                  <a:lnTo>
                    <a:pt x="2658" y="1840"/>
                  </a:lnTo>
                  <a:lnTo>
                    <a:pt x="2806" y="1814"/>
                  </a:lnTo>
                  <a:lnTo>
                    <a:pt x="2948" y="1782"/>
                  </a:lnTo>
                  <a:lnTo>
                    <a:pt x="3084" y="1746"/>
                  </a:lnTo>
                  <a:lnTo>
                    <a:pt x="3212" y="1706"/>
                  </a:lnTo>
                  <a:lnTo>
                    <a:pt x="3334" y="1660"/>
                  </a:lnTo>
                  <a:lnTo>
                    <a:pt x="3448" y="1612"/>
                  </a:lnTo>
                  <a:lnTo>
                    <a:pt x="3554" y="1558"/>
                  </a:lnTo>
                  <a:lnTo>
                    <a:pt x="3650" y="1502"/>
                  </a:lnTo>
                  <a:lnTo>
                    <a:pt x="3738" y="1442"/>
                  </a:lnTo>
                  <a:lnTo>
                    <a:pt x="3814" y="1378"/>
                  </a:lnTo>
                  <a:lnTo>
                    <a:pt x="3882" y="1312"/>
                  </a:lnTo>
                  <a:lnTo>
                    <a:pt x="3938" y="1242"/>
                  </a:lnTo>
                  <a:lnTo>
                    <a:pt x="3982" y="1170"/>
                  </a:lnTo>
                  <a:lnTo>
                    <a:pt x="4014" y="1098"/>
                  </a:lnTo>
                  <a:lnTo>
                    <a:pt x="4034" y="1022"/>
                  </a:lnTo>
                  <a:lnTo>
                    <a:pt x="4040" y="944"/>
                  </a:lnTo>
                  <a:lnTo>
                    <a:pt x="4034" y="866"/>
                  </a:lnTo>
                  <a:lnTo>
                    <a:pt x="4014" y="790"/>
                  </a:lnTo>
                  <a:lnTo>
                    <a:pt x="3982" y="718"/>
                  </a:lnTo>
                  <a:lnTo>
                    <a:pt x="3938" y="646"/>
                  </a:lnTo>
                  <a:lnTo>
                    <a:pt x="3882" y="576"/>
                  </a:lnTo>
                  <a:lnTo>
                    <a:pt x="3814" y="510"/>
                  </a:lnTo>
                  <a:lnTo>
                    <a:pt x="3738" y="446"/>
                  </a:lnTo>
                  <a:lnTo>
                    <a:pt x="3650" y="386"/>
                  </a:lnTo>
                  <a:lnTo>
                    <a:pt x="3554" y="330"/>
                  </a:lnTo>
                  <a:lnTo>
                    <a:pt x="3448" y="276"/>
                  </a:lnTo>
                  <a:lnTo>
                    <a:pt x="3334" y="228"/>
                  </a:lnTo>
                  <a:lnTo>
                    <a:pt x="3212" y="182"/>
                  </a:lnTo>
                  <a:lnTo>
                    <a:pt x="3084" y="142"/>
                  </a:lnTo>
                  <a:lnTo>
                    <a:pt x="2948" y="106"/>
                  </a:lnTo>
                  <a:lnTo>
                    <a:pt x="2806" y="74"/>
                  </a:lnTo>
                  <a:lnTo>
                    <a:pt x="2658" y="48"/>
                  </a:lnTo>
                  <a:lnTo>
                    <a:pt x="2506" y="28"/>
                  </a:lnTo>
                  <a:lnTo>
                    <a:pt x="2348" y="12"/>
                  </a:lnTo>
                  <a:lnTo>
                    <a:pt x="2186" y="4"/>
                  </a:lnTo>
                  <a:lnTo>
                    <a:pt x="2020" y="0"/>
                  </a:lnTo>
                  <a:close/>
                  <a:moveTo>
                    <a:pt x="1922" y="1748"/>
                  </a:moveTo>
                  <a:lnTo>
                    <a:pt x="1762" y="1746"/>
                  </a:lnTo>
                  <a:lnTo>
                    <a:pt x="1606" y="1736"/>
                  </a:lnTo>
                  <a:lnTo>
                    <a:pt x="1454" y="1722"/>
                  </a:lnTo>
                  <a:lnTo>
                    <a:pt x="1306" y="1702"/>
                  </a:lnTo>
                  <a:lnTo>
                    <a:pt x="1164" y="1678"/>
                  </a:lnTo>
                  <a:lnTo>
                    <a:pt x="1028" y="1648"/>
                  </a:lnTo>
                  <a:lnTo>
                    <a:pt x="898" y="1614"/>
                  </a:lnTo>
                  <a:lnTo>
                    <a:pt x="776" y="1576"/>
                  </a:lnTo>
                  <a:lnTo>
                    <a:pt x="662" y="1532"/>
                  </a:lnTo>
                  <a:lnTo>
                    <a:pt x="554" y="1486"/>
                  </a:lnTo>
                  <a:lnTo>
                    <a:pt x="458" y="1436"/>
                  </a:lnTo>
                  <a:lnTo>
                    <a:pt x="370" y="1382"/>
                  </a:lnTo>
                  <a:lnTo>
                    <a:pt x="292" y="1326"/>
                  </a:lnTo>
                  <a:lnTo>
                    <a:pt x="224" y="1266"/>
                  </a:lnTo>
                  <a:lnTo>
                    <a:pt x="166" y="1204"/>
                  </a:lnTo>
                  <a:lnTo>
                    <a:pt x="122" y="1140"/>
                  </a:lnTo>
                  <a:lnTo>
                    <a:pt x="88" y="1074"/>
                  </a:lnTo>
                  <a:lnTo>
                    <a:pt x="68" y="1004"/>
                  </a:lnTo>
                  <a:lnTo>
                    <a:pt x="62" y="934"/>
                  </a:lnTo>
                  <a:lnTo>
                    <a:pt x="68" y="864"/>
                  </a:lnTo>
                  <a:lnTo>
                    <a:pt x="88" y="796"/>
                  </a:lnTo>
                  <a:lnTo>
                    <a:pt x="122" y="730"/>
                  </a:lnTo>
                  <a:lnTo>
                    <a:pt x="166" y="664"/>
                  </a:lnTo>
                  <a:lnTo>
                    <a:pt x="224" y="602"/>
                  </a:lnTo>
                  <a:lnTo>
                    <a:pt x="292" y="544"/>
                  </a:lnTo>
                  <a:lnTo>
                    <a:pt x="370" y="486"/>
                  </a:lnTo>
                  <a:lnTo>
                    <a:pt x="458" y="434"/>
                  </a:lnTo>
                  <a:lnTo>
                    <a:pt x="554" y="382"/>
                  </a:lnTo>
                  <a:lnTo>
                    <a:pt x="662" y="336"/>
                  </a:lnTo>
                  <a:lnTo>
                    <a:pt x="776" y="294"/>
                  </a:lnTo>
                  <a:lnTo>
                    <a:pt x="898" y="256"/>
                  </a:lnTo>
                  <a:lnTo>
                    <a:pt x="1028" y="222"/>
                  </a:lnTo>
                  <a:lnTo>
                    <a:pt x="1164" y="192"/>
                  </a:lnTo>
                  <a:lnTo>
                    <a:pt x="1306" y="166"/>
                  </a:lnTo>
                  <a:lnTo>
                    <a:pt x="1454" y="148"/>
                  </a:lnTo>
                  <a:lnTo>
                    <a:pt x="1606" y="132"/>
                  </a:lnTo>
                  <a:lnTo>
                    <a:pt x="1762" y="124"/>
                  </a:lnTo>
                  <a:lnTo>
                    <a:pt x="1922" y="120"/>
                  </a:lnTo>
                  <a:lnTo>
                    <a:pt x="2084" y="124"/>
                  </a:lnTo>
                  <a:lnTo>
                    <a:pt x="2240" y="132"/>
                  </a:lnTo>
                  <a:lnTo>
                    <a:pt x="2392" y="148"/>
                  </a:lnTo>
                  <a:lnTo>
                    <a:pt x="2540" y="166"/>
                  </a:lnTo>
                  <a:lnTo>
                    <a:pt x="2682" y="192"/>
                  </a:lnTo>
                  <a:lnTo>
                    <a:pt x="2818" y="222"/>
                  </a:lnTo>
                  <a:lnTo>
                    <a:pt x="2948" y="256"/>
                  </a:lnTo>
                  <a:lnTo>
                    <a:pt x="3070" y="294"/>
                  </a:lnTo>
                  <a:lnTo>
                    <a:pt x="3184" y="336"/>
                  </a:lnTo>
                  <a:lnTo>
                    <a:pt x="3292" y="382"/>
                  </a:lnTo>
                  <a:lnTo>
                    <a:pt x="3388" y="434"/>
                  </a:lnTo>
                  <a:lnTo>
                    <a:pt x="3476" y="486"/>
                  </a:lnTo>
                  <a:lnTo>
                    <a:pt x="3554" y="544"/>
                  </a:lnTo>
                  <a:lnTo>
                    <a:pt x="3622" y="602"/>
                  </a:lnTo>
                  <a:lnTo>
                    <a:pt x="3680" y="664"/>
                  </a:lnTo>
                  <a:lnTo>
                    <a:pt x="3724" y="730"/>
                  </a:lnTo>
                  <a:lnTo>
                    <a:pt x="3758" y="796"/>
                  </a:lnTo>
                  <a:lnTo>
                    <a:pt x="3778" y="864"/>
                  </a:lnTo>
                  <a:lnTo>
                    <a:pt x="3784" y="934"/>
                  </a:lnTo>
                  <a:lnTo>
                    <a:pt x="3778" y="1004"/>
                  </a:lnTo>
                  <a:lnTo>
                    <a:pt x="3758" y="1074"/>
                  </a:lnTo>
                  <a:lnTo>
                    <a:pt x="3724" y="1140"/>
                  </a:lnTo>
                  <a:lnTo>
                    <a:pt x="3680" y="1204"/>
                  </a:lnTo>
                  <a:lnTo>
                    <a:pt x="3622" y="1266"/>
                  </a:lnTo>
                  <a:lnTo>
                    <a:pt x="3554" y="1326"/>
                  </a:lnTo>
                  <a:lnTo>
                    <a:pt x="3476" y="1382"/>
                  </a:lnTo>
                  <a:lnTo>
                    <a:pt x="3388" y="1436"/>
                  </a:lnTo>
                  <a:lnTo>
                    <a:pt x="3292" y="1486"/>
                  </a:lnTo>
                  <a:lnTo>
                    <a:pt x="3184" y="1532"/>
                  </a:lnTo>
                  <a:lnTo>
                    <a:pt x="3070" y="1576"/>
                  </a:lnTo>
                  <a:lnTo>
                    <a:pt x="2948" y="1614"/>
                  </a:lnTo>
                  <a:lnTo>
                    <a:pt x="2818" y="1648"/>
                  </a:lnTo>
                  <a:lnTo>
                    <a:pt x="2682" y="1678"/>
                  </a:lnTo>
                  <a:lnTo>
                    <a:pt x="2540" y="1702"/>
                  </a:lnTo>
                  <a:lnTo>
                    <a:pt x="2392" y="1722"/>
                  </a:lnTo>
                  <a:lnTo>
                    <a:pt x="2240" y="1736"/>
                  </a:lnTo>
                  <a:lnTo>
                    <a:pt x="2084" y="1746"/>
                  </a:lnTo>
                  <a:lnTo>
                    <a:pt x="1922" y="1748"/>
                  </a:lnTo>
                  <a:close/>
                </a:path>
              </a:pathLst>
            </a:custGeom>
            <a:gradFill rotWithShape="1">
              <a:gsLst>
                <a:gs pos="0">
                  <a:schemeClr val="bg2">
                    <a:gamma/>
                    <a:tint val="21176"/>
                    <a:invGamma/>
                  </a:schemeClr>
                </a:gs>
                <a:gs pos="100000">
                  <a:schemeClr val="bg2">
                    <a:alpha val="70000"/>
                  </a:schemeClr>
                </a:gs>
              </a:gsLst>
              <a:lin ang="0" scaled="1"/>
            </a:gradFill>
            <a:ln w="0">
              <a:noFill/>
              <a:prstDash val="solid"/>
              <a:round/>
              <a:headEnd/>
              <a:tailEnd/>
            </a:ln>
          </p:spPr>
          <p:txBody>
            <a:bodyPr/>
            <a:lstStyle/>
            <a:p>
              <a:pPr>
                <a:defRPr/>
              </a:pPr>
              <a:endParaRPr lang="es-MX" sz="700">
                <a:latin typeface="Arial" pitchFamily="34" charset="0"/>
                <a:ea typeface="+mn-ea"/>
                <a:cs typeface="+mn-cs"/>
              </a:endParaRPr>
            </a:p>
          </p:txBody>
        </p:sp>
        <p:sp>
          <p:nvSpPr>
            <p:cNvPr id="196612" name="Oval 4"/>
            <p:cNvSpPr>
              <a:spLocks noChangeArrowheads="1"/>
            </p:cNvSpPr>
            <p:nvPr/>
          </p:nvSpPr>
          <p:spPr bwMode="gray">
            <a:xfrm>
              <a:off x="4306" y="2251"/>
              <a:ext cx="861" cy="679"/>
            </a:xfrm>
            <a:prstGeom prst="ellipse">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a:defRPr/>
              </a:pPr>
              <a:r>
                <a:rPr lang="es-MX" sz="700" u="none">
                  <a:solidFill>
                    <a:schemeClr val="bg1"/>
                  </a:solidFill>
                  <a:latin typeface="Arial" pitchFamily="34" charset="0"/>
                </a:rPr>
                <a:t>Medio</a:t>
              </a:r>
            </a:p>
            <a:p>
              <a:pPr algn="ctr">
                <a:defRPr/>
              </a:pPr>
              <a:r>
                <a:rPr lang="es-MX" sz="700" u="none">
                  <a:solidFill>
                    <a:schemeClr val="bg1"/>
                  </a:solidFill>
                  <a:latin typeface="Arial" pitchFamily="34" charset="0"/>
                </a:rPr>
                <a:t>Ambiente y</a:t>
              </a:r>
            </a:p>
            <a:p>
              <a:pPr algn="ctr">
                <a:defRPr/>
              </a:pPr>
              <a:r>
                <a:rPr lang="es-MX" sz="700" u="none">
                  <a:solidFill>
                    <a:schemeClr val="bg1"/>
                  </a:solidFill>
                  <a:latin typeface="Arial" pitchFamily="34" charset="0"/>
                </a:rPr>
                <a:t>Sustentabilidad</a:t>
              </a:r>
            </a:p>
            <a:p>
              <a:pPr algn="ctr">
                <a:defRPr/>
              </a:pPr>
              <a:endParaRPr lang="es-MX" sz="700">
                <a:solidFill>
                  <a:schemeClr val="bg1"/>
                </a:solidFill>
                <a:latin typeface="Arial" pitchFamily="34" charset="0"/>
              </a:endParaRPr>
            </a:p>
          </p:txBody>
        </p:sp>
        <p:sp>
          <p:nvSpPr>
            <p:cNvPr id="110603" name="Text Box 5"/>
            <p:cNvSpPr txBox="1">
              <a:spLocks noChangeArrowheads="1"/>
            </p:cNvSpPr>
            <p:nvPr/>
          </p:nvSpPr>
          <p:spPr bwMode="auto">
            <a:xfrm>
              <a:off x="1608" y="1888"/>
              <a:ext cx="2678" cy="101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1200" b="1" u="sng">
                  <a:solidFill>
                    <a:schemeClr val="tx1"/>
                  </a:solidFill>
                  <a:latin typeface="Arial" charset="0"/>
                  <a:ea typeface="ＭＳ Ｐゴシック" charset="0"/>
                  <a:cs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l" eaLnBrk="1" hangingPunct="1">
                <a:buClr>
                  <a:schemeClr val="accent2"/>
                </a:buClr>
                <a:buFont typeface="Arial" charset="0"/>
                <a:buChar char="•"/>
              </a:pPr>
              <a:r>
                <a:rPr lang="es-MX" sz="700" u="none">
                  <a:solidFill>
                    <a:schemeClr val="accent2"/>
                  </a:solidFill>
                </a:rPr>
                <a:t>Permite fomentar la interdisciplina</a:t>
              </a:r>
            </a:p>
            <a:p>
              <a:pPr algn="l" eaLnBrk="1" hangingPunct="1">
                <a:buClr>
                  <a:schemeClr val="accent2"/>
                </a:buClr>
                <a:buFont typeface="Arial" charset="0"/>
                <a:buChar char="•"/>
              </a:pPr>
              <a:r>
                <a:rPr lang="es-MX" sz="700" u="none">
                  <a:solidFill>
                    <a:schemeClr val="accent2"/>
                  </a:solidFill>
                </a:rPr>
                <a:t>Provoca sinergia</a:t>
              </a:r>
            </a:p>
            <a:p>
              <a:pPr algn="l" eaLnBrk="1" hangingPunct="1">
                <a:buClr>
                  <a:schemeClr val="accent2"/>
                </a:buClr>
                <a:buFont typeface="Arial" charset="0"/>
                <a:buChar char="•"/>
              </a:pPr>
              <a:r>
                <a:rPr lang="es-MX" sz="700" u="none">
                  <a:solidFill>
                    <a:schemeClr val="accent2"/>
                  </a:solidFill>
                </a:rPr>
                <a:t>Apoya en revertir la asimetría estatal</a:t>
              </a:r>
            </a:p>
            <a:p>
              <a:pPr algn="l" eaLnBrk="1" hangingPunct="1">
                <a:buClr>
                  <a:schemeClr val="accent2"/>
                </a:buClr>
                <a:buFont typeface="Arial" charset="0"/>
                <a:buChar char="•"/>
              </a:pPr>
              <a:r>
                <a:rPr lang="es-MX" sz="700" u="none">
                  <a:solidFill>
                    <a:schemeClr val="accent2"/>
                  </a:solidFill>
                </a:rPr>
                <a:t>Atención a retos y oportunidades del país</a:t>
              </a:r>
            </a:p>
            <a:p>
              <a:pPr algn="l" eaLnBrk="1" hangingPunct="1">
                <a:buClr>
                  <a:schemeClr val="accent2"/>
                </a:buClr>
                <a:buFont typeface="Arial" charset="0"/>
                <a:buChar char="•"/>
              </a:pPr>
              <a:r>
                <a:rPr lang="es-MX" sz="700" u="none">
                  <a:solidFill>
                    <a:schemeClr val="accent2"/>
                  </a:solidFill>
                </a:rPr>
                <a:t>Contribuye a la formación de Recursos Humanos</a:t>
              </a:r>
            </a:p>
            <a:p>
              <a:pPr algn="l" eaLnBrk="1" hangingPunct="1">
                <a:buClr>
                  <a:schemeClr val="accent2"/>
                </a:buClr>
                <a:buFont typeface="Arial" charset="0"/>
                <a:buChar char="•"/>
              </a:pPr>
              <a:r>
                <a:rPr lang="es-MX" sz="700" u="none">
                  <a:solidFill>
                    <a:schemeClr val="accent2"/>
                  </a:solidFill>
                </a:rPr>
                <a:t>Participan más de 167 instituciones y 1163 investigadores</a:t>
              </a:r>
              <a:endParaRPr lang="es-MX" sz="700"/>
            </a:p>
          </p:txBody>
        </p:sp>
        <p:sp>
          <p:nvSpPr>
            <p:cNvPr id="61454" name="Oval 6"/>
            <p:cNvSpPr>
              <a:spLocks noChangeArrowheads="1"/>
            </p:cNvSpPr>
            <p:nvPr/>
          </p:nvSpPr>
          <p:spPr bwMode="gray">
            <a:xfrm>
              <a:off x="1812" y="794"/>
              <a:ext cx="793" cy="640"/>
            </a:xfrm>
            <a:prstGeom prst="ellipse">
              <a:avLst/>
            </a:prstGeom>
            <a:solidFill>
              <a:srgbClr val="0070C0"/>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MX" sz="700" u="none">
                  <a:solidFill>
                    <a:schemeClr val="bg1"/>
                  </a:solidFill>
                  <a:latin typeface="Arial" pitchFamily="34" charset="0"/>
                </a:rPr>
                <a:t>Ecosistemas</a:t>
              </a:r>
            </a:p>
            <a:p>
              <a:pPr algn="ctr">
                <a:defRPr/>
              </a:pPr>
              <a:endParaRPr lang="es-MX" sz="700">
                <a:solidFill>
                  <a:schemeClr val="tx1"/>
                </a:solidFill>
                <a:latin typeface="Arial" pitchFamily="34" charset="0"/>
              </a:endParaRPr>
            </a:p>
          </p:txBody>
        </p:sp>
        <p:sp>
          <p:nvSpPr>
            <p:cNvPr id="196615" name="Oval 7"/>
            <p:cNvSpPr>
              <a:spLocks noChangeArrowheads="1"/>
            </p:cNvSpPr>
            <p:nvPr/>
          </p:nvSpPr>
          <p:spPr bwMode="gray">
            <a:xfrm>
              <a:off x="2674" y="527"/>
              <a:ext cx="906" cy="726"/>
            </a:xfrm>
            <a:prstGeom prst="ellipse">
              <a:avLst/>
            </a:prstGeom>
            <a:solidFill>
              <a:srgbClr val="FF6600"/>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ES_tradnl" sz="700" u="none" dirty="0">
                  <a:solidFill>
                    <a:schemeClr val="tx1"/>
                  </a:solidFill>
                  <a:latin typeface="Arial" pitchFamily="34" charset="0"/>
                </a:rPr>
                <a:t>Complejidad, </a:t>
              </a:r>
            </a:p>
            <a:p>
              <a:pPr algn="ctr">
                <a:defRPr/>
              </a:pPr>
              <a:r>
                <a:rPr lang="es-ES_tradnl" sz="700" u="none" dirty="0">
                  <a:solidFill>
                    <a:schemeClr val="tx1"/>
                  </a:solidFill>
                  <a:latin typeface="Arial" pitchFamily="34" charset="0"/>
                </a:rPr>
                <a:t>Ciencia y </a:t>
              </a:r>
            </a:p>
            <a:p>
              <a:pPr algn="ctr">
                <a:defRPr/>
              </a:pPr>
              <a:r>
                <a:rPr lang="es-ES_tradnl" sz="700" u="none" dirty="0">
                  <a:solidFill>
                    <a:schemeClr val="tx1"/>
                  </a:solidFill>
                  <a:latin typeface="Arial" pitchFamily="34" charset="0"/>
                </a:rPr>
                <a:t>sociedad</a:t>
              </a:r>
              <a:endParaRPr lang="es-MX" sz="700" u="none" dirty="0">
                <a:solidFill>
                  <a:schemeClr val="tx1"/>
                </a:solidFill>
                <a:latin typeface="Arial" pitchFamily="34" charset="0"/>
              </a:endParaRPr>
            </a:p>
            <a:p>
              <a:pPr algn="ctr">
                <a:defRPr/>
              </a:pPr>
              <a:endParaRPr lang="es-MX" sz="700" dirty="0">
                <a:solidFill>
                  <a:schemeClr val="tx1"/>
                </a:solidFill>
                <a:latin typeface="Arial" pitchFamily="34" charset="0"/>
              </a:endParaRPr>
            </a:p>
          </p:txBody>
        </p:sp>
        <p:sp>
          <p:nvSpPr>
            <p:cNvPr id="61456" name="Oval 8"/>
            <p:cNvSpPr>
              <a:spLocks noChangeArrowheads="1"/>
            </p:cNvSpPr>
            <p:nvPr/>
          </p:nvSpPr>
          <p:spPr bwMode="gray">
            <a:xfrm>
              <a:off x="295" y="2523"/>
              <a:ext cx="589" cy="566"/>
            </a:xfrm>
            <a:prstGeom prst="ellipse">
              <a:avLst/>
            </a:prstGeom>
            <a:solidFill>
              <a:srgbClr val="FFCC66"/>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MX" sz="700" u="none">
                  <a:solidFill>
                    <a:srgbClr val="192581"/>
                  </a:solidFill>
                  <a:latin typeface="Arial" pitchFamily="34" charset="0"/>
                </a:rPr>
                <a:t>Agua</a:t>
              </a:r>
              <a:endParaRPr lang="es-MX" sz="700">
                <a:solidFill>
                  <a:srgbClr val="192581"/>
                </a:solidFill>
                <a:latin typeface="Arial" pitchFamily="34" charset="0"/>
              </a:endParaRPr>
            </a:p>
          </p:txBody>
        </p:sp>
        <p:sp>
          <p:nvSpPr>
            <p:cNvPr id="61457" name="Oval 9"/>
            <p:cNvSpPr>
              <a:spLocks noChangeArrowheads="1"/>
            </p:cNvSpPr>
            <p:nvPr/>
          </p:nvSpPr>
          <p:spPr bwMode="gray">
            <a:xfrm>
              <a:off x="521" y="1842"/>
              <a:ext cx="862" cy="726"/>
            </a:xfrm>
            <a:prstGeom prst="ellipse">
              <a:avLst/>
            </a:prstGeom>
            <a:solidFill>
              <a:srgbClr val="99CCFF"/>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solidFill>
                    <a:schemeClr val="bg1"/>
                  </a:solidFill>
                </a:rPr>
                <a:t>Alimentos, </a:t>
              </a:r>
            </a:p>
            <a:p>
              <a:pPr algn="ctr" eaLnBrk="1" hangingPunct="1">
                <a:defRPr/>
              </a:pPr>
              <a:r>
                <a:rPr lang="es-MX" sz="700" u="none" smtClean="0">
                  <a:solidFill>
                    <a:schemeClr val="bg1"/>
                  </a:solidFill>
                </a:rPr>
                <a:t>Agricultura </a:t>
              </a:r>
            </a:p>
            <a:p>
              <a:pPr algn="ctr" eaLnBrk="1" hangingPunct="1">
                <a:defRPr/>
              </a:pPr>
              <a:r>
                <a:rPr lang="es-MX" sz="700" u="none" smtClean="0">
                  <a:solidFill>
                    <a:schemeClr val="bg1"/>
                  </a:solidFill>
                </a:rPr>
                <a:t>y </a:t>
              </a:r>
            </a:p>
            <a:p>
              <a:pPr algn="ctr" eaLnBrk="1" hangingPunct="1">
                <a:defRPr/>
              </a:pPr>
              <a:r>
                <a:rPr lang="es-MX" sz="700" u="none" smtClean="0">
                  <a:solidFill>
                    <a:schemeClr val="bg1"/>
                  </a:solidFill>
                </a:rPr>
                <a:t>Biotecnología </a:t>
              </a:r>
            </a:p>
            <a:p>
              <a:pPr algn="ctr" eaLnBrk="1" hangingPunct="1">
                <a:defRPr/>
              </a:pPr>
              <a:endParaRPr lang="es-MX" sz="700" smtClean="0"/>
            </a:p>
          </p:txBody>
        </p:sp>
        <p:sp>
          <p:nvSpPr>
            <p:cNvPr id="61459" name="Oval 11"/>
            <p:cNvSpPr>
              <a:spLocks noChangeArrowheads="1"/>
            </p:cNvSpPr>
            <p:nvPr/>
          </p:nvSpPr>
          <p:spPr bwMode="gray">
            <a:xfrm>
              <a:off x="2039" y="3339"/>
              <a:ext cx="760" cy="793"/>
            </a:xfrm>
            <a:prstGeom prst="ellipse">
              <a:avLst/>
            </a:prstGeom>
            <a:solidFill>
              <a:schemeClr val="accent1">
                <a:lumMod val="5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MX" sz="700" u="none">
                  <a:solidFill>
                    <a:schemeClr val="tx1"/>
                  </a:solidFill>
                  <a:latin typeface="Arial" pitchFamily="34" charset="0"/>
                </a:rPr>
                <a:t>Pobreza y</a:t>
              </a:r>
            </a:p>
            <a:p>
              <a:pPr algn="ctr">
                <a:defRPr/>
              </a:pPr>
              <a:r>
                <a:rPr lang="es-MX" sz="700" u="none">
                  <a:solidFill>
                    <a:schemeClr val="tx1"/>
                  </a:solidFill>
                  <a:latin typeface="Arial" pitchFamily="34" charset="0"/>
                </a:rPr>
                <a:t>Desarrollo </a:t>
              </a:r>
            </a:p>
            <a:p>
              <a:pPr algn="ctr">
                <a:defRPr/>
              </a:pPr>
              <a:r>
                <a:rPr lang="es-MX" sz="700" u="none">
                  <a:solidFill>
                    <a:schemeClr val="tx1"/>
                  </a:solidFill>
                  <a:latin typeface="Arial" pitchFamily="34" charset="0"/>
                </a:rPr>
                <a:t>Urbano</a:t>
              </a:r>
            </a:p>
            <a:p>
              <a:pPr algn="ctr">
                <a:defRPr/>
              </a:pPr>
              <a:endParaRPr lang="es-MX" sz="700">
                <a:solidFill>
                  <a:schemeClr val="tx1"/>
                </a:solidFill>
                <a:latin typeface="Arial" pitchFamily="34" charset="0"/>
              </a:endParaRPr>
            </a:p>
          </p:txBody>
        </p:sp>
        <p:sp>
          <p:nvSpPr>
            <p:cNvPr id="61460" name="Oval 12"/>
            <p:cNvSpPr>
              <a:spLocks noChangeArrowheads="1"/>
            </p:cNvSpPr>
            <p:nvPr/>
          </p:nvSpPr>
          <p:spPr bwMode="gray">
            <a:xfrm>
              <a:off x="3671" y="2795"/>
              <a:ext cx="862" cy="680"/>
            </a:xfrm>
            <a:prstGeom prst="ellipse">
              <a:avLst/>
            </a:prstGeom>
            <a:ln>
              <a:headEnd/>
              <a:tailEnd/>
            </a:ln>
          </p:spPr>
          <p:style>
            <a:lnRef idx="0">
              <a:schemeClr val="accent3"/>
            </a:lnRef>
            <a:fillRef idx="3">
              <a:schemeClr val="accent3"/>
            </a:fillRef>
            <a:effectRef idx="3">
              <a:schemeClr val="accent3"/>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t>Nanociencias </a:t>
              </a:r>
            </a:p>
            <a:p>
              <a:pPr algn="ctr" eaLnBrk="1" hangingPunct="1">
                <a:defRPr/>
              </a:pPr>
              <a:r>
                <a:rPr lang="es-MX" sz="700" u="none" smtClean="0"/>
                <a:t>y Nanotecnología</a:t>
              </a:r>
            </a:p>
            <a:p>
              <a:pPr algn="ctr" eaLnBrk="1" hangingPunct="1">
                <a:defRPr/>
              </a:pPr>
              <a:endParaRPr lang="es-MX" sz="700" smtClean="0"/>
            </a:p>
          </p:txBody>
        </p:sp>
        <p:sp>
          <p:nvSpPr>
            <p:cNvPr id="61461" name="Oval 13"/>
            <p:cNvSpPr>
              <a:spLocks noChangeArrowheads="1"/>
            </p:cNvSpPr>
            <p:nvPr/>
          </p:nvSpPr>
          <p:spPr bwMode="gray">
            <a:xfrm>
              <a:off x="360" y="3113"/>
              <a:ext cx="816" cy="680"/>
            </a:xfrm>
            <a:prstGeom prst="ellipse">
              <a:avLst/>
            </a:prstGeom>
            <a:solidFill>
              <a:schemeClr val="accent6">
                <a:lumMod val="40000"/>
                <a:lumOff val="60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solidFill>
                    <a:schemeClr val="bg1"/>
                  </a:solidFill>
                </a:rPr>
                <a:t>Tecnologías</a:t>
              </a:r>
            </a:p>
            <a:p>
              <a:pPr algn="ctr" eaLnBrk="1" hangingPunct="1">
                <a:defRPr/>
              </a:pPr>
              <a:r>
                <a:rPr lang="es-MX" sz="700" u="none" smtClean="0">
                  <a:solidFill>
                    <a:schemeClr val="bg1"/>
                  </a:solidFill>
                </a:rPr>
                <a:t>de la</a:t>
              </a:r>
            </a:p>
            <a:p>
              <a:pPr algn="ctr" eaLnBrk="1" hangingPunct="1">
                <a:defRPr/>
              </a:pPr>
              <a:r>
                <a:rPr lang="es-MX" sz="700" u="none" smtClean="0">
                  <a:solidFill>
                    <a:schemeClr val="bg1"/>
                  </a:solidFill>
                </a:rPr>
                <a:t>Información</a:t>
              </a:r>
            </a:p>
            <a:p>
              <a:pPr algn="ctr" eaLnBrk="1" hangingPunct="1">
                <a:defRPr/>
              </a:pPr>
              <a:endParaRPr lang="es-MX" sz="700" smtClean="0"/>
            </a:p>
          </p:txBody>
        </p:sp>
        <p:sp>
          <p:nvSpPr>
            <p:cNvPr id="61462" name="Oval 14"/>
            <p:cNvSpPr>
              <a:spLocks noChangeArrowheads="1"/>
            </p:cNvSpPr>
            <p:nvPr/>
          </p:nvSpPr>
          <p:spPr bwMode="gray">
            <a:xfrm>
              <a:off x="1086" y="1207"/>
              <a:ext cx="793" cy="680"/>
            </a:xfrm>
            <a:prstGeom prst="ellipse">
              <a:avLst/>
            </a:prstGeom>
            <a:solidFill>
              <a:srgbClr val="7030A0"/>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solidFill>
                    <a:schemeClr val="bg1"/>
                  </a:solidFill>
                </a:rPr>
                <a:t>Código de</a:t>
              </a:r>
              <a:br>
                <a:rPr lang="es-MX" sz="700" u="none" smtClean="0">
                  <a:solidFill>
                    <a:schemeClr val="bg1"/>
                  </a:solidFill>
                </a:rPr>
              </a:br>
              <a:r>
                <a:rPr lang="es-MX" sz="700" u="none" smtClean="0">
                  <a:solidFill>
                    <a:schemeClr val="bg1"/>
                  </a:solidFill>
                </a:rPr>
                <a:t>barras de</a:t>
              </a:r>
              <a:br>
                <a:rPr lang="es-MX" sz="700" u="none" smtClean="0">
                  <a:solidFill>
                    <a:schemeClr val="bg1"/>
                  </a:solidFill>
                </a:rPr>
              </a:br>
              <a:r>
                <a:rPr lang="es-MX" sz="700" u="none" smtClean="0">
                  <a:solidFill>
                    <a:schemeClr val="bg1"/>
                  </a:solidFill>
                </a:rPr>
                <a:t>la vida</a:t>
              </a:r>
            </a:p>
            <a:p>
              <a:pPr algn="ctr" eaLnBrk="1" hangingPunct="1">
                <a:defRPr/>
              </a:pPr>
              <a:endParaRPr lang="es-MX" sz="700" smtClean="0"/>
            </a:p>
          </p:txBody>
        </p:sp>
        <p:sp>
          <p:nvSpPr>
            <p:cNvPr id="61463" name="Oval 15"/>
            <p:cNvSpPr>
              <a:spLocks noChangeArrowheads="1"/>
            </p:cNvSpPr>
            <p:nvPr/>
          </p:nvSpPr>
          <p:spPr bwMode="gray">
            <a:xfrm>
              <a:off x="3626" y="527"/>
              <a:ext cx="793" cy="635"/>
            </a:xfrm>
            <a:prstGeom prst="ellipse">
              <a:avLst/>
            </a:prstGeom>
            <a:solidFill>
              <a:srgbClr val="192581"/>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solidFill>
                    <a:schemeClr val="bg1"/>
                  </a:solidFill>
                </a:rPr>
                <a:t>Física de</a:t>
              </a:r>
            </a:p>
            <a:p>
              <a:pPr algn="ctr" eaLnBrk="1" hangingPunct="1">
                <a:defRPr/>
              </a:pPr>
              <a:r>
                <a:rPr lang="es-MX" sz="700" u="none" smtClean="0">
                  <a:solidFill>
                    <a:schemeClr val="bg1"/>
                  </a:solidFill>
                </a:rPr>
                <a:t>Altas </a:t>
              </a:r>
            </a:p>
            <a:p>
              <a:pPr algn="ctr" eaLnBrk="1" hangingPunct="1">
                <a:defRPr/>
              </a:pPr>
              <a:r>
                <a:rPr lang="es-MX" sz="700" u="none" smtClean="0">
                  <a:solidFill>
                    <a:schemeClr val="bg1"/>
                  </a:solidFill>
                </a:rPr>
                <a:t>Energías</a:t>
              </a:r>
            </a:p>
            <a:p>
              <a:pPr algn="ctr" eaLnBrk="1" hangingPunct="1">
                <a:defRPr/>
              </a:pPr>
              <a:endParaRPr lang="es-MX" sz="700" smtClean="0"/>
            </a:p>
          </p:txBody>
        </p:sp>
        <p:sp>
          <p:nvSpPr>
            <p:cNvPr id="61464" name="Oval 16"/>
            <p:cNvSpPr>
              <a:spLocks noChangeArrowheads="1"/>
            </p:cNvSpPr>
            <p:nvPr/>
          </p:nvSpPr>
          <p:spPr bwMode="gray">
            <a:xfrm>
              <a:off x="1131" y="3475"/>
              <a:ext cx="760" cy="680"/>
            </a:xfrm>
            <a:prstGeom prst="ellipse">
              <a:avLst/>
            </a:prstGeom>
            <a:solidFill>
              <a:schemeClr val="accent1">
                <a:lumMod val="25000"/>
              </a:schemeClr>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MX" sz="700" u="none">
                  <a:solidFill>
                    <a:schemeClr val="bg1"/>
                  </a:solidFill>
                  <a:latin typeface="Arial" pitchFamily="34" charset="0"/>
                </a:rPr>
                <a:t>Procesos</a:t>
              </a:r>
            </a:p>
            <a:p>
              <a:pPr algn="ctr">
                <a:defRPr/>
              </a:pPr>
              <a:r>
                <a:rPr lang="es-MX" sz="700" u="none">
                  <a:solidFill>
                    <a:schemeClr val="bg1"/>
                  </a:solidFill>
                  <a:latin typeface="Arial" pitchFamily="34" charset="0"/>
                </a:rPr>
                <a:t>Industriales</a:t>
              </a:r>
            </a:p>
            <a:p>
              <a:pPr algn="ctr">
                <a:defRPr/>
              </a:pPr>
              <a:endParaRPr lang="es-MX" sz="700">
                <a:solidFill>
                  <a:schemeClr val="tx1"/>
                </a:solidFill>
                <a:latin typeface="Arial" pitchFamily="34" charset="0"/>
              </a:endParaRPr>
            </a:p>
          </p:txBody>
        </p:sp>
        <p:sp>
          <p:nvSpPr>
            <p:cNvPr id="61465" name="Oval 17"/>
            <p:cNvSpPr>
              <a:spLocks noChangeArrowheads="1"/>
            </p:cNvSpPr>
            <p:nvPr/>
          </p:nvSpPr>
          <p:spPr bwMode="gray">
            <a:xfrm>
              <a:off x="2946" y="3158"/>
              <a:ext cx="793" cy="793"/>
            </a:xfrm>
            <a:prstGeom prst="ellipse">
              <a:avLst/>
            </a:prstGeom>
            <a:solidFill>
              <a:srgbClr val="0066FF"/>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p>
              <a:pPr algn="ctr">
                <a:defRPr/>
              </a:pPr>
              <a:r>
                <a:rPr lang="es-MX" sz="700" u="none">
                  <a:solidFill>
                    <a:schemeClr val="tx1"/>
                  </a:solidFill>
                  <a:latin typeface="Arial" pitchFamily="34" charset="0"/>
                </a:rPr>
                <a:t>Nuevas</a:t>
              </a:r>
            </a:p>
            <a:p>
              <a:pPr algn="ctr">
                <a:defRPr/>
              </a:pPr>
              <a:r>
                <a:rPr lang="es-MX" sz="700" u="none">
                  <a:solidFill>
                    <a:schemeClr val="tx1"/>
                  </a:solidFill>
                  <a:latin typeface="Arial" pitchFamily="34" charset="0"/>
                </a:rPr>
                <a:t>Tendencias </a:t>
              </a:r>
            </a:p>
            <a:p>
              <a:pPr algn="ctr">
                <a:defRPr/>
              </a:pPr>
              <a:r>
                <a:rPr lang="es-MX" sz="700" u="none">
                  <a:solidFill>
                    <a:schemeClr val="tx1"/>
                  </a:solidFill>
                  <a:latin typeface="Arial" pitchFamily="34" charset="0"/>
                </a:rPr>
                <a:t>de la </a:t>
              </a:r>
            </a:p>
            <a:p>
              <a:pPr algn="ctr">
                <a:defRPr/>
              </a:pPr>
              <a:r>
                <a:rPr lang="es-MX" sz="700" u="none">
                  <a:solidFill>
                    <a:schemeClr val="tx1"/>
                  </a:solidFill>
                  <a:latin typeface="Arial" pitchFamily="34" charset="0"/>
                </a:rPr>
                <a:t>Medicina</a:t>
              </a:r>
            </a:p>
            <a:p>
              <a:pPr algn="ctr">
                <a:defRPr/>
              </a:pPr>
              <a:endParaRPr lang="es-MX" sz="700">
                <a:solidFill>
                  <a:schemeClr val="tx1"/>
                </a:solidFill>
                <a:latin typeface="Arial" pitchFamily="34" charset="0"/>
              </a:endParaRPr>
            </a:p>
          </p:txBody>
        </p:sp>
        <p:sp>
          <p:nvSpPr>
            <p:cNvPr id="61466" name="Oval 17"/>
            <p:cNvSpPr>
              <a:spLocks noChangeArrowheads="1"/>
            </p:cNvSpPr>
            <p:nvPr/>
          </p:nvSpPr>
          <p:spPr bwMode="gray">
            <a:xfrm>
              <a:off x="4624" y="1434"/>
              <a:ext cx="901" cy="793"/>
            </a:xfrm>
            <a:prstGeom prst="ellipse">
              <a:avLst/>
            </a:prstGeom>
            <a:solidFill>
              <a:srgbClr val="92D050"/>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t>Modelos </a:t>
              </a:r>
            </a:p>
            <a:p>
              <a:pPr algn="ctr" eaLnBrk="1" hangingPunct="1">
                <a:defRPr/>
              </a:pPr>
              <a:r>
                <a:rPr lang="es-MX" sz="700" u="none" smtClean="0"/>
                <a:t>Matemáticos y</a:t>
              </a:r>
            </a:p>
            <a:p>
              <a:pPr algn="ctr" eaLnBrk="1" hangingPunct="1">
                <a:defRPr/>
              </a:pPr>
              <a:r>
                <a:rPr lang="es-MX" sz="700" u="none" smtClean="0"/>
                <a:t>Computacionales</a:t>
              </a:r>
            </a:p>
            <a:p>
              <a:pPr algn="ctr" eaLnBrk="1" hangingPunct="1">
                <a:defRPr/>
              </a:pPr>
              <a:endParaRPr lang="es-MX" sz="700" smtClean="0"/>
            </a:p>
          </p:txBody>
        </p:sp>
        <p:sp>
          <p:nvSpPr>
            <p:cNvPr id="61458" name="Oval 10"/>
            <p:cNvSpPr>
              <a:spLocks noChangeArrowheads="1"/>
            </p:cNvSpPr>
            <p:nvPr/>
          </p:nvSpPr>
          <p:spPr bwMode="gray">
            <a:xfrm>
              <a:off x="4406" y="799"/>
              <a:ext cx="717" cy="635"/>
            </a:xfrm>
            <a:prstGeom prst="ellipse">
              <a:avLst/>
            </a:prstGeom>
            <a:solidFill>
              <a:srgbClr val="996633"/>
            </a:solidFill>
            <a:ln>
              <a:headEnd/>
              <a:tailEnd/>
            </a:ln>
          </p:spPr>
          <p:style>
            <a:lnRef idx="0">
              <a:schemeClr val="accent1"/>
            </a:lnRef>
            <a:fillRef idx="3">
              <a:schemeClr val="accent1"/>
            </a:fillRef>
            <a:effectRef idx="3">
              <a:schemeClr val="accent1"/>
            </a:effectRef>
            <a:fontRef idx="minor">
              <a:schemeClr val="lt1"/>
            </a:fontRef>
          </p:style>
          <p:txBody>
            <a:bodyPr wrap="none" anchor="ct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ctr" eaLnBrk="1" hangingPunct="1">
                <a:defRPr/>
              </a:pPr>
              <a:r>
                <a:rPr lang="es-MX" sz="700" u="none" smtClean="0">
                  <a:solidFill>
                    <a:schemeClr val="bg1"/>
                  </a:solidFill>
                </a:rPr>
                <a:t>Fuentes</a:t>
              </a:r>
            </a:p>
            <a:p>
              <a:pPr algn="ctr" eaLnBrk="1" hangingPunct="1">
                <a:defRPr/>
              </a:pPr>
              <a:r>
                <a:rPr lang="es-MX" sz="700" u="none" smtClean="0">
                  <a:solidFill>
                    <a:schemeClr val="bg1"/>
                  </a:solidFill>
                </a:rPr>
                <a:t>de</a:t>
              </a:r>
            </a:p>
            <a:p>
              <a:pPr algn="ctr" eaLnBrk="1" hangingPunct="1">
                <a:defRPr/>
              </a:pPr>
              <a:r>
                <a:rPr lang="es-MX" sz="700" u="none" smtClean="0">
                  <a:solidFill>
                    <a:schemeClr val="bg1"/>
                  </a:solidFill>
                </a:rPr>
                <a:t>Energía</a:t>
              </a:r>
            </a:p>
            <a:p>
              <a:pPr algn="ctr" eaLnBrk="1" hangingPunct="1">
                <a:defRPr/>
              </a:pPr>
              <a:endParaRPr lang="es-MX" sz="700" smtClean="0"/>
            </a:p>
          </p:txBody>
        </p:sp>
      </p:grpSp>
    </p:spTree>
    <p:extLst>
      <p:ext uri="{BB962C8B-B14F-4D97-AF65-F5344CB8AC3E}">
        <p14:creationId xmlns:p14="http://schemas.microsoft.com/office/powerpoint/2010/main" xmlns="" val="3969374073"/>
      </p:ext>
    </p:extLst>
  </p:cSld>
  <p:clrMapOvr>
    <a:masterClrMapping/>
  </p:clrMapOvr>
  <p:transition>
    <p:wipe dir="r"/>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3"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02050" y="1474788"/>
            <a:ext cx="173355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26019" name="Rectangle 3"/>
          <p:cNvSpPr>
            <a:spLocks noChangeArrowheads="1"/>
          </p:cNvSpPr>
          <p:nvPr/>
        </p:nvSpPr>
        <p:spPr bwMode="auto">
          <a:xfrm>
            <a:off x="2609850" y="347663"/>
            <a:ext cx="3924300" cy="8255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s-MX" sz="1600" u="none">
                <a:solidFill>
                  <a:srgbClr val="CC0000"/>
                </a:solidFill>
                <a:cs typeface="+mn-cs"/>
              </a:rPr>
              <a:t>EUA – MÉXICO </a:t>
            </a:r>
            <a:endParaRPr lang="es-MX" sz="1600" b="0" u="none">
              <a:solidFill>
                <a:srgbClr val="CC0000"/>
              </a:solidFill>
              <a:cs typeface="+mn-cs"/>
            </a:endParaRPr>
          </a:p>
          <a:p>
            <a:pPr algn="ctr">
              <a:defRPr/>
            </a:pPr>
            <a:r>
              <a:rPr lang="es-MX" sz="1600" u="none">
                <a:solidFill>
                  <a:srgbClr val="CC0000"/>
                </a:solidFill>
                <a:cs typeface="+mn-cs"/>
              </a:rPr>
              <a:t>TALLER DE CIENCIA DE MATERIALES</a:t>
            </a:r>
          </a:p>
          <a:p>
            <a:pPr algn="ctr">
              <a:defRPr/>
            </a:pPr>
            <a:r>
              <a:rPr lang="es-MX" sz="1600" u="none">
                <a:solidFill>
                  <a:srgbClr val="CC0000"/>
                </a:solidFill>
                <a:cs typeface="+mn-cs"/>
              </a:rPr>
              <a:t>2008</a:t>
            </a:r>
          </a:p>
        </p:txBody>
      </p:sp>
      <p:sp>
        <p:nvSpPr>
          <p:cNvPr id="726020" name="Text Box 4"/>
          <p:cNvSpPr txBox="1">
            <a:spLocks noChangeArrowheads="1"/>
          </p:cNvSpPr>
          <p:nvPr/>
        </p:nvSpPr>
        <p:spPr bwMode="auto">
          <a:xfrm>
            <a:off x="2389188" y="1122363"/>
            <a:ext cx="4319587" cy="304800"/>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MX" sz="1400" u="none">
                <a:solidFill>
                  <a:schemeClr val="accent2"/>
                </a:solidFill>
                <a:cs typeface="+mn-cs"/>
              </a:rPr>
              <a:t>Chihuahua, Chih. Del 5 al 8 de Febrero de 2008</a:t>
            </a:r>
          </a:p>
        </p:txBody>
      </p:sp>
      <p:sp>
        <p:nvSpPr>
          <p:cNvPr id="726023" name="Rectangle 7"/>
          <p:cNvSpPr>
            <a:spLocks noChangeArrowheads="1"/>
          </p:cNvSpPr>
          <p:nvPr/>
        </p:nvSpPr>
        <p:spPr bwMode="auto">
          <a:xfrm>
            <a:off x="5557838" y="1387475"/>
            <a:ext cx="3908425" cy="5588194"/>
          </a:xfrm>
          <a:prstGeom prst="rect">
            <a:avLst/>
          </a:prstGeom>
          <a:noFill/>
          <a:ln>
            <a:noFill/>
          </a:ln>
          <a:effectLst/>
          <a:extLst/>
        </p:spPr>
        <p:txBody>
          <a:bodyPr>
            <a:spAutoFit/>
          </a:bodyPr>
          <a:lstStyle/>
          <a:p>
            <a:pPr algn="ctr">
              <a:lnSpc>
                <a:spcPct val="120000"/>
              </a:lnSpc>
              <a:defRPr/>
            </a:pPr>
            <a:r>
              <a:rPr lang="es-MX" sz="1400" u="none" dirty="0">
                <a:solidFill>
                  <a:srgbClr val="FFFFFF"/>
                </a:solidFill>
                <a:cs typeface="+mn-cs"/>
              </a:rPr>
              <a:t>Instituciones Mexicanas</a:t>
            </a:r>
          </a:p>
          <a:p>
            <a:pPr algn="ctr">
              <a:lnSpc>
                <a:spcPct val="120000"/>
              </a:lnSpc>
              <a:defRPr/>
            </a:pPr>
            <a:r>
              <a:rPr lang="es-MX" u="none" dirty="0">
                <a:solidFill>
                  <a:srgbClr val="FFFFFF"/>
                </a:solidFill>
                <a:cs typeface="+mn-cs"/>
              </a:rPr>
              <a:t>41 Investigadores / 8 del CIMAV</a:t>
            </a:r>
          </a:p>
          <a:p>
            <a:pPr>
              <a:lnSpc>
                <a:spcPct val="120000"/>
              </a:lnSpc>
              <a:defRPr/>
            </a:pPr>
            <a:endParaRPr lang="en-US" sz="1400" u="none" dirty="0">
              <a:solidFill>
                <a:srgbClr val="FFFFFF"/>
              </a:solidFill>
              <a:cs typeface="+mn-cs"/>
            </a:endParaRPr>
          </a:p>
          <a:p>
            <a:pPr>
              <a:lnSpc>
                <a:spcPct val="120000"/>
              </a:lnSpc>
              <a:buFontTx/>
              <a:buChar char="•"/>
              <a:defRPr/>
            </a:pPr>
            <a:r>
              <a:rPr lang="en-US" sz="1400" u="none" dirty="0">
                <a:solidFill>
                  <a:srgbClr val="FFFFFF"/>
                </a:solidFill>
                <a:cs typeface="+mn-cs"/>
              </a:rPr>
              <a:t> CIMAV</a:t>
            </a:r>
            <a:r>
              <a:rPr lang="en-US" sz="1400" b="0" u="none" dirty="0">
                <a:solidFill>
                  <a:srgbClr val="FFFFFF"/>
                </a:solidFill>
                <a:cs typeface="+mn-cs"/>
              </a:rPr>
              <a:t> </a:t>
            </a:r>
            <a:r>
              <a:rPr lang="en-US" sz="1400" u="none" dirty="0">
                <a:solidFill>
                  <a:srgbClr val="FFFFFF"/>
                </a:solidFill>
                <a:cs typeface="+mn-cs"/>
              </a:rPr>
              <a:t>(Chihuahua)</a:t>
            </a:r>
          </a:p>
          <a:p>
            <a:pPr>
              <a:lnSpc>
                <a:spcPct val="120000"/>
              </a:lnSpc>
              <a:buFontTx/>
              <a:buChar char="•"/>
              <a:defRPr/>
            </a:pPr>
            <a:r>
              <a:rPr lang="en-US" sz="1400" u="none" dirty="0">
                <a:solidFill>
                  <a:srgbClr val="FFFFFF"/>
                </a:solidFill>
                <a:cs typeface="+mn-cs"/>
              </a:rPr>
              <a:t> CIDESI</a:t>
            </a:r>
            <a:r>
              <a:rPr lang="en-US" sz="1400" b="0" u="none" dirty="0">
                <a:solidFill>
                  <a:srgbClr val="FFFFFF"/>
                </a:solidFill>
                <a:cs typeface="+mn-cs"/>
              </a:rPr>
              <a:t> </a:t>
            </a:r>
            <a:r>
              <a:rPr lang="en-US" sz="1400" u="none" dirty="0">
                <a:solidFill>
                  <a:srgbClr val="FFFFFF"/>
                </a:solidFill>
                <a:cs typeface="+mn-cs"/>
              </a:rPr>
              <a:t>(Querétaro)</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CINVESTAV</a:t>
            </a:r>
            <a:r>
              <a:rPr lang="en-US" sz="1400" b="0" u="none" dirty="0">
                <a:solidFill>
                  <a:srgbClr val="FFFFFF"/>
                </a:solidFill>
                <a:cs typeface="+mn-cs"/>
              </a:rPr>
              <a:t> </a:t>
            </a:r>
            <a:r>
              <a:rPr lang="en-US" sz="1400" u="none" dirty="0">
                <a:solidFill>
                  <a:srgbClr val="FFFFFF"/>
                </a:solidFill>
                <a:cs typeface="+mn-cs"/>
              </a:rPr>
              <a:t>(Querétaro / México)</a:t>
            </a:r>
          </a:p>
          <a:p>
            <a:pPr algn="just">
              <a:lnSpc>
                <a:spcPct val="120000"/>
              </a:lnSpc>
              <a:buFontTx/>
              <a:buChar char="•"/>
              <a:defRPr/>
            </a:pPr>
            <a:r>
              <a:rPr lang="en-US" sz="1400" u="none" dirty="0">
                <a:solidFill>
                  <a:srgbClr val="FFFFFF"/>
                </a:solidFill>
                <a:cs typeface="+mn-cs"/>
              </a:rPr>
              <a:t> CIO</a:t>
            </a:r>
            <a:r>
              <a:rPr lang="en-US" sz="1400" b="0" u="none" dirty="0">
                <a:solidFill>
                  <a:srgbClr val="FFFFFF"/>
                </a:solidFill>
                <a:cs typeface="+mn-cs"/>
              </a:rPr>
              <a:t> </a:t>
            </a:r>
            <a:r>
              <a:rPr lang="en-US" sz="1400" u="none" dirty="0">
                <a:solidFill>
                  <a:srgbClr val="FFFFFF"/>
                </a:solidFill>
                <a:cs typeface="+mn-cs"/>
              </a:rPr>
              <a:t>(Guanajuato)</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CIQA</a:t>
            </a:r>
            <a:r>
              <a:rPr lang="en-US" sz="1400" b="0" u="none" dirty="0">
                <a:solidFill>
                  <a:srgbClr val="FFFFFF"/>
                </a:solidFill>
                <a:cs typeface="+mn-cs"/>
              </a:rPr>
              <a:t> </a:t>
            </a:r>
            <a:r>
              <a:rPr lang="en-US" sz="1400" u="none" dirty="0">
                <a:solidFill>
                  <a:srgbClr val="FFFFFF"/>
                </a:solidFill>
                <a:cs typeface="+mn-cs"/>
              </a:rPr>
              <a:t>(Coahuila)</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CICESE</a:t>
            </a:r>
            <a:r>
              <a:rPr lang="en-US" sz="1400" b="0" u="none" dirty="0">
                <a:solidFill>
                  <a:srgbClr val="FFFFFF"/>
                </a:solidFill>
                <a:cs typeface="+mn-cs"/>
              </a:rPr>
              <a:t> </a:t>
            </a:r>
            <a:r>
              <a:rPr lang="en-US" sz="1400" u="none" dirty="0">
                <a:solidFill>
                  <a:srgbClr val="FFFFFF"/>
                </a:solidFill>
                <a:cs typeface="+mn-cs"/>
              </a:rPr>
              <a:t>(Baja California)</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CONACYT</a:t>
            </a:r>
            <a:r>
              <a:rPr lang="en-US" sz="1400" b="0" u="none" dirty="0">
                <a:solidFill>
                  <a:srgbClr val="FFFFFF"/>
                </a:solidFill>
                <a:cs typeface="+mn-cs"/>
              </a:rPr>
              <a:t> </a:t>
            </a:r>
            <a:r>
              <a:rPr lang="en-US" sz="1400" u="none" dirty="0">
                <a:solidFill>
                  <a:srgbClr val="FFFFFF"/>
                </a:solidFill>
                <a:cs typeface="+mn-cs"/>
              </a:rPr>
              <a:t>(México)</a:t>
            </a:r>
          </a:p>
          <a:p>
            <a:pPr>
              <a:lnSpc>
                <a:spcPct val="120000"/>
              </a:lnSpc>
              <a:buFontTx/>
              <a:buChar char="•"/>
              <a:defRPr/>
            </a:pPr>
            <a:r>
              <a:rPr lang="en-US" sz="1400" u="none" dirty="0">
                <a:solidFill>
                  <a:srgbClr val="FFFFFF"/>
                </a:solidFill>
                <a:cs typeface="+mn-cs"/>
              </a:rPr>
              <a:t> INAOE</a:t>
            </a:r>
            <a:r>
              <a:rPr lang="en-US" sz="1400" b="0" u="none" dirty="0">
                <a:solidFill>
                  <a:srgbClr val="FFFFFF"/>
                </a:solidFill>
                <a:cs typeface="+mn-cs"/>
              </a:rPr>
              <a:t> </a:t>
            </a:r>
            <a:r>
              <a:rPr lang="en-US" sz="1400" u="none" dirty="0">
                <a:solidFill>
                  <a:srgbClr val="FFFFFF"/>
                </a:solidFill>
                <a:cs typeface="+mn-cs"/>
              </a:rPr>
              <a:t>(Puebla)</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IPICYT</a:t>
            </a:r>
            <a:r>
              <a:rPr lang="en-US" sz="1400" b="0" u="none" dirty="0">
                <a:solidFill>
                  <a:srgbClr val="FFFFFF"/>
                </a:solidFill>
                <a:cs typeface="+mn-cs"/>
              </a:rPr>
              <a:t> </a:t>
            </a:r>
            <a:r>
              <a:rPr lang="en-US" sz="1400" u="none" dirty="0">
                <a:solidFill>
                  <a:srgbClr val="FFFFFF"/>
                </a:solidFill>
                <a:cs typeface="+mn-cs"/>
              </a:rPr>
              <a:t>(San Luis Potosí)</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IPN</a:t>
            </a:r>
            <a:r>
              <a:rPr lang="en-US" sz="1400" b="0" u="none" dirty="0">
                <a:solidFill>
                  <a:srgbClr val="FFFFFF"/>
                </a:solidFill>
                <a:cs typeface="+mn-cs"/>
              </a:rPr>
              <a:t> </a:t>
            </a:r>
            <a:r>
              <a:rPr lang="en-US" sz="1400" u="none" dirty="0">
                <a:solidFill>
                  <a:srgbClr val="FFFFFF"/>
                </a:solidFill>
                <a:cs typeface="+mn-cs"/>
              </a:rPr>
              <a:t>(México)</a:t>
            </a:r>
          </a:p>
          <a:p>
            <a:pPr>
              <a:lnSpc>
                <a:spcPct val="120000"/>
              </a:lnSpc>
              <a:buFontTx/>
              <a:buChar char="•"/>
              <a:defRPr/>
            </a:pPr>
            <a:r>
              <a:rPr lang="en-US" sz="1400" u="none" dirty="0">
                <a:solidFill>
                  <a:srgbClr val="FFFFFF"/>
                </a:solidFill>
                <a:cs typeface="+mn-cs"/>
              </a:rPr>
              <a:t> ITESM</a:t>
            </a:r>
            <a:r>
              <a:rPr lang="en-US" sz="1400" b="0" u="none" dirty="0">
                <a:solidFill>
                  <a:srgbClr val="FFFFFF"/>
                </a:solidFill>
                <a:cs typeface="+mn-cs"/>
              </a:rPr>
              <a:t> </a:t>
            </a:r>
            <a:r>
              <a:rPr lang="en-US" sz="1400" u="none" dirty="0">
                <a:solidFill>
                  <a:srgbClr val="FFFFFF"/>
                </a:solidFill>
                <a:cs typeface="+mn-cs"/>
              </a:rPr>
              <a:t>(Nuevo León / Estado de México)</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UACH (Chihuahua)</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UACJ (Chihuahua)</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UASLP (San Luis Potosí)</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UANL</a:t>
            </a:r>
            <a:r>
              <a:rPr lang="en-US" sz="1400" b="0" u="none" dirty="0">
                <a:solidFill>
                  <a:srgbClr val="FFFFFF"/>
                </a:solidFill>
                <a:cs typeface="+mn-cs"/>
              </a:rPr>
              <a:t> </a:t>
            </a:r>
            <a:r>
              <a:rPr lang="en-US" sz="1400" u="none" dirty="0">
                <a:solidFill>
                  <a:srgbClr val="FFFFFF"/>
                </a:solidFill>
                <a:cs typeface="+mn-cs"/>
              </a:rPr>
              <a:t>(Nuevo León)</a:t>
            </a:r>
          </a:p>
          <a:p>
            <a:pPr>
              <a:lnSpc>
                <a:spcPct val="120000"/>
              </a:lnSpc>
              <a:buFontTx/>
              <a:buChar char="•"/>
              <a:defRPr/>
            </a:pPr>
            <a:r>
              <a:rPr lang="en-US" sz="1400" b="0" u="none" dirty="0">
                <a:solidFill>
                  <a:srgbClr val="FFFFFF"/>
                </a:solidFill>
                <a:cs typeface="+mn-cs"/>
              </a:rPr>
              <a:t> </a:t>
            </a:r>
            <a:r>
              <a:rPr lang="en-US" sz="1400" u="none" dirty="0">
                <a:solidFill>
                  <a:srgbClr val="FFFFFF"/>
                </a:solidFill>
                <a:cs typeface="+mn-cs"/>
              </a:rPr>
              <a:t>UNAM (México)</a:t>
            </a:r>
          </a:p>
          <a:p>
            <a:pPr>
              <a:lnSpc>
                <a:spcPct val="120000"/>
              </a:lnSpc>
              <a:buFontTx/>
              <a:buChar char="•"/>
              <a:defRPr/>
            </a:pPr>
            <a:r>
              <a:rPr lang="es-MX" sz="1400" u="none" dirty="0">
                <a:solidFill>
                  <a:srgbClr val="FFFFFF"/>
                </a:solidFill>
                <a:cs typeface="+mn-cs"/>
              </a:rPr>
              <a:t> Ejército</a:t>
            </a:r>
            <a:r>
              <a:rPr lang="en-US" sz="1400" u="none" dirty="0">
                <a:solidFill>
                  <a:srgbClr val="FFFFFF"/>
                </a:solidFill>
                <a:cs typeface="+mn-cs"/>
              </a:rPr>
              <a:t> </a:t>
            </a:r>
            <a:r>
              <a:rPr lang="en-US" sz="1400" u="none" dirty="0" err="1">
                <a:solidFill>
                  <a:srgbClr val="FFFFFF"/>
                </a:solidFill>
                <a:cs typeface="+mn-cs"/>
              </a:rPr>
              <a:t>Mexicano</a:t>
            </a:r>
            <a:r>
              <a:rPr lang="en-US" sz="1400" b="0" u="none" dirty="0">
                <a:solidFill>
                  <a:srgbClr val="FFFFFF"/>
                </a:solidFill>
                <a:cs typeface="+mn-cs"/>
              </a:rPr>
              <a:t>  </a:t>
            </a:r>
            <a:r>
              <a:rPr lang="en-US" sz="1400" u="none" dirty="0">
                <a:solidFill>
                  <a:srgbClr val="FFFFFF"/>
                </a:solidFill>
                <a:cs typeface="+mn-cs"/>
              </a:rPr>
              <a:t>(México)</a:t>
            </a:r>
          </a:p>
          <a:p>
            <a:pPr>
              <a:lnSpc>
                <a:spcPct val="120000"/>
              </a:lnSpc>
              <a:buFontTx/>
              <a:buChar char="•"/>
              <a:defRPr/>
            </a:pPr>
            <a:r>
              <a:rPr lang="en-US" sz="1400" u="none" dirty="0">
                <a:solidFill>
                  <a:srgbClr val="FFFFFF"/>
                </a:solidFill>
                <a:cs typeface="+mn-cs"/>
              </a:rPr>
              <a:t> </a:t>
            </a:r>
            <a:r>
              <a:rPr lang="en-US" sz="1400" u="none" dirty="0" err="1">
                <a:solidFill>
                  <a:srgbClr val="FFFFFF"/>
                </a:solidFill>
                <a:cs typeface="+mn-cs"/>
              </a:rPr>
              <a:t>Fuerza</a:t>
            </a:r>
            <a:r>
              <a:rPr lang="en-US" sz="1400" u="none" dirty="0">
                <a:solidFill>
                  <a:srgbClr val="FFFFFF"/>
                </a:solidFill>
                <a:cs typeface="+mn-cs"/>
              </a:rPr>
              <a:t> </a:t>
            </a:r>
            <a:r>
              <a:rPr lang="en-US" sz="1400" u="none" dirty="0" err="1">
                <a:solidFill>
                  <a:srgbClr val="FFFFFF"/>
                </a:solidFill>
                <a:cs typeface="+mn-cs"/>
              </a:rPr>
              <a:t>Aérea</a:t>
            </a:r>
            <a:r>
              <a:rPr lang="en-US" sz="1400" u="none" dirty="0">
                <a:solidFill>
                  <a:srgbClr val="FFFFFF"/>
                </a:solidFill>
                <a:cs typeface="+mn-cs"/>
              </a:rPr>
              <a:t> Mexicana</a:t>
            </a:r>
            <a:r>
              <a:rPr lang="en-US" sz="1400" b="0" u="none" dirty="0">
                <a:solidFill>
                  <a:srgbClr val="FFFFFF"/>
                </a:solidFill>
                <a:cs typeface="+mn-cs"/>
              </a:rPr>
              <a:t> </a:t>
            </a:r>
            <a:r>
              <a:rPr lang="en-US" sz="1400" u="none" dirty="0">
                <a:solidFill>
                  <a:srgbClr val="FFFFFF"/>
                </a:solidFill>
                <a:cs typeface="+mn-cs"/>
              </a:rPr>
              <a:t>(México)</a:t>
            </a:r>
          </a:p>
        </p:txBody>
      </p:sp>
      <p:sp>
        <p:nvSpPr>
          <p:cNvPr id="726024" name="Rectangle 8"/>
          <p:cNvSpPr>
            <a:spLocks noChangeArrowheads="1"/>
          </p:cNvSpPr>
          <p:nvPr/>
        </p:nvSpPr>
        <p:spPr bwMode="auto">
          <a:xfrm>
            <a:off x="63500" y="1392238"/>
            <a:ext cx="4552950" cy="52716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defRPr/>
            </a:pPr>
            <a:r>
              <a:rPr lang="es-MX" sz="1400" u="none" dirty="0">
                <a:cs typeface="+mn-cs"/>
              </a:rPr>
              <a:t>Instituciones de Estados Unidos</a:t>
            </a:r>
          </a:p>
          <a:p>
            <a:pPr algn="ctr">
              <a:lnSpc>
                <a:spcPct val="110000"/>
              </a:lnSpc>
              <a:spcBef>
                <a:spcPct val="50000"/>
              </a:spcBef>
              <a:defRPr/>
            </a:pPr>
            <a:r>
              <a:rPr lang="es-MX" u="none" dirty="0">
                <a:cs typeface="+mn-cs"/>
              </a:rPr>
              <a:t>23 Investigadores</a:t>
            </a:r>
            <a:endParaRPr lang="es-MX" sz="1400" u="none" dirty="0">
              <a:cs typeface="+mn-cs"/>
            </a:endParaRPr>
          </a:p>
          <a:p>
            <a:pPr>
              <a:lnSpc>
                <a:spcPct val="110000"/>
              </a:lnSpc>
              <a:defRPr/>
            </a:pPr>
            <a:endParaRPr lang="en-US" sz="1400" u="none" dirty="0">
              <a:cs typeface="+mn-cs"/>
            </a:endParaRPr>
          </a:p>
          <a:p>
            <a:pPr>
              <a:lnSpc>
                <a:spcPct val="110000"/>
              </a:lnSpc>
              <a:defRPr/>
            </a:pPr>
            <a:r>
              <a:rPr lang="en-US" sz="1400" u="none" dirty="0">
                <a:cs typeface="+mn-cs"/>
              </a:rPr>
              <a:t>U.S. Air Force:</a:t>
            </a:r>
          </a:p>
          <a:p>
            <a:pPr>
              <a:lnSpc>
                <a:spcPct val="110000"/>
              </a:lnSpc>
              <a:defRPr/>
            </a:pPr>
            <a:endParaRPr lang="en-US" sz="1400" u="none" dirty="0">
              <a:cs typeface="+mn-cs"/>
            </a:endParaRPr>
          </a:p>
          <a:p>
            <a:pPr>
              <a:lnSpc>
                <a:spcPct val="110000"/>
              </a:lnSpc>
              <a:defRPr/>
            </a:pPr>
            <a:r>
              <a:rPr lang="en-US" sz="1400" u="none" dirty="0">
                <a:cs typeface="+mn-cs"/>
              </a:rPr>
              <a:t>AFRL – Arlington, Virginia                             </a:t>
            </a:r>
          </a:p>
          <a:p>
            <a:pPr>
              <a:lnSpc>
                <a:spcPct val="110000"/>
              </a:lnSpc>
              <a:defRPr/>
            </a:pPr>
            <a:r>
              <a:rPr lang="en-US" sz="1400" u="none" dirty="0">
                <a:cs typeface="+mn-cs"/>
              </a:rPr>
              <a:t>(RXPJ, RXBC, RXBP, RXPBJ, RW, ITO)</a:t>
            </a:r>
          </a:p>
          <a:p>
            <a:pPr>
              <a:lnSpc>
                <a:spcPct val="110000"/>
              </a:lnSpc>
              <a:defRPr/>
            </a:pPr>
            <a:r>
              <a:rPr lang="en-US" sz="1400" u="none" dirty="0">
                <a:cs typeface="+mn-cs"/>
              </a:rPr>
              <a:t>AFOSR</a:t>
            </a:r>
            <a:r>
              <a:rPr lang="en-US" sz="1400" b="0" u="none" dirty="0">
                <a:cs typeface="+mn-cs"/>
              </a:rPr>
              <a:t> – </a:t>
            </a:r>
            <a:r>
              <a:rPr lang="en-US" sz="1400" u="none" dirty="0">
                <a:cs typeface="+mn-cs"/>
              </a:rPr>
              <a:t>Arlington, Virginia (SOARD, NE, NA) </a:t>
            </a:r>
          </a:p>
          <a:p>
            <a:pPr>
              <a:lnSpc>
                <a:spcPct val="110000"/>
              </a:lnSpc>
              <a:defRPr/>
            </a:pPr>
            <a:endParaRPr lang="en-US" sz="1400" u="none" dirty="0">
              <a:cs typeface="+mn-cs"/>
            </a:endParaRPr>
          </a:p>
          <a:p>
            <a:pPr>
              <a:lnSpc>
                <a:spcPct val="110000"/>
              </a:lnSpc>
              <a:defRPr/>
            </a:pPr>
            <a:r>
              <a:rPr lang="en-US" sz="1400" u="none" dirty="0">
                <a:cs typeface="+mn-cs"/>
              </a:rPr>
              <a:t>U.S. Army:</a:t>
            </a:r>
          </a:p>
          <a:p>
            <a:pPr>
              <a:lnSpc>
                <a:spcPct val="110000"/>
              </a:lnSpc>
              <a:defRPr/>
            </a:pPr>
            <a:endParaRPr lang="en-US" sz="1400" u="none" dirty="0">
              <a:cs typeface="+mn-cs"/>
            </a:endParaRPr>
          </a:p>
          <a:p>
            <a:pPr>
              <a:lnSpc>
                <a:spcPct val="110000"/>
              </a:lnSpc>
              <a:defRPr/>
            </a:pPr>
            <a:r>
              <a:rPr lang="es-ES" sz="1400" u="none" dirty="0">
                <a:cs typeface="+mn-cs"/>
              </a:rPr>
              <a:t>ITC – </a:t>
            </a:r>
            <a:r>
              <a:rPr lang="es-ES" sz="1400" u="none" dirty="0" err="1">
                <a:cs typeface="+mn-cs"/>
              </a:rPr>
              <a:t>Americas</a:t>
            </a:r>
            <a:r>
              <a:rPr lang="es-ES" sz="1400" b="0" u="none" dirty="0">
                <a:cs typeface="+mn-cs"/>
              </a:rPr>
              <a:t> - </a:t>
            </a:r>
            <a:r>
              <a:rPr lang="es-ES" sz="1400" u="none" dirty="0">
                <a:cs typeface="+mn-cs"/>
              </a:rPr>
              <a:t>Santiago, Chile</a:t>
            </a:r>
            <a:r>
              <a:rPr lang="es-ES" sz="1400" b="0" u="none" dirty="0">
                <a:cs typeface="+mn-cs"/>
              </a:rPr>
              <a:t> </a:t>
            </a:r>
          </a:p>
          <a:p>
            <a:pPr>
              <a:lnSpc>
                <a:spcPct val="110000"/>
              </a:lnSpc>
              <a:defRPr/>
            </a:pPr>
            <a:r>
              <a:rPr lang="es-ES" sz="1400" u="none" dirty="0">
                <a:cs typeface="+mn-cs"/>
              </a:rPr>
              <a:t>ITC-AME (LA)</a:t>
            </a:r>
            <a:r>
              <a:rPr lang="es-ES" sz="1400" b="0" u="none" dirty="0">
                <a:cs typeface="+mn-cs"/>
              </a:rPr>
              <a:t> – </a:t>
            </a:r>
            <a:r>
              <a:rPr lang="es-ES" sz="1400" u="none" dirty="0">
                <a:cs typeface="+mn-cs"/>
              </a:rPr>
              <a:t>Buenos Aires, Argentina</a:t>
            </a:r>
          </a:p>
          <a:p>
            <a:pPr>
              <a:lnSpc>
                <a:spcPct val="110000"/>
              </a:lnSpc>
              <a:defRPr/>
            </a:pPr>
            <a:r>
              <a:rPr lang="es-ES" sz="1400" u="none" dirty="0">
                <a:cs typeface="+mn-cs"/>
              </a:rPr>
              <a:t>ARL</a:t>
            </a:r>
            <a:r>
              <a:rPr lang="es-ES" sz="1400" b="0" u="none" dirty="0">
                <a:cs typeface="+mn-cs"/>
              </a:rPr>
              <a:t> – </a:t>
            </a:r>
            <a:r>
              <a:rPr lang="es-MX" sz="1400" u="none" dirty="0">
                <a:cs typeface="+mn-cs"/>
              </a:rPr>
              <a:t>Adelphi, Maryland</a:t>
            </a:r>
            <a:r>
              <a:rPr lang="es-MX" sz="1400" b="0" u="none" dirty="0">
                <a:cs typeface="+mn-cs"/>
              </a:rPr>
              <a:t> </a:t>
            </a:r>
            <a:endParaRPr lang="es-ES" sz="1400" b="0" u="none" dirty="0">
              <a:cs typeface="+mn-cs"/>
            </a:endParaRPr>
          </a:p>
          <a:p>
            <a:pPr>
              <a:lnSpc>
                <a:spcPct val="110000"/>
              </a:lnSpc>
              <a:defRPr/>
            </a:pPr>
            <a:r>
              <a:rPr lang="es-ES" sz="1400" u="none" dirty="0">
                <a:cs typeface="+mn-cs"/>
              </a:rPr>
              <a:t>AMRDEC </a:t>
            </a:r>
            <a:r>
              <a:rPr lang="es-ES" sz="1400" b="0" u="none" dirty="0">
                <a:cs typeface="+mn-cs"/>
              </a:rPr>
              <a:t>– </a:t>
            </a:r>
            <a:r>
              <a:rPr lang="es-MX" sz="1400" u="none" dirty="0">
                <a:cs typeface="+mn-cs"/>
              </a:rPr>
              <a:t>Huntsville, Alabama </a:t>
            </a:r>
            <a:endParaRPr lang="es-ES" sz="1400" u="none" dirty="0">
              <a:cs typeface="+mn-cs"/>
            </a:endParaRPr>
          </a:p>
          <a:p>
            <a:pPr>
              <a:lnSpc>
                <a:spcPct val="110000"/>
              </a:lnSpc>
              <a:defRPr/>
            </a:pPr>
            <a:r>
              <a:rPr lang="es-ES" sz="1400" u="none" dirty="0">
                <a:cs typeface="+mn-cs"/>
              </a:rPr>
              <a:t>ARDEC</a:t>
            </a:r>
            <a:r>
              <a:rPr lang="es-ES" sz="1400" b="0" u="none" dirty="0">
                <a:cs typeface="+mn-cs"/>
              </a:rPr>
              <a:t> – </a:t>
            </a:r>
            <a:r>
              <a:rPr lang="es-MX" sz="1400" u="none" dirty="0">
                <a:cs typeface="+mn-cs"/>
              </a:rPr>
              <a:t>Picatinny, New Jersey </a:t>
            </a:r>
            <a:endParaRPr lang="es-ES" sz="1400" u="none" dirty="0">
              <a:cs typeface="+mn-cs"/>
            </a:endParaRPr>
          </a:p>
          <a:p>
            <a:pPr>
              <a:lnSpc>
                <a:spcPct val="110000"/>
              </a:lnSpc>
              <a:defRPr/>
            </a:pPr>
            <a:r>
              <a:rPr lang="es-ES" sz="1400" u="none" dirty="0">
                <a:cs typeface="+mn-cs"/>
              </a:rPr>
              <a:t>NORTHCOM</a:t>
            </a:r>
            <a:r>
              <a:rPr lang="es-ES" sz="1400" b="0" u="none" dirty="0">
                <a:cs typeface="+mn-cs"/>
              </a:rPr>
              <a:t> – </a:t>
            </a:r>
            <a:r>
              <a:rPr lang="es-ES" sz="1400" u="none" dirty="0">
                <a:cs typeface="+mn-cs"/>
              </a:rPr>
              <a:t>Colorado, Springs</a:t>
            </a:r>
          </a:p>
          <a:p>
            <a:pPr>
              <a:lnSpc>
                <a:spcPct val="110000"/>
              </a:lnSpc>
              <a:buFontTx/>
              <a:buChar char="•"/>
              <a:defRPr/>
            </a:pPr>
            <a:endParaRPr lang="es-ES" sz="1400" u="none" dirty="0">
              <a:cs typeface="+mn-cs"/>
            </a:endParaRPr>
          </a:p>
          <a:p>
            <a:pPr>
              <a:lnSpc>
                <a:spcPct val="110000"/>
              </a:lnSpc>
              <a:defRPr/>
            </a:pPr>
            <a:r>
              <a:rPr lang="es-ES" sz="1400" u="none" dirty="0">
                <a:cs typeface="+mn-cs"/>
              </a:rPr>
              <a:t>U.S. </a:t>
            </a:r>
            <a:r>
              <a:rPr lang="es-ES" sz="1400" u="none" dirty="0" err="1">
                <a:cs typeface="+mn-cs"/>
              </a:rPr>
              <a:t>Navy</a:t>
            </a:r>
            <a:r>
              <a:rPr lang="es-ES" sz="1400" u="none" dirty="0">
                <a:cs typeface="+mn-cs"/>
              </a:rPr>
              <a:t>:</a:t>
            </a:r>
          </a:p>
          <a:p>
            <a:pPr>
              <a:lnSpc>
                <a:spcPct val="110000"/>
              </a:lnSpc>
              <a:defRPr/>
            </a:pPr>
            <a:endParaRPr lang="es-ES" sz="1400" u="none" dirty="0">
              <a:cs typeface="+mn-cs"/>
            </a:endParaRPr>
          </a:p>
          <a:p>
            <a:pPr>
              <a:lnSpc>
                <a:spcPct val="110000"/>
              </a:lnSpc>
              <a:defRPr/>
            </a:pPr>
            <a:r>
              <a:rPr lang="es-ES" sz="1400" u="none" dirty="0">
                <a:cs typeface="+mn-cs"/>
              </a:rPr>
              <a:t>Office of Naval </a:t>
            </a:r>
            <a:r>
              <a:rPr lang="es-ES" sz="1400" u="none" dirty="0" err="1">
                <a:cs typeface="+mn-cs"/>
              </a:rPr>
              <a:t>Research</a:t>
            </a:r>
            <a:r>
              <a:rPr lang="es-ES" sz="1400" b="0" u="none" dirty="0">
                <a:cs typeface="+mn-cs"/>
              </a:rPr>
              <a:t> </a:t>
            </a:r>
            <a:r>
              <a:rPr lang="es-ES" sz="1400" u="none" dirty="0">
                <a:cs typeface="+mn-cs"/>
              </a:rPr>
              <a:t>– Global</a:t>
            </a:r>
            <a:r>
              <a:rPr lang="es-ES" sz="1400" b="0" u="none" dirty="0">
                <a:cs typeface="+mn-cs"/>
              </a:rPr>
              <a:t>, </a:t>
            </a:r>
            <a:r>
              <a:rPr lang="es-ES" sz="1400" u="none" dirty="0">
                <a:cs typeface="+mn-cs"/>
              </a:rPr>
              <a:t>Santiago, Chile</a:t>
            </a:r>
            <a:endParaRPr lang="en-US" sz="1400" u="none" dirty="0">
              <a:cs typeface="+mn-cs"/>
            </a:endParaRPr>
          </a:p>
        </p:txBody>
      </p:sp>
    </p:spTree>
    <p:extLst>
      <p:ext uri="{BB962C8B-B14F-4D97-AF65-F5344CB8AC3E}">
        <p14:creationId xmlns:p14="http://schemas.microsoft.com/office/powerpoint/2010/main" xmlns="" val="42165004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01" name="Picture 2" descr="foto grupal2"/>
          <p:cNvPicPr>
            <a:picLocks noChangeAspect="1" noChangeArrowheads="1"/>
          </p:cNvPicPr>
          <p:nvPr/>
        </p:nvPicPr>
        <p:blipFill>
          <a:blip r:embed="rId3" cstate="print">
            <a:lum bright="52000" contrast="-72000"/>
            <a:extLst>
              <a:ext uri="{28A0092B-C50C-407E-A947-70E740481C1C}">
                <a14:useLocalDpi xmlns:a14="http://schemas.microsoft.com/office/drawing/2010/main" xmlns="" val="0"/>
              </a:ext>
            </a:extLst>
          </a:blip>
          <a:srcRect/>
          <a:stretch>
            <a:fillRect/>
          </a:stretch>
        </p:blipFill>
        <p:spPr bwMode="auto">
          <a:xfrm>
            <a:off x="0" y="658813"/>
            <a:ext cx="9144000" cy="635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727044" name="Picture 4" descr="workshop 00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5225" y="5562600"/>
            <a:ext cx="1727200" cy="1295400"/>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pic>
        <p:nvPicPr>
          <p:cNvPr id="727045" name="Picture 5" descr="workshop 03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1325" y="5578475"/>
            <a:ext cx="1720850" cy="1279525"/>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pic>
        <p:nvPicPr>
          <p:cNvPr id="727046" name="Picture 6" descr="workshop 00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47850" y="5556250"/>
            <a:ext cx="1738313" cy="1301750"/>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sp>
        <p:nvSpPr>
          <p:cNvPr id="727048" name="Text Box 8"/>
          <p:cNvSpPr txBox="1">
            <a:spLocks noChangeArrowheads="1"/>
          </p:cNvSpPr>
          <p:nvPr/>
        </p:nvSpPr>
        <p:spPr bwMode="auto">
          <a:xfrm>
            <a:off x="2763838" y="4475163"/>
            <a:ext cx="3608387" cy="942975"/>
          </a:xfrm>
          <a:prstGeom prst="rect">
            <a:avLst/>
          </a:prstGeom>
          <a:solidFill>
            <a:srgbClr val="3399FF"/>
          </a:solidFill>
          <a:ln>
            <a:noFill/>
          </a:ln>
          <a:effectLst>
            <a:outerShdw blurRad="63500" dist="107763" dir="18900000" algn="ctr" rotWithShape="0">
              <a:srgbClr val="000000">
                <a:alpha val="50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defRPr/>
            </a:pPr>
            <a:r>
              <a:rPr lang="es-MX" sz="1400" u="none">
                <a:solidFill>
                  <a:schemeClr val="bg1"/>
                </a:solidFill>
                <a:cs typeface="+mn-cs"/>
              </a:rPr>
              <a:t>Costo del Evento $1, 000 miles:</a:t>
            </a:r>
          </a:p>
          <a:p>
            <a:pPr algn="ctr">
              <a:spcBef>
                <a:spcPct val="50000"/>
              </a:spcBef>
              <a:defRPr/>
            </a:pPr>
            <a:r>
              <a:rPr lang="es-MX" sz="1400" u="none">
                <a:solidFill>
                  <a:schemeClr val="bg1"/>
                </a:solidFill>
                <a:cs typeface="+mn-cs"/>
              </a:rPr>
              <a:t>$ 750 miles.- Agencias Norteamericanas</a:t>
            </a:r>
          </a:p>
          <a:p>
            <a:pPr algn="ctr">
              <a:spcBef>
                <a:spcPct val="50000"/>
              </a:spcBef>
              <a:defRPr/>
            </a:pPr>
            <a:r>
              <a:rPr lang="es-MX" sz="1400" u="none">
                <a:solidFill>
                  <a:schemeClr val="bg1"/>
                </a:solidFill>
                <a:cs typeface="+mn-cs"/>
              </a:rPr>
              <a:t>$ 250 miles.-CONACYT</a:t>
            </a:r>
            <a:endParaRPr lang="es-ES" sz="1400" u="none">
              <a:solidFill>
                <a:schemeClr val="bg1"/>
              </a:solidFill>
              <a:cs typeface="+mn-cs"/>
            </a:endParaRPr>
          </a:p>
        </p:txBody>
      </p:sp>
      <p:sp>
        <p:nvSpPr>
          <p:cNvPr id="727049" name="Rectangle 9"/>
          <p:cNvSpPr>
            <a:spLocks noChangeArrowheads="1"/>
          </p:cNvSpPr>
          <p:nvPr/>
        </p:nvSpPr>
        <p:spPr bwMode="auto">
          <a:xfrm>
            <a:off x="5545138" y="42863"/>
            <a:ext cx="3729037"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defRPr/>
            </a:pPr>
            <a:r>
              <a:rPr lang="en-US" sz="1400" u="none">
                <a:solidFill>
                  <a:srgbClr val="CC0000"/>
                </a:solidFill>
                <a:cs typeface="+mn-cs"/>
              </a:rPr>
              <a:t>EUA – MÉXICO </a:t>
            </a:r>
            <a:endParaRPr lang="es-ES" sz="1400" b="0" u="none">
              <a:solidFill>
                <a:srgbClr val="CC0000"/>
              </a:solidFill>
              <a:cs typeface="+mn-cs"/>
            </a:endParaRPr>
          </a:p>
          <a:p>
            <a:pPr algn="ctr">
              <a:defRPr/>
            </a:pPr>
            <a:r>
              <a:rPr lang="en-US" sz="1400" u="none">
                <a:solidFill>
                  <a:srgbClr val="CC0000"/>
                </a:solidFill>
                <a:cs typeface="+mn-cs"/>
              </a:rPr>
              <a:t>TALLER DE CIENCIA DE MATERIALES</a:t>
            </a:r>
          </a:p>
          <a:p>
            <a:pPr algn="ctr">
              <a:defRPr/>
            </a:pPr>
            <a:r>
              <a:rPr lang="en-US" sz="1400" u="none">
                <a:solidFill>
                  <a:srgbClr val="CC0000"/>
                </a:solidFill>
                <a:cs typeface="+mn-cs"/>
              </a:rPr>
              <a:t>2008</a:t>
            </a:r>
          </a:p>
        </p:txBody>
      </p:sp>
      <p:sp>
        <p:nvSpPr>
          <p:cNvPr id="727050" name="Rectangle 10"/>
          <p:cNvSpPr>
            <a:spLocks noChangeArrowheads="1"/>
          </p:cNvSpPr>
          <p:nvPr/>
        </p:nvSpPr>
        <p:spPr bwMode="auto">
          <a:xfrm>
            <a:off x="127000" y="1465263"/>
            <a:ext cx="9017000" cy="27955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nSpc>
                <a:spcPct val="110000"/>
              </a:lnSpc>
              <a:defRPr/>
            </a:pPr>
            <a:r>
              <a:rPr lang="es-MX" sz="1400" u="none">
                <a:solidFill>
                  <a:srgbClr val="CC0000"/>
                </a:solidFill>
                <a:cs typeface="+mn-cs"/>
              </a:rPr>
              <a:t>Grupo I</a:t>
            </a:r>
            <a:r>
              <a:rPr lang="es-MX" sz="1400" u="none">
                <a:cs typeface="+mn-cs"/>
              </a:rPr>
              <a:t> – </a:t>
            </a:r>
            <a:r>
              <a:rPr lang="es-MX" sz="1400" u="none">
                <a:solidFill>
                  <a:schemeClr val="accent2"/>
                </a:solidFill>
                <a:cs typeface="+mn-cs"/>
              </a:rPr>
              <a:t>Compósitos y Materiales Metálicos</a:t>
            </a:r>
          </a:p>
          <a:p>
            <a:pPr>
              <a:lnSpc>
                <a:spcPct val="110000"/>
              </a:lnSpc>
              <a:defRPr/>
            </a:pPr>
            <a:r>
              <a:rPr lang="es-MX" sz="1400" u="none">
                <a:solidFill>
                  <a:schemeClr val="accent2"/>
                </a:solidFill>
                <a:cs typeface="+mn-cs"/>
              </a:rPr>
              <a:t>Chairman – Dr. Benji Maruyama del Laboratorio de Investigación de la Fuerza Aérea de EUA</a:t>
            </a:r>
          </a:p>
          <a:p>
            <a:pPr>
              <a:lnSpc>
                <a:spcPct val="110000"/>
              </a:lnSpc>
              <a:defRPr/>
            </a:pPr>
            <a:endParaRPr lang="es-MX" sz="1400" b="0" u="none">
              <a:cs typeface="+mn-cs"/>
            </a:endParaRPr>
          </a:p>
          <a:p>
            <a:pPr>
              <a:lnSpc>
                <a:spcPct val="110000"/>
              </a:lnSpc>
              <a:defRPr/>
            </a:pPr>
            <a:r>
              <a:rPr lang="es-MX" sz="1400" u="none">
                <a:solidFill>
                  <a:srgbClr val="CC0000"/>
                </a:solidFill>
                <a:cs typeface="+mn-cs"/>
              </a:rPr>
              <a:t>Grupo</a:t>
            </a:r>
            <a:r>
              <a:rPr lang="es-MX" sz="1800" b="0" u="none">
                <a:solidFill>
                  <a:srgbClr val="CC0000"/>
                </a:solidFill>
                <a:cs typeface="+mn-cs"/>
              </a:rPr>
              <a:t> </a:t>
            </a:r>
            <a:r>
              <a:rPr lang="es-MX" sz="1400" u="none">
                <a:solidFill>
                  <a:srgbClr val="CC0000"/>
                </a:solidFill>
                <a:cs typeface="+mn-cs"/>
              </a:rPr>
              <a:t>II</a:t>
            </a:r>
            <a:r>
              <a:rPr lang="es-MX" sz="1400" u="none">
                <a:cs typeface="+mn-cs"/>
              </a:rPr>
              <a:t> – </a:t>
            </a:r>
            <a:r>
              <a:rPr lang="es-MX" sz="1400" u="none">
                <a:solidFill>
                  <a:schemeClr val="accent2"/>
                </a:solidFill>
                <a:cs typeface="+mn-cs"/>
              </a:rPr>
              <a:t>Materiales Electrónicos y Dispositivos</a:t>
            </a:r>
          </a:p>
          <a:p>
            <a:pPr>
              <a:lnSpc>
                <a:spcPct val="110000"/>
              </a:lnSpc>
              <a:defRPr/>
            </a:pPr>
            <a:r>
              <a:rPr lang="es-MX" sz="1400" u="none">
                <a:solidFill>
                  <a:schemeClr val="accent2"/>
                </a:solidFill>
                <a:cs typeface="+mn-cs"/>
              </a:rPr>
              <a:t>Chairman –  Dr. Donald Silversmith del Laboratorio de Investigación de la Fuerza Aérea de EUA</a:t>
            </a:r>
          </a:p>
          <a:p>
            <a:pPr>
              <a:lnSpc>
                <a:spcPct val="110000"/>
              </a:lnSpc>
              <a:defRPr/>
            </a:pPr>
            <a:endParaRPr lang="es-MX" sz="1400" u="none">
              <a:solidFill>
                <a:schemeClr val="accent2"/>
              </a:solidFill>
              <a:cs typeface="+mn-cs"/>
            </a:endParaRPr>
          </a:p>
          <a:p>
            <a:pPr>
              <a:lnSpc>
                <a:spcPct val="110000"/>
              </a:lnSpc>
              <a:defRPr/>
            </a:pPr>
            <a:r>
              <a:rPr lang="es-MX" sz="1400" u="none">
                <a:solidFill>
                  <a:srgbClr val="CC0000"/>
                </a:solidFill>
                <a:cs typeface="+mn-cs"/>
              </a:rPr>
              <a:t>Grupo</a:t>
            </a:r>
            <a:r>
              <a:rPr lang="es-MX" sz="1800" b="0" u="none">
                <a:solidFill>
                  <a:srgbClr val="CC0000"/>
                </a:solidFill>
                <a:cs typeface="+mn-cs"/>
              </a:rPr>
              <a:t> </a:t>
            </a:r>
            <a:r>
              <a:rPr lang="es-MX" sz="1400" u="none">
                <a:solidFill>
                  <a:srgbClr val="CC0000"/>
                </a:solidFill>
                <a:cs typeface="+mn-cs"/>
              </a:rPr>
              <a:t>III</a:t>
            </a:r>
            <a:r>
              <a:rPr lang="es-MX" sz="1400" u="none">
                <a:cs typeface="+mn-cs"/>
              </a:rPr>
              <a:t> – </a:t>
            </a:r>
            <a:r>
              <a:rPr lang="es-MX" sz="1400" u="none">
                <a:solidFill>
                  <a:schemeClr val="accent2"/>
                </a:solidFill>
                <a:cs typeface="+mn-cs"/>
              </a:rPr>
              <a:t>Polímeros y Cerámicos</a:t>
            </a:r>
          </a:p>
          <a:p>
            <a:pPr>
              <a:lnSpc>
                <a:spcPct val="110000"/>
              </a:lnSpc>
              <a:defRPr/>
            </a:pPr>
            <a:r>
              <a:rPr lang="es-MX" sz="1400" u="none">
                <a:solidFill>
                  <a:schemeClr val="accent2"/>
                </a:solidFill>
                <a:cs typeface="+mn-cs"/>
              </a:rPr>
              <a:t>Chairman – Dr. Ronald Ziolo del CIQA</a:t>
            </a:r>
            <a:r>
              <a:rPr lang="es-MX" sz="1400" b="0" u="none">
                <a:cs typeface="+mn-cs"/>
              </a:rPr>
              <a:t> </a:t>
            </a:r>
            <a:r>
              <a:rPr lang="es-MX" sz="1400" b="0" u="none">
                <a:solidFill>
                  <a:schemeClr val="accent2"/>
                </a:solidFill>
                <a:cs typeface="+mn-cs"/>
              </a:rPr>
              <a:t>- </a:t>
            </a:r>
            <a:r>
              <a:rPr lang="es-MX" sz="1400" u="none">
                <a:solidFill>
                  <a:schemeClr val="accent2"/>
                </a:solidFill>
                <a:cs typeface="+mn-cs"/>
              </a:rPr>
              <a:t>Saltillo</a:t>
            </a:r>
          </a:p>
          <a:p>
            <a:pPr>
              <a:lnSpc>
                <a:spcPct val="110000"/>
              </a:lnSpc>
              <a:defRPr/>
            </a:pPr>
            <a:endParaRPr lang="es-MX" sz="1400" b="0" u="none">
              <a:solidFill>
                <a:schemeClr val="accent2"/>
              </a:solidFill>
              <a:cs typeface="+mn-cs"/>
            </a:endParaRPr>
          </a:p>
          <a:p>
            <a:pPr>
              <a:lnSpc>
                <a:spcPct val="110000"/>
              </a:lnSpc>
              <a:defRPr/>
            </a:pPr>
            <a:r>
              <a:rPr lang="es-MX" sz="1400" u="none">
                <a:solidFill>
                  <a:srgbClr val="CC0000"/>
                </a:solidFill>
                <a:cs typeface="+mn-cs"/>
              </a:rPr>
              <a:t>Grupo</a:t>
            </a:r>
            <a:r>
              <a:rPr lang="es-MX" sz="1400" b="0" u="none">
                <a:solidFill>
                  <a:srgbClr val="CC0000"/>
                </a:solidFill>
                <a:cs typeface="+mn-cs"/>
              </a:rPr>
              <a:t> </a:t>
            </a:r>
            <a:r>
              <a:rPr lang="es-MX" sz="1400" u="none">
                <a:solidFill>
                  <a:srgbClr val="CC0000"/>
                </a:solidFill>
                <a:cs typeface="+mn-cs"/>
              </a:rPr>
              <a:t>IV</a:t>
            </a:r>
            <a:r>
              <a:rPr lang="es-MX" sz="1400" u="none">
                <a:cs typeface="+mn-cs"/>
              </a:rPr>
              <a:t> – </a:t>
            </a:r>
            <a:r>
              <a:rPr lang="en-US" sz="1400" u="none">
                <a:solidFill>
                  <a:schemeClr val="accent2"/>
                </a:solidFill>
                <a:cs typeface="+mn-cs"/>
              </a:rPr>
              <a:t>Simulación y Modelación</a:t>
            </a:r>
            <a:endParaRPr lang="es-MX" sz="1400" u="none">
              <a:solidFill>
                <a:schemeClr val="accent2"/>
              </a:solidFill>
              <a:cs typeface="+mn-cs"/>
            </a:endParaRPr>
          </a:p>
          <a:p>
            <a:pPr>
              <a:lnSpc>
                <a:spcPct val="110000"/>
              </a:lnSpc>
              <a:defRPr/>
            </a:pPr>
            <a:r>
              <a:rPr lang="es-MX" sz="1400" u="none">
                <a:solidFill>
                  <a:schemeClr val="accent2"/>
                </a:solidFill>
                <a:cs typeface="+mn-cs"/>
              </a:rPr>
              <a:t>Chairman – Dr. Alberto Vela del CINVESTAV- México</a:t>
            </a:r>
          </a:p>
        </p:txBody>
      </p:sp>
      <p:sp>
        <p:nvSpPr>
          <p:cNvPr id="727051" name="Text Box 11"/>
          <p:cNvSpPr txBox="1">
            <a:spLocks noChangeArrowheads="1"/>
          </p:cNvSpPr>
          <p:nvPr/>
        </p:nvSpPr>
        <p:spPr bwMode="auto">
          <a:xfrm>
            <a:off x="922338" y="881063"/>
            <a:ext cx="7304087" cy="30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defRPr/>
            </a:pPr>
            <a:r>
              <a:rPr lang="es-MX" sz="1400" u="none">
                <a:solidFill>
                  <a:schemeClr val="accent2"/>
                </a:solidFill>
                <a:cs typeface="+mn-cs"/>
              </a:rPr>
              <a:t>Sesiones de Trabajo / Grupos de Investigación</a:t>
            </a:r>
          </a:p>
        </p:txBody>
      </p:sp>
    </p:spTree>
    <p:extLst>
      <p:ext uri="{BB962C8B-B14F-4D97-AF65-F5344CB8AC3E}">
        <p14:creationId xmlns:p14="http://schemas.microsoft.com/office/powerpoint/2010/main" xmlns="" val="372098409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2468" name="Rectangle 308"/>
          <p:cNvSpPr>
            <a:spLocks noChangeArrowheads="1"/>
          </p:cNvSpPr>
          <p:nvPr/>
        </p:nvSpPr>
        <p:spPr bwMode="auto">
          <a:xfrm>
            <a:off x="5680075" y="0"/>
            <a:ext cx="3463925" cy="7302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defRPr/>
            </a:pPr>
            <a:r>
              <a:rPr lang="es-MX" sz="1400" u="none">
                <a:solidFill>
                  <a:srgbClr val="CC0000"/>
                </a:solidFill>
                <a:cs typeface="+mn-cs"/>
              </a:rPr>
              <a:t>EUA – MÉXICO </a:t>
            </a:r>
            <a:endParaRPr lang="es-MX" sz="1400" b="0" u="none">
              <a:solidFill>
                <a:srgbClr val="CC0000"/>
              </a:solidFill>
              <a:cs typeface="+mn-cs"/>
            </a:endParaRPr>
          </a:p>
          <a:p>
            <a:pPr algn="ctr">
              <a:defRPr/>
            </a:pPr>
            <a:r>
              <a:rPr lang="es-MX" sz="1400" u="none">
                <a:solidFill>
                  <a:srgbClr val="CC0000"/>
                </a:solidFill>
                <a:cs typeface="+mn-cs"/>
              </a:rPr>
              <a:t>TALLER DE CIENCIA DE MATERIALES</a:t>
            </a:r>
          </a:p>
          <a:p>
            <a:pPr algn="ctr">
              <a:defRPr/>
            </a:pPr>
            <a:r>
              <a:rPr lang="es-MX" sz="1400" u="none">
                <a:solidFill>
                  <a:srgbClr val="CC0000"/>
                </a:solidFill>
                <a:cs typeface="+mn-cs"/>
              </a:rPr>
              <a:t>2008</a:t>
            </a:r>
          </a:p>
        </p:txBody>
      </p:sp>
      <p:sp>
        <p:nvSpPr>
          <p:cNvPr id="732469" name="Rectangle 309"/>
          <p:cNvSpPr>
            <a:spLocks noChangeArrowheads="1"/>
          </p:cNvSpPr>
          <p:nvPr/>
        </p:nvSpPr>
        <p:spPr bwMode="auto">
          <a:xfrm>
            <a:off x="3255963" y="520700"/>
            <a:ext cx="2606675" cy="3048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spAutoFit/>
          </a:bodyPr>
          <a:lstStyle/>
          <a:p>
            <a:pPr>
              <a:defRPr/>
            </a:pPr>
            <a:r>
              <a:rPr lang="es-MX" sz="1400" u="none">
                <a:solidFill>
                  <a:schemeClr val="accent2"/>
                </a:solidFill>
                <a:cs typeface="+mn-cs"/>
              </a:rPr>
              <a:t>17 Propuestas de Proyectos</a:t>
            </a:r>
            <a:r>
              <a:rPr lang="es-ES" sz="1400">
                <a:solidFill>
                  <a:schemeClr val="accent2"/>
                </a:solidFill>
                <a:cs typeface="+mn-cs"/>
              </a:rPr>
              <a:t> </a:t>
            </a:r>
          </a:p>
        </p:txBody>
      </p:sp>
      <p:grpSp>
        <p:nvGrpSpPr>
          <p:cNvPr id="155651" name="Group 315"/>
          <p:cNvGrpSpPr>
            <a:grpSpLocks/>
          </p:cNvGrpSpPr>
          <p:nvPr/>
        </p:nvGrpSpPr>
        <p:grpSpPr bwMode="auto">
          <a:xfrm>
            <a:off x="5562600" y="5099050"/>
            <a:ext cx="3117850" cy="989013"/>
            <a:chOff x="2107" y="3586"/>
            <a:chExt cx="2156" cy="734"/>
          </a:xfrm>
        </p:grpSpPr>
        <p:pic>
          <p:nvPicPr>
            <p:cNvPr id="155735" name="Picture 310" descr="aoard_logo_rgb"/>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107" y="3586"/>
              <a:ext cx="685" cy="6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5736" name="Picture 314" descr="The image “http://www.ksea.org/sponsors/afrllogo.gif” cannot be displayed, because it contains errors."/>
            <p:cNvPicPr>
              <a:picLocks noChangeAspect="1" noChangeArrowheads="1"/>
            </p:cNvPicPr>
            <p:nvPr/>
          </p:nvPicPr>
          <p:blipFill>
            <a:blip r:embed="rId4" r:link="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2878" y="3632"/>
              <a:ext cx="1385" cy="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732476" name="Rectangle 316"/>
          <p:cNvSpPr>
            <a:spLocks noChangeArrowheads="1"/>
          </p:cNvSpPr>
          <p:nvPr/>
        </p:nvSpPr>
        <p:spPr bwMode="auto">
          <a:xfrm>
            <a:off x="4929188" y="3984625"/>
            <a:ext cx="3951287" cy="1004888"/>
          </a:xfrm>
          <a:prstGeom prst="rect">
            <a:avLst/>
          </a:prstGeom>
          <a:solidFill>
            <a:srgbClr val="3399FF"/>
          </a:solidFill>
          <a:ln>
            <a:noFill/>
          </a:ln>
          <a:effectLst>
            <a:outerShdw blurRad="63500" dist="107763" dir="18900000" algn="ctr" rotWithShape="0">
              <a:srgbClr val="000000">
                <a:alpha val="50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spAutoFit/>
          </a:bodyPr>
          <a:lstStyle/>
          <a:p>
            <a:pPr>
              <a:defRPr/>
            </a:pPr>
            <a:r>
              <a:rPr lang="en-US" u="none">
                <a:solidFill>
                  <a:schemeClr val="bg1"/>
                </a:solidFill>
                <a:cs typeface="+mn-cs"/>
              </a:rPr>
              <a:t>La Oficina de Investigaciones Científicas de la Fuerza Aérea de los EE.UU. (AFOSR) y la  Oficina Aeroespacial de I + D de Asia (AOARD), patrocinan desde el 2002, un Programa de Colaboración EUA-Corea, en Nanomateriales y Nanoelectrónica</a:t>
            </a:r>
          </a:p>
        </p:txBody>
      </p:sp>
      <p:graphicFrame>
        <p:nvGraphicFramePr>
          <p:cNvPr id="732942" name="Group 782"/>
          <p:cNvGraphicFramePr>
            <a:graphicFrameLocks noGrp="1"/>
          </p:cNvGraphicFramePr>
          <p:nvPr>
            <p:ph sz="half" idx="4294967295"/>
          </p:nvPr>
        </p:nvGraphicFramePr>
        <p:xfrm>
          <a:off x="111125" y="1020763"/>
          <a:ext cx="4589463" cy="3444875"/>
        </p:xfrm>
        <a:graphic>
          <a:graphicData uri="http://schemas.openxmlformats.org/drawingml/2006/table">
            <a:tbl>
              <a:tblPr/>
              <a:tblGrid>
                <a:gridCol w="795338"/>
                <a:gridCol w="3794125"/>
              </a:tblGrid>
              <a:tr h="274371">
                <a:tc gridSpan="2">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accent2"/>
                          </a:solidFill>
                          <a:effectLst/>
                          <a:latin typeface="Arial" charset="0"/>
                          <a:ea typeface="ＭＳ Ｐゴシック" charset="0"/>
                          <a:cs typeface="Arial" charset="0"/>
                        </a:rPr>
                        <a:t>U.S. Army – International Technology Center</a:t>
                      </a:r>
                      <a:endParaRPr kumimoji="0" lang="en-US" sz="12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es-ES"/>
                    </a:p>
                  </a:txBody>
                  <a:tcPr/>
                </a:tc>
              </a:tr>
              <a:tr h="243885">
                <a:tc>
                  <a:txBody>
                    <a:bodyPr/>
                    <a:lstStyle/>
                    <a:p>
                      <a:pPr marL="342900" marR="0" lvl="0" indent="-34290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Emite</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342900" marR="0" lvl="0" indent="-34290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Propuesta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3963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Corrosion and Stress Corrosion Cracking of High Strength Stainless Steels </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3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it-IT"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it-IT"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NETSIMME - North American (Canada-Mexico - United States) Network in Simulation of Materials and Alternative Energies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3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Materials Characterization of Electrodes for rechargeable lithium batteries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169">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s-MX"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s-ES_tradnl" sz="1000" b="0" i="0" u="none" strike="noStrike" cap="none" normalizeH="0" baseline="0">
                          <a:ln>
                            <a:noFill/>
                          </a:ln>
                          <a:solidFill>
                            <a:schemeClr val="accent2"/>
                          </a:solidFill>
                          <a:effectLst/>
                          <a:latin typeface="Arial" charset="0"/>
                          <a:ea typeface="ＭＳ Ｐゴシック" charset="0"/>
                          <a:cs typeface="Arial" charset="0"/>
                        </a:rPr>
                        <a:t>Constructed Wetlands in San Francisco de Borja (Análisis del Sistema Actual y Propuesta de Mejora de la Red de Alcantarillado y Tratamiento de Agua Residual del Poblado de San Francisco de Borja, Chihuahua, México)</a:t>
                      </a:r>
                      <a:endParaRPr kumimoji="0" lang="es-ES_tradnl"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3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accent2"/>
                          </a:solidFill>
                          <a:effectLst/>
                          <a:latin typeface="Arial" charset="0"/>
                          <a:ea typeface="ＭＳ Ｐゴシック" charset="0"/>
                          <a:cs typeface="Arial" charset="0"/>
                        </a:rPr>
                        <a:t>UACJ</a:t>
                      </a:r>
                      <a:endParaRPr kumimoji="0" lang="es-MX"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Development of enhanced performance tunable RF materials and devices for on the move (OTM) Communications Systems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396313">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IPN</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Processing and Characterzation of  III-V Polycristalline Thin Film (TF) Materialfor Pv-Applications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885">
                <a:tc>
                  <a:txBody>
                    <a:bodyPr/>
                    <a:lstStyle/>
                    <a:p>
                      <a:pPr marL="342900" marR="0" lvl="0" indent="-34290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CIQA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34290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Nanoparticle encapsulation</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28" marB="45728"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32960" name="Group 800"/>
          <p:cNvGraphicFramePr>
            <a:graphicFrameLocks noGrp="1"/>
          </p:cNvGraphicFramePr>
          <p:nvPr>
            <p:ph sz="half" idx="4294967295"/>
          </p:nvPr>
        </p:nvGraphicFramePr>
        <p:xfrm>
          <a:off x="4929188" y="1069975"/>
          <a:ext cx="3925887" cy="2165351"/>
        </p:xfrm>
        <a:graphic>
          <a:graphicData uri="http://schemas.openxmlformats.org/drawingml/2006/table">
            <a:tbl>
              <a:tblPr/>
              <a:tblGrid>
                <a:gridCol w="942975"/>
                <a:gridCol w="2982912"/>
              </a:tblGrid>
              <a:tr h="274400">
                <a:tc gridSpan="2">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accent2"/>
                          </a:solidFill>
                          <a:effectLst/>
                          <a:latin typeface="Arial" charset="0"/>
                          <a:ea typeface="ＭＳ Ｐゴシック" charset="0"/>
                          <a:cs typeface="Arial" charset="0"/>
                        </a:rPr>
                        <a:t>Office of Naval Research – Global</a:t>
                      </a:r>
                      <a:endParaRPr kumimoji="0" lang="en-US" sz="12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es-ES"/>
                    </a:p>
                  </a:txBody>
                  <a:tcPr/>
                </a:tc>
              </a:tr>
              <a:tr h="243912">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Emite</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Propuesta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244547">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s-MX"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s-MX"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SCC High Strength Stainless Steels  </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24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The Development of a High Performance CO2 Capture Sorbent as a source of CO2 for the Production of Liquid Synthetic fuels at US Naval Nuclear Propulsion Shipboards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701246">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CINVESTAV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Currently Proposing a Second Meeting at CINVESTAV – Queretaro, May 2, 2008 to develop joint proposals related to ceramics, coatings and polymers </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graphicFrame>
        <p:nvGraphicFramePr>
          <p:cNvPr id="732940" name="Group 780"/>
          <p:cNvGraphicFramePr>
            <a:graphicFrameLocks noGrp="1"/>
          </p:cNvGraphicFramePr>
          <p:nvPr/>
        </p:nvGraphicFramePr>
        <p:xfrm>
          <a:off x="187325" y="4557713"/>
          <a:ext cx="4545013" cy="2225678"/>
        </p:xfrm>
        <a:graphic>
          <a:graphicData uri="http://schemas.openxmlformats.org/drawingml/2006/table">
            <a:tbl>
              <a:tblPr/>
              <a:tblGrid>
                <a:gridCol w="863600"/>
                <a:gridCol w="3681413"/>
              </a:tblGrid>
              <a:tr h="274398">
                <a:tc gridSpan="2">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200" b="1" i="0" u="none" strike="noStrike" cap="none" normalizeH="0" baseline="0">
                          <a:ln>
                            <a:noFill/>
                          </a:ln>
                          <a:solidFill>
                            <a:schemeClr val="accent2"/>
                          </a:solidFill>
                          <a:effectLst/>
                          <a:latin typeface="Arial" charset="0"/>
                          <a:ea typeface="ＭＳ Ｐゴシック" charset="0"/>
                          <a:cs typeface="Arial" charset="0"/>
                        </a:rPr>
                        <a:t>Air Force Office of Scientific Research – International Office</a:t>
                      </a:r>
                      <a:endParaRPr kumimoji="0" lang="en-US" sz="12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hMerge="1">
                  <a:txBody>
                    <a:bodyPr/>
                    <a:lstStyle/>
                    <a:p>
                      <a:endParaRPr lang="es-ES"/>
                    </a:p>
                  </a:txBody>
                  <a:tcPr/>
                </a:tc>
              </a:tr>
              <a:tr h="243910">
                <a:tc>
                  <a:txBody>
                    <a:bodyPr/>
                    <a:lstStyle/>
                    <a:p>
                      <a:pPr marL="0" marR="0" lvl="0" indent="0" algn="l"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Emite</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b"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c>
                  <a:txBody>
                    <a:bodyPr/>
                    <a:lstStyle/>
                    <a:p>
                      <a:pPr marL="0" marR="0" lvl="0" indent="0" algn="ctr" defTabSz="914400" rtl="0" eaLnBrk="1" fontAlgn="b"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Propuesta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b"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99CCFF"/>
                    </a:solid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Predicting Failure Initiation in Structural Adhesive Joints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CIO</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Synthesis and Characterization of New Optical Materials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IPICYT</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Thermal Management Within Composite Structures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CIQA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Nano Al for Stabilization and Surface Modification</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CIQA</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Magnetic Nanorotors and Hybrid Multiferroic Nanocomposites.</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UNAM</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fr-FR" sz="1000" b="0" i="0" u="none" strike="noStrike" cap="none" normalizeH="0" baseline="0">
                          <a:ln>
                            <a:noFill/>
                          </a:ln>
                          <a:solidFill>
                            <a:schemeClr val="accent2"/>
                          </a:solidFill>
                          <a:effectLst/>
                          <a:latin typeface="Arial" charset="0"/>
                          <a:ea typeface="ＭＳ Ｐゴシック" charset="0"/>
                          <a:cs typeface="Arial" charset="0"/>
                        </a:rPr>
                        <a:t>Surface Plasmon on Metal  Nanoparticles</a:t>
                      </a:r>
                      <a:endParaRPr kumimoji="0" lang="fr-FR"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r h="243910">
                <a:tc>
                  <a:txBody>
                    <a:bodyPr/>
                    <a:lstStyle/>
                    <a:p>
                      <a:pPr marL="0" marR="0" lvl="0" indent="0" algn="l" defTabSz="914400" rtl="0" eaLnBrk="1" fontAlgn="t" latinLnBrk="0" hangingPunct="1">
                        <a:lnSpc>
                          <a:spcPct val="100000"/>
                        </a:lnSpc>
                        <a:spcBef>
                          <a:spcPct val="0"/>
                        </a:spcBef>
                        <a:spcAft>
                          <a:spcPct val="0"/>
                        </a:spcAft>
                        <a:buClrTx/>
                        <a:buSzTx/>
                        <a:buFontTx/>
                        <a:buNone/>
                        <a:tabLst/>
                      </a:pPr>
                      <a:r>
                        <a:rPr kumimoji="0" lang="en-US" sz="1000" b="1" i="0" u="none" strike="noStrike" cap="none" normalizeH="0" baseline="0">
                          <a:ln>
                            <a:noFill/>
                          </a:ln>
                          <a:solidFill>
                            <a:schemeClr val="accent2"/>
                          </a:solidFill>
                          <a:effectLst/>
                          <a:latin typeface="Arial" charset="0"/>
                          <a:ea typeface="ＭＳ Ｐゴシック" charset="0"/>
                          <a:cs typeface="Arial" charset="0"/>
                        </a:rPr>
                        <a:t>CIMAV</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ctr" latinLnBrk="0" hangingPunct="1">
                        <a:lnSpc>
                          <a:spcPct val="100000"/>
                        </a:lnSpc>
                        <a:spcBef>
                          <a:spcPct val="0"/>
                        </a:spcBef>
                        <a:spcAft>
                          <a:spcPct val="0"/>
                        </a:spcAft>
                        <a:buClrTx/>
                        <a:buSzTx/>
                        <a:buFontTx/>
                        <a:buNone/>
                        <a:tabLst/>
                      </a:pPr>
                      <a:r>
                        <a:rPr kumimoji="0" lang="en-US" sz="1000" b="0" i="0" u="none" strike="noStrike" cap="none" normalizeH="0" baseline="0">
                          <a:ln>
                            <a:noFill/>
                          </a:ln>
                          <a:solidFill>
                            <a:schemeClr val="accent2"/>
                          </a:solidFill>
                          <a:effectLst/>
                          <a:latin typeface="Arial" charset="0"/>
                          <a:ea typeface="ＭＳ Ｐゴシック" charset="0"/>
                          <a:cs typeface="Arial" charset="0"/>
                        </a:rPr>
                        <a:t>Substitution of Zn in 7075 Alloys by Nanoparticles Dispersion</a:t>
                      </a:r>
                      <a:endParaRPr kumimoji="0" lang="en-US" sz="1000" b="0" i="0" u="none" strike="noStrike" cap="none" normalizeH="0" baseline="0">
                        <a:ln>
                          <a:noFill/>
                        </a:ln>
                        <a:solidFill>
                          <a:schemeClr val="accent2"/>
                        </a:solidFill>
                        <a:effectLst/>
                        <a:latin typeface="Arial" charset="0"/>
                        <a:ea typeface="ＭＳ Ｐゴシック" charset="0"/>
                      </a:endParaRPr>
                    </a:p>
                  </a:txBody>
                  <a:tcPr marT="45733" marB="45733" anchor="ctr" horzOverflow="overflow">
                    <a:lnL w="12700" cap="flat" cmpd="sng" algn="ctr">
                      <a:solidFill>
                        <a:srgbClr val="000000"/>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r>
            </a:tbl>
          </a:graphicData>
        </a:graphic>
      </p:graphicFrame>
      <p:pic>
        <p:nvPicPr>
          <p:cNvPr id="155734" name="Picture 783"/>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2817813" y="414338"/>
            <a:ext cx="525462" cy="54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9298934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2" descr="Pictures of Giant Crystal Cave, Naica, Mexico: Mine"/>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552950" y="3925457"/>
            <a:ext cx="2614140" cy="1541607"/>
          </a:xfrm>
          <a:prstGeom prst="rect">
            <a:avLst/>
          </a:prstGeom>
          <a:noFill/>
          <a:effectLst>
            <a:outerShdw blurRad="63500" dist="102391" dir="7184693" algn="ctr" rotWithShape="0">
              <a:schemeClr val="tx1">
                <a:alpha val="50000"/>
              </a:schemeClr>
            </a:outerShdw>
          </a:effectLst>
          <a:extLst/>
        </p:spPr>
      </p:pic>
      <p:pic>
        <p:nvPicPr>
          <p:cNvPr id="415746" name="Picture 2"/>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426713" y="1052513"/>
            <a:ext cx="4227512" cy="439261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415747" name="Rectangle 3"/>
          <p:cNvSpPr>
            <a:spLocks noChangeArrowheads="1"/>
          </p:cNvSpPr>
          <p:nvPr/>
        </p:nvSpPr>
        <p:spPr bwMode="auto">
          <a:xfrm>
            <a:off x="1768469" y="5480870"/>
            <a:ext cx="5537213" cy="156966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n-US" sz="2400" b="1" dirty="0">
                <a:latin typeface="American Typewriter"/>
                <a:cs typeface="American Typewriter"/>
              </a:rPr>
              <a:t>USA – MEXICO </a:t>
            </a:r>
            <a:endParaRPr lang="es-ES" sz="2400" dirty="0">
              <a:latin typeface="American Typewriter"/>
              <a:cs typeface="American Typewriter"/>
            </a:endParaRPr>
          </a:p>
          <a:p>
            <a:pPr algn="ctr"/>
            <a:r>
              <a:rPr lang="en-US" sz="2400" b="1" dirty="0">
                <a:latin typeface="American Typewriter"/>
                <a:cs typeface="American Typewriter"/>
              </a:rPr>
              <a:t>MATERIAL SCIENCE WORKSHOP</a:t>
            </a:r>
          </a:p>
          <a:p>
            <a:pPr algn="ctr"/>
            <a:r>
              <a:rPr lang="en-US" sz="2400" b="1" dirty="0">
                <a:latin typeface="American Typewriter"/>
                <a:cs typeface="American Typewriter"/>
              </a:rPr>
              <a:t>2008</a:t>
            </a:r>
            <a:endParaRPr lang="es-ES" sz="2400" b="1" dirty="0">
              <a:latin typeface="American Typewriter"/>
              <a:cs typeface="American Typewriter"/>
            </a:endParaRPr>
          </a:p>
          <a:p>
            <a:pPr algn="ctr"/>
            <a:endParaRPr lang="en-US" sz="2400" b="1" dirty="0">
              <a:latin typeface="American Typewriter"/>
              <a:cs typeface="American Typewriter"/>
            </a:endParaRPr>
          </a:p>
        </p:txBody>
      </p:sp>
      <p:sp>
        <p:nvSpPr>
          <p:cNvPr id="415748" name="Text Box 4"/>
          <p:cNvSpPr txBox="1">
            <a:spLocks noChangeArrowheads="1"/>
          </p:cNvSpPr>
          <p:nvPr/>
        </p:nvSpPr>
        <p:spPr bwMode="auto">
          <a:xfrm>
            <a:off x="1131970" y="549275"/>
            <a:ext cx="7200900" cy="5191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US" sz="2800" b="1" dirty="0">
                <a:latin typeface="American Typewriter"/>
                <a:cs typeface="American Typewriter"/>
              </a:rPr>
              <a:t>WELCOME TO CHIHUAHUA, MEXICO</a:t>
            </a:r>
          </a:p>
        </p:txBody>
      </p:sp>
      <p:sp>
        <p:nvSpPr>
          <p:cNvPr id="415749" name="Text Box 5"/>
          <p:cNvSpPr txBox="1">
            <a:spLocks noChangeArrowheads="1"/>
          </p:cNvSpPr>
          <p:nvPr/>
        </p:nvSpPr>
        <p:spPr bwMode="auto">
          <a:xfrm>
            <a:off x="6406009" y="6553200"/>
            <a:ext cx="2787171" cy="276999"/>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a:spAutoFit/>
          </a:bodyPr>
          <a:lstStyle/>
          <a:p>
            <a:pPr algn="ctr">
              <a:spcBef>
                <a:spcPct val="50000"/>
              </a:spcBef>
            </a:pPr>
            <a:r>
              <a:rPr lang="es-MX" sz="1200" dirty="0">
                <a:latin typeface="American Typewriter"/>
                <a:cs typeface="American Typewriter"/>
              </a:rPr>
              <a:t>Chihuahua, </a:t>
            </a:r>
            <a:r>
              <a:rPr lang="en-US" sz="1200" dirty="0">
                <a:latin typeface="American Typewriter"/>
                <a:cs typeface="American Typewriter"/>
              </a:rPr>
              <a:t>February 5-8</a:t>
            </a:r>
            <a:r>
              <a:rPr lang="es-MX" sz="1200" dirty="0">
                <a:latin typeface="American Typewriter"/>
                <a:cs typeface="American Typewriter"/>
              </a:rPr>
              <a:t>, 2008</a:t>
            </a:r>
            <a:endParaRPr lang="es-ES" sz="1200" dirty="0">
              <a:latin typeface="American Typewriter"/>
              <a:cs typeface="American Typewriter"/>
            </a:endParaRPr>
          </a:p>
        </p:txBody>
      </p:sp>
      <p:sp>
        <p:nvSpPr>
          <p:cNvPr id="415752" name="Text Box 8"/>
          <p:cNvSpPr txBox="1">
            <a:spLocks noChangeArrowheads="1"/>
          </p:cNvSpPr>
          <p:nvPr/>
        </p:nvSpPr>
        <p:spPr bwMode="auto">
          <a:xfrm>
            <a:off x="6837363" y="115888"/>
            <a:ext cx="3351212" cy="366712"/>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r>
              <a:rPr lang="en-US" b="1" i="1" dirty="0" smtClean="0">
                <a:solidFill>
                  <a:srgbClr val="CC0000"/>
                </a:solidFill>
                <a:effectLst>
                  <a:outerShdw blurRad="38100" dist="38100" dir="2700000" algn="tl">
                    <a:srgbClr val="DDDDDD"/>
                  </a:outerShdw>
                </a:effectLst>
              </a:rPr>
              <a:t> </a:t>
            </a:r>
            <a:r>
              <a:rPr lang="en-US" b="1" i="1" dirty="0">
                <a:solidFill>
                  <a:srgbClr val="CC0000"/>
                </a:solidFill>
                <a:effectLst>
                  <a:outerShdw blurRad="38100" dist="38100" dir="2700000" algn="tl">
                    <a:srgbClr val="DDDDDD"/>
                  </a:outerShdw>
                </a:effectLst>
              </a:rPr>
              <a:t>Workshop </a:t>
            </a:r>
            <a:endParaRPr lang="es-MX" i="1" dirty="0">
              <a:solidFill>
                <a:srgbClr val="3333FF"/>
              </a:solidFill>
            </a:endParaRPr>
          </a:p>
        </p:txBody>
      </p:sp>
      <p:pic>
        <p:nvPicPr>
          <p:cNvPr id="7" name="Picture 5" descr="Chihuahua Capital: Imagen"/>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08052" y="1512454"/>
            <a:ext cx="2524312" cy="1152813"/>
          </a:xfrm>
          <a:prstGeom prst="rect">
            <a:avLst/>
          </a:prstGeom>
          <a:noFill/>
          <a:effectLst>
            <a:outerShdw blurRad="63500" dist="102391" dir="7184693" algn="ctr" rotWithShape="0">
              <a:schemeClr val="tx1">
                <a:alpha val="50000"/>
              </a:schemeClr>
            </a:outerShdw>
          </a:effectLst>
          <a:extLst/>
        </p:spPr>
      </p:pic>
    </p:spTree>
    <p:extLst>
      <p:ext uri="{BB962C8B-B14F-4D97-AF65-F5344CB8AC3E}">
        <p14:creationId xmlns:p14="http://schemas.microsoft.com/office/powerpoint/2010/main" xmlns="" val="2445391510"/>
      </p:ext>
    </p:extLst>
  </p:cSld>
  <p:clrMapOvr>
    <a:masterClrMapping/>
  </p:clrMapOvr>
  <p:transition>
    <p:wipe dir="r"/>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90" name="Picture 6" descr="workshop095"/>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59636" y="131633"/>
            <a:ext cx="7762498" cy="6704695"/>
          </a:xfrm>
          <a:prstGeom prst="rect">
            <a:avLst/>
          </a:prstGeom>
          <a:ln>
            <a:noFill/>
          </a:ln>
          <a:effectLst>
            <a:outerShdw blurRad="412750" dist="165100" algn="tl" rotWithShape="0">
              <a:srgbClr val="000000">
                <a:alpha val="70000"/>
              </a:srgbClr>
            </a:outerShdw>
          </a:effectLst>
        </p:spPr>
      </p:pic>
      <p:sp>
        <p:nvSpPr>
          <p:cNvPr id="2" name="TextBox 1"/>
          <p:cNvSpPr txBox="1"/>
          <p:nvPr/>
        </p:nvSpPr>
        <p:spPr>
          <a:xfrm>
            <a:off x="3810006" y="628952"/>
            <a:ext cx="1741632" cy="646331"/>
          </a:xfrm>
          <a:prstGeom prst="rect">
            <a:avLst/>
          </a:prstGeom>
          <a:noFill/>
        </p:spPr>
        <p:txBody>
          <a:bodyPr wrap="none" rtlCol="0">
            <a:spAutoFit/>
          </a:bodyPr>
          <a:lstStyle/>
          <a:p>
            <a:pPr algn="ctr"/>
            <a:r>
              <a:rPr lang="en-US" dirty="0" smtClean="0">
                <a:solidFill>
                  <a:srgbClr val="000090"/>
                </a:solidFill>
                <a:latin typeface="Apple Casual"/>
                <a:cs typeface="Apple Casual"/>
              </a:rPr>
              <a:t>64 Researchers</a:t>
            </a:r>
          </a:p>
          <a:p>
            <a:pPr algn="ctr"/>
            <a:r>
              <a:rPr lang="en-US" dirty="0" smtClean="0">
                <a:solidFill>
                  <a:srgbClr val="000090"/>
                </a:solidFill>
                <a:latin typeface="Apple Casual"/>
                <a:cs typeface="Apple Casual"/>
              </a:rPr>
              <a:t>2008</a:t>
            </a:r>
            <a:endParaRPr lang="en-US" dirty="0">
              <a:solidFill>
                <a:srgbClr val="000090"/>
              </a:solidFill>
              <a:latin typeface="Apple Casual"/>
              <a:cs typeface="Apple Casual"/>
            </a:endParaRPr>
          </a:p>
        </p:txBody>
      </p:sp>
      <p:pic>
        <p:nvPicPr>
          <p:cNvPr id="4" name="Picture 3" descr="Captura de pantalla 2013-09-09 a las 22.09.21.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2196639" y="5562819"/>
            <a:ext cx="1129983" cy="7482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9" descr="http://people.seas.harvard.edu/~donhee/afosr_logo.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038447" y="5517867"/>
            <a:ext cx="962025" cy="945562"/>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6" descr="http://c.gcaptain.com/wp-content/uploads/2012/05/ONR-Global_001.jpe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152711" y="5529105"/>
            <a:ext cx="1118655" cy="748214"/>
          </a:xfrm>
          <a:prstGeom prst="rect">
            <a:avLst/>
          </a:prstGeom>
          <a:noFill/>
        </p:spPr>
      </p:pic>
      <p:pic>
        <p:nvPicPr>
          <p:cNvPr id="7" name="Picture 2" descr="http://nanojapan.rice.edu/grafx/Logos/Army_RDECOM.png"/>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7343087" y="5551581"/>
            <a:ext cx="1063438" cy="740743"/>
          </a:xfrm>
          <a:prstGeom prst="rect">
            <a:avLst/>
          </a:prstGeom>
          <a:noFill/>
        </p:spPr>
      </p:pic>
    </p:spTree>
    <p:extLst>
      <p:ext uri="{BB962C8B-B14F-4D97-AF65-F5344CB8AC3E}">
        <p14:creationId xmlns:p14="http://schemas.microsoft.com/office/powerpoint/2010/main" xmlns="" val="246087415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6018"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702050" y="1474788"/>
            <a:ext cx="1733550" cy="1801812"/>
          </a:xfrm>
          <a:prstGeom prst="rect">
            <a:avLst/>
          </a:prstGeom>
          <a:noFill/>
          <a:effectLst>
            <a:outerShdw blurRad="50800" dist="38100" dir="2700000" algn="tl" rotWithShape="0">
              <a:srgbClr val="000000">
                <a:alpha val="43000"/>
              </a:srgbClr>
            </a:outerShdw>
          </a:effectLst>
          <a:extLst>
            <a:ext uri="{909E8E84-426E-40dd-AFC4-6F175D3DCCD1}">
              <a14:hiddenFill xmlns:a14="http://schemas.microsoft.com/office/drawing/2010/main" xmlns="">
                <a:solidFill>
                  <a:srgbClr val="FFFFFF"/>
                </a:solidFill>
              </a14:hiddenFill>
            </a:ext>
          </a:extLst>
        </p:spPr>
      </p:pic>
      <p:sp>
        <p:nvSpPr>
          <p:cNvPr id="726019" name="Rectangle 3"/>
          <p:cNvSpPr>
            <a:spLocks noChangeArrowheads="1"/>
          </p:cNvSpPr>
          <p:nvPr/>
        </p:nvSpPr>
        <p:spPr bwMode="auto">
          <a:xfrm>
            <a:off x="2376533" y="187075"/>
            <a:ext cx="4390946" cy="5847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spAutoFit/>
          </a:bodyPr>
          <a:lstStyle/>
          <a:p>
            <a:pPr algn="ctr"/>
            <a:r>
              <a:rPr lang="es-MX" sz="1600" u="none" dirty="0">
                <a:solidFill>
                  <a:srgbClr val="CC0000"/>
                </a:solidFill>
                <a:latin typeface="American Typewriter"/>
                <a:cs typeface="American Typewriter"/>
              </a:rPr>
              <a:t>EUA – MÉXICO </a:t>
            </a:r>
            <a:endParaRPr lang="es-MX" sz="1600" b="0" u="none" dirty="0">
              <a:solidFill>
                <a:srgbClr val="CC0000"/>
              </a:solidFill>
              <a:latin typeface="American Typewriter"/>
              <a:cs typeface="American Typewriter"/>
            </a:endParaRPr>
          </a:p>
          <a:p>
            <a:pPr algn="ctr"/>
            <a:r>
              <a:rPr lang="es-MX" sz="1600" dirty="0" smtClean="0">
                <a:solidFill>
                  <a:srgbClr val="CC0000"/>
                </a:solidFill>
                <a:latin typeface="American Typewriter"/>
                <a:cs typeface="American Typewriter"/>
              </a:rPr>
              <a:t>FIRST WORKSHOP in MATERIAL SCIENCE</a:t>
            </a:r>
            <a:endParaRPr lang="es-MX" sz="1600" u="none" dirty="0">
              <a:solidFill>
                <a:srgbClr val="CC0000"/>
              </a:solidFill>
              <a:latin typeface="American Typewriter"/>
              <a:cs typeface="American Typewriter"/>
            </a:endParaRPr>
          </a:p>
        </p:txBody>
      </p:sp>
      <p:sp>
        <p:nvSpPr>
          <p:cNvPr id="726020" name="Text Box 4"/>
          <p:cNvSpPr txBox="1">
            <a:spLocks noChangeArrowheads="1"/>
          </p:cNvSpPr>
          <p:nvPr/>
        </p:nvSpPr>
        <p:spPr bwMode="auto">
          <a:xfrm>
            <a:off x="2389188" y="796461"/>
            <a:ext cx="4319587" cy="630942"/>
          </a:xfrm>
          <a:prstGeom prst="rect">
            <a:avLst/>
          </a:prstGeom>
          <a:noFill/>
          <a:ln>
            <a:noFill/>
          </a:ln>
          <a:effectLst/>
          <a:extLst>
            <a:ext uri="{909E8E84-426E-40dd-AFC4-6F175D3DCCD1}">
              <a14:hiddenFill xmlns:a14="http://schemas.microsoft.com/office/drawing/2010/main" xmlns="">
                <a:solidFill>
                  <a:schemeClr val="bg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s-MX" sz="1400" u="none" dirty="0">
                <a:solidFill>
                  <a:schemeClr val="accent2"/>
                </a:solidFill>
                <a:latin typeface="American Typewriter"/>
                <a:cs typeface="American Typewriter"/>
              </a:rPr>
              <a:t>Chihuahua, Chih. </a:t>
            </a:r>
            <a:r>
              <a:rPr lang="es-MX" sz="1400" dirty="0" smtClean="0">
                <a:solidFill>
                  <a:schemeClr val="accent2"/>
                </a:solidFill>
                <a:latin typeface="American Typewriter"/>
                <a:cs typeface="American Typewriter"/>
              </a:rPr>
              <a:t>Febrery </a:t>
            </a:r>
            <a:r>
              <a:rPr lang="es-MX" sz="1400" u="none" dirty="0" smtClean="0">
                <a:solidFill>
                  <a:schemeClr val="accent2"/>
                </a:solidFill>
                <a:latin typeface="American Typewriter"/>
                <a:cs typeface="American Typewriter"/>
              </a:rPr>
              <a:t>5 – 8/ 2008</a:t>
            </a:r>
          </a:p>
          <a:p>
            <a:pPr algn="ctr">
              <a:spcBef>
                <a:spcPct val="50000"/>
              </a:spcBef>
            </a:pPr>
            <a:r>
              <a:rPr lang="es-MX" sz="1400" dirty="0" smtClean="0">
                <a:solidFill>
                  <a:schemeClr val="accent2"/>
                </a:solidFill>
                <a:latin typeface="American Typewriter"/>
                <a:cs typeface="American Typewriter"/>
              </a:rPr>
              <a:t>PARTICIPANTS</a:t>
            </a:r>
            <a:endParaRPr lang="es-MX" sz="1400" u="none" dirty="0">
              <a:solidFill>
                <a:schemeClr val="accent2"/>
              </a:solidFill>
              <a:latin typeface="American Typewriter"/>
              <a:cs typeface="American Typewriter"/>
            </a:endParaRPr>
          </a:p>
        </p:txBody>
      </p:sp>
      <p:sp>
        <p:nvSpPr>
          <p:cNvPr id="726023" name="Rectangle 7"/>
          <p:cNvSpPr>
            <a:spLocks noChangeArrowheads="1"/>
          </p:cNvSpPr>
          <p:nvPr/>
        </p:nvSpPr>
        <p:spPr bwMode="auto">
          <a:xfrm>
            <a:off x="5415398" y="1296307"/>
            <a:ext cx="3908425" cy="558819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120000"/>
              </a:lnSpc>
            </a:pPr>
            <a:r>
              <a:rPr lang="es-MX" sz="1400" b="1" u="none" dirty="0" smtClean="0">
                <a:solidFill>
                  <a:srgbClr val="FF0000"/>
                </a:solidFill>
                <a:latin typeface="American Typewriter"/>
                <a:cs typeface="American Typewriter"/>
              </a:rPr>
              <a:t>Mexican Institutions</a:t>
            </a:r>
            <a:endParaRPr lang="es-MX" sz="1400" b="1" u="none" dirty="0">
              <a:solidFill>
                <a:srgbClr val="FF0000"/>
              </a:solidFill>
              <a:latin typeface="American Typewriter"/>
              <a:cs typeface="American Typewriter"/>
            </a:endParaRPr>
          </a:p>
          <a:p>
            <a:pPr algn="ctr">
              <a:lnSpc>
                <a:spcPct val="120000"/>
              </a:lnSpc>
            </a:pPr>
            <a:r>
              <a:rPr lang="es-MX" b="1" u="none" dirty="0">
                <a:solidFill>
                  <a:srgbClr val="FF0000"/>
                </a:solidFill>
                <a:latin typeface="American Typewriter"/>
                <a:cs typeface="American Typewriter"/>
              </a:rPr>
              <a:t>41 </a:t>
            </a:r>
            <a:r>
              <a:rPr lang="es-MX" b="1" dirty="0" smtClean="0">
                <a:solidFill>
                  <a:srgbClr val="FF0000"/>
                </a:solidFill>
                <a:latin typeface="American Typewriter"/>
                <a:cs typeface="American Typewriter"/>
              </a:rPr>
              <a:t>Researchers</a:t>
            </a:r>
            <a:r>
              <a:rPr lang="es-MX" b="1" u="none" dirty="0" smtClean="0">
                <a:solidFill>
                  <a:srgbClr val="FF0000"/>
                </a:solidFill>
                <a:latin typeface="American Typewriter"/>
                <a:cs typeface="American Typewriter"/>
              </a:rPr>
              <a:t> </a:t>
            </a:r>
            <a:endParaRPr lang="es-MX" b="1" u="none" dirty="0">
              <a:solidFill>
                <a:srgbClr val="FF0000"/>
              </a:solidFill>
              <a:latin typeface="American Typewriter"/>
              <a:cs typeface="American Typewriter"/>
            </a:endParaRPr>
          </a:p>
          <a:p>
            <a:pPr>
              <a:lnSpc>
                <a:spcPct val="120000"/>
              </a:lnSpc>
            </a:pPr>
            <a:endParaRPr lang="en-US" sz="1400" b="1" u="none" dirty="0">
              <a:solidFill>
                <a:srgbClr val="FF0000"/>
              </a:solidFill>
              <a:latin typeface="American Typewriter"/>
              <a:cs typeface="American Typewriter"/>
            </a:endParaRPr>
          </a:p>
          <a:p>
            <a:pPr>
              <a:lnSpc>
                <a:spcPct val="120000"/>
              </a:lnSpc>
              <a:buFontTx/>
              <a:buChar char="•"/>
            </a:pPr>
            <a:r>
              <a:rPr lang="en-US" sz="1400" u="none" dirty="0">
                <a:solidFill>
                  <a:srgbClr val="000090"/>
                </a:solidFill>
                <a:latin typeface="American Typewriter"/>
                <a:cs typeface="American Typewriter"/>
              </a:rPr>
              <a:t> CIMAV</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(Chihuahua)</a:t>
            </a:r>
          </a:p>
          <a:p>
            <a:pPr>
              <a:lnSpc>
                <a:spcPct val="120000"/>
              </a:lnSpc>
              <a:buFontTx/>
              <a:buChar char="•"/>
            </a:pPr>
            <a:r>
              <a:rPr lang="en-US" sz="1400" u="none" dirty="0">
                <a:solidFill>
                  <a:srgbClr val="000090"/>
                </a:solidFill>
                <a:latin typeface="American Typewriter"/>
                <a:cs typeface="American Typewriter"/>
              </a:rPr>
              <a:t> CIDESI</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(Querétaro)</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CINVESTAV</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(Querétaro / México)</a:t>
            </a:r>
          </a:p>
          <a:p>
            <a:pPr algn="just">
              <a:lnSpc>
                <a:spcPct val="120000"/>
              </a:lnSpc>
              <a:buFontTx/>
              <a:buChar char="•"/>
            </a:pPr>
            <a:r>
              <a:rPr lang="en-US" sz="1400" u="none" dirty="0">
                <a:solidFill>
                  <a:srgbClr val="000090"/>
                </a:solidFill>
                <a:latin typeface="American Typewriter"/>
                <a:cs typeface="American Typewriter"/>
              </a:rPr>
              <a:t> CIO</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(Guanajuato)</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CIQA</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(Coahuila)</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CICESE</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(Baja California)</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CONACYT</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(México)</a:t>
            </a:r>
          </a:p>
          <a:p>
            <a:pPr>
              <a:lnSpc>
                <a:spcPct val="120000"/>
              </a:lnSpc>
              <a:buFontTx/>
              <a:buChar char="•"/>
            </a:pPr>
            <a:r>
              <a:rPr lang="en-US" sz="1400" u="none" dirty="0">
                <a:solidFill>
                  <a:srgbClr val="000090"/>
                </a:solidFill>
                <a:latin typeface="American Typewriter"/>
                <a:cs typeface="American Typewriter"/>
              </a:rPr>
              <a:t> INAOE</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(Puebla)</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IPICYT</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(San Luis Potosí)</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IPN</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(México)</a:t>
            </a:r>
          </a:p>
          <a:p>
            <a:pPr>
              <a:lnSpc>
                <a:spcPct val="120000"/>
              </a:lnSpc>
              <a:buFontTx/>
              <a:buChar char="•"/>
            </a:pPr>
            <a:r>
              <a:rPr lang="en-US" sz="1400" u="none" dirty="0">
                <a:solidFill>
                  <a:srgbClr val="000090"/>
                </a:solidFill>
                <a:latin typeface="American Typewriter"/>
                <a:cs typeface="American Typewriter"/>
              </a:rPr>
              <a:t> ITESM</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(Nuevo León / Estado de México)</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UACH (Chihuahua)</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UACJ (Chihuahua)</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UASLP (San Luis Potosí)</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UANL</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(Nuevo León)</a:t>
            </a:r>
          </a:p>
          <a:p>
            <a:pPr>
              <a:lnSpc>
                <a:spcPct val="120000"/>
              </a:lnSpc>
              <a:buFontTx/>
              <a:buChar char="•"/>
            </a:pP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UNAM (México)</a:t>
            </a:r>
          </a:p>
          <a:p>
            <a:pPr>
              <a:lnSpc>
                <a:spcPct val="120000"/>
              </a:lnSpc>
              <a:buFontTx/>
              <a:buChar char="•"/>
            </a:pPr>
            <a:r>
              <a:rPr lang="es-MX" sz="1400" u="none" dirty="0">
                <a:solidFill>
                  <a:srgbClr val="000090"/>
                </a:solidFill>
                <a:latin typeface="American Typewriter"/>
                <a:cs typeface="American Typewriter"/>
              </a:rPr>
              <a:t> Ejército</a:t>
            </a:r>
            <a:r>
              <a:rPr lang="en-US" sz="1400" u="none" dirty="0">
                <a:solidFill>
                  <a:srgbClr val="000090"/>
                </a:solidFill>
                <a:latin typeface="American Typewriter"/>
                <a:cs typeface="American Typewriter"/>
              </a:rPr>
              <a:t> </a:t>
            </a:r>
            <a:r>
              <a:rPr lang="en-US" sz="1400" u="none" dirty="0" err="1">
                <a:solidFill>
                  <a:srgbClr val="000090"/>
                </a:solidFill>
                <a:latin typeface="American Typewriter"/>
                <a:cs typeface="American Typewriter"/>
              </a:rPr>
              <a:t>Mexicano</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(México)</a:t>
            </a:r>
          </a:p>
          <a:p>
            <a:pPr>
              <a:lnSpc>
                <a:spcPct val="120000"/>
              </a:lnSpc>
              <a:buFontTx/>
              <a:buChar char="•"/>
            </a:pPr>
            <a:r>
              <a:rPr lang="en-US" sz="1400" u="none" dirty="0">
                <a:solidFill>
                  <a:srgbClr val="000090"/>
                </a:solidFill>
                <a:latin typeface="American Typewriter"/>
                <a:cs typeface="American Typewriter"/>
              </a:rPr>
              <a:t> </a:t>
            </a:r>
            <a:r>
              <a:rPr lang="en-US" sz="1400" u="none" dirty="0" err="1">
                <a:solidFill>
                  <a:srgbClr val="000090"/>
                </a:solidFill>
                <a:latin typeface="American Typewriter"/>
                <a:cs typeface="American Typewriter"/>
              </a:rPr>
              <a:t>Fuerza</a:t>
            </a:r>
            <a:r>
              <a:rPr lang="en-US" sz="1400" u="none" dirty="0">
                <a:solidFill>
                  <a:srgbClr val="000090"/>
                </a:solidFill>
                <a:latin typeface="American Typewriter"/>
                <a:cs typeface="American Typewriter"/>
              </a:rPr>
              <a:t> </a:t>
            </a:r>
            <a:r>
              <a:rPr lang="en-US" sz="1400" u="none" dirty="0" err="1">
                <a:solidFill>
                  <a:srgbClr val="000090"/>
                </a:solidFill>
                <a:latin typeface="American Typewriter"/>
                <a:cs typeface="American Typewriter"/>
              </a:rPr>
              <a:t>Aérea</a:t>
            </a:r>
            <a:r>
              <a:rPr lang="en-US" sz="1400" u="none" dirty="0">
                <a:solidFill>
                  <a:srgbClr val="000090"/>
                </a:solidFill>
                <a:latin typeface="American Typewriter"/>
                <a:cs typeface="American Typewriter"/>
              </a:rPr>
              <a:t> Mexicana</a:t>
            </a:r>
            <a:r>
              <a:rPr lang="en-US" sz="1400" b="0" u="none" dirty="0">
                <a:solidFill>
                  <a:srgbClr val="000090"/>
                </a:solidFill>
                <a:latin typeface="American Typewriter"/>
                <a:cs typeface="American Typewriter"/>
              </a:rPr>
              <a:t> </a:t>
            </a:r>
            <a:r>
              <a:rPr lang="en-US" sz="1400" u="none" dirty="0">
                <a:solidFill>
                  <a:srgbClr val="000090"/>
                </a:solidFill>
                <a:latin typeface="American Typewriter"/>
                <a:cs typeface="American Typewriter"/>
              </a:rPr>
              <a:t>(México)</a:t>
            </a:r>
          </a:p>
        </p:txBody>
      </p:sp>
      <p:sp>
        <p:nvSpPr>
          <p:cNvPr id="726024" name="Rectangle 8"/>
          <p:cNvSpPr>
            <a:spLocks noChangeArrowheads="1"/>
          </p:cNvSpPr>
          <p:nvPr/>
        </p:nvSpPr>
        <p:spPr bwMode="auto">
          <a:xfrm>
            <a:off x="63500" y="1392238"/>
            <a:ext cx="4552950" cy="52716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lnSpc>
                <a:spcPct val="110000"/>
              </a:lnSpc>
              <a:spcBef>
                <a:spcPct val="50000"/>
              </a:spcBef>
            </a:pPr>
            <a:r>
              <a:rPr lang="es-MX" sz="1400" b="1" u="none" dirty="0" smtClean="0">
                <a:solidFill>
                  <a:srgbClr val="FF0000"/>
                </a:solidFill>
                <a:latin typeface="American Typewriter"/>
                <a:cs typeface="American Typewriter"/>
              </a:rPr>
              <a:t>USA  Institutions</a:t>
            </a:r>
          </a:p>
          <a:p>
            <a:pPr algn="ctr">
              <a:lnSpc>
                <a:spcPct val="110000"/>
              </a:lnSpc>
              <a:spcBef>
                <a:spcPct val="50000"/>
              </a:spcBef>
            </a:pPr>
            <a:r>
              <a:rPr lang="es-MX" b="1" u="none" dirty="0" smtClean="0">
                <a:solidFill>
                  <a:srgbClr val="FF0000"/>
                </a:solidFill>
                <a:latin typeface="American Typewriter"/>
                <a:cs typeface="American Typewriter"/>
              </a:rPr>
              <a:t>23 Researchers</a:t>
            </a:r>
            <a:endParaRPr lang="es-MX" sz="1400" b="1" u="none" dirty="0">
              <a:solidFill>
                <a:srgbClr val="FF0000"/>
              </a:solidFill>
              <a:latin typeface="American Typewriter"/>
              <a:cs typeface="American Typewriter"/>
            </a:endParaRPr>
          </a:p>
          <a:p>
            <a:pPr>
              <a:lnSpc>
                <a:spcPct val="110000"/>
              </a:lnSpc>
            </a:pPr>
            <a:endParaRPr lang="en-US" sz="1400" u="none" dirty="0">
              <a:solidFill>
                <a:srgbClr val="000090"/>
              </a:solidFill>
              <a:latin typeface="American Typewriter"/>
              <a:cs typeface="American Typewriter"/>
            </a:endParaRPr>
          </a:p>
          <a:p>
            <a:pPr>
              <a:lnSpc>
                <a:spcPct val="110000"/>
              </a:lnSpc>
            </a:pPr>
            <a:r>
              <a:rPr lang="en-US" sz="1400" b="1" u="none" dirty="0">
                <a:solidFill>
                  <a:srgbClr val="000090"/>
                </a:solidFill>
                <a:latin typeface="American Typewriter"/>
                <a:cs typeface="American Typewriter"/>
              </a:rPr>
              <a:t>U.S. Air Force:</a:t>
            </a:r>
          </a:p>
          <a:p>
            <a:pPr>
              <a:lnSpc>
                <a:spcPct val="110000"/>
              </a:lnSpc>
            </a:pPr>
            <a:endParaRPr lang="en-US" sz="1400" u="none" dirty="0">
              <a:solidFill>
                <a:srgbClr val="000090"/>
              </a:solidFill>
              <a:latin typeface="American Typewriter"/>
              <a:cs typeface="American Typewriter"/>
            </a:endParaRPr>
          </a:p>
          <a:p>
            <a:pPr>
              <a:lnSpc>
                <a:spcPct val="110000"/>
              </a:lnSpc>
            </a:pPr>
            <a:r>
              <a:rPr lang="en-US" sz="1400" u="none" dirty="0">
                <a:solidFill>
                  <a:srgbClr val="000090"/>
                </a:solidFill>
                <a:latin typeface="American Typewriter"/>
                <a:cs typeface="American Typewriter"/>
              </a:rPr>
              <a:t>AFRL – Arlington, Virginia                             </a:t>
            </a:r>
          </a:p>
          <a:p>
            <a:pPr>
              <a:lnSpc>
                <a:spcPct val="110000"/>
              </a:lnSpc>
            </a:pPr>
            <a:r>
              <a:rPr lang="en-US" sz="1400" u="none" dirty="0">
                <a:solidFill>
                  <a:srgbClr val="000090"/>
                </a:solidFill>
                <a:latin typeface="American Typewriter"/>
                <a:cs typeface="American Typewriter"/>
              </a:rPr>
              <a:t>(RXPJ, RXBC, RXBP, RXPBJ, RW, ITO)</a:t>
            </a:r>
          </a:p>
          <a:p>
            <a:pPr>
              <a:lnSpc>
                <a:spcPct val="110000"/>
              </a:lnSpc>
            </a:pPr>
            <a:r>
              <a:rPr lang="en-US" sz="1400" u="none" dirty="0">
                <a:solidFill>
                  <a:srgbClr val="000090"/>
                </a:solidFill>
                <a:latin typeface="American Typewriter"/>
                <a:cs typeface="American Typewriter"/>
              </a:rPr>
              <a:t>AFOSR</a:t>
            </a:r>
            <a:r>
              <a:rPr lang="en-US" sz="1400" b="0" u="none" dirty="0">
                <a:solidFill>
                  <a:srgbClr val="000090"/>
                </a:solidFill>
                <a:latin typeface="American Typewriter"/>
                <a:cs typeface="American Typewriter"/>
              </a:rPr>
              <a:t> – </a:t>
            </a:r>
            <a:r>
              <a:rPr lang="en-US" sz="1400" u="none" dirty="0">
                <a:solidFill>
                  <a:srgbClr val="000090"/>
                </a:solidFill>
                <a:latin typeface="American Typewriter"/>
                <a:cs typeface="American Typewriter"/>
              </a:rPr>
              <a:t>Arlington, Virginia (SOARD, NE, NA) </a:t>
            </a:r>
          </a:p>
          <a:p>
            <a:pPr>
              <a:lnSpc>
                <a:spcPct val="110000"/>
              </a:lnSpc>
            </a:pPr>
            <a:endParaRPr lang="en-US" sz="1400" u="none" dirty="0">
              <a:solidFill>
                <a:srgbClr val="000090"/>
              </a:solidFill>
              <a:latin typeface="American Typewriter"/>
              <a:cs typeface="American Typewriter"/>
            </a:endParaRPr>
          </a:p>
          <a:p>
            <a:pPr>
              <a:lnSpc>
                <a:spcPct val="110000"/>
              </a:lnSpc>
            </a:pPr>
            <a:r>
              <a:rPr lang="en-US" sz="1400" b="1" u="none" dirty="0">
                <a:solidFill>
                  <a:srgbClr val="000090"/>
                </a:solidFill>
                <a:latin typeface="American Typewriter"/>
                <a:cs typeface="American Typewriter"/>
              </a:rPr>
              <a:t>U.S. Army:</a:t>
            </a:r>
          </a:p>
          <a:p>
            <a:pPr>
              <a:lnSpc>
                <a:spcPct val="110000"/>
              </a:lnSpc>
            </a:pPr>
            <a:endParaRPr lang="en-US" sz="140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ITC – </a:t>
            </a:r>
            <a:r>
              <a:rPr lang="es-ES" sz="1400" u="none" dirty="0" err="1">
                <a:solidFill>
                  <a:srgbClr val="000090"/>
                </a:solidFill>
                <a:latin typeface="American Typewriter"/>
                <a:cs typeface="American Typewriter"/>
              </a:rPr>
              <a:t>Americas</a:t>
            </a:r>
            <a:r>
              <a:rPr lang="es-ES" sz="1400" b="0" u="none" dirty="0">
                <a:solidFill>
                  <a:srgbClr val="000090"/>
                </a:solidFill>
                <a:latin typeface="American Typewriter"/>
                <a:cs typeface="American Typewriter"/>
              </a:rPr>
              <a:t> - </a:t>
            </a:r>
            <a:r>
              <a:rPr lang="es-ES" sz="1400" u="none" dirty="0">
                <a:solidFill>
                  <a:srgbClr val="000090"/>
                </a:solidFill>
                <a:latin typeface="American Typewriter"/>
                <a:cs typeface="American Typewriter"/>
              </a:rPr>
              <a:t>Santiago, Chile</a:t>
            </a:r>
            <a:r>
              <a:rPr lang="es-ES" sz="1400" b="0" u="none" dirty="0">
                <a:solidFill>
                  <a:srgbClr val="000090"/>
                </a:solidFill>
                <a:latin typeface="American Typewriter"/>
                <a:cs typeface="American Typewriter"/>
              </a:rPr>
              <a:t> </a:t>
            </a:r>
          </a:p>
          <a:p>
            <a:pPr>
              <a:lnSpc>
                <a:spcPct val="110000"/>
              </a:lnSpc>
            </a:pPr>
            <a:r>
              <a:rPr lang="es-ES" sz="1400" u="none" dirty="0">
                <a:solidFill>
                  <a:srgbClr val="000090"/>
                </a:solidFill>
                <a:latin typeface="American Typewriter"/>
                <a:cs typeface="American Typewriter"/>
              </a:rPr>
              <a:t>ITC-AME (LA)</a:t>
            </a:r>
            <a:r>
              <a:rPr lang="es-ES" sz="1400" b="0" u="none" dirty="0">
                <a:solidFill>
                  <a:srgbClr val="000090"/>
                </a:solidFill>
                <a:latin typeface="American Typewriter"/>
                <a:cs typeface="American Typewriter"/>
              </a:rPr>
              <a:t> – </a:t>
            </a:r>
            <a:r>
              <a:rPr lang="es-ES" sz="1400" u="none" dirty="0">
                <a:solidFill>
                  <a:srgbClr val="000090"/>
                </a:solidFill>
                <a:latin typeface="American Typewriter"/>
                <a:cs typeface="American Typewriter"/>
              </a:rPr>
              <a:t>Buenos Aires, Argentina</a:t>
            </a:r>
          </a:p>
          <a:p>
            <a:pPr>
              <a:lnSpc>
                <a:spcPct val="110000"/>
              </a:lnSpc>
            </a:pPr>
            <a:r>
              <a:rPr lang="es-ES" sz="1400" u="none" dirty="0">
                <a:solidFill>
                  <a:srgbClr val="000090"/>
                </a:solidFill>
                <a:latin typeface="American Typewriter"/>
                <a:cs typeface="American Typewriter"/>
              </a:rPr>
              <a:t>ARL</a:t>
            </a:r>
            <a:r>
              <a:rPr lang="es-ES" sz="1400" b="0" u="none" dirty="0">
                <a:solidFill>
                  <a:srgbClr val="000090"/>
                </a:solidFill>
                <a:latin typeface="American Typewriter"/>
                <a:cs typeface="American Typewriter"/>
              </a:rPr>
              <a:t> – </a:t>
            </a:r>
            <a:r>
              <a:rPr lang="es-MX" sz="1400" u="none" dirty="0">
                <a:solidFill>
                  <a:srgbClr val="000090"/>
                </a:solidFill>
                <a:latin typeface="American Typewriter"/>
                <a:cs typeface="American Typewriter"/>
              </a:rPr>
              <a:t>Adelphi, Maryland</a:t>
            </a:r>
            <a:r>
              <a:rPr lang="es-MX" sz="1400" b="0" u="none" dirty="0">
                <a:solidFill>
                  <a:srgbClr val="000090"/>
                </a:solidFill>
                <a:latin typeface="American Typewriter"/>
                <a:cs typeface="American Typewriter"/>
              </a:rPr>
              <a:t> </a:t>
            </a:r>
            <a:endParaRPr lang="es-ES" sz="1400" b="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AMRDEC </a:t>
            </a:r>
            <a:r>
              <a:rPr lang="es-ES" sz="1400" b="0" u="none" dirty="0">
                <a:solidFill>
                  <a:srgbClr val="000090"/>
                </a:solidFill>
                <a:latin typeface="American Typewriter"/>
                <a:cs typeface="American Typewriter"/>
              </a:rPr>
              <a:t>– </a:t>
            </a:r>
            <a:r>
              <a:rPr lang="es-MX" sz="1400" u="none" dirty="0">
                <a:solidFill>
                  <a:srgbClr val="000090"/>
                </a:solidFill>
                <a:latin typeface="American Typewriter"/>
                <a:cs typeface="American Typewriter"/>
              </a:rPr>
              <a:t>Huntsville, Alabama </a:t>
            </a:r>
            <a:endParaRPr lang="es-ES" sz="140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ARDEC</a:t>
            </a:r>
            <a:r>
              <a:rPr lang="es-ES" sz="1400" b="0" u="none" dirty="0">
                <a:solidFill>
                  <a:srgbClr val="000090"/>
                </a:solidFill>
                <a:latin typeface="American Typewriter"/>
                <a:cs typeface="American Typewriter"/>
              </a:rPr>
              <a:t> – </a:t>
            </a:r>
            <a:r>
              <a:rPr lang="es-MX" sz="1400" u="none" dirty="0">
                <a:solidFill>
                  <a:srgbClr val="000090"/>
                </a:solidFill>
                <a:latin typeface="American Typewriter"/>
                <a:cs typeface="American Typewriter"/>
              </a:rPr>
              <a:t>Picatinny, New Jersey </a:t>
            </a:r>
            <a:endParaRPr lang="es-ES" sz="140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NORTHCOM</a:t>
            </a:r>
            <a:r>
              <a:rPr lang="es-ES" sz="1400" b="0" u="none" dirty="0">
                <a:solidFill>
                  <a:srgbClr val="000090"/>
                </a:solidFill>
                <a:latin typeface="American Typewriter"/>
                <a:cs typeface="American Typewriter"/>
              </a:rPr>
              <a:t> – </a:t>
            </a:r>
            <a:r>
              <a:rPr lang="es-ES" sz="1400" u="none" dirty="0">
                <a:solidFill>
                  <a:srgbClr val="000090"/>
                </a:solidFill>
                <a:latin typeface="American Typewriter"/>
                <a:cs typeface="American Typewriter"/>
              </a:rPr>
              <a:t>Colorado, Springs</a:t>
            </a:r>
          </a:p>
          <a:p>
            <a:pPr>
              <a:lnSpc>
                <a:spcPct val="110000"/>
              </a:lnSpc>
              <a:buFontTx/>
              <a:buChar char="•"/>
            </a:pPr>
            <a:endParaRPr lang="es-ES" sz="140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U</a:t>
            </a:r>
            <a:r>
              <a:rPr lang="es-ES" sz="1400" b="1" u="none" dirty="0">
                <a:solidFill>
                  <a:srgbClr val="000090"/>
                </a:solidFill>
                <a:latin typeface="American Typewriter"/>
                <a:cs typeface="American Typewriter"/>
              </a:rPr>
              <a:t>.S. </a:t>
            </a:r>
            <a:r>
              <a:rPr lang="es-ES" sz="1400" b="1" u="none" dirty="0" err="1">
                <a:solidFill>
                  <a:srgbClr val="000090"/>
                </a:solidFill>
                <a:latin typeface="American Typewriter"/>
                <a:cs typeface="American Typewriter"/>
              </a:rPr>
              <a:t>Navy</a:t>
            </a:r>
            <a:r>
              <a:rPr lang="es-ES" sz="1400" b="1" u="none" dirty="0">
                <a:solidFill>
                  <a:srgbClr val="000090"/>
                </a:solidFill>
                <a:latin typeface="American Typewriter"/>
                <a:cs typeface="American Typewriter"/>
              </a:rPr>
              <a:t>:</a:t>
            </a:r>
          </a:p>
          <a:p>
            <a:pPr>
              <a:lnSpc>
                <a:spcPct val="110000"/>
              </a:lnSpc>
            </a:pPr>
            <a:endParaRPr lang="es-ES" sz="1400" u="none" dirty="0">
              <a:solidFill>
                <a:srgbClr val="000090"/>
              </a:solidFill>
              <a:latin typeface="American Typewriter"/>
              <a:cs typeface="American Typewriter"/>
            </a:endParaRPr>
          </a:p>
          <a:p>
            <a:pPr>
              <a:lnSpc>
                <a:spcPct val="110000"/>
              </a:lnSpc>
            </a:pPr>
            <a:r>
              <a:rPr lang="es-ES" sz="1400" u="none" dirty="0">
                <a:solidFill>
                  <a:srgbClr val="000090"/>
                </a:solidFill>
                <a:latin typeface="American Typewriter"/>
                <a:cs typeface="American Typewriter"/>
              </a:rPr>
              <a:t>Office of Naval </a:t>
            </a:r>
            <a:r>
              <a:rPr lang="es-ES" sz="1400" u="none" dirty="0" err="1">
                <a:solidFill>
                  <a:srgbClr val="000090"/>
                </a:solidFill>
                <a:latin typeface="American Typewriter"/>
                <a:cs typeface="American Typewriter"/>
              </a:rPr>
              <a:t>Research</a:t>
            </a:r>
            <a:r>
              <a:rPr lang="es-ES" sz="1400" b="0" u="none" dirty="0">
                <a:solidFill>
                  <a:srgbClr val="000090"/>
                </a:solidFill>
                <a:latin typeface="American Typewriter"/>
                <a:cs typeface="American Typewriter"/>
              </a:rPr>
              <a:t> </a:t>
            </a:r>
            <a:r>
              <a:rPr lang="es-ES" sz="1400" u="none" dirty="0">
                <a:solidFill>
                  <a:srgbClr val="000090"/>
                </a:solidFill>
                <a:latin typeface="American Typewriter"/>
                <a:cs typeface="American Typewriter"/>
              </a:rPr>
              <a:t>– Global</a:t>
            </a:r>
            <a:r>
              <a:rPr lang="es-ES" sz="1400" b="0" u="none" dirty="0">
                <a:solidFill>
                  <a:srgbClr val="000090"/>
                </a:solidFill>
                <a:latin typeface="American Typewriter"/>
                <a:cs typeface="American Typewriter"/>
              </a:rPr>
              <a:t>, </a:t>
            </a:r>
            <a:r>
              <a:rPr lang="es-ES" sz="1400" u="none" dirty="0">
                <a:solidFill>
                  <a:srgbClr val="000090"/>
                </a:solidFill>
                <a:latin typeface="American Typewriter"/>
                <a:cs typeface="American Typewriter"/>
              </a:rPr>
              <a:t>Santiago, Chile</a:t>
            </a:r>
            <a:endParaRPr lang="en-US" sz="1400" u="none" dirty="0">
              <a:solidFill>
                <a:srgbClr val="000090"/>
              </a:solidFill>
              <a:latin typeface="American Typewriter"/>
              <a:cs typeface="American Typewriter"/>
            </a:endParaRPr>
          </a:p>
        </p:txBody>
      </p:sp>
    </p:spTree>
    <p:extLst>
      <p:ext uri="{BB962C8B-B14F-4D97-AF65-F5344CB8AC3E}">
        <p14:creationId xmlns:p14="http://schemas.microsoft.com/office/powerpoint/2010/main" xmlns="" val="252761539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42" name="Picture 2" descr="foto grupal2"/>
          <p:cNvPicPr>
            <a:picLocks noChangeAspect="1" noChangeArrowheads="1"/>
          </p:cNvPicPr>
          <p:nvPr/>
        </p:nvPicPr>
        <p:blipFill>
          <a:blip r:embed="rId3" cstate="print">
            <a:lum bright="52000" contrast="-72000"/>
            <a:extLst>
              <a:ext uri="{28A0092B-C50C-407E-A947-70E740481C1C}">
                <a14:useLocalDpi xmlns:a14="http://schemas.microsoft.com/office/drawing/2010/main" xmlns="" val="0"/>
              </a:ext>
            </a:extLst>
          </a:blip>
          <a:srcRect/>
          <a:stretch>
            <a:fillRect/>
          </a:stretch>
        </p:blipFill>
        <p:spPr bwMode="auto">
          <a:xfrm>
            <a:off x="0" y="658813"/>
            <a:ext cx="9144000" cy="6356350"/>
          </a:xfrm>
          <a:prstGeom prst="rect">
            <a:avLst/>
          </a:prstGeom>
          <a:noFill/>
          <a:extLst>
            <a:ext uri="{909E8E84-426E-40dd-AFC4-6F175D3DCCD1}">
              <a14:hiddenFill xmlns:a14="http://schemas.microsoft.com/office/drawing/2010/main" xmlns="">
                <a:solidFill>
                  <a:srgbClr val="FFFFFF"/>
                </a:solidFill>
              </a14:hiddenFill>
            </a:ext>
          </a:extLst>
        </p:spPr>
      </p:pic>
      <p:pic>
        <p:nvPicPr>
          <p:cNvPr id="727044" name="Picture 4" descr="workshop 004"/>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705225" y="5562600"/>
            <a:ext cx="1727200" cy="1295400"/>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pic>
        <p:nvPicPr>
          <p:cNvPr id="727045" name="Picture 5" descr="workshop 03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521325" y="5578475"/>
            <a:ext cx="1720850" cy="1279525"/>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pic>
        <p:nvPicPr>
          <p:cNvPr id="727046" name="Picture 6" descr="workshop 005"/>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847850" y="5556250"/>
            <a:ext cx="1738313" cy="1301750"/>
          </a:xfrm>
          <a:prstGeom prst="rect">
            <a:avLst/>
          </a:prstGeom>
          <a:noFill/>
          <a:effectLst>
            <a:outerShdw blurRad="63500" dist="107763" dir="18900000" algn="ctr" rotWithShape="0">
              <a:srgbClr val="000000">
                <a:alpha val="50000"/>
              </a:srgbClr>
            </a:outerShdw>
          </a:effectLst>
          <a:extLst>
            <a:ext uri="{909E8E84-426E-40dd-AFC4-6F175D3DCCD1}">
              <a14:hiddenFill xmlns:a14="http://schemas.microsoft.com/office/drawing/2010/main" xmlns="">
                <a:solidFill>
                  <a:srgbClr val="FFFFFF"/>
                </a:solidFill>
              </a14:hiddenFill>
            </a:ext>
          </a:extLst>
        </p:spPr>
      </p:pic>
      <p:sp>
        <p:nvSpPr>
          <p:cNvPr id="727048" name="Text Box 8"/>
          <p:cNvSpPr txBox="1">
            <a:spLocks noChangeArrowheads="1"/>
          </p:cNvSpPr>
          <p:nvPr/>
        </p:nvSpPr>
        <p:spPr bwMode="auto">
          <a:xfrm>
            <a:off x="2763838" y="4475163"/>
            <a:ext cx="3608387" cy="942975"/>
          </a:xfrm>
          <a:prstGeom prst="rect">
            <a:avLst/>
          </a:prstGeom>
          <a:solidFill>
            <a:srgbClr val="3399FF"/>
          </a:solidFill>
          <a:ln>
            <a:noFill/>
          </a:ln>
          <a:effectLst>
            <a:outerShdw blurRad="63500" dist="107763" dir="18900000" algn="ctr" rotWithShape="0">
              <a:srgbClr val="000000">
                <a:alpha val="50000"/>
              </a:srgb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algn="ctr">
              <a:spcBef>
                <a:spcPct val="50000"/>
              </a:spcBef>
            </a:pPr>
            <a:r>
              <a:rPr lang="es-MX" sz="1400" u="none">
                <a:solidFill>
                  <a:schemeClr val="bg1"/>
                </a:solidFill>
              </a:rPr>
              <a:t>Costo del Evento $1, 000 miles:</a:t>
            </a:r>
          </a:p>
          <a:p>
            <a:pPr algn="ctr">
              <a:spcBef>
                <a:spcPct val="50000"/>
              </a:spcBef>
            </a:pPr>
            <a:r>
              <a:rPr lang="es-MX" sz="1400" u="none">
                <a:solidFill>
                  <a:schemeClr val="bg1"/>
                </a:solidFill>
              </a:rPr>
              <a:t>$ 750 miles.- Agencias Norteamericanas</a:t>
            </a:r>
          </a:p>
          <a:p>
            <a:pPr algn="ctr">
              <a:spcBef>
                <a:spcPct val="50000"/>
              </a:spcBef>
            </a:pPr>
            <a:r>
              <a:rPr lang="es-MX" sz="1400" u="none">
                <a:solidFill>
                  <a:schemeClr val="bg1"/>
                </a:solidFill>
              </a:rPr>
              <a:t>$ 250 miles.-CONACYT</a:t>
            </a:r>
            <a:endParaRPr lang="es-ES" sz="1400" u="none">
              <a:solidFill>
                <a:schemeClr val="bg1"/>
              </a:solidFill>
            </a:endParaRPr>
          </a:p>
        </p:txBody>
      </p:sp>
      <p:sp>
        <p:nvSpPr>
          <p:cNvPr id="727049" name="Rectangle 9"/>
          <p:cNvSpPr>
            <a:spLocks noChangeArrowheads="1"/>
          </p:cNvSpPr>
          <p:nvPr/>
        </p:nvSpPr>
        <p:spPr bwMode="auto">
          <a:xfrm>
            <a:off x="5545138" y="38656"/>
            <a:ext cx="3729037" cy="73866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nchor="ctr">
            <a:spAutoFit/>
          </a:bodyPr>
          <a:lstStyle/>
          <a:p>
            <a:pPr algn="ctr"/>
            <a:r>
              <a:rPr lang="en-US" sz="1400" i="1" u="none" dirty="0">
                <a:solidFill>
                  <a:srgbClr val="CC0000"/>
                </a:solidFill>
                <a:latin typeface="American Typewriter"/>
                <a:cs typeface="American Typewriter"/>
              </a:rPr>
              <a:t>EUA – MÉXICO </a:t>
            </a:r>
            <a:endParaRPr lang="es-ES" sz="1400" b="0" i="1" u="none" dirty="0">
              <a:solidFill>
                <a:srgbClr val="CC0000"/>
              </a:solidFill>
              <a:latin typeface="American Typewriter"/>
              <a:cs typeface="American Typewriter"/>
            </a:endParaRPr>
          </a:p>
          <a:p>
            <a:pPr algn="ctr"/>
            <a:r>
              <a:rPr lang="en-US" sz="1400" i="1" u="none" dirty="0">
                <a:solidFill>
                  <a:srgbClr val="CC0000"/>
                </a:solidFill>
                <a:latin typeface="American Typewriter"/>
                <a:cs typeface="American Typewriter"/>
              </a:rPr>
              <a:t>TALLER DE CIENCIA DE MATERIALES</a:t>
            </a:r>
          </a:p>
          <a:p>
            <a:pPr algn="ctr"/>
            <a:r>
              <a:rPr lang="en-US" sz="1400" i="1" u="none" dirty="0">
                <a:solidFill>
                  <a:srgbClr val="CC0000"/>
                </a:solidFill>
                <a:latin typeface="American Typewriter"/>
                <a:cs typeface="American Typewriter"/>
              </a:rPr>
              <a:t>2008</a:t>
            </a:r>
          </a:p>
        </p:txBody>
      </p:sp>
      <p:sp>
        <p:nvSpPr>
          <p:cNvPr id="727051" name="Text Box 11"/>
          <p:cNvSpPr txBox="1">
            <a:spLocks noChangeArrowheads="1"/>
          </p:cNvSpPr>
          <p:nvPr/>
        </p:nvSpPr>
        <p:spPr bwMode="auto">
          <a:xfrm>
            <a:off x="518758" y="881063"/>
            <a:ext cx="7304087" cy="43088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spcBef>
                <a:spcPct val="50000"/>
              </a:spcBef>
            </a:pPr>
            <a:r>
              <a:rPr lang="es-MX" sz="2200" dirty="0" smtClean="0">
                <a:solidFill>
                  <a:srgbClr val="000090"/>
                </a:solidFill>
                <a:latin typeface="Apple Casual"/>
                <a:cs typeface="Apple Casual"/>
              </a:rPr>
              <a:t>Working </a:t>
            </a:r>
            <a:r>
              <a:rPr lang="es-MX" sz="2200" u="none" dirty="0" smtClean="0">
                <a:solidFill>
                  <a:srgbClr val="000090"/>
                </a:solidFill>
                <a:latin typeface="Apple Casual"/>
                <a:cs typeface="Apple Casual"/>
              </a:rPr>
              <a:t> Groups</a:t>
            </a:r>
            <a:endParaRPr lang="es-MX" sz="2200" u="none" dirty="0">
              <a:solidFill>
                <a:srgbClr val="000090"/>
              </a:solidFill>
              <a:latin typeface="Apple Casual"/>
              <a:cs typeface="Apple Casual"/>
            </a:endParaRPr>
          </a:p>
        </p:txBody>
      </p:sp>
      <p:sp>
        <p:nvSpPr>
          <p:cNvPr id="10" name="Rectangle 2"/>
          <p:cNvSpPr>
            <a:spLocks noChangeArrowheads="1"/>
          </p:cNvSpPr>
          <p:nvPr/>
        </p:nvSpPr>
        <p:spPr bwMode="auto">
          <a:xfrm>
            <a:off x="250825" y="1185863"/>
            <a:ext cx="8713788" cy="34163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algn="ctr"/>
            <a:endParaRPr lang="en-US" sz="1600" b="1" dirty="0">
              <a:latin typeface="American Typewriter"/>
              <a:cs typeface="American Typewriter"/>
            </a:endParaRPr>
          </a:p>
          <a:p>
            <a:r>
              <a:rPr lang="en-US" sz="1600" b="1" dirty="0">
                <a:solidFill>
                  <a:srgbClr val="CC0000"/>
                </a:solidFill>
                <a:latin typeface="American Typewriter"/>
                <a:cs typeface="American Typewriter"/>
              </a:rPr>
              <a:t>Group I</a:t>
            </a:r>
            <a:r>
              <a:rPr lang="en-US" sz="1600" b="1" dirty="0">
                <a:solidFill>
                  <a:schemeClr val="accent2"/>
                </a:solidFill>
                <a:latin typeface="American Typewriter"/>
                <a:cs typeface="American Typewriter"/>
              </a:rPr>
              <a:t> </a:t>
            </a:r>
            <a:r>
              <a:rPr lang="en-US" sz="1600" b="1" dirty="0">
                <a:latin typeface="American Typewriter"/>
                <a:cs typeface="American Typewriter"/>
              </a:rPr>
              <a:t>– Composites &amp; Metallic Materials</a:t>
            </a:r>
          </a:p>
          <a:p>
            <a:r>
              <a:rPr lang="en-US" sz="1600" b="1" dirty="0">
                <a:solidFill>
                  <a:schemeClr val="accent2"/>
                </a:solidFill>
                <a:latin typeface="American Typewriter"/>
                <a:cs typeface="American Typewriter"/>
              </a:rPr>
              <a:t>Chair – Dr. Joel House from the U.S. Air Force Research Laboratory </a:t>
            </a:r>
          </a:p>
          <a:p>
            <a:endParaRPr lang="es-ES" sz="1600" dirty="0">
              <a:latin typeface="American Typewriter"/>
              <a:cs typeface="American Typewriter"/>
            </a:endParaRPr>
          </a:p>
          <a:p>
            <a:r>
              <a:rPr lang="en-US" sz="1600" b="1" dirty="0">
                <a:solidFill>
                  <a:srgbClr val="CC0000"/>
                </a:solidFill>
                <a:latin typeface="American Typewriter"/>
                <a:cs typeface="American Typewriter"/>
              </a:rPr>
              <a:t>Group II</a:t>
            </a:r>
            <a:r>
              <a:rPr lang="en-US" sz="1600" b="1" dirty="0">
                <a:latin typeface="American Typewriter"/>
                <a:cs typeface="American Typewriter"/>
              </a:rPr>
              <a:t> – Electronic Materials &amp; Devices</a:t>
            </a:r>
          </a:p>
          <a:p>
            <a:r>
              <a:rPr lang="en-US" sz="1600" b="1" dirty="0">
                <a:solidFill>
                  <a:schemeClr val="accent2"/>
                </a:solidFill>
                <a:latin typeface="American Typewriter"/>
                <a:cs typeface="American Typewriter"/>
              </a:rPr>
              <a:t>Chair –  Dr. Donald Silversmith from the U.S. Air Force Research Laboratory</a:t>
            </a:r>
            <a:r>
              <a:rPr lang="en-US" sz="1600" dirty="0">
                <a:latin typeface="American Typewriter"/>
                <a:cs typeface="American Typewriter"/>
              </a:rPr>
              <a:t> </a:t>
            </a:r>
          </a:p>
          <a:p>
            <a:endParaRPr lang="es-ES" sz="1600" dirty="0">
              <a:latin typeface="American Typewriter"/>
              <a:cs typeface="American Typewriter"/>
            </a:endParaRPr>
          </a:p>
          <a:p>
            <a:r>
              <a:rPr lang="en-US" sz="1600" b="1" dirty="0">
                <a:solidFill>
                  <a:srgbClr val="CC0000"/>
                </a:solidFill>
                <a:latin typeface="American Typewriter"/>
                <a:cs typeface="American Typewriter"/>
              </a:rPr>
              <a:t>Group III</a:t>
            </a:r>
            <a:r>
              <a:rPr lang="en-US" sz="1600" b="1" dirty="0">
                <a:latin typeface="American Typewriter"/>
                <a:cs typeface="American Typewriter"/>
              </a:rPr>
              <a:t> – Polymers &amp; Ceramics</a:t>
            </a:r>
          </a:p>
          <a:p>
            <a:r>
              <a:rPr lang="en-US" sz="1600" b="1" dirty="0">
                <a:solidFill>
                  <a:schemeClr val="accent2"/>
                </a:solidFill>
                <a:latin typeface="American Typewriter"/>
                <a:cs typeface="American Typewriter"/>
              </a:rPr>
              <a:t>Chair – Dr. Ronald </a:t>
            </a:r>
            <a:r>
              <a:rPr lang="en-US" sz="1600" b="1" dirty="0" err="1">
                <a:solidFill>
                  <a:schemeClr val="accent2"/>
                </a:solidFill>
                <a:latin typeface="American Typewriter"/>
                <a:cs typeface="American Typewriter"/>
              </a:rPr>
              <a:t>Ziolo</a:t>
            </a:r>
            <a:r>
              <a:rPr lang="en-US" sz="1600" b="1" dirty="0">
                <a:solidFill>
                  <a:schemeClr val="accent2"/>
                </a:solidFill>
                <a:latin typeface="American Typewriter"/>
                <a:cs typeface="American Typewriter"/>
              </a:rPr>
              <a:t> from CIQA</a:t>
            </a:r>
            <a:r>
              <a:rPr lang="en-US" sz="1600" dirty="0">
                <a:latin typeface="American Typewriter"/>
                <a:cs typeface="American Typewriter"/>
              </a:rPr>
              <a:t> </a:t>
            </a:r>
            <a:r>
              <a:rPr lang="en-US" sz="1600" dirty="0">
                <a:solidFill>
                  <a:schemeClr val="accent2"/>
                </a:solidFill>
                <a:latin typeface="American Typewriter"/>
                <a:cs typeface="American Typewriter"/>
              </a:rPr>
              <a:t>– </a:t>
            </a:r>
            <a:r>
              <a:rPr lang="en-US" sz="1600" b="1" dirty="0">
                <a:solidFill>
                  <a:schemeClr val="accent2"/>
                </a:solidFill>
                <a:latin typeface="American Typewriter"/>
                <a:cs typeface="American Typewriter"/>
              </a:rPr>
              <a:t>Saltillo, Coahuila</a:t>
            </a:r>
          </a:p>
          <a:p>
            <a:endParaRPr lang="en-US" sz="1600" dirty="0">
              <a:solidFill>
                <a:schemeClr val="accent2"/>
              </a:solidFill>
              <a:latin typeface="American Typewriter"/>
              <a:cs typeface="American Typewriter"/>
            </a:endParaRPr>
          </a:p>
          <a:p>
            <a:r>
              <a:rPr lang="en-US" sz="1600" b="1" dirty="0">
                <a:solidFill>
                  <a:srgbClr val="CC0000"/>
                </a:solidFill>
                <a:latin typeface="American Typewriter"/>
                <a:cs typeface="American Typewriter"/>
              </a:rPr>
              <a:t>Group IV</a:t>
            </a:r>
            <a:r>
              <a:rPr lang="en-US" sz="1600" b="1" dirty="0">
                <a:latin typeface="American Typewriter"/>
                <a:cs typeface="American Typewriter"/>
              </a:rPr>
              <a:t> – Simulation &amp; Modeling</a:t>
            </a:r>
          </a:p>
          <a:p>
            <a:r>
              <a:rPr lang="en-US" sz="1600" b="1" dirty="0">
                <a:solidFill>
                  <a:schemeClr val="accent2"/>
                </a:solidFill>
                <a:latin typeface="American Typewriter"/>
                <a:cs typeface="American Typewriter"/>
              </a:rPr>
              <a:t>Chair – Dr. Alberto Vela from CINVESTAV- Mexico City</a:t>
            </a:r>
            <a:endParaRPr lang="es-ES" sz="1600" b="1" dirty="0">
              <a:solidFill>
                <a:schemeClr val="accent2"/>
              </a:solidFill>
              <a:latin typeface="American Typewriter"/>
              <a:cs typeface="American Typewriter"/>
            </a:endParaRPr>
          </a:p>
          <a:p>
            <a:pPr eaLnBrk="0" hangingPunct="0">
              <a:spcBef>
                <a:spcPct val="50000"/>
              </a:spcBef>
            </a:pPr>
            <a:endParaRPr lang="es-ES" sz="1600" dirty="0">
              <a:solidFill>
                <a:schemeClr val="accent2"/>
              </a:solidFill>
              <a:latin typeface="American Typewriter"/>
              <a:cs typeface="American Typewriter"/>
            </a:endParaRPr>
          </a:p>
        </p:txBody>
      </p:sp>
    </p:spTree>
    <p:extLst>
      <p:ext uri="{BB962C8B-B14F-4D97-AF65-F5344CB8AC3E}">
        <p14:creationId xmlns:p14="http://schemas.microsoft.com/office/powerpoint/2010/main" xmlns="" val="312627377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5" descr="C:\DOCUME~1\EDMUND~1.CIM\CONFIG~1\Temp\Rar$DR22.35609\Nano3.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2550" y="3625105"/>
            <a:ext cx="3919538" cy="3116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3" name="Picture 2" descr="C:\DOCUME~1\EDMUND~1.CIM\CONFIG~1\Temp\Rar$DR22.35609\Nano.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2987824" y="2522438"/>
            <a:ext cx="2798763" cy="3498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4" name="Picture 4" descr="C:\DOCUME~1\EDMUND~1.CIM\CONFIG~1\Temp\Rar$DR22.35609\Nano2.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5399088" y="1047750"/>
            <a:ext cx="3803650" cy="3030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6085" name="Picture 3" descr="C:\DOCUME~1\EDMUND~1.CIM\CONFIG~1\Temp\Rar$DR22.35609\Nano1.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410200" y="3709988"/>
            <a:ext cx="3798888" cy="2955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6" name="11 CuadroTexto"/>
          <p:cNvSpPr txBox="1">
            <a:spLocks noChangeArrowheads="1"/>
          </p:cNvSpPr>
          <p:nvPr/>
        </p:nvSpPr>
        <p:spPr bwMode="auto">
          <a:xfrm>
            <a:off x="215757" y="1067832"/>
            <a:ext cx="5436363" cy="17851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sz="1200" b="1" u="sng">
                <a:solidFill>
                  <a:schemeClr val="tx1"/>
                </a:solidFill>
                <a:latin typeface="Arial" charset="0"/>
                <a:ea typeface="ＭＳ Ｐゴシック" charset="0"/>
              </a:defRPr>
            </a:lvl1pPr>
            <a:lvl2pPr marL="742950" indent="-285750" eaLnBrk="0" hangingPunct="0">
              <a:defRPr sz="1200" b="1" u="sng">
                <a:solidFill>
                  <a:schemeClr val="tx1"/>
                </a:solidFill>
                <a:latin typeface="Arial" charset="0"/>
                <a:ea typeface="ＭＳ Ｐゴシック" charset="0"/>
              </a:defRPr>
            </a:lvl2pPr>
            <a:lvl3pPr marL="1143000" indent="-228600" eaLnBrk="0" hangingPunct="0">
              <a:defRPr sz="1200" b="1" u="sng">
                <a:solidFill>
                  <a:schemeClr val="tx1"/>
                </a:solidFill>
                <a:latin typeface="Arial" charset="0"/>
                <a:ea typeface="ＭＳ Ｐゴシック" charset="0"/>
              </a:defRPr>
            </a:lvl3pPr>
            <a:lvl4pPr marL="1600200" indent="-228600" eaLnBrk="0" hangingPunct="0">
              <a:defRPr sz="1200" b="1" u="sng">
                <a:solidFill>
                  <a:schemeClr val="tx1"/>
                </a:solidFill>
                <a:latin typeface="Arial" charset="0"/>
                <a:ea typeface="ＭＳ Ｐゴシック" charset="0"/>
              </a:defRPr>
            </a:lvl4pPr>
            <a:lvl5pPr marL="2057400" indent="-228600" eaLnBrk="0" hangingPunct="0">
              <a:defRPr sz="1200" b="1" u="sng">
                <a:solidFill>
                  <a:schemeClr val="tx1"/>
                </a:solidFill>
                <a:latin typeface="Arial" charset="0"/>
                <a:ea typeface="ＭＳ Ｐゴシック" charset="0"/>
              </a:defRPr>
            </a:lvl5pPr>
            <a:lvl6pPr marL="2514600" indent="-228600" algn="r" eaLnBrk="0" fontAlgn="base" hangingPunct="0">
              <a:spcBef>
                <a:spcPct val="0"/>
              </a:spcBef>
              <a:spcAft>
                <a:spcPct val="0"/>
              </a:spcAft>
              <a:defRPr sz="1200" b="1" u="sng">
                <a:solidFill>
                  <a:schemeClr val="tx1"/>
                </a:solidFill>
                <a:latin typeface="Arial" charset="0"/>
                <a:ea typeface="ＭＳ Ｐゴシック" charset="0"/>
              </a:defRPr>
            </a:lvl6pPr>
            <a:lvl7pPr marL="2971800" indent="-228600" algn="r" eaLnBrk="0" fontAlgn="base" hangingPunct="0">
              <a:spcBef>
                <a:spcPct val="0"/>
              </a:spcBef>
              <a:spcAft>
                <a:spcPct val="0"/>
              </a:spcAft>
              <a:defRPr sz="1200" b="1" u="sng">
                <a:solidFill>
                  <a:schemeClr val="tx1"/>
                </a:solidFill>
                <a:latin typeface="Arial" charset="0"/>
                <a:ea typeface="ＭＳ Ｐゴシック" charset="0"/>
              </a:defRPr>
            </a:lvl7pPr>
            <a:lvl8pPr marL="3429000" indent="-228600" algn="r" eaLnBrk="0" fontAlgn="base" hangingPunct="0">
              <a:spcBef>
                <a:spcPct val="0"/>
              </a:spcBef>
              <a:spcAft>
                <a:spcPct val="0"/>
              </a:spcAft>
              <a:defRPr sz="1200" b="1" u="sng">
                <a:solidFill>
                  <a:schemeClr val="tx1"/>
                </a:solidFill>
                <a:latin typeface="Arial" charset="0"/>
                <a:ea typeface="ＭＳ Ｐゴシック" charset="0"/>
              </a:defRPr>
            </a:lvl8pPr>
            <a:lvl9pPr marL="3886200" indent="-228600" algn="r" eaLnBrk="0" fontAlgn="base" hangingPunct="0">
              <a:spcBef>
                <a:spcPct val="0"/>
              </a:spcBef>
              <a:spcAft>
                <a:spcPct val="0"/>
              </a:spcAft>
              <a:defRPr sz="1200" b="1" u="sng">
                <a:solidFill>
                  <a:schemeClr val="tx1"/>
                </a:solidFill>
                <a:latin typeface="Arial" charset="0"/>
                <a:ea typeface="ＭＳ Ｐゴシック" charset="0"/>
              </a:defRPr>
            </a:lvl9pPr>
          </a:lstStyle>
          <a:p>
            <a:pPr algn="just" eaLnBrk="1" hangingPunct="1"/>
            <a:r>
              <a:rPr lang="es-ES" sz="1800" b="0" u="none" dirty="0" smtClean="0">
                <a:solidFill>
                  <a:srgbClr val="2D2D8A"/>
                </a:solidFill>
                <a:latin typeface="Arial Black"/>
                <a:cs typeface="Arial Black"/>
              </a:rPr>
              <a:t>Octubre 2008 inauguración</a:t>
            </a:r>
          </a:p>
          <a:p>
            <a:pPr algn="just" eaLnBrk="1" hangingPunct="1"/>
            <a:r>
              <a:rPr lang="es-ES" sz="1800" b="0" u="none" dirty="0" smtClean="0">
                <a:solidFill>
                  <a:srgbClr val="A50021"/>
                </a:solidFill>
                <a:latin typeface="Arial Black"/>
                <a:cs typeface="Arial Black"/>
              </a:rPr>
              <a:t>Laboratorio </a:t>
            </a:r>
            <a:r>
              <a:rPr lang="es-ES" sz="1800" b="0" u="none" dirty="0">
                <a:solidFill>
                  <a:srgbClr val="A50021"/>
                </a:solidFill>
                <a:latin typeface="Arial Black"/>
                <a:cs typeface="Arial Black"/>
              </a:rPr>
              <a:t>Nacional de </a:t>
            </a:r>
            <a:r>
              <a:rPr lang="es-ES" sz="1800" b="0" u="none" dirty="0" smtClean="0">
                <a:solidFill>
                  <a:srgbClr val="A50021"/>
                </a:solidFill>
                <a:latin typeface="Arial Black"/>
                <a:cs typeface="Arial Black"/>
              </a:rPr>
              <a:t>Nanotecnología</a:t>
            </a:r>
            <a:endParaRPr lang="es-ES" sz="1800" b="0" u="none" dirty="0">
              <a:solidFill>
                <a:srgbClr val="2D2D8A"/>
              </a:solidFill>
              <a:latin typeface="Arial Black"/>
              <a:cs typeface="Arial Black"/>
            </a:endParaRPr>
          </a:p>
          <a:p>
            <a:pPr algn="just" eaLnBrk="1" hangingPunct="1"/>
            <a:endParaRPr lang="es-ES" sz="1400" b="0" u="none" dirty="0">
              <a:solidFill>
                <a:srgbClr val="2D2D8A"/>
              </a:solidFill>
            </a:endParaRPr>
          </a:p>
          <a:p>
            <a:pPr algn="just" eaLnBrk="1" hangingPunct="1"/>
            <a:r>
              <a:rPr lang="es-MX" sz="2000" b="0" u="none" dirty="0" smtClean="0">
                <a:solidFill>
                  <a:srgbClr val="2D2D8A"/>
                </a:solidFill>
                <a:latin typeface="Arial Black"/>
                <a:cs typeface="Arial Black"/>
              </a:rPr>
              <a:t>20 Millones CONACYT</a:t>
            </a:r>
          </a:p>
          <a:p>
            <a:pPr algn="just" eaLnBrk="1" hangingPunct="1"/>
            <a:r>
              <a:rPr lang="es-MX" sz="2000" b="0" u="none" dirty="0" smtClean="0">
                <a:solidFill>
                  <a:srgbClr val="2D2D8A"/>
                </a:solidFill>
                <a:latin typeface="Arial Black"/>
                <a:cs typeface="Arial Black"/>
              </a:rPr>
              <a:t>10 Millones Gobierno del Estado</a:t>
            </a:r>
          </a:p>
          <a:p>
            <a:pPr algn="just" eaLnBrk="1" hangingPunct="1"/>
            <a:r>
              <a:rPr lang="es-MX" sz="2000" b="0" u="none" dirty="0" smtClean="0">
                <a:solidFill>
                  <a:srgbClr val="2D2D8A"/>
                </a:solidFill>
                <a:latin typeface="Arial Black"/>
                <a:cs typeface="Arial Black"/>
              </a:rPr>
              <a:t>10 Millones CIMAV</a:t>
            </a:r>
            <a:endParaRPr lang="es-MX" sz="2000" b="0" u="none" dirty="0">
              <a:solidFill>
                <a:srgbClr val="2D2D8A"/>
              </a:solidFill>
              <a:latin typeface="Arial Black"/>
              <a:cs typeface="Arial Black"/>
            </a:endParaRPr>
          </a:p>
        </p:txBody>
      </p:sp>
      <p:pic>
        <p:nvPicPr>
          <p:cNvPr id="46087" name="Picture 30" descr="Logo Nanotech"/>
          <p:cNvPicPr>
            <a:picLocks noChangeAspect="1" noChangeArrowheads="1"/>
          </p:cNvPicPr>
          <p:nvPr/>
        </p:nvPicPr>
        <p:blipFill>
          <a:blip r:embed="rId7" cstate="email">
            <a:clrChange>
              <a:clrFrom>
                <a:srgbClr val="F9FCFF"/>
              </a:clrFrom>
              <a:clrTo>
                <a:srgbClr val="F9FCFF">
                  <a:alpha val="0"/>
                </a:srgbClr>
              </a:clrTo>
            </a:clrChange>
            <a:extLst>
              <a:ext uri="{28A0092B-C50C-407E-A947-70E740481C1C}">
                <a14:useLocalDpi xmlns:a14="http://schemas.microsoft.com/office/drawing/2010/main" xmlns="" val="0"/>
              </a:ext>
            </a:extLst>
          </a:blip>
          <a:srcRect/>
          <a:stretch>
            <a:fillRect/>
          </a:stretch>
        </p:blipFill>
        <p:spPr bwMode="auto">
          <a:xfrm>
            <a:off x="6519286" y="116632"/>
            <a:ext cx="2301186" cy="70687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805782351"/>
      </p:ext>
    </p:extLst>
  </p:cSld>
  <p:clrMapOvr>
    <a:masterClrMapping/>
  </p:clrMapOvr>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CuadroTexto"/>
          <p:cNvSpPr txBox="1"/>
          <p:nvPr/>
        </p:nvSpPr>
        <p:spPr>
          <a:xfrm>
            <a:off x="288369" y="202505"/>
            <a:ext cx="4824536" cy="3354765"/>
          </a:xfrm>
          <a:prstGeom prst="rect">
            <a:avLst/>
          </a:prstGeom>
          <a:noFill/>
        </p:spPr>
        <p:txBody>
          <a:bodyPr wrap="square" rtlCol="0">
            <a:spAutoFit/>
          </a:bodyPr>
          <a:lstStyle/>
          <a:p>
            <a:r>
              <a:rPr lang="es-MX" sz="2400" dirty="0" smtClean="0">
                <a:solidFill>
                  <a:srgbClr val="000090"/>
                </a:solidFill>
                <a:latin typeface="American Typewriter"/>
                <a:cs typeface="American Typewriter"/>
              </a:rPr>
              <a:t>JANUARY</a:t>
            </a:r>
            <a:r>
              <a:rPr lang="es-MX" sz="2400" dirty="0" smtClean="0">
                <a:latin typeface="American Typewriter"/>
                <a:cs typeface="American Typewriter"/>
              </a:rPr>
              <a:t>, </a:t>
            </a:r>
            <a:r>
              <a:rPr lang="es-MX" sz="2400" dirty="0" smtClean="0">
                <a:solidFill>
                  <a:schemeClr val="tx2"/>
                </a:solidFill>
                <a:latin typeface="American Typewriter"/>
                <a:cs typeface="American Typewriter"/>
              </a:rPr>
              <a:t>2009 </a:t>
            </a:r>
            <a:endParaRPr lang="es-MX" sz="2400" dirty="0" smtClean="0">
              <a:latin typeface="American Typewriter"/>
              <a:cs typeface="American Typewriter"/>
            </a:endParaRPr>
          </a:p>
          <a:p>
            <a:pPr marL="285750" indent="-285750"/>
            <a:endParaRPr lang="es-MX" sz="2400" dirty="0" smtClean="0">
              <a:solidFill>
                <a:schemeClr val="tx2"/>
              </a:solidFill>
              <a:latin typeface="American Typewriter"/>
              <a:cs typeface="American Typewriter"/>
            </a:endParaRPr>
          </a:p>
          <a:p>
            <a:pPr algn="ctr"/>
            <a:r>
              <a:rPr lang="es-MX" sz="2400" dirty="0">
                <a:latin typeface="American Typewriter"/>
                <a:cs typeface="American Typewriter"/>
              </a:rPr>
              <a:t>Workshop</a:t>
            </a:r>
            <a:r>
              <a:rPr lang="es-MX" sz="2400" dirty="0">
                <a:solidFill>
                  <a:schemeClr val="tx2"/>
                </a:solidFill>
                <a:latin typeface="American Typewriter"/>
                <a:cs typeface="American Typewriter"/>
              </a:rPr>
              <a:t> </a:t>
            </a:r>
            <a:r>
              <a:rPr lang="es-MX" sz="2400" dirty="0" smtClean="0">
                <a:solidFill>
                  <a:schemeClr val="tx2"/>
                </a:solidFill>
                <a:latin typeface="American Typewriter"/>
                <a:cs typeface="American Typewriter"/>
              </a:rPr>
              <a:t>on:</a:t>
            </a:r>
          </a:p>
          <a:p>
            <a:pPr algn="ctr"/>
            <a:r>
              <a:rPr lang="es-MX" sz="2400" dirty="0" smtClean="0">
                <a:latin typeface="American Typewriter"/>
                <a:cs typeface="American Typewriter"/>
              </a:rPr>
              <a:t>Multi-Functional Materials</a:t>
            </a:r>
            <a:endParaRPr lang="es-MX" sz="2400" dirty="0" smtClean="0">
              <a:solidFill>
                <a:schemeClr val="tx2"/>
              </a:solidFill>
              <a:latin typeface="American Typewriter"/>
              <a:cs typeface="American Typewriter"/>
            </a:endParaRPr>
          </a:p>
          <a:p>
            <a:pPr algn="ctr"/>
            <a:endParaRPr lang="es-MX" sz="2400" dirty="0">
              <a:solidFill>
                <a:schemeClr val="tx2"/>
              </a:solidFill>
              <a:latin typeface="American Typewriter"/>
              <a:cs typeface="American Typewriter"/>
            </a:endParaRPr>
          </a:p>
          <a:p>
            <a:pPr algn="ctr"/>
            <a:r>
              <a:rPr lang="es-MX" sz="2200" dirty="0" smtClean="0">
                <a:solidFill>
                  <a:srgbClr val="FF0000"/>
                </a:solidFill>
                <a:latin typeface="American Typewriter"/>
                <a:cs typeface="American Typewriter"/>
              </a:rPr>
              <a:t>Copper Canyons, Chihuahua, México</a:t>
            </a:r>
          </a:p>
          <a:p>
            <a:pPr marL="285750" indent="-285750"/>
            <a:endParaRPr lang="es-MX" sz="2400" dirty="0" smtClean="0">
              <a:solidFill>
                <a:schemeClr val="tx2"/>
              </a:solidFill>
              <a:latin typeface="American Typewriter"/>
              <a:cs typeface="American Typewriter"/>
            </a:endParaRPr>
          </a:p>
          <a:p>
            <a:pPr marL="285750" indent="-285750"/>
            <a:endParaRPr lang="es-MX" sz="2400" dirty="0" smtClean="0">
              <a:solidFill>
                <a:schemeClr val="tx2"/>
              </a:solidFill>
              <a:latin typeface="American Typewriter"/>
              <a:cs typeface="American Typewriter"/>
            </a:endParaRPr>
          </a:p>
        </p:txBody>
      </p:sp>
      <p:pic>
        <p:nvPicPr>
          <p:cNvPr id="149506" name="Picture 2" descr="http://nanojapan.rice.edu/grafx/Logos/Army_RDECOM.pn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5906744" y="3514173"/>
            <a:ext cx="2527870" cy="753339"/>
          </a:xfrm>
          <a:prstGeom prst="rect">
            <a:avLst/>
          </a:prstGeom>
          <a:noFill/>
        </p:spPr>
      </p:pic>
      <p:pic>
        <p:nvPicPr>
          <p:cNvPr id="149510" name="Picture 6" descr="http://c.gcaptain.com/wp-content/uploads/2012/05/ONR-Global_001.jpe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832604" y="4427779"/>
            <a:ext cx="2612144" cy="1240570"/>
          </a:xfrm>
          <a:prstGeom prst="rect">
            <a:avLst/>
          </a:prstGeom>
          <a:noFill/>
        </p:spPr>
      </p:pic>
      <p:pic>
        <p:nvPicPr>
          <p:cNvPr id="41993" name="Picture 9" descr="http://people.seas.harvard.edu/~donhee/afosr_logo.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316088" y="1714127"/>
            <a:ext cx="1648577" cy="1620364"/>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5" descr="Captura de pantalla 2013-09-09 a las 20.39.49.png"/>
          <p:cNvPicPr>
            <a:picLocks noChangeAspect="1"/>
          </p:cNvPicPr>
          <p:nvPr/>
        </p:nvPicPr>
        <p:blipFill>
          <a:blip r:embed="rId6" cstate="email">
            <a:extLst>
              <a:ext uri="{28A0092B-C50C-407E-A947-70E740481C1C}">
                <a14:useLocalDpi xmlns:a14="http://schemas.microsoft.com/office/drawing/2010/main" xmlns="" val="0"/>
              </a:ext>
            </a:extLst>
          </a:blip>
          <a:stretch>
            <a:fillRect/>
          </a:stretch>
        </p:blipFill>
        <p:spPr>
          <a:xfrm>
            <a:off x="5962939" y="5713301"/>
            <a:ext cx="2360773" cy="113692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288369" y="2905090"/>
            <a:ext cx="2786873" cy="3952910"/>
          </a:xfrm>
          <a:prstGeom prst="rect">
            <a:avLst/>
          </a:prstGeom>
          <a:noFill/>
          <a:effectLst>
            <a:outerShdw blurRad="63500" dist="102391" dir="7184693" algn="ctr" rotWithShape="0">
              <a:schemeClr val="tx1">
                <a:alpha val="50000"/>
              </a:schemeClr>
            </a:outerShdw>
          </a:effectLst>
          <a:extLst/>
        </p:spPr>
      </p:pic>
      <p:pic>
        <p:nvPicPr>
          <p:cNvPr id="8" name="Picture 7" descr="Captura de pantalla 2013-09-09 a las 22.09.21.png"/>
          <p:cNvPicPr>
            <a:picLocks noChangeAspect="1"/>
          </p:cNvPicPr>
          <p:nvPr/>
        </p:nvPicPr>
        <p:blipFill>
          <a:blip r:embed="rId8" cstate="email">
            <a:extLst>
              <a:ext uri="{28A0092B-C50C-407E-A947-70E740481C1C}">
                <a14:useLocalDpi xmlns:a14="http://schemas.microsoft.com/office/drawing/2010/main" xmlns="" val="0"/>
              </a:ext>
            </a:extLst>
          </a:blip>
          <a:stretch>
            <a:fillRect/>
          </a:stretch>
        </p:blipFill>
        <p:spPr>
          <a:xfrm>
            <a:off x="6139563" y="236219"/>
            <a:ext cx="2161671" cy="133817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4"/>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3362288" y="3637714"/>
            <a:ext cx="2155866" cy="2461239"/>
          </a:xfrm>
          <a:prstGeom prst="rect">
            <a:avLst/>
          </a:prstGeom>
          <a:noFill/>
          <a:effectLst>
            <a:outerShdw blurRad="63500" dist="102391" dir="7184693" algn="ctr" rotWithShape="0">
              <a:schemeClr val="tx1">
                <a:alpha val="50000"/>
              </a:schemeClr>
            </a:outerShdw>
          </a:effectLst>
          <a:extLst/>
        </p:spPr>
      </p:pic>
    </p:spTree>
    <p:extLst>
      <p:ext uri="{BB962C8B-B14F-4D97-AF65-F5344CB8AC3E}">
        <p14:creationId xmlns:p14="http://schemas.microsoft.com/office/powerpoint/2010/main" xmlns="" val="3179204218"/>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55" name="Picture 31" descr="http://posgrado.cicese.mx/img/logos/cicese.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720287" y="5445224"/>
            <a:ext cx="1423713" cy="705096"/>
          </a:xfrm>
          <a:prstGeom prst="rect">
            <a:avLst/>
          </a:prstGeom>
          <a:noFill/>
        </p:spPr>
      </p:pic>
      <p:graphicFrame>
        <p:nvGraphicFramePr>
          <p:cNvPr id="15" name="14 Tabla"/>
          <p:cNvGraphicFramePr>
            <a:graphicFrameLocks noGrp="1"/>
          </p:cNvGraphicFramePr>
          <p:nvPr>
            <p:extLst>
              <p:ext uri="{D42A27DB-BD31-4B8C-83A1-F6EECF244321}">
                <p14:modId xmlns:p14="http://schemas.microsoft.com/office/powerpoint/2010/main" xmlns="" val="3752927750"/>
              </p:ext>
            </p:extLst>
          </p:nvPr>
        </p:nvGraphicFramePr>
        <p:xfrm>
          <a:off x="1547664" y="980728"/>
          <a:ext cx="6192688" cy="5419396"/>
        </p:xfrm>
        <a:graphic>
          <a:graphicData uri="http://schemas.openxmlformats.org/drawingml/2006/table">
            <a:tbl>
              <a:tblPr firstRow="1" bandRow="1">
                <a:tableStyleId>{5C22544A-7EE6-4342-B048-85BDC9FD1C3A}</a:tableStyleId>
              </a:tblPr>
              <a:tblGrid>
                <a:gridCol w="2714639"/>
                <a:gridCol w="3478049"/>
              </a:tblGrid>
              <a:tr h="504056">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u="sng" dirty="0" smtClean="0">
                          <a:solidFill>
                            <a:schemeClr val="tx1"/>
                          </a:solidFill>
                          <a:latin typeface="American Typewriter"/>
                          <a:cs typeface="American Typewriter"/>
                        </a:rPr>
                        <a:t>Project 1</a:t>
                      </a:r>
                      <a:r>
                        <a:rPr lang="en-US" sz="1400" b="1" dirty="0" smtClean="0">
                          <a:solidFill>
                            <a:schemeClr val="tx1"/>
                          </a:solidFill>
                          <a:latin typeface="American Typewriter"/>
                          <a:cs typeface="American Typewriter"/>
                        </a:rPr>
                        <a:t>:  “Modeling, Development and Characterization of Alternate Electrodes for Flexible Electronics Applications.”  (3</a:t>
                      </a:r>
                      <a:r>
                        <a:rPr lang="en-US" sz="1400" b="1" baseline="0" dirty="0" smtClean="0">
                          <a:solidFill>
                            <a:schemeClr val="tx1"/>
                          </a:solidFill>
                          <a:latin typeface="American Typewriter"/>
                          <a:cs typeface="American Typewriter"/>
                        </a:rPr>
                        <a:t> Years)</a:t>
                      </a:r>
                      <a:endParaRPr lang="en-US" sz="1400" b="1" dirty="0" smtClean="0">
                        <a:solidFill>
                          <a:schemeClr val="tx1"/>
                        </a:solidFill>
                        <a:latin typeface="American Typewriter"/>
                        <a:cs typeface="American Typewriter"/>
                      </a:endParaRPr>
                    </a:p>
                  </a:txBody>
                  <a:tcPr>
                    <a:solidFill>
                      <a:srgbClr val="FFC000"/>
                    </a:solidFill>
                  </a:tcPr>
                </a:tc>
                <a:tc hMerge="1">
                  <a:txBody>
                    <a:bodyPr/>
                    <a:lstStyle/>
                    <a:p>
                      <a:endParaRPr lang="es-MX"/>
                    </a:p>
                  </a:txBody>
                  <a:tcPr/>
                </a:tc>
              </a:tr>
              <a:tr h="443910">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solidFill>
                            <a:srgbClr val="C00000"/>
                          </a:solidFill>
                          <a:latin typeface="American Typewriter"/>
                          <a:ea typeface="+mn-ea"/>
                          <a:cs typeface="American Typewriter"/>
                        </a:rPr>
                        <a:t>The University of Texas                  at Dallas: </a:t>
                      </a:r>
                    </a:p>
                  </a:txBody>
                  <a:tcPr>
                    <a:solidFill>
                      <a:srgbClr val="A7BC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400" b="1" kern="1200" dirty="0" smtClean="0">
                          <a:solidFill>
                            <a:srgbClr val="C00000"/>
                          </a:solidFill>
                          <a:latin typeface="American Typewriter"/>
                          <a:ea typeface="+mn-ea"/>
                          <a:cs typeface="American Typewriter"/>
                        </a:rPr>
                        <a:t>CIMAV</a:t>
                      </a:r>
                      <a:r>
                        <a:rPr lang="es-MX" sz="1400" b="1" kern="1200" baseline="0" dirty="0" smtClean="0">
                          <a:solidFill>
                            <a:srgbClr val="C00000"/>
                          </a:solidFill>
                          <a:latin typeface="American Typewriter"/>
                          <a:ea typeface="+mn-ea"/>
                          <a:cs typeface="American Typewriter"/>
                        </a:rPr>
                        <a:t> - Unidad Monterrey</a:t>
                      </a:r>
                    </a:p>
                  </a:txBody>
                  <a:tcPr>
                    <a:solidFill>
                      <a:srgbClr val="CCECFF"/>
                    </a:solidFill>
                  </a:tcPr>
                </a:tc>
              </a:tr>
              <a:tr h="403840">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latin typeface="American Typewriter"/>
                          <a:ea typeface="+mn-ea"/>
                          <a:cs typeface="American Typewriter"/>
                        </a:rPr>
                        <a:t> Dr. Bruce </a:t>
                      </a:r>
                      <a:r>
                        <a:rPr lang="en-US" sz="1400" kern="1200" dirty="0" err="1" smtClean="0">
                          <a:solidFill>
                            <a:schemeClr val="dk1"/>
                          </a:solidFill>
                          <a:latin typeface="American Typewriter"/>
                          <a:ea typeface="+mn-ea"/>
                          <a:cs typeface="American Typewriter"/>
                        </a:rPr>
                        <a:t>Gnade</a:t>
                      </a:r>
                      <a:r>
                        <a:rPr lang="en-US" sz="1400" kern="1200" dirty="0" smtClean="0">
                          <a:solidFill>
                            <a:schemeClr val="dk1"/>
                          </a:solidFill>
                          <a:latin typeface="American Typewriter"/>
                          <a:ea typeface="+mn-ea"/>
                          <a:cs typeface="American Typewriter"/>
                        </a:rPr>
                        <a:t>, Ph.D.</a:t>
                      </a:r>
                      <a:r>
                        <a:rPr lang="en-US" sz="1400" kern="1200" baseline="0" dirty="0" smtClean="0">
                          <a:solidFill>
                            <a:schemeClr val="dk1"/>
                          </a:solidFill>
                          <a:latin typeface="American Typewriter"/>
                          <a:ea typeface="+mn-ea"/>
                          <a:cs typeface="American Typewriter"/>
                        </a:rPr>
                        <a:t> </a:t>
                      </a:r>
                      <a:r>
                        <a:rPr lang="en-US" sz="1400" kern="1200" dirty="0" smtClean="0">
                          <a:solidFill>
                            <a:schemeClr val="dk1"/>
                          </a:solidFill>
                          <a:latin typeface="American Typewriter"/>
                          <a:ea typeface="+mn-ea"/>
                          <a:cs typeface="American Typewriter"/>
                        </a:rPr>
                        <a:t> </a:t>
                      </a:r>
                    </a:p>
                  </a:txBody>
                  <a:tcPr>
                    <a:solidFill>
                      <a:srgbClr val="A7BC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MX" sz="1400" kern="1200" dirty="0" smtClean="0">
                          <a:solidFill>
                            <a:schemeClr val="dk1"/>
                          </a:solidFill>
                          <a:latin typeface="American Typewriter"/>
                          <a:ea typeface="+mn-ea"/>
                          <a:cs typeface="American Typewriter"/>
                        </a:rPr>
                        <a:t> Dr.Servando Aguirre Tostado </a:t>
                      </a:r>
                    </a:p>
                    <a:p>
                      <a:endParaRPr lang="es-MX" sz="1400" dirty="0">
                        <a:latin typeface="American Typewriter"/>
                        <a:cs typeface="American Typewriter"/>
                      </a:endParaRPr>
                    </a:p>
                  </a:txBody>
                  <a:tcPr>
                    <a:solidFill>
                      <a:srgbClr val="CCECFF"/>
                    </a:solidFill>
                  </a:tcPr>
                </a:tc>
              </a:tr>
              <a:tr h="349542">
                <a:tc gridSpan="2">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s-ES_tradnl" sz="1400" b="1" u="sng" kern="1200" dirty="0" smtClean="0">
                          <a:solidFill>
                            <a:schemeClr val="dk1"/>
                          </a:solidFill>
                          <a:latin typeface="American Typewriter"/>
                          <a:ea typeface="+mn-ea"/>
                          <a:cs typeface="American Typewriter"/>
                        </a:rPr>
                        <a:t>Project</a:t>
                      </a:r>
                      <a:r>
                        <a:rPr lang="es-ES_tradnl" sz="1400" b="1" u="sng" kern="1200" baseline="0" dirty="0" smtClean="0">
                          <a:solidFill>
                            <a:schemeClr val="dk1"/>
                          </a:solidFill>
                          <a:latin typeface="American Typewriter"/>
                          <a:ea typeface="+mn-ea"/>
                          <a:cs typeface="American Typewriter"/>
                        </a:rPr>
                        <a:t> 2</a:t>
                      </a:r>
                      <a:r>
                        <a:rPr lang="es-ES_tradnl" sz="1400" b="1" u="none" kern="1200" dirty="0" smtClean="0">
                          <a:solidFill>
                            <a:schemeClr val="dk1"/>
                          </a:solidFill>
                          <a:latin typeface="American Typewriter"/>
                          <a:ea typeface="+mn-ea"/>
                          <a:cs typeface="American Typewriter"/>
                        </a:rPr>
                        <a:t>: </a:t>
                      </a:r>
                      <a:r>
                        <a:rPr lang="en-US" sz="1400" b="1" kern="1200" dirty="0" smtClean="0">
                          <a:solidFill>
                            <a:schemeClr val="dk1"/>
                          </a:solidFill>
                          <a:latin typeface="American Typewriter"/>
                          <a:ea typeface="+mn-ea"/>
                          <a:cs typeface="American Typewriter"/>
                        </a:rPr>
                        <a:t>“Multi-Phase, Multifunctional Ceramic Coatings.”  (3 Years)</a:t>
                      </a:r>
                      <a:endParaRPr lang="es-MX" sz="1400" b="1" kern="1200" dirty="0" smtClean="0">
                        <a:solidFill>
                          <a:schemeClr val="dk1"/>
                        </a:solidFill>
                        <a:latin typeface="American Typewriter"/>
                        <a:ea typeface="+mn-ea"/>
                        <a:cs typeface="American Typewriter"/>
                      </a:endParaRPr>
                    </a:p>
                  </a:txBody>
                  <a:tcPr>
                    <a:solidFill>
                      <a:srgbClr val="FFC000"/>
                    </a:solidFill>
                  </a:tcPr>
                </a:tc>
                <a:tc hMerge="1">
                  <a:txBody>
                    <a:bodyPr/>
                    <a:lstStyle/>
                    <a:p>
                      <a:endParaRPr lang="es-MX"/>
                    </a:p>
                  </a:txBody>
                  <a:tcPr/>
                </a:tc>
              </a:tr>
              <a:tr h="44391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smtClean="0">
                          <a:solidFill>
                            <a:srgbClr val="C00000"/>
                          </a:solidFill>
                          <a:latin typeface="American Typewriter"/>
                          <a:ea typeface="+mn-ea"/>
                          <a:cs typeface="American Typewriter"/>
                        </a:rPr>
                        <a:t>The </a:t>
                      </a:r>
                      <a:r>
                        <a:rPr lang="es-ES_tradnl" sz="1400" b="1" kern="1200" dirty="0" err="1" smtClean="0">
                          <a:solidFill>
                            <a:srgbClr val="C00000"/>
                          </a:solidFill>
                          <a:latin typeface="American Typewriter"/>
                          <a:ea typeface="+mn-ea"/>
                          <a:cs typeface="American Typewriter"/>
                        </a:rPr>
                        <a:t>University</a:t>
                      </a:r>
                      <a:r>
                        <a:rPr lang="es-ES_tradnl" sz="1400" b="1" kern="1200" dirty="0" smtClean="0">
                          <a:solidFill>
                            <a:srgbClr val="C00000"/>
                          </a:solidFill>
                          <a:latin typeface="American Typewriter"/>
                          <a:ea typeface="+mn-ea"/>
                          <a:cs typeface="American Typewriter"/>
                        </a:rPr>
                        <a:t> of California                        at Santa </a:t>
                      </a:r>
                      <a:r>
                        <a:rPr lang="es-ES_tradnl" sz="1400" b="1" kern="1200" dirty="0" err="1" smtClean="0">
                          <a:solidFill>
                            <a:srgbClr val="C00000"/>
                          </a:solidFill>
                          <a:latin typeface="American Typewriter"/>
                          <a:ea typeface="+mn-ea"/>
                          <a:cs typeface="American Typewriter"/>
                        </a:rPr>
                        <a:t>Barbara</a:t>
                      </a:r>
                      <a:r>
                        <a:rPr lang="es-ES_tradnl" sz="1400" b="1" kern="1200" dirty="0" smtClean="0">
                          <a:solidFill>
                            <a:srgbClr val="C00000"/>
                          </a:solidFill>
                          <a:latin typeface="American Typewriter"/>
                          <a:ea typeface="+mn-ea"/>
                          <a:cs typeface="American Typewriter"/>
                        </a:rPr>
                        <a:t>: </a:t>
                      </a:r>
                    </a:p>
                  </a:txBody>
                  <a:tcPr>
                    <a:solidFill>
                      <a:srgbClr val="A7BCF7"/>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S_tradnl" sz="1400" b="1" kern="1200" dirty="0" smtClean="0">
                          <a:solidFill>
                            <a:srgbClr val="C00000"/>
                          </a:solidFill>
                          <a:latin typeface="American Typewriter"/>
                          <a:ea typeface="+mn-ea"/>
                          <a:cs typeface="American Typewriter"/>
                        </a:rPr>
                        <a:t>CINVESTAV – Unidad Querétaro:  </a:t>
                      </a:r>
                    </a:p>
                    <a:p>
                      <a:pPr marL="0" marR="0" indent="0" algn="l" defTabSz="914400" rtl="0" eaLnBrk="1" fontAlgn="auto" latinLnBrk="0" hangingPunct="1">
                        <a:lnSpc>
                          <a:spcPct val="100000"/>
                        </a:lnSpc>
                        <a:spcBef>
                          <a:spcPts val="0"/>
                        </a:spcBef>
                        <a:spcAft>
                          <a:spcPts val="0"/>
                        </a:spcAft>
                        <a:buClrTx/>
                        <a:buSzTx/>
                        <a:buFontTx/>
                        <a:buNone/>
                        <a:tabLst/>
                        <a:defRPr/>
                      </a:pPr>
                      <a:endParaRPr lang="es-ES_tradnl" sz="1400" b="1" kern="1200" dirty="0" smtClean="0">
                        <a:solidFill>
                          <a:schemeClr val="dk1"/>
                        </a:solidFill>
                        <a:latin typeface="American Typewriter"/>
                        <a:ea typeface="+mn-ea"/>
                        <a:cs typeface="American Typewriter"/>
                      </a:endParaRPr>
                    </a:p>
                  </a:txBody>
                  <a:tcPr>
                    <a:solidFill>
                      <a:schemeClr val="accent5"/>
                    </a:solidFill>
                  </a:tcPr>
                </a:tc>
              </a:tr>
              <a:tr h="313965">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400" kern="1200" dirty="0" smtClean="0">
                          <a:solidFill>
                            <a:schemeClr val="dk1"/>
                          </a:solidFill>
                          <a:latin typeface="American Typewriter"/>
                          <a:ea typeface="+mn-ea"/>
                          <a:cs typeface="American Typewriter"/>
                        </a:rPr>
                        <a:t> Dr. Carlos Levi, </a:t>
                      </a:r>
                      <a:r>
                        <a:rPr lang="es-ES_tradnl" sz="1400" kern="1200" dirty="0" err="1" smtClean="0">
                          <a:solidFill>
                            <a:schemeClr val="dk1"/>
                          </a:solidFill>
                          <a:latin typeface="American Typewriter"/>
                          <a:ea typeface="+mn-ea"/>
                          <a:cs typeface="American Typewriter"/>
                        </a:rPr>
                        <a:t>Ph.D.</a:t>
                      </a:r>
                      <a:endParaRPr lang="es-MX" sz="1400" dirty="0" smtClean="0">
                        <a:latin typeface="American Typewriter"/>
                        <a:cs typeface="American Typewriter"/>
                      </a:endParaRPr>
                    </a:p>
                  </a:txBody>
                  <a:tcPr>
                    <a:solidFill>
                      <a:srgbClr val="A7BC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ES_tradnl" sz="1400" kern="1200" dirty="0" smtClean="0">
                          <a:solidFill>
                            <a:schemeClr val="dk1"/>
                          </a:solidFill>
                          <a:latin typeface="American Typewriter"/>
                          <a:ea typeface="+mn-ea"/>
                          <a:cs typeface="American Typewriter"/>
                        </a:rPr>
                        <a:t> Dr. Gerardo Trápaga Martínez</a:t>
                      </a:r>
                      <a:endParaRPr lang="es-MX" sz="1400" kern="1200" dirty="0" smtClean="0">
                        <a:solidFill>
                          <a:schemeClr val="dk1"/>
                        </a:solidFill>
                        <a:latin typeface="American Typewriter"/>
                        <a:ea typeface="+mn-ea"/>
                        <a:cs typeface="American Typewriter"/>
                      </a:endParaRPr>
                    </a:p>
                  </a:txBody>
                  <a:tcPr>
                    <a:solidFill>
                      <a:schemeClr val="accent5"/>
                    </a:solidFill>
                  </a:tcPr>
                </a:tc>
              </a:tr>
              <a:tr h="496135">
                <a:tc gridSpan="2">
                  <a:txBody>
                    <a:bodyPr/>
                    <a:lstStyle/>
                    <a:p>
                      <a:r>
                        <a:rPr lang="en-US" sz="1400" b="1" u="sng" kern="1200" dirty="0" smtClean="0">
                          <a:solidFill>
                            <a:schemeClr val="dk1"/>
                          </a:solidFill>
                          <a:latin typeface="American Typewriter"/>
                          <a:ea typeface="+mn-ea"/>
                          <a:cs typeface="American Typewriter"/>
                        </a:rPr>
                        <a:t>Project 3</a:t>
                      </a:r>
                      <a:r>
                        <a:rPr lang="en-US" sz="1400" b="1" u="none" kern="1200" dirty="0" smtClean="0">
                          <a:solidFill>
                            <a:schemeClr val="dk1"/>
                          </a:solidFill>
                          <a:latin typeface="American Typewriter"/>
                          <a:ea typeface="+mn-ea"/>
                          <a:cs typeface="American Typewriter"/>
                        </a:rPr>
                        <a:t>:</a:t>
                      </a:r>
                      <a:r>
                        <a:rPr lang="en-US" sz="1400" b="1" kern="1200" dirty="0" smtClean="0">
                          <a:solidFill>
                            <a:schemeClr val="dk1"/>
                          </a:solidFill>
                          <a:latin typeface="American Typewriter"/>
                          <a:ea typeface="+mn-ea"/>
                          <a:cs typeface="American Typewriter"/>
                        </a:rPr>
                        <a:t> “Hybrid Solid-State Photovoltaic Materials and Devices.”      (3 Years)</a:t>
                      </a:r>
                    </a:p>
                  </a:txBody>
                  <a:tcPr>
                    <a:solidFill>
                      <a:srgbClr val="FFC000"/>
                    </a:solidFill>
                  </a:tcPr>
                </a:tc>
                <a:tc hMerge="1">
                  <a:txBody>
                    <a:bodyPr/>
                    <a:lstStyle/>
                    <a:p>
                      <a:endParaRPr lang="es-MX"/>
                    </a:p>
                  </a:txBody>
                  <a:tcPr/>
                </a:tc>
              </a:tr>
              <a:tr h="313965">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n-US" sz="1400" b="1" kern="1200" dirty="0" smtClean="0">
                          <a:solidFill>
                            <a:srgbClr val="C00000"/>
                          </a:solidFill>
                          <a:latin typeface="American Typewriter"/>
                          <a:ea typeface="+mn-ea"/>
                          <a:cs typeface="American Typewriter"/>
                        </a:rPr>
                        <a:t>The University of Akron: </a:t>
                      </a:r>
                      <a:endParaRPr lang="es-MX" sz="1400" b="1" dirty="0" smtClean="0">
                        <a:solidFill>
                          <a:srgbClr val="C00000"/>
                        </a:solidFill>
                        <a:latin typeface="American Typewriter"/>
                        <a:cs typeface="American Typewriter"/>
                      </a:endParaRPr>
                    </a:p>
                  </a:txBody>
                  <a:tcPr>
                    <a:solidFill>
                      <a:srgbClr val="A7BCF7"/>
                    </a:solidFill>
                  </a:tcPr>
                </a:tc>
                <a:tc>
                  <a:txBody>
                    <a:bodyPr/>
                    <a:lstStyle/>
                    <a:p>
                      <a:pPr marL="0" marR="0" lvl="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s-MX" sz="1400" b="1" kern="1200" dirty="0" smtClean="0">
                          <a:solidFill>
                            <a:srgbClr val="C00000"/>
                          </a:solidFill>
                          <a:latin typeface="American Typewriter"/>
                          <a:ea typeface="+mn-ea"/>
                          <a:cs typeface="American Typewriter"/>
                        </a:rPr>
                        <a:t>CIQA –</a:t>
                      </a:r>
                      <a:r>
                        <a:rPr lang="es-MX" sz="1400" b="1" kern="1200" baseline="0" dirty="0" smtClean="0">
                          <a:solidFill>
                            <a:srgbClr val="C00000"/>
                          </a:solidFill>
                          <a:latin typeface="American Typewriter"/>
                          <a:ea typeface="+mn-ea"/>
                          <a:cs typeface="American Typewriter"/>
                        </a:rPr>
                        <a:t> Saltillo:</a:t>
                      </a:r>
                      <a:endParaRPr lang="es-MX" sz="1400" b="1" kern="1200" dirty="0" smtClean="0">
                        <a:solidFill>
                          <a:srgbClr val="C00000"/>
                        </a:solidFill>
                        <a:latin typeface="American Typewriter"/>
                        <a:ea typeface="+mn-ea"/>
                        <a:cs typeface="American Typewriter"/>
                      </a:endParaRPr>
                    </a:p>
                  </a:txBody>
                  <a:tcPr>
                    <a:solidFill>
                      <a:srgbClr val="CCECFF"/>
                    </a:solidFill>
                  </a:tcPr>
                </a:tc>
              </a:tr>
              <a:tr h="313965">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US" sz="1400" kern="1200" dirty="0" smtClean="0">
                          <a:solidFill>
                            <a:schemeClr val="dk1"/>
                          </a:solidFill>
                          <a:latin typeface="American Typewriter"/>
                          <a:ea typeface="+mn-ea"/>
                          <a:cs typeface="American Typewriter"/>
                        </a:rPr>
                        <a:t> Dr. Matthew </a:t>
                      </a:r>
                      <a:r>
                        <a:rPr lang="en-US" sz="1400" kern="1200" dirty="0" err="1" smtClean="0">
                          <a:solidFill>
                            <a:schemeClr val="dk1"/>
                          </a:solidFill>
                          <a:latin typeface="American Typewriter"/>
                          <a:ea typeface="+mn-ea"/>
                          <a:cs typeface="American Typewriter"/>
                        </a:rPr>
                        <a:t>Espe</a:t>
                      </a:r>
                      <a:r>
                        <a:rPr lang="en-US" sz="1400" kern="1200" dirty="0" smtClean="0">
                          <a:solidFill>
                            <a:schemeClr val="dk1"/>
                          </a:solidFill>
                          <a:latin typeface="American Typewriter"/>
                          <a:ea typeface="+mn-ea"/>
                          <a:cs typeface="American Typewriter"/>
                        </a:rPr>
                        <a:t>, Ph.D.</a:t>
                      </a:r>
                      <a:endParaRPr lang="es-MX" sz="1400" b="1" dirty="0" smtClean="0">
                        <a:latin typeface="American Typewriter"/>
                        <a:cs typeface="American Typewriter"/>
                      </a:endParaRPr>
                    </a:p>
                  </a:txBody>
                  <a:tcPr>
                    <a:solidFill>
                      <a:srgbClr val="A7BCF7"/>
                    </a:solidFill>
                  </a:tcPr>
                </a:tc>
                <a:tc>
                  <a:txBody>
                    <a:bodyPr/>
                    <a:lstStyle/>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MX" sz="1400" kern="1200" dirty="0" smtClean="0">
                          <a:solidFill>
                            <a:schemeClr val="dk1"/>
                          </a:solidFill>
                          <a:latin typeface="American Typewriter"/>
                          <a:ea typeface="+mn-ea"/>
                          <a:cs typeface="American Typewriter"/>
                        </a:rPr>
                        <a:t> Dr. Ronald F. Ziolo</a:t>
                      </a:r>
                    </a:p>
                  </a:txBody>
                  <a:tcPr>
                    <a:solidFill>
                      <a:srgbClr val="CCECFF"/>
                    </a:solidFill>
                  </a:tcPr>
                </a:tc>
              </a:tr>
              <a:tr h="705034">
                <a:tc gridSpan="2">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None/>
                        <a:tabLst/>
                        <a:defRPr/>
                      </a:pPr>
                      <a:r>
                        <a:rPr lang="en-US" sz="1400" b="1" u="sng" kern="1200" dirty="0" smtClean="0">
                          <a:solidFill>
                            <a:schemeClr val="dk1"/>
                          </a:solidFill>
                          <a:latin typeface="American Typewriter"/>
                          <a:ea typeface="+mn-ea"/>
                          <a:cs typeface="American Typewriter"/>
                        </a:rPr>
                        <a:t>Project 4</a:t>
                      </a:r>
                      <a:r>
                        <a:rPr lang="en-US" sz="1400" b="1" kern="1200" dirty="0" smtClean="0">
                          <a:solidFill>
                            <a:schemeClr val="dk1"/>
                          </a:solidFill>
                          <a:latin typeface="American Typewriter"/>
                          <a:ea typeface="+mn-ea"/>
                          <a:cs typeface="American Typewriter"/>
                        </a:rPr>
                        <a:t>: “Laser-induced patterning of transparent ceramics and metallic films for photonic and sensing applications”  (3</a:t>
                      </a:r>
                      <a:r>
                        <a:rPr lang="en-US" sz="1400" b="1" kern="1200" baseline="0" dirty="0" smtClean="0">
                          <a:solidFill>
                            <a:schemeClr val="dk1"/>
                          </a:solidFill>
                          <a:latin typeface="American Typewriter"/>
                          <a:ea typeface="+mn-ea"/>
                          <a:cs typeface="American Typewriter"/>
                        </a:rPr>
                        <a:t> Years)</a:t>
                      </a:r>
                      <a:endParaRPr lang="es-MX" sz="1400" b="1" kern="1200" dirty="0" smtClean="0">
                        <a:solidFill>
                          <a:schemeClr val="dk1"/>
                        </a:solidFill>
                        <a:latin typeface="American Typewriter"/>
                        <a:ea typeface="+mn-ea"/>
                        <a:cs typeface="American Typewriter"/>
                      </a:endParaRPr>
                    </a:p>
                  </a:txBody>
                  <a:tcPr>
                    <a:solidFill>
                      <a:srgbClr val="FFC000"/>
                    </a:solidFill>
                  </a:tcPr>
                </a:tc>
                <a:tc hMerge="1">
                  <a:txBody>
                    <a:bodyPr/>
                    <a:lstStyle/>
                    <a:p>
                      <a:endParaRPr lang="es-MX"/>
                    </a:p>
                  </a:txBody>
                  <a:tcPr/>
                </a:tc>
              </a:tr>
              <a:tr h="443910">
                <a:tc>
                  <a:txBody>
                    <a:bodyPr/>
                    <a:lstStyle/>
                    <a:p>
                      <a:pPr marL="0" marR="0" indent="0" algn="ctr" defTabSz="914400" rtl="0" eaLnBrk="1" fontAlgn="auto" latinLnBrk="0" hangingPunct="1">
                        <a:lnSpc>
                          <a:spcPct val="100000"/>
                        </a:lnSpc>
                        <a:spcBef>
                          <a:spcPts val="0"/>
                        </a:spcBef>
                        <a:spcAft>
                          <a:spcPts val="0"/>
                        </a:spcAft>
                        <a:buClrTx/>
                        <a:buSzTx/>
                        <a:buFont typeface="Arial" pitchFamily="34" charset="0"/>
                        <a:buNone/>
                        <a:tabLst/>
                        <a:defRPr/>
                      </a:pPr>
                      <a:r>
                        <a:rPr lang="es-MX" sz="1400" b="1" kern="1200" dirty="0" smtClean="0">
                          <a:solidFill>
                            <a:srgbClr val="C00000"/>
                          </a:solidFill>
                          <a:latin typeface="American Typewriter"/>
                          <a:ea typeface="+mn-ea"/>
                          <a:cs typeface="American Typewriter"/>
                        </a:rPr>
                        <a:t>The </a:t>
                      </a:r>
                      <a:r>
                        <a:rPr lang="es-MX" sz="1400" b="1" kern="1200" dirty="0" err="1" smtClean="0">
                          <a:solidFill>
                            <a:srgbClr val="C00000"/>
                          </a:solidFill>
                          <a:latin typeface="American Typewriter"/>
                          <a:ea typeface="+mn-ea"/>
                          <a:cs typeface="American Typewriter"/>
                        </a:rPr>
                        <a:t>University</a:t>
                      </a:r>
                      <a:r>
                        <a:rPr lang="es-MX" sz="1400" b="1" kern="1200" dirty="0" smtClean="0">
                          <a:solidFill>
                            <a:srgbClr val="C00000"/>
                          </a:solidFill>
                          <a:latin typeface="American Typewriter"/>
                          <a:ea typeface="+mn-ea"/>
                          <a:cs typeface="American Typewriter"/>
                        </a:rPr>
                        <a:t> of California at Riverside: </a:t>
                      </a:r>
                      <a:endParaRPr lang="es-MX" sz="1400" b="1" dirty="0" smtClean="0">
                        <a:solidFill>
                          <a:srgbClr val="C00000"/>
                        </a:solidFill>
                        <a:latin typeface="American Typewriter"/>
                        <a:cs typeface="American Typewriter"/>
                      </a:endParaRPr>
                    </a:p>
                  </a:txBody>
                  <a:tcPr>
                    <a:solidFill>
                      <a:srgbClr val="A7BCF7"/>
                    </a:solidFill>
                  </a:tcPr>
                </a:tc>
                <a:tc>
                  <a:txBody>
                    <a:bodyPr/>
                    <a:lstStyle/>
                    <a:p>
                      <a:pPr algn="ctr"/>
                      <a:r>
                        <a:rPr lang="es-MX" sz="1400" b="1" dirty="0" smtClean="0">
                          <a:solidFill>
                            <a:srgbClr val="C00000"/>
                          </a:solidFill>
                          <a:latin typeface="American Typewriter"/>
                          <a:cs typeface="American Typewriter"/>
                        </a:rPr>
                        <a:t>CICESE – Ensenada:</a:t>
                      </a:r>
                      <a:endParaRPr lang="es-MX" sz="1400" b="1" dirty="0">
                        <a:solidFill>
                          <a:srgbClr val="C00000"/>
                        </a:solidFill>
                        <a:latin typeface="American Typewriter"/>
                        <a:cs typeface="American Typewriter"/>
                      </a:endParaRPr>
                    </a:p>
                  </a:txBody>
                  <a:tcPr>
                    <a:solidFill>
                      <a:srgbClr val="28FDFF"/>
                    </a:solidFill>
                  </a:tcPr>
                </a:tc>
              </a:tr>
              <a:tr h="313965">
                <a:tc>
                  <a:txBody>
                    <a:bodyPr/>
                    <a:lstStyle/>
                    <a:p>
                      <a:pPr marL="0" marR="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s-MX" sz="1400" b="1" dirty="0" smtClean="0">
                          <a:latin typeface="American Typewriter"/>
                          <a:cs typeface="American Typewriter"/>
                        </a:rPr>
                        <a:t> </a:t>
                      </a:r>
                      <a:r>
                        <a:rPr lang="es-MX" sz="1400" b="0" dirty="0" smtClean="0">
                          <a:latin typeface="American Typewriter"/>
                          <a:cs typeface="American Typewriter"/>
                        </a:rPr>
                        <a:t>Dr. Guillermo Aguilar, </a:t>
                      </a:r>
                      <a:r>
                        <a:rPr lang="es-MX" sz="1400" b="0" dirty="0" err="1" smtClean="0">
                          <a:latin typeface="American Typewriter"/>
                          <a:cs typeface="American Typewriter"/>
                        </a:rPr>
                        <a:t>Ph.D.</a:t>
                      </a:r>
                      <a:endParaRPr lang="es-MX" sz="1400" b="0" dirty="0" smtClean="0">
                        <a:latin typeface="American Typewriter"/>
                        <a:cs typeface="American Typewriter"/>
                      </a:endParaRPr>
                    </a:p>
                  </a:txBody>
                  <a:tcPr>
                    <a:solidFill>
                      <a:srgbClr val="A7BCF7"/>
                    </a:solidFill>
                  </a:tcPr>
                </a:tc>
                <a:tc>
                  <a:txBody>
                    <a:bodyPr/>
                    <a:lstStyle/>
                    <a:p>
                      <a:pPr>
                        <a:buFont typeface="Arial" pitchFamily="34" charset="0"/>
                        <a:buChar char="•"/>
                      </a:pPr>
                      <a:r>
                        <a:rPr lang="es-MX" sz="1400" dirty="0" smtClean="0">
                          <a:latin typeface="American Typewriter"/>
                          <a:cs typeface="American Typewriter"/>
                        </a:rPr>
                        <a:t> Dr. Santiago Camacho López</a:t>
                      </a:r>
                      <a:endParaRPr lang="es-MX" sz="1400" dirty="0">
                        <a:latin typeface="American Typewriter"/>
                        <a:cs typeface="American Typewriter"/>
                      </a:endParaRPr>
                    </a:p>
                  </a:txBody>
                  <a:tcPr>
                    <a:solidFill>
                      <a:srgbClr val="28FDFF"/>
                    </a:solidFill>
                  </a:tcPr>
                </a:tc>
              </a:tr>
            </a:tbl>
          </a:graphicData>
        </a:graphic>
      </p:graphicFrame>
      <p:pic>
        <p:nvPicPr>
          <p:cNvPr id="1039" name="Picture 15" descr="The University of Texas at Dallas"/>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179512" y="1844824"/>
            <a:ext cx="1288400" cy="576064"/>
          </a:xfrm>
          <a:prstGeom prst="rect">
            <a:avLst/>
          </a:prstGeom>
          <a:noFill/>
        </p:spPr>
      </p:pic>
      <p:pic>
        <p:nvPicPr>
          <p:cNvPr id="1041" name="Picture 17" descr="http://bestcolleges.collegenews.com/sites/default/files/10/media/images/University_of_California-Santa_Barbara_UCSB.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79512" y="2852936"/>
            <a:ext cx="1008112" cy="1008112"/>
          </a:xfrm>
          <a:prstGeom prst="rect">
            <a:avLst/>
          </a:prstGeom>
          <a:noFill/>
        </p:spPr>
      </p:pic>
      <p:pic>
        <p:nvPicPr>
          <p:cNvPr id="1047" name="Picture 23" descr="http://www.ecgf.uakron.edu/~civil/asce/Templates/University%20of%20Akron%20Seal.gif"/>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179512" y="4221088"/>
            <a:ext cx="1080120" cy="1080120"/>
          </a:xfrm>
          <a:prstGeom prst="rect">
            <a:avLst/>
          </a:prstGeom>
          <a:noFill/>
        </p:spPr>
      </p:pic>
      <p:pic>
        <p:nvPicPr>
          <p:cNvPr id="8" name="Picture 15"/>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7884368" y="1916832"/>
            <a:ext cx="1078320" cy="648072"/>
          </a:xfrm>
          <a:prstGeom prst="rect">
            <a:avLst/>
          </a:prstGeom>
          <a:noFill/>
          <a:ln w="9525">
            <a:noFill/>
            <a:miter lim="800000"/>
            <a:headEnd/>
            <a:tailEnd/>
          </a:ln>
        </p:spPr>
      </p:pic>
      <p:pic>
        <p:nvPicPr>
          <p:cNvPr id="1043" name="Picture 19" descr="http://delta.cs.cinvestav.mx/~smendoza/cinvestav_s.gif"/>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7794002" y="2874158"/>
            <a:ext cx="1192983" cy="1152128"/>
          </a:xfrm>
          <a:prstGeom prst="rect">
            <a:avLst/>
          </a:prstGeom>
          <a:noFill/>
        </p:spPr>
      </p:pic>
      <p:pic>
        <p:nvPicPr>
          <p:cNvPr id="1051" name="Picture 27" descr="http://www.mrs-mexico.org.mx/imrc2010/imagenes/logo_CIQA.gif"/>
          <p:cNvPicPr>
            <a:picLocks noChangeAspect="1" noChangeArrowheads="1"/>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7812360" y="4437112"/>
            <a:ext cx="1331640" cy="504056"/>
          </a:xfrm>
          <a:prstGeom prst="rect">
            <a:avLst/>
          </a:prstGeom>
          <a:noFill/>
        </p:spPr>
      </p:pic>
      <p:pic>
        <p:nvPicPr>
          <p:cNvPr id="43012" name="Picture 4" descr="http://4.bp.blogspot.com/_7Sp4ExCqOsk/TNfusP7ORJI/AAAAAAAABuY/3Z6AjuczYSQ/s1600/ucr_seal.pn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179512" y="5517232"/>
            <a:ext cx="1129952" cy="1085753"/>
          </a:xfrm>
          <a:prstGeom prst="rect">
            <a:avLst/>
          </a:prstGeom>
          <a:noFill/>
        </p:spPr>
      </p:pic>
      <p:pic>
        <p:nvPicPr>
          <p:cNvPr id="10" name="Picture 2" descr="http://www.ingenieria.unam.mx/cpspa/imgs/BECAS-img/CONACYT.jpg"/>
          <p:cNvPicPr>
            <a:picLocks noChangeAspect="1" noChangeArrowheads="1"/>
          </p:cNvPicPr>
          <p:nvPr/>
        </p:nvPicPr>
        <p:blipFill>
          <a:blip r:embed="rId11" cstate="email">
            <a:extLst>
              <a:ext uri="{28A0092B-C50C-407E-A947-70E740481C1C}">
                <a14:useLocalDpi xmlns:a14="http://schemas.microsoft.com/office/drawing/2010/main" xmlns="" val="0"/>
              </a:ext>
            </a:extLst>
          </a:blip>
          <a:srcRect/>
          <a:stretch>
            <a:fillRect/>
          </a:stretch>
        </p:blipFill>
        <p:spPr bwMode="auto">
          <a:xfrm>
            <a:off x="7669156" y="332656"/>
            <a:ext cx="1474844" cy="1340768"/>
          </a:xfrm>
          <a:prstGeom prst="rect">
            <a:avLst/>
          </a:prstGeom>
          <a:ln>
            <a:noFill/>
          </a:ln>
          <a:effectLst>
            <a:softEdge rad="112500"/>
          </a:effectLst>
        </p:spPr>
      </p:pic>
      <p:pic>
        <p:nvPicPr>
          <p:cNvPr id="43014" name="Picture 6"/>
          <p:cNvPicPr>
            <a:picLocks noChangeAspect="1" noChangeArrowheads="1"/>
          </p:cNvPicPr>
          <p:nvPr/>
        </p:nvPicPr>
        <p:blipFill>
          <a:blip r:embed="rId12" cstate="email">
            <a:extLst>
              <a:ext uri="{28A0092B-C50C-407E-A947-70E740481C1C}">
                <a14:useLocalDpi xmlns:a14="http://schemas.microsoft.com/office/drawing/2010/main" xmlns="" val="0"/>
              </a:ext>
            </a:extLst>
          </a:blip>
          <a:srcRect/>
          <a:stretch>
            <a:fillRect/>
          </a:stretch>
        </p:blipFill>
        <p:spPr bwMode="auto">
          <a:xfrm>
            <a:off x="179512" y="548680"/>
            <a:ext cx="1141553" cy="105938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13 Rectángulo"/>
          <p:cNvSpPr/>
          <p:nvPr/>
        </p:nvSpPr>
        <p:spPr>
          <a:xfrm>
            <a:off x="2255634" y="92925"/>
            <a:ext cx="4630252" cy="880241"/>
          </a:xfrm>
          <a:prstGeom prst="rect">
            <a:avLst/>
          </a:prstGeom>
        </p:spPr>
        <p:txBody>
          <a:bodyPr wrap="square">
            <a:spAutoFit/>
          </a:bodyPr>
          <a:lstStyle/>
          <a:p>
            <a:pPr algn="ctr">
              <a:lnSpc>
                <a:spcPct val="80000"/>
              </a:lnSpc>
              <a:spcBef>
                <a:spcPct val="50000"/>
              </a:spcBef>
              <a:defRPr/>
            </a:pPr>
            <a:r>
              <a:rPr lang="en-US" sz="2400" b="1" dirty="0" smtClean="0">
                <a:solidFill>
                  <a:srgbClr val="990000"/>
                </a:solidFill>
                <a:effectLst>
                  <a:outerShdw blurRad="38100" dist="38100" dir="2700000" algn="tl">
                    <a:srgbClr val="C0C0C0"/>
                  </a:outerShdw>
                </a:effectLst>
                <a:latin typeface="American Typewriter"/>
                <a:cs typeface="American Typewriter"/>
              </a:rPr>
              <a:t>U.S.A. – Mexico </a:t>
            </a:r>
          </a:p>
          <a:p>
            <a:pPr algn="ctr">
              <a:lnSpc>
                <a:spcPct val="80000"/>
              </a:lnSpc>
              <a:spcBef>
                <a:spcPct val="50000"/>
              </a:spcBef>
              <a:defRPr/>
            </a:pPr>
            <a:r>
              <a:rPr lang="en-US" sz="2400" b="1" dirty="0" smtClean="0">
                <a:solidFill>
                  <a:srgbClr val="990000"/>
                </a:solidFill>
                <a:effectLst>
                  <a:outerShdw blurRad="38100" dist="38100" dir="2700000" algn="tl">
                    <a:srgbClr val="C0C0C0"/>
                  </a:outerShdw>
                </a:effectLst>
                <a:latin typeface="American Typewriter"/>
                <a:cs typeface="American Typewriter"/>
              </a:rPr>
              <a:t>Basic Research Initiative  </a:t>
            </a:r>
            <a:endParaRPr lang="en-US" sz="2400" b="1" dirty="0">
              <a:solidFill>
                <a:srgbClr val="990000"/>
              </a:solidFill>
              <a:effectLst>
                <a:outerShdw blurRad="38100" dist="38100" dir="2700000" algn="tl">
                  <a:srgbClr val="C0C0C0"/>
                </a:outerShdw>
              </a:effectLst>
              <a:latin typeface="American Typewriter"/>
              <a:cs typeface="American Typewriter"/>
            </a:endParaRPr>
          </a:p>
        </p:txBody>
      </p:sp>
    </p:spTree>
    <p:extLst>
      <p:ext uri="{BB962C8B-B14F-4D97-AF65-F5344CB8AC3E}">
        <p14:creationId xmlns:p14="http://schemas.microsoft.com/office/powerpoint/2010/main" xmlns="" val="1088409408"/>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5" name="Text Box 5"/>
          <p:cNvSpPr txBox="1">
            <a:spLocks noChangeArrowheads="1"/>
          </p:cNvSpPr>
          <p:nvPr/>
        </p:nvSpPr>
        <p:spPr bwMode="auto">
          <a:xfrm>
            <a:off x="395288" y="333375"/>
            <a:ext cx="5616575" cy="366713"/>
          </a:xfrm>
          <a:prstGeom prst="rect">
            <a:avLst/>
          </a:prstGeom>
          <a:noFill/>
          <a:ln w="9525">
            <a:noFill/>
            <a:miter lim="800000"/>
            <a:headEnd/>
            <a:tailEnd/>
          </a:ln>
        </p:spPr>
        <p:txBody>
          <a:bodyPr>
            <a:spAutoFit/>
          </a:bodyPr>
          <a:lstStyle/>
          <a:p>
            <a:pPr>
              <a:spcBef>
                <a:spcPct val="50000"/>
              </a:spcBef>
            </a:pPr>
            <a:endParaRPr lang="en-US"/>
          </a:p>
        </p:txBody>
      </p:sp>
      <p:sp>
        <p:nvSpPr>
          <p:cNvPr id="10246" name="Text Box 6"/>
          <p:cNvSpPr txBox="1">
            <a:spLocks noChangeArrowheads="1"/>
          </p:cNvSpPr>
          <p:nvPr/>
        </p:nvSpPr>
        <p:spPr bwMode="auto">
          <a:xfrm>
            <a:off x="1166813" y="136525"/>
            <a:ext cx="4341812" cy="366713"/>
          </a:xfrm>
          <a:prstGeom prst="rect">
            <a:avLst/>
          </a:prstGeom>
          <a:noFill/>
          <a:ln w="9525">
            <a:noFill/>
            <a:miter lim="800000"/>
            <a:headEnd/>
            <a:tailEnd/>
          </a:ln>
        </p:spPr>
        <p:txBody>
          <a:bodyPr>
            <a:spAutoFit/>
          </a:bodyPr>
          <a:lstStyle/>
          <a:p>
            <a:endParaRPr lang="en-US"/>
          </a:p>
        </p:txBody>
      </p:sp>
      <p:sp>
        <p:nvSpPr>
          <p:cNvPr id="10247" name="Text Box 7"/>
          <p:cNvSpPr txBox="1">
            <a:spLocks noChangeArrowheads="1"/>
          </p:cNvSpPr>
          <p:nvPr/>
        </p:nvSpPr>
        <p:spPr bwMode="auto">
          <a:xfrm>
            <a:off x="110619" y="1700808"/>
            <a:ext cx="9685548" cy="5968301"/>
          </a:xfrm>
          <a:prstGeom prst="rect">
            <a:avLst/>
          </a:prstGeom>
          <a:noFill/>
          <a:ln w="9525">
            <a:noFill/>
            <a:miter lim="800000"/>
            <a:headEnd/>
            <a:tailEnd/>
          </a:ln>
        </p:spPr>
        <p:txBody>
          <a:bodyPr wrap="square">
            <a:spAutoFit/>
          </a:bodyPr>
          <a:lstStyle/>
          <a:p>
            <a:pPr>
              <a:lnSpc>
                <a:spcPct val="150000"/>
              </a:lnSpc>
              <a:spcBef>
                <a:spcPct val="50000"/>
              </a:spcBef>
              <a:buClr>
                <a:srgbClr val="990000"/>
              </a:buClr>
            </a:pPr>
            <a:endParaRPr lang="en-US" sz="1400" dirty="0">
              <a:latin typeface="American Typewriter"/>
              <a:cs typeface="American Typewriter"/>
            </a:endParaRPr>
          </a:p>
          <a:p>
            <a:pPr>
              <a:lnSpc>
                <a:spcPct val="150000"/>
              </a:lnSpc>
              <a:spcBef>
                <a:spcPct val="50000"/>
              </a:spcBef>
              <a:buClr>
                <a:srgbClr val="990000"/>
              </a:buClr>
            </a:pPr>
            <a:r>
              <a:rPr lang="en-US" sz="1400" dirty="0" smtClean="0">
                <a:latin typeface="American Typewriter"/>
                <a:cs typeface="American Typewriter"/>
              </a:rPr>
              <a:t> </a:t>
            </a:r>
            <a:r>
              <a:rPr lang="en-US" sz="2400" dirty="0" smtClean="0">
                <a:solidFill>
                  <a:srgbClr val="000090"/>
                </a:solidFill>
                <a:latin typeface="American Typewriter"/>
                <a:cs typeface="American Typewriter"/>
              </a:rPr>
              <a:t>2012 -</a:t>
            </a:r>
          </a:p>
          <a:p>
            <a:pPr marL="285750" indent="-285750">
              <a:lnSpc>
                <a:spcPct val="150000"/>
              </a:lnSpc>
              <a:buFont typeface="Wingdings" charset="2"/>
              <a:buChar char="§"/>
            </a:pPr>
            <a:r>
              <a:rPr lang="en-US" sz="2000" dirty="0">
                <a:latin typeface="American Typewriter"/>
                <a:cs typeface="American Typewriter"/>
              </a:rPr>
              <a:t>Solution-based processing for higher efficiency </a:t>
            </a:r>
            <a:r>
              <a:rPr lang="en-US" sz="2000" dirty="0" err="1" smtClean="0">
                <a:latin typeface="American Typewriter"/>
                <a:cs typeface="American Typewriter"/>
              </a:rPr>
              <a:t>photovoltaics</a:t>
            </a:r>
            <a:endParaRPr lang="en-US" sz="2000" dirty="0" smtClean="0">
              <a:latin typeface="American Typewriter"/>
              <a:cs typeface="American Typewriter"/>
            </a:endParaRPr>
          </a:p>
          <a:p>
            <a:pPr marL="285750" indent="-285750">
              <a:lnSpc>
                <a:spcPct val="150000"/>
              </a:lnSpc>
              <a:buFont typeface="Wingdings" charset="2"/>
              <a:buChar char="§"/>
            </a:pPr>
            <a:r>
              <a:rPr lang="en-US" sz="2000" dirty="0">
                <a:latin typeface="American Typewriter"/>
                <a:cs typeface="American Typewriter"/>
              </a:rPr>
              <a:t>Theoretical Study of Novel Nanostructured Materials for Lithium-Ion </a:t>
            </a:r>
            <a:r>
              <a:rPr lang="en-US" sz="2000" dirty="0" smtClean="0">
                <a:latin typeface="American Typewriter"/>
                <a:cs typeface="American Typewriter"/>
              </a:rPr>
              <a:t>Batteries</a:t>
            </a:r>
          </a:p>
          <a:p>
            <a:pPr marL="285750" indent="-285750">
              <a:lnSpc>
                <a:spcPct val="150000"/>
              </a:lnSpc>
              <a:buFont typeface="Wingdings" charset="2"/>
              <a:buChar char="§"/>
            </a:pPr>
            <a:r>
              <a:rPr lang="en-US" sz="2000" dirty="0">
                <a:latin typeface="American Typewriter"/>
                <a:cs typeface="American Typewriter"/>
              </a:rPr>
              <a:t>Modification of Magnetic Properties of </a:t>
            </a:r>
            <a:r>
              <a:rPr lang="en-US" sz="2000" dirty="0" err="1">
                <a:latin typeface="American Typewriter"/>
                <a:cs typeface="American Typewriter"/>
              </a:rPr>
              <a:t>Ferrimagnetic</a:t>
            </a:r>
            <a:r>
              <a:rPr lang="en-US" sz="2000" dirty="0">
                <a:latin typeface="American Typewriter"/>
                <a:cs typeface="American Typewriter"/>
              </a:rPr>
              <a:t> and Antiferromagnetic </a:t>
            </a:r>
            <a:r>
              <a:rPr lang="en-US" sz="2000" dirty="0" smtClean="0">
                <a:latin typeface="American Typewriter"/>
                <a:cs typeface="American Typewriter"/>
              </a:rPr>
              <a:t>Mn3Ga </a:t>
            </a:r>
            <a:r>
              <a:rPr lang="en-US" sz="2000" dirty="0">
                <a:latin typeface="American Typewriter"/>
                <a:cs typeface="American Typewriter"/>
              </a:rPr>
              <a:t>Thin </a:t>
            </a:r>
            <a:r>
              <a:rPr lang="en-US" sz="2000" dirty="0" smtClean="0">
                <a:latin typeface="American Typewriter"/>
                <a:cs typeface="American Typewriter"/>
              </a:rPr>
              <a:t>Films by </a:t>
            </a:r>
            <a:r>
              <a:rPr lang="en-US" sz="2000" dirty="0">
                <a:latin typeface="American Typewriter"/>
                <a:cs typeface="American Typewriter"/>
              </a:rPr>
              <a:t>Substrate-Induced </a:t>
            </a:r>
            <a:r>
              <a:rPr lang="en-US" sz="2000" dirty="0" smtClean="0">
                <a:latin typeface="American Typewriter"/>
                <a:cs typeface="American Typewriter"/>
              </a:rPr>
              <a:t>Stress</a:t>
            </a:r>
          </a:p>
          <a:p>
            <a:pPr marL="285750" indent="-285750">
              <a:lnSpc>
                <a:spcPct val="150000"/>
              </a:lnSpc>
              <a:buFont typeface="Wingdings" charset="2"/>
              <a:buChar char="§"/>
            </a:pPr>
            <a:endParaRPr lang="en-US" sz="2000" dirty="0">
              <a:latin typeface="American Typewriter"/>
              <a:cs typeface="American Typewriter"/>
            </a:endParaRPr>
          </a:p>
          <a:p>
            <a:pPr marL="285750" indent="-285750">
              <a:lnSpc>
                <a:spcPct val="150000"/>
              </a:lnSpc>
              <a:buFont typeface="Wingdings" charset="2"/>
              <a:buChar char="§"/>
            </a:pPr>
            <a:endParaRPr lang="en-US" sz="2000" dirty="0">
              <a:latin typeface="American Typewriter"/>
              <a:cs typeface="American Typewriter"/>
            </a:endParaRPr>
          </a:p>
          <a:p>
            <a:pPr>
              <a:lnSpc>
                <a:spcPct val="150000"/>
              </a:lnSpc>
              <a:spcBef>
                <a:spcPct val="50000"/>
              </a:spcBef>
              <a:buClr>
                <a:srgbClr val="990000"/>
              </a:buClr>
            </a:pPr>
            <a:endParaRPr lang="en-US" sz="2000" dirty="0" smtClean="0">
              <a:solidFill>
                <a:srgbClr val="000090"/>
              </a:solidFill>
              <a:latin typeface="American Typewriter"/>
              <a:cs typeface="American Typewriter"/>
            </a:endParaRPr>
          </a:p>
          <a:p>
            <a:pPr>
              <a:lnSpc>
                <a:spcPct val="150000"/>
              </a:lnSpc>
              <a:spcBef>
                <a:spcPct val="50000"/>
              </a:spcBef>
              <a:buClr>
                <a:srgbClr val="990000"/>
              </a:buClr>
            </a:pPr>
            <a:endParaRPr lang="en-US" dirty="0" smtClean="0">
              <a:solidFill>
                <a:srgbClr val="000090"/>
              </a:solidFill>
              <a:latin typeface="American Typewriter"/>
              <a:cs typeface="American Typewriter"/>
            </a:endParaRPr>
          </a:p>
          <a:p>
            <a:pPr>
              <a:lnSpc>
                <a:spcPct val="150000"/>
              </a:lnSpc>
              <a:spcBef>
                <a:spcPct val="50000"/>
              </a:spcBef>
              <a:buClr>
                <a:srgbClr val="990000"/>
              </a:buClr>
            </a:pPr>
            <a:r>
              <a:rPr lang="en-US" sz="1400" dirty="0" smtClean="0">
                <a:latin typeface="American Typewriter"/>
                <a:cs typeface="American Typewriter"/>
              </a:rPr>
              <a:t>   </a:t>
            </a:r>
            <a:endParaRPr lang="es-ES" sz="1400" i="1" dirty="0">
              <a:solidFill>
                <a:srgbClr val="FF0000"/>
              </a:solidFill>
              <a:latin typeface="American Typewriter"/>
              <a:cs typeface="American Typewriter"/>
            </a:endParaRPr>
          </a:p>
        </p:txBody>
      </p:sp>
      <p:sp>
        <p:nvSpPr>
          <p:cNvPr id="93195" name="Text Box 11"/>
          <p:cNvSpPr txBox="1">
            <a:spLocks noChangeArrowheads="1"/>
          </p:cNvSpPr>
          <p:nvPr/>
        </p:nvSpPr>
        <p:spPr bwMode="auto">
          <a:xfrm>
            <a:off x="1296248" y="848850"/>
            <a:ext cx="7129040" cy="430887"/>
          </a:xfrm>
          <a:prstGeom prst="rect">
            <a:avLst/>
          </a:prstGeom>
          <a:noFill/>
          <a:ln w="9525">
            <a:noFill/>
            <a:miter lim="800000"/>
            <a:headEnd/>
            <a:tailEnd/>
          </a:ln>
          <a:effectLst/>
        </p:spPr>
        <p:txBody>
          <a:bodyPr wrap="square">
            <a:spAutoFit/>
          </a:bodyPr>
          <a:lstStyle/>
          <a:p>
            <a:pPr>
              <a:spcBef>
                <a:spcPct val="50000"/>
              </a:spcBef>
              <a:defRPr/>
            </a:pPr>
            <a:r>
              <a:rPr lang="en-US" sz="2200" b="1" dirty="0" smtClean="0">
                <a:solidFill>
                  <a:srgbClr val="990000"/>
                </a:solidFill>
                <a:effectLst>
                  <a:outerShdw blurRad="38100" dist="38100" dir="2700000" algn="tl">
                    <a:srgbClr val="C0C0C0"/>
                  </a:outerShdw>
                </a:effectLst>
                <a:latin typeface="American Typewriter"/>
                <a:cs typeface="American Typewriter"/>
              </a:rPr>
              <a:t>  AFOSR -RDECOM – CIMAV: </a:t>
            </a:r>
            <a:r>
              <a:rPr lang="en-US" b="1" dirty="0" smtClean="0">
                <a:solidFill>
                  <a:srgbClr val="990000"/>
                </a:solidFill>
                <a:effectLst>
                  <a:outerShdw blurRad="38100" dist="38100" dir="2700000" algn="tl">
                    <a:srgbClr val="C0C0C0"/>
                  </a:outerShdw>
                </a:effectLst>
                <a:latin typeface="American Typewriter"/>
                <a:cs typeface="American Typewriter"/>
              </a:rPr>
              <a:t>Research </a:t>
            </a:r>
            <a:r>
              <a:rPr lang="en-US" b="1" dirty="0">
                <a:solidFill>
                  <a:srgbClr val="990000"/>
                </a:solidFill>
                <a:effectLst>
                  <a:outerShdw blurRad="38100" dist="38100" dir="2700000" algn="tl">
                    <a:srgbClr val="C0C0C0"/>
                  </a:outerShdw>
                </a:effectLst>
                <a:latin typeface="American Typewriter"/>
                <a:cs typeface="American Typewriter"/>
              </a:rPr>
              <a:t>Projects</a:t>
            </a:r>
          </a:p>
        </p:txBody>
      </p:sp>
      <p:sp>
        <p:nvSpPr>
          <p:cNvPr id="56322" name="AutoShape 2" descr="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56324" name="AutoShape 4" descr="30"/>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18" name="Picture 9" descr="http://people.seas.harvard.edu/~donhee/afosr_logo.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7628233" y="27010"/>
            <a:ext cx="1227134" cy="1206133"/>
          </a:xfrm>
          <a:prstGeom prst="rect">
            <a:avLst/>
          </a:prstGeom>
          <a:noFill/>
          <a:extLst>
            <a:ext uri="{909E8E84-426E-40dd-AFC4-6F175D3DCCD1}">
              <a14:hiddenFill xmlns:a14="http://schemas.microsoft.com/office/drawing/2010/main" xmlns="">
                <a:solidFill>
                  <a:srgbClr val="FFFFFF"/>
                </a:solidFill>
              </a14:hiddenFill>
            </a:ext>
          </a:extLst>
        </p:spPr>
      </p:pic>
      <p:pic>
        <p:nvPicPr>
          <p:cNvPr id="2" name="Picture 1" descr="Captura de pantalla 2013-09-09 a las 20.39.49.png"/>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109395" y="702815"/>
            <a:ext cx="1282416" cy="93673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extBox 2"/>
          <p:cNvSpPr txBox="1"/>
          <p:nvPr/>
        </p:nvSpPr>
        <p:spPr>
          <a:xfrm>
            <a:off x="1966350" y="1698463"/>
            <a:ext cx="3136239" cy="461665"/>
          </a:xfrm>
          <a:prstGeom prst="rect">
            <a:avLst/>
          </a:prstGeom>
          <a:noFill/>
        </p:spPr>
        <p:txBody>
          <a:bodyPr wrap="none" rtlCol="0">
            <a:spAutoFit/>
          </a:bodyPr>
          <a:lstStyle/>
          <a:p>
            <a:r>
              <a:rPr lang="en-US" sz="2400" dirty="0" smtClean="0">
                <a:solidFill>
                  <a:srgbClr val="800000"/>
                </a:solidFill>
                <a:latin typeface="American Typewriter"/>
                <a:cs typeface="American Typewriter"/>
              </a:rPr>
              <a:t>Projects in Progress</a:t>
            </a:r>
            <a:endParaRPr lang="en-US" sz="2400" dirty="0">
              <a:solidFill>
                <a:srgbClr val="800000"/>
              </a:solidFill>
              <a:latin typeface="American Typewriter"/>
              <a:cs typeface="American Typewriter"/>
            </a:endParaRPr>
          </a:p>
        </p:txBody>
      </p:sp>
      <p:sp>
        <p:nvSpPr>
          <p:cNvPr id="4" name="TextBox 3"/>
          <p:cNvSpPr txBox="1"/>
          <p:nvPr/>
        </p:nvSpPr>
        <p:spPr>
          <a:xfrm>
            <a:off x="2967182" y="5899700"/>
            <a:ext cx="3323347" cy="430887"/>
          </a:xfrm>
          <a:prstGeom prst="rect">
            <a:avLst/>
          </a:prstGeom>
          <a:noFill/>
        </p:spPr>
        <p:txBody>
          <a:bodyPr wrap="none" rtlCol="0">
            <a:spAutoFit/>
          </a:bodyPr>
          <a:lstStyle/>
          <a:p>
            <a:r>
              <a:rPr lang="en-US" sz="2200" dirty="0" smtClean="0">
                <a:solidFill>
                  <a:srgbClr val="0000FF"/>
                </a:solidFill>
                <a:latin typeface="American Typewriter"/>
                <a:cs typeface="American Typewriter"/>
              </a:rPr>
              <a:t>Funding: USA Agencies</a:t>
            </a:r>
            <a:endParaRPr lang="en-US" sz="2200" dirty="0">
              <a:solidFill>
                <a:srgbClr val="0000FF"/>
              </a:solidFill>
              <a:latin typeface="American Typewriter"/>
              <a:cs typeface="American Typewriter"/>
            </a:endParaRPr>
          </a:p>
        </p:txBody>
      </p:sp>
      <p:pic>
        <p:nvPicPr>
          <p:cNvPr id="12" name="Picture 2" descr="http://nanojapan.rice.edu/grafx/Logos/Army_RDECOM.pn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319821" y="1364881"/>
            <a:ext cx="1847273" cy="581189"/>
          </a:xfrm>
          <a:prstGeom prst="rect">
            <a:avLst/>
          </a:prstGeom>
          <a:noFill/>
        </p:spPr>
      </p:pic>
    </p:spTree>
    <p:extLst>
      <p:ext uri="{BB962C8B-B14F-4D97-AF65-F5344CB8AC3E}">
        <p14:creationId xmlns:p14="http://schemas.microsoft.com/office/powerpoint/2010/main" xmlns="" val="3885199564"/>
      </p:ext>
    </p:extLst>
  </p:cSld>
  <p:clrMapOvr>
    <a:masterClrMapping/>
  </p:clrMapOvr>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descr="Portada Pp.jpg"/>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a:xfrm>
            <a:off x="0" y="0"/>
            <a:ext cx="9144000" cy="6858000"/>
          </a:xfrm>
          <a:prstGeom prst="rect">
            <a:avLst/>
          </a:prstGeom>
        </p:spPr>
      </p:pic>
      <p:sp>
        <p:nvSpPr>
          <p:cNvPr id="3" name="2 Forma libre"/>
          <p:cNvSpPr/>
          <p:nvPr/>
        </p:nvSpPr>
        <p:spPr>
          <a:xfrm>
            <a:off x="4194930" y="5535699"/>
            <a:ext cx="4920543" cy="1089645"/>
          </a:xfrm>
          <a:custGeom>
            <a:avLst/>
            <a:gdLst>
              <a:gd name="connsiteX0" fmla="*/ 0 w 5616624"/>
              <a:gd name="connsiteY0" fmla="*/ 192025 h 1152128"/>
              <a:gd name="connsiteX1" fmla="*/ 56243 w 5616624"/>
              <a:gd name="connsiteY1" fmla="*/ 56243 h 1152128"/>
              <a:gd name="connsiteX2" fmla="*/ 192025 w 5616624"/>
              <a:gd name="connsiteY2" fmla="*/ 0 h 1152128"/>
              <a:gd name="connsiteX3" fmla="*/ 5424599 w 5616624"/>
              <a:gd name="connsiteY3" fmla="*/ 0 h 1152128"/>
              <a:gd name="connsiteX4" fmla="*/ 5560381 w 5616624"/>
              <a:gd name="connsiteY4" fmla="*/ 56243 h 1152128"/>
              <a:gd name="connsiteX5" fmla="*/ 5616624 w 5616624"/>
              <a:gd name="connsiteY5" fmla="*/ 192025 h 1152128"/>
              <a:gd name="connsiteX6" fmla="*/ 5616624 w 5616624"/>
              <a:gd name="connsiteY6" fmla="*/ 960103 h 1152128"/>
              <a:gd name="connsiteX7" fmla="*/ 5560381 w 5616624"/>
              <a:gd name="connsiteY7" fmla="*/ 1095885 h 1152128"/>
              <a:gd name="connsiteX8" fmla="*/ 5424599 w 5616624"/>
              <a:gd name="connsiteY8" fmla="*/ 1152128 h 1152128"/>
              <a:gd name="connsiteX9" fmla="*/ 192025 w 5616624"/>
              <a:gd name="connsiteY9" fmla="*/ 1152128 h 1152128"/>
              <a:gd name="connsiteX10" fmla="*/ 56243 w 5616624"/>
              <a:gd name="connsiteY10" fmla="*/ 1095885 h 1152128"/>
              <a:gd name="connsiteX11" fmla="*/ 0 w 5616624"/>
              <a:gd name="connsiteY11" fmla="*/ 960103 h 1152128"/>
              <a:gd name="connsiteX12" fmla="*/ 0 w 5616624"/>
              <a:gd name="connsiteY12" fmla="*/ 192025 h 1152128"/>
              <a:gd name="connsiteX0" fmla="*/ 0 w 5616624"/>
              <a:gd name="connsiteY0" fmla="*/ 295799 h 1255902"/>
              <a:gd name="connsiteX1" fmla="*/ 56243 w 5616624"/>
              <a:gd name="connsiteY1" fmla="*/ 160017 h 1255902"/>
              <a:gd name="connsiteX2" fmla="*/ 192025 w 5616624"/>
              <a:gd name="connsiteY2" fmla="*/ 103774 h 1255902"/>
              <a:gd name="connsiteX3" fmla="*/ 5424599 w 5616624"/>
              <a:gd name="connsiteY3" fmla="*/ 103774 h 1255902"/>
              <a:gd name="connsiteX4" fmla="*/ 5560381 w 5616624"/>
              <a:gd name="connsiteY4" fmla="*/ 160017 h 1255902"/>
              <a:gd name="connsiteX5" fmla="*/ 5616624 w 5616624"/>
              <a:gd name="connsiteY5" fmla="*/ 1063877 h 1255902"/>
              <a:gd name="connsiteX6" fmla="*/ 5560381 w 5616624"/>
              <a:gd name="connsiteY6" fmla="*/ 1199659 h 1255902"/>
              <a:gd name="connsiteX7" fmla="*/ 5424599 w 5616624"/>
              <a:gd name="connsiteY7" fmla="*/ 1255902 h 1255902"/>
              <a:gd name="connsiteX8" fmla="*/ 192025 w 5616624"/>
              <a:gd name="connsiteY8" fmla="*/ 1255902 h 1255902"/>
              <a:gd name="connsiteX9" fmla="*/ 56243 w 5616624"/>
              <a:gd name="connsiteY9" fmla="*/ 1199659 h 1255902"/>
              <a:gd name="connsiteX10" fmla="*/ 0 w 5616624"/>
              <a:gd name="connsiteY10" fmla="*/ 1063877 h 1255902"/>
              <a:gd name="connsiteX11" fmla="*/ 0 w 5616624"/>
              <a:gd name="connsiteY11" fmla="*/ 295799 h 1255902"/>
              <a:gd name="connsiteX0" fmla="*/ 0 w 6328699"/>
              <a:gd name="connsiteY0" fmla="*/ 192025 h 1152128"/>
              <a:gd name="connsiteX1" fmla="*/ 56243 w 6328699"/>
              <a:gd name="connsiteY1" fmla="*/ 56243 h 1152128"/>
              <a:gd name="connsiteX2" fmla="*/ 192025 w 6328699"/>
              <a:gd name="connsiteY2" fmla="*/ 0 h 1152128"/>
              <a:gd name="connsiteX3" fmla="*/ 5424599 w 6328699"/>
              <a:gd name="connsiteY3" fmla="*/ 0 h 1152128"/>
              <a:gd name="connsiteX4" fmla="*/ 5616624 w 6328699"/>
              <a:gd name="connsiteY4" fmla="*/ 960103 h 1152128"/>
              <a:gd name="connsiteX5" fmla="*/ 5560381 w 6328699"/>
              <a:gd name="connsiteY5" fmla="*/ 1095885 h 1152128"/>
              <a:gd name="connsiteX6" fmla="*/ 5424599 w 6328699"/>
              <a:gd name="connsiteY6" fmla="*/ 1152128 h 1152128"/>
              <a:gd name="connsiteX7" fmla="*/ 192025 w 6328699"/>
              <a:gd name="connsiteY7" fmla="*/ 1152128 h 1152128"/>
              <a:gd name="connsiteX8" fmla="*/ 56243 w 6328699"/>
              <a:gd name="connsiteY8" fmla="*/ 1095885 h 1152128"/>
              <a:gd name="connsiteX9" fmla="*/ 0 w 6328699"/>
              <a:gd name="connsiteY9" fmla="*/ 960103 h 1152128"/>
              <a:gd name="connsiteX10" fmla="*/ 0 w 6328699"/>
              <a:gd name="connsiteY10" fmla="*/ 192025 h 1152128"/>
              <a:gd name="connsiteX0" fmla="*/ 0 w 6319325"/>
              <a:gd name="connsiteY0" fmla="*/ 192025 h 1152128"/>
              <a:gd name="connsiteX1" fmla="*/ 56243 w 6319325"/>
              <a:gd name="connsiteY1" fmla="*/ 56243 h 1152128"/>
              <a:gd name="connsiteX2" fmla="*/ 192025 w 6319325"/>
              <a:gd name="connsiteY2" fmla="*/ 0 h 1152128"/>
              <a:gd name="connsiteX3" fmla="*/ 5424599 w 6319325"/>
              <a:gd name="connsiteY3" fmla="*/ 0 h 1152128"/>
              <a:gd name="connsiteX4" fmla="*/ 5560381 w 6319325"/>
              <a:gd name="connsiteY4" fmla="*/ 1095885 h 1152128"/>
              <a:gd name="connsiteX5" fmla="*/ 5424599 w 6319325"/>
              <a:gd name="connsiteY5" fmla="*/ 1152128 h 1152128"/>
              <a:gd name="connsiteX6" fmla="*/ 192025 w 6319325"/>
              <a:gd name="connsiteY6" fmla="*/ 1152128 h 1152128"/>
              <a:gd name="connsiteX7" fmla="*/ 56243 w 6319325"/>
              <a:gd name="connsiteY7" fmla="*/ 1095885 h 1152128"/>
              <a:gd name="connsiteX8" fmla="*/ 0 w 6319325"/>
              <a:gd name="connsiteY8" fmla="*/ 960103 h 1152128"/>
              <a:gd name="connsiteX9" fmla="*/ 0 w 6319325"/>
              <a:gd name="connsiteY9" fmla="*/ 192025 h 1152128"/>
              <a:gd name="connsiteX0" fmla="*/ 0 w 6296695"/>
              <a:gd name="connsiteY0" fmla="*/ 192025 h 1152128"/>
              <a:gd name="connsiteX1" fmla="*/ 56243 w 6296695"/>
              <a:gd name="connsiteY1" fmla="*/ 56243 h 1152128"/>
              <a:gd name="connsiteX2" fmla="*/ 192025 w 6296695"/>
              <a:gd name="connsiteY2" fmla="*/ 0 h 1152128"/>
              <a:gd name="connsiteX3" fmla="*/ 5424599 w 6296695"/>
              <a:gd name="connsiteY3" fmla="*/ 0 h 1152128"/>
              <a:gd name="connsiteX4" fmla="*/ 5424599 w 6296695"/>
              <a:gd name="connsiteY4" fmla="*/ 1152128 h 1152128"/>
              <a:gd name="connsiteX5" fmla="*/ 192025 w 6296695"/>
              <a:gd name="connsiteY5" fmla="*/ 1152128 h 1152128"/>
              <a:gd name="connsiteX6" fmla="*/ 56243 w 6296695"/>
              <a:gd name="connsiteY6" fmla="*/ 1095885 h 1152128"/>
              <a:gd name="connsiteX7" fmla="*/ 0 w 6296695"/>
              <a:gd name="connsiteY7" fmla="*/ 960103 h 1152128"/>
              <a:gd name="connsiteX8" fmla="*/ 0 w 6296695"/>
              <a:gd name="connsiteY8" fmla="*/ 192025 h 1152128"/>
              <a:gd name="connsiteX0" fmla="*/ 0 w 5424599"/>
              <a:gd name="connsiteY0" fmla="*/ 192025 h 1152128"/>
              <a:gd name="connsiteX1" fmla="*/ 56243 w 5424599"/>
              <a:gd name="connsiteY1" fmla="*/ 56243 h 1152128"/>
              <a:gd name="connsiteX2" fmla="*/ 192025 w 5424599"/>
              <a:gd name="connsiteY2" fmla="*/ 0 h 1152128"/>
              <a:gd name="connsiteX3" fmla="*/ 5424599 w 5424599"/>
              <a:gd name="connsiteY3" fmla="*/ 0 h 1152128"/>
              <a:gd name="connsiteX4" fmla="*/ 5424599 w 5424599"/>
              <a:gd name="connsiteY4" fmla="*/ 1152128 h 1152128"/>
              <a:gd name="connsiteX5" fmla="*/ 192025 w 5424599"/>
              <a:gd name="connsiteY5" fmla="*/ 1152128 h 1152128"/>
              <a:gd name="connsiteX6" fmla="*/ 56243 w 5424599"/>
              <a:gd name="connsiteY6" fmla="*/ 1095885 h 1152128"/>
              <a:gd name="connsiteX7" fmla="*/ 0 w 5424599"/>
              <a:gd name="connsiteY7" fmla="*/ 960103 h 1152128"/>
              <a:gd name="connsiteX8" fmla="*/ 0 w 5424599"/>
              <a:gd name="connsiteY8" fmla="*/ 192025 h 11521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5424599" h="1152128">
                <a:moveTo>
                  <a:pt x="0" y="192025"/>
                </a:moveTo>
                <a:cubicBezTo>
                  <a:pt x="0" y="141097"/>
                  <a:pt x="20231" y="92254"/>
                  <a:pt x="56243" y="56243"/>
                </a:cubicBezTo>
                <a:cubicBezTo>
                  <a:pt x="92255" y="20231"/>
                  <a:pt x="141097" y="0"/>
                  <a:pt x="192025" y="0"/>
                </a:cubicBezTo>
                <a:lnTo>
                  <a:pt x="5424599" y="0"/>
                </a:lnTo>
                <a:lnTo>
                  <a:pt x="5424599" y="1152128"/>
                </a:lnTo>
                <a:lnTo>
                  <a:pt x="192025" y="1152128"/>
                </a:lnTo>
                <a:cubicBezTo>
                  <a:pt x="141097" y="1152128"/>
                  <a:pt x="92254" y="1131897"/>
                  <a:pt x="56243" y="1095885"/>
                </a:cubicBezTo>
                <a:cubicBezTo>
                  <a:pt x="20231" y="1059873"/>
                  <a:pt x="0" y="1011031"/>
                  <a:pt x="0" y="960103"/>
                </a:cubicBezTo>
                <a:lnTo>
                  <a:pt x="0" y="192025"/>
                </a:lnTo>
                <a:close/>
              </a:path>
            </a:pathLst>
          </a:custGeom>
          <a:solidFill>
            <a:srgbClr val="FF0000"/>
          </a:solidFill>
          <a:ln>
            <a:noFill/>
          </a:ln>
          <a:effectLst>
            <a:outerShdw blurRad="50800" dist="88900" dir="5400000" algn="t" rotWithShape="0">
              <a:prstClr val="black">
                <a:alpha val="82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solidFill>
                <a:prstClr val="white"/>
              </a:solidFill>
            </a:endParaRPr>
          </a:p>
        </p:txBody>
      </p:sp>
      <p:sp>
        <p:nvSpPr>
          <p:cNvPr id="4" name="3 Rectángulo"/>
          <p:cNvSpPr/>
          <p:nvPr/>
        </p:nvSpPr>
        <p:spPr>
          <a:xfrm>
            <a:off x="4194930" y="5619953"/>
            <a:ext cx="4968552" cy="923330"/>
          </a:xfrm>
          <a:prstGeom prst="rect">
            <a:avLst/>
          </a:prstGeom>
        </p:spPr>
        <p:txBody>
          <a:bodyPr wrap="square">
            <a:spAutoFit/>
          </a:bodyPr>
          <a:lstStyle/>
          <a:p>
            <a:pPr algn="r"/>
            <a:r>
              <a:rPr lang="es-ES" b="1" spc="50" dirty="0" err="1" smtClean="0">
                <a:ln w="11430"/>
                <a:solidFill>
                  <a:prstClr val="white"/>
                </a:solidFill>
              </a:rPr>
              <a:t>Proposal</a:t>
            </a:r>
            <a:r>
              <a:rPr lang="es-ES" b="1" spc="50" dirty="0" smtClean="0">
                <a:ln w="11430"/>
                <a:solidFill>
                  <a:prstClr val="white"/>
                </a:solidFill>
              </a:rPr>
              <a:t> </a:t>
            </a:r>
            <a:r>
              <a:rPr lang="es-ES" b="1" spc="50" dirty="0" err="1" smtClean="0">
                <a:ln w="11430"/>
                <a:solidFill>
                  <a:prstClr val="white"/>
                </a:solidFill>
              </a:rPr>
              <a:t>Submitted</a:t>
            </a:r>
            <a:r>
              <a:rPr lang="es-ES" b="1" spc="50" dirty="0" smtClean="0">
                <a:ln w="11430"/>
                <a:solidFill>
                  <a:prstClr val="white"/>
                </a:solidFill>
              </a:rPr>
              <a:t> </a:t>
            </a:r>
            <a:r>
              <a:rPr lang="es-ES" b="1" spc="50" dirty="0" err="1" smtClean="0">
                <a:ln w="11430"/>
                <a:solidFill>
                  <a:prstClr val="white"/>
                </a:solidFill>
              </a:rPr>
              <a:t>for</a:t>
            </a:r>
            <a:r>
              <a:rPr lang="es-ES" b="1" spc="50" dirty="0" smtClean="0">
                <a:ln w="11430"/>
                <a:solidFill>
                  <a:prstClr val="white"/>
                </a:solidFill>
              </a:rPr>
              <a:t> </a:t>
            </a:r>
            <a:r>
              <a:rPr lang="es-ES" b="1" spc="50" dirty="0" err="1" smtClean="0">
                <a:ln w="11430"/>
                <a:solidFill>
                  <a:prstClr val="white"/>
                </a:solidFill>
              </a:rPr>
              <a:t>the</a:t>
            </a:r>
            <a:r>
              <a:rPr lang="es-ES" b="1" spc="50" dirty="0" smtClean="0">
                <a:ln w="11430"/>
                <a:solidFill>
                  <a:prstClr val="white"/>
                </a:solidFill>
              </a:rPr>
              <a:t> </a:t>
            </a:r>
            <a:r>
              <a:rPr lang="es-ES" b="1" spc="50" dirty="0" err="1" smtClean="0">
                <a:ln w="11430"/>
                <a:solidFill>
                  <a:prstClr val="white"/>
                </a:solidFill>
              </a:rPr>
              <a:t>Call</a:t>
            </a:r>
            <a:r>
              <a:rPr lang="es-ES" b="1" spc="50" dirty="0" smtClean="0">
                <a:ln w="11430"/>
                <a:solidFill>
                  <a:prstClr val="white"/>
                </a:solidFill>
              </a:rPr>
              <a:t> </a:t>
            </a:r>
            <a:r>
              <a:rPr lang="es-ES" b="1" spc="50" dirty="0" err="1" smtClean="0">
                <a:ln w="11430"/>
                <a:solidFill>
                  <a:prstClr val="white"/>
                </a:solidFill>
              </a:rPr>
              <a:t>for</a:t>
            </a:r>
            <a:r>
              <a:rPr lang="es-ES" b="1" spc="50" dirty="0" smtClean="0">
                <a:ln w="11430"/>
                <a:solidFill>
                  <a:prstClr val="white"/>
                </a:solidFill>
              </a:rPr>
              <a:t> </a:t>
            </a:r>
            <a:r>
              <a:rPr lang="es-ES" b="1" spc="50" dirty="0" err="1" smtClean="0">
                <a:ln w="11430"/>
                <a:solidFill>
                  <a:prstClr val="white"/>
                </a:solidFill>
              </a:rPr>
              <a:t>Proposals</a:t>
            </a:r>
            <a:r>
              <a:rPr lang="es-ES" b="1" spc="50" dirty="0" smtClean="0">
                <a:ln w="11430"/>
                <a:solidFill>
                  <a:prstClr val="white"/>
                </a:solidFill>
              </a:rPr>
              <a:t>   	“Fondo Sectorial CONACYT – SENER” 192904 </a:t>
            </a:r>
            <a:r>
              <a:rPr lang="es-ES" b="1" spc="50" dirty="0" err="1" smtClean="0">
                <a:ln w="11430"/>
                <a:solidFill>
                  <a:prstClr val="white"/>
                </a:solidFill>
              </a:rPr>
              <a:t>Sustainable</a:t>
            </a:r>
            <a:r>
              <a:rPr lang="es-ES" b="1" spc="50" dirty="0" smtClean="0">
                <a:ln w="11430"/>
                <a:solidFill>
                  <a:prstClr val="white"/>
                </a:solidFill>
              </a:rPr>
              <a:t> </a:t>
            </a:r>
            <a:r>
              <a:rPr lang="es-ES" b="1" spc="50" dirty="0" err="1" smtClean="0">
                <a:ln w="11430"/>
                <a:solidFill>
                  <a:prstClr val="white"/>
                </a:solidFill>
              </a:rPr>
              <a:t>Innovation</a:t>
            </a:r>
            <a:r>
              <a:rPr lang="es-ES" b="1" spc="50" dirty="0" smtClean="0">
                <a:ln w="11430"/>
                <a:solidFill>
                  <a:prstClr val="white"/>
                </a:solidFill>
              </a:rPr>
              <a:t>  2012</a:t>
            </a:r>
            <a:endParaRPr lang="es-ES" sz="1400" b="1" spc="50" dirty="0" smtClean="0">
              <a:ln w="11430"/>
              <a:solidFill>
                <a:prstClr val="white"/>
              </a:solidFill>
            </a:endParaRPr>
          </a:p>
        </p:txBody>
      </p:sp>
      <p:pic>
        <p:nvPicPr>
          <p:cNvPr id="5" name="4 Imagen" descr="SENER_Logo.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6444208" y="4725144"/>
            <a:ext cx="1076704" cy="72008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5 Imagen" descr="CONACYT.tif"/>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7668344" y="4659816"/>
            <a:ext cx="1189532" cy="79208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xmlns="" val="451104996"/>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3 Rectángulo"/>
          <p:cNvSpPr/>
          <p:nvPr/>
        </p:nvSpPr>
        <p:spPr>
          <a:xfrm>
            <a:off x="5137777" y="49957"/>
            <a:ext cx="3924760" cy="1200329"/>
          </a:xfrm>
          <a:prstGeom prst="rect">
            <a:avLst/>
          </a:prstGeom>
        </p:spPr>
        <p:txBody>
          <a:bodyPr wrap="square">
            <a:spAutoFit/>
          </a:bodyPr>
          <a:lstStyle/>
          <a:p>
            <a:pPr algn="r"/>
            <a:r>
              <a:rPr lang="es-MX" sz="2800" dirty="0" smtClean="0">
                <a:solidFill>
                  <a:srgbClr val="C00000"/>
                </a:solidFill>
                <a:latin typeface="Arial Rounded MT Bold"/>
                <a:cs typeface="Arial Rounded MT Bold"/>
              </a:rPr>
              <a:t>P</a:t>
            </a:r>
            <a:r>
              <a:rPr lang="es-MX" sz="2000" dirty="0" smtClean="0">
                <a:solidFill>
                  <a:srgbClr val="C00000"/>
                </a:solidFill>
                <a:latin typeface="Arial Rounded MT Bold"/>
                <a:cs typeface="Arial Rounded MT Bold"/>
              </a:rPr>
              <a:t>ARTICIPATION</a:t>
            </a:r>
            <a:r>
              <a:rPr lang="es-MX" sz="2000" dirty="0" smtClean="0">
                <a:solidFill>
                  <a:srgbClr val="C00000"/>
                </a:solidFill>
                <a:effectLst/>
                <a:latin typeface="Arial Rounded MT Bold"/>
                <a:cs typeface="Arial Rounded MT Bold"/>
              </a:rPr>
              <a:t> </a:t>
            </a:r>
            <a:r>
              <a:rPr lang="es-MX" sz="2800" dirty="0" smtClean="0">
                <a:solidFill>
                  <a:srgbClr val="C00000"/>
                </a:solidFill>
                <a:effectLst/>
                <a:latin typeface="Arial Rounded MT Bold"/>
                <a:cs typeface="Arial Rounded MT Bold"/>
              </a:rPr>
              <a:t>P</a:t>
            </a:r>
            <a:r>
              <a:rPr lang="es-MX" sz="2000" dirty="0" smtClean="0">
                <a:solidFill>
                  <a:srgbClr val="C00000"/>
                </a:solidFill>
                <a:effectLst/>
                <a:latin typeface="Arial Rounded MT Bold"/>
                <a:cs typeface="Arial Rounded MT Bold"/>
              </a:rPr>
              <a:t>ER </a:t>
            </a:r>
            <a:r>
              <a:rPr lang="es-MX" sz="3200" dirty="0" smtClean="0">
                <a:solidFill>
                  <a:srgbClr val="C00000"/>
                </a:solidFill>
                <a:effectLst/>
                <a:latin typeface="Arial Rounded MT Bold"/>
                <a:cs typeface="Arial Rounded MT Bold"/>
              </a:rPr>
              <a:t>S</a:t>
            </a:r>
            <a:r>
              <a:rPr lang="es-MX" sz="2000" dirty="0" smtClean="0">
                <a:solidFill>
                  <a:srgbClr val="C00000"/>
                </a:solidFill>
                <a:effectLst/>
                <a:latin typeface="Arial Rounded MT Bold"/>
                <a:cs typeface="Arial Rounded MT Bold"/>
              </a:rPr>
              <a:t>TATE</a:t>
            </a:r>
          </a:p>
          <a:p>
            <a:pPr algn="r"/>
            <a:r>
              <a:rPr lang="en-US" sz="2000" dirty="0">
                <a:solidFill>
                  <a:schemeClr val="tx1">
                    <a:lumMod val="75000"/>
                    <a:lumOff val="25000"/>
                  </a:schemeClr>
                </a:solidFill>
                <a:cs typeface="Arial Rounded MT Bold"/>
              </a:rPr>
              <a:t>Universities and Research Centers</a:t>
            </a:r>
          </a:p>
          <a:p>
            <a:pPr algn="r"/>
            <a:endParaRPr lang="es-MX" sz="2000" dirty="0" smtClean="0">
              <a:solidFill>
                <a:srgbClr val="C00000"/>
              </a:solidFill>
              <a:effectLst/>
              <a:latin typeface="Arial Rounded MT Bold"/>
              <a:cs typeface="Arial Rounded MT Bold"/>
            </a:endParaRPr>
          </a:p>
        </p:txBody>
      </p:sp>
      <p:sp>
        <p:nvSpPr>
          <p:cNvPr id="2" name="TextBox 1"/>
          <p:cNvSpPr txBox="1"/>
          <p:nvPr/>
        </p:nvSpPr>
        <p:spPr>
          <a:xfrm>
            <a:off x="88454" y="4846279"/>
            <a:ext cx="2488987" cy="1985159"/>
          </a:xfrm>
          <a:prstGeom prst="rect">
            <a:avLst/>
          </a:prstGeom>
          <a:solidFill>
            <a:schemeClr val="bg1"/>
          </a:solidFill>
          <a:ln w="12700" cmpd="sng">
            <a:solidFill>
              <a:srgbClr val="800000"/>
            </a:solidFill>
          </a:ln>
          <a:effectLst/>
        </p:spPr>
        <p:txBody>
          <a:bodyPr wrap="square" lIns="108000" tIns="0" rtlCol="0" anchor="b" anchorCtr="0">
            <a:spAutoFit/>
          </a:bodyPr>
          <a:lstStyle/>
          <a:p>
            <a:pPr algn="ctr"/>
            <a:r>
              <a:rPr lang="es-MX" sz="1400" dirty="0" smtClean="0">
                <a:latin typeface="Arial Rounded MT Bold"/>
                <a:cs typeface="Arial Rounded MT Bold"/>
              </a:rPr>
              <a:t>TOTALS</a:t>
            </a:r>
          </a:p>
          <a:p>
            <a:pPr marL="90488" indent="-90488">
              <a:buFont typeface="Arial"/>
              <a:buChar char="•"/>
            </a:pPr>
            <a:r>
              <a:rPr lang="es-MX" sz="1400" dirty="0" smtClean="0">
                <a:solidFill>
                  <a:srgbClr val="800000"/>
                </a:solidFill>
                <a:latin typeface="Arial Rounded MT Bold"/>
                <a:cs typeface="Arial Rounded MT Bold"/>
              </a:rPr>
              <a:t>9 </a:t>
            </a:r>
            <a:r>
              <a:rPr lang="es-MX" sz="1400" dirty="0" err="1" smtClean="0">
                <a:solidFill>
                  <a:srgbClr val="800000"/>
                </a:solidFill>
                <a:latin typeface="Arial Rounded MT Bold"/>
                <a:cs typeface="Arial Rounded MT Bold"/>
              </a:rPr>
              <a:t>States</a:t>
            </a:r>
            <a:endParaRPr lang="es-MX" sz="1400" dirty="0" smtClean="0">
              <a:solidFill>
                <a:srgbClr val="800000"/>
              </a:solidFill>
              <a:latin typeface="Arial Rounded MT Bold"/>
              <a:cs typeface="Arial Rounded MT Bold"/>
            </a:endParaRPr>
          </a:p>
          <a:p>
            <a:pPr marL="90488" indent="-90488">
              <a:buFont typeface="Arial"/>
              <a:buChar char="•"/>
            </a:pPr>
            <a:r>
              <a:rPr lang="es-MX" sz="1400" dirty="0" smtClean="0">
                <a:solidFill>
                  <a:srgbClr val="800000"/>
                </a:solidFill>
                <a:latin typeface="Arial Rounded MT Bold"/>
                <a:cs typeface="Arial Rounded MT Bold"/>
              </a:rPr>
              <a:t>19 Higher Education Institutions </a:t>
            </a:r>
            <a:r>
              <a:rPr lang="es-MX" sz="1400" dirty="0">
                <a:solidFill>
                  <a:srgbClr val="800000"/>
                </a:solidFill>
                <a:latin typeface="Arial Rounded MT Bold"/>
                <a:cs typeface="Arial Rounded MT Bold"/>
              </a:rPr>
              <a:t> </a:t>
            </a:r>
            <a:r>
              <a:rPr lang="es-MX" sz="1400" dirty="0" smtClean="0">
                <a:solidFill>
                  <a:srgbClr val="800000"/>
                </a:solidFill>
                <a:latin typeface="Arial Rounded MT Bold"/>
                <a:cs typeface="Arial Rounded MT Bold"/>
              </a:rPr>
              <a:t>&amp; Research Centers</a:t>
            </a:r>
          </a:p>
          <a:p>
            <a:pPr marL="90488" indent="-90488">
              <a:buFont typeface="Arial"/>
              <a:buChar char="•"/>
            </a:pPr>
            <a:r>
              <a:rPr lang="es-MX" sz="1400" dirty="0" smtClean="0">
                <a:solidFill>
                  <a:srgbClr val="800000"/>
                </a:solidFill>
                <a:latin typeface="Arial Rounded MT Bold"/>
                <a:cs typeface="Arial Rounded MT Bold"/>
              </a:rPr>
              <a:t>41 </a:t>
            </a:r>
            <a:r>
              <a:rPr lang="es-MX" sz="1400" dirty="0" err="1" smtClean="0">
                <a:solidFill>
                  <a:srgbClr val="800000"/>
                </a:solidFill>
                <a:latin typeface="Arial Rounded MT Bold"/>
                <a:cs typeface="Arial Rounded MT Bold"/>
              </a:rPr>
              <a:t>projects</a:t>
            </a:r>
            <a:endParaRPr lang="es-MX" sz="1400" dirty="0" smtClean="0">
              <a:solidFill>
                <a:srgbClr val="800000"/>
              </a:solidFill>
              <a:latin typeface="Arial Rounded MT Bold"/>
              <a:cs typeface="Arial Rounded MT Bold"/>
            </a:endParaRPr>
          </a:p>
          <a:p>
            <a:pPr marL="90488" indent="-90488">
              <a:buFont typeface="Arial"/>
              <a:buChar char="•"/>
            </a:pPr>
            <a:r>
              <a:rPr lang="es-MX" sz="1400" dirty="0" smtClean="0">
                <a:solidFill>
                  <a:srgbClr val="800000"/>
                </a:solidFill>
                <a:latin typeface="Arial Rounded MT Bold"/>
                <a:cs typeface="Arial Rounded MT Bold"/>
              </a:rPr>
              <a:t>185 Researchers (PhDs)</a:t>
            </a:r>
          </a:p>
          <a:p>
            <a:pPr marL="90488" indent="-90488">
              <a:buFont typeface="Arial"/>
              <a:buChar char="•"/>
            </a:pPr>
            <a:r>
              <a:rPr lang="es-MX" sz="1400" dirty="0" smtClean="0">
                <a:solidFill>
                  <a:srgbClr val="800000"/>
                </a:solidFill>
                <a:latin typeface="Arial Rounded MT Bold"/>
                <a:cs typeface="Arial Rounded MT Bold"/>
              </a:rPr>
              <a:t>135 Researchers in the NRS</a:t>
            </a:r>
          </a:p>
        </p:txBody>
      </p:sp>
      <p:grpSp>
        <p:nvGrpSpPr>
          <p:cNvPr id="90" name="89 Grupo"/>
          <p:cNvGrpSpPr/>
          <p:nvPr/>
        </p:nvGrpSpPr>
        <p:grpSpPr>
          <a:xfrm>
            <a:off x="1026606" y="881666"/>
            <a:ext cx="7907486" cy="5643678"/>
            <a:chOff x="1026606" y="881666"/>
            <a:chExt cx="7907486" cy="5643678"/>
          </a:xfrm>
        </p:grpSpPr>
        <p:sp>
          <p:nvSpPr>
            <p:cNvPr id="5" name="Freeform 888"/>
            <p:cNvSpPr>
              <a:spLocks/>
            </p:cNvSpPr>
            <p:nvPr/>
          </p:nvSpPr>
          <p:spPr bwMode="auto">
            <a:xfrm>
              <a:off x="5673928" y="4672302"/>
              <a:ext cx="602318" cy="882032"/>
            </a:xfrm>
            <a:custGeom>
              <a:avLst/>
              <a:gdLst/>
              <a:ahLst/>
              <a:cxnLst>
                <a:cxn ang="0">
                  <a:pos x="19" y="417"/>
                </a:cxn>
                <a:cxn ang="0">
                  <a:pos x="45" y="398"/>
                </a:cxn>
                <a:cxn ang="0">
                  <a:pos x="64" y="394"/>
                </a:cxn>
                <a:cxn ang="0">
                  <a:pos x="69" y="378"/>
                </a:cxn>
                <a:cxn ang="0">
                  <a:pos x="71" y="364"/>
                </a:cxn>
                <a:cxn ang="0">
                  <a:pos x="72" y="342"/>
                </a:cxn>
                <a:cxn ang="0">
                  <a:pos x="77" y="319"/>
                </a:cxn>
                <a:cxn ang="0">
                  <a:pos x="81" y="270"/>
                </a:cxn>
                <a:cxn ang="0">
                  <a:pos x="102" y="231"/>
                </a:cxn>
                <a:cxn ang="0">
                  <a:pos x="118" y="255"/>
                </a:cxn>
                <a:cxn ang="0">
                  <a:pos x="145" y="283"/>
                </a:cxn>
                <a:cxn ang="0">
                  <a:pos x="173" y="279"/>
                </a:cxn>
                <a:cxn ang="0">
                  <a:pos x="195" y="283"/>
                </a:cxn>
                <a:cxn ang="0">
                  <a:pos x="209" y="265"/>
                </a:cxn>
                <a:cxn ang="0">
                  <a:pos x="238" y="264"/>
                </a:cxn>
                <a:cxn ang="0">
                  <a:pos x="229" y="249"/>
                </a:cxn>
                <a:cxn ang="0">
                  <a:pos x="207" y="235"/>
                </a:cxn>
                <a:cxn ang="0">
                  <a:pos x="196" y="217"/>
                </a:cxn>
                <a:cxn ang="0">
                  <a:pos x="174" y="205"/>
                </a:cxn>
                <a:cxn ang="0">
                  <a:pos x="157" y="190"/>
                </a:cxn>
                <a:cxn ang="0">
                  <a:pos x="171" y="135"/>
                </a:cxn>
                <a:cxn ang="0">
                  <a:pos x="162" y="101"/>
                </a:cxn>
                <a:cxn ang="0">
                  <a:pos x="171" y="91"/>
                </a:cxn>
                <a:cxn ang="0">
                  <a:pos x="209" y="55"/>
                </a:cxn>
                <a:cxn ang="0">
                  <a:pos x="213" y="16"/>
                </a:cxn>
                <a:cxn ang="0">
                  <a:pos x="241" y="4"/>
                </a:cxn>
                <a:cxn ang="0">
                  <a:pos x="255" y="34"/>
                </a:cxn>
                <a:cxn ang="0">
                  <a:pos x="279" y="60"/>
                </a:cxn>
                <a:cxn ang="0">
                  <a:pos x="255" y="67"/>
                </a:cxn>
                <a:cxn ang="0">
                  <a:pos x="255" y="126"/>
                </a:cxn>
                <a:cxn ang="0">
                  <a:pos x="275" y="135"/>
                </a:cxn>
                <a:cxn ang="0">
                  <a:pos x="295" y="115"/>
                </a:cxn>
                <a:cxn ang="0">
                  <a:pos x="311" y="123"/>
                </a:cxn>
                <a:cxn ang="0">
                  <a:pos x="336" y="142"/>
                </a:cxn>
                <a:cxn ang="0">
                  <a:pos x="316" y="165"/>
                </a:cxn>
                <a:cxn ang="0">
                  <a:pos x="297" y="217"/>
                </a:cxn>
                <a:cxn ang="0">
                  <a:pos x="291" y="235"/>
                </a:cxn>
                <a:cxn ang="0">
                  <a:pos x="293" y="255"/>
                </a:cxn>
                <a:cxn ang="0">
                  <a:pos x="321" y="265"/>
                </a:cxn>
                <a:cxn ang="0">
                  <a:pos x="352" y="276"/>
                </a:cxn>
                <a:cxn ang="0">
                  <a:pos x="317" y="296"/>
                </a:cxn>
                <a:cxn ang="0">
                  <a:pos x="299" y="339"/>
                </a:cxn>
                <a:cxn ang="0">
                  <a:pos x="282" y="357"/>
                </a:cxn>
                <a:cxn ang="0">
                  <a:pos x="307" y="379"/>
                </a:cxn>
                <a:cxn ang="0">
                  <a:pos x="321" y="402"/>
                </a:cxn>
                <a:cxn ang="0">
                  <a:pos x="342" y="410"/>
                </a:cxn>
                <a:cxn ang="0">
                  <a:pos x="372" y="417"/>
                </a:cxn>
                <a:cxn ang="0">
                  <a:pos x="361" y="442"/>
                </a:cxn>
                <a:cxn ang="0">
                  <a:pos x="327" y="457"/>
                </a:cxn>
                <a:cxn ang="0">
                  <a:pos x="294" y="454"/>
                </a:cxn>
                <a:cxn ang="0">
                  <a:pos x="263" y="475"/>
                </a:cxn>
                <a:cxn ang="0">
                  <a:pos x="255" y="472"/>
                </a:cxn>
                <a:cxn ang="0">
                  <a:pos x="231" y="451"/>
                </a:cxn>
                <a:cxn ang="0">
                  <a:pos x="208" y="438"/>
                </a:cxn>
                <a:cxn ang="0">
                  <a:pos x="202" y="480"/>
                </a:cxn>
                <a:cxn ang="0">
                  <a:pos x="180" y="488"/>
                </a:cxn>
                <a:cxn ang="0">
                  <a:pos x="142" y="483"/>
                </a:cxn>
                <a:cxn ang="0">
                  <a:pos x="123" y="497"/>
                </a:cxn>
                <a:cxn ang="0">
                  <a:pos x="107" y="494"/>
                </a:cxn>
                <a:cxn ang="0">
                  <a:pos x="72" y="483"/>
                </a:cxn>
                <a:cxn ang="0">
                  <a:pos x="41" y="458"/>
                </a:cxn>
                <a:cxn ang="0">
                  <a:pos x="15" y="439"/>
                </a:cxn>
              </a:cxnLst>
              <a:rect l="0" t="0" r="r" b="b"/>
              <a:pathLst>
                <a:path w="378" h="504">
                  <a:moveTo>
                    <a:pt x="0" y="426"/>
                  </a:moveTo>
                  <a:lnTo>
                    <a:pt x="4" y="424"/>
                  </a:lnTo>
                  <a:lnTo>
                    <a:pt x="5" y="421"/>
                  </a:lnTo>
                  <a:lnTo>
                    <a:pt x="13" y="417"/>
                  </a:lnTo>
                  <a:lnTo>
                    <a:pt x="18" y="417"/>
                  </a:lnTo>
                  <a:lnTo>
                    <a:pt x="19" y="417"/>
                  </a:lnTo>
                  <a:lnTo>
                    <a:pt x="22" y="415"/>
                  </a:lnTo>
                  <a:lnTo>
                    <a:pt x="23" y="408"/>
                  </a:lnTo>
                  <a:lnTo>
                    <a:pt x="33" y="408"/>
                  </a:lnTo>
                  <a:lnTo>
                    <a:pt x="39" y="402"/>
                  </a:lnTo>
                  <a:lnTo>
                    <a:pt x="41" y="397"/>
                  </a:lnTo>
                  <a:lnTo>
                    <a:pt x="45" y="398"/>
                  </a:lnTo>
                  <a:lnTo>
                    <a:pt x="47" y="401"/>
                  </a:lnTo>
                  <a:lnTo>
                    <a:pt x="51" y="402"/>
                  </a:lnTo>
                  <a:lnTo>
                    <a:pt x="55" y="408"/>
                  </a:lnTo>
                  <a:lnTo>
                    <a:pt x="58" y="410"/>
                  </a:lnTo>
                  <a:lnTo>
                    <a:pt x="63" y="407"/>
                  </a:lnTo>
                  <a:lnTo>
                    <a:pt x="64" y="394"/>
                  </a:lnTo>
                  <a:lnTo>
                    <a:pt x="64" y="391"/>
                  </a:lnTo>
                  <a:lnTo>
                    <a:pt x="64" y="386"/>
                  </a:lnTo>
                  <a:lnTo>
                    <a:pt x="65" y="379"/>
                  </a:lnTo>
                  <a:lnTo>
                    <a:pt x="64" y="379"/>
                  </a:lnTo>
                  <a:lnTo>
                    <a:pt x="65" y="376"/>
                  </a:lnTo>
                  <a:lnTo>
                    <a:pt x="69" y="378"/>
                  </a:lnTo>
                  <a:lnTo>
                    <a:pt x="71" y="376"/>
                  </a:lnTo>
                  <a:lnTo>
                    <a:pt x="75" y="376"/>
                  </a:lnTo>
                  <a:lnTo>
                    <a:pt x="76" y="373"/>
                  </a:lnTo>
                  <a:lnTo>
                    <a:pt x="76" y="370"/>
                  </a:lnTo>
                  <a:lnTo>
                    <a:pt x="73" y="368"/>
                  </a:lnTo>
                  <a:lnTo>
                    <a:pt x="71" y="364"/>
                  </a:lnTo>
                  <a:lnTo>
                    <a:pt x="69" y="362"/>
                  </a:lnTo>
                  <a:lnTo>
                    <a:pt x="67" y="362"/>
                  </a:lnTo>
                  <a:lnTo>
                    <a:pt x="64" y="359"/>
                  </a:lnTo>
                  <a:lnTo>
                    <a:pt x="65" y="352"/>
                  </a:lnTo>
                  <a:lnTo>
                    <a:pt x="75" y="346"/>
                  </a:lnTo>
                  <a:lnTo>
                    <a:pt x="72" y="342"/>
                  </a:lnTo>
                  <a:lnTo>
                    <a:pt x="71" y="341"/>
                  </a:lnTo>
                  <a:lnTo>
                    <a:pt x="77" y="337"/>
                  </a:lnTo>
                  <a:lnTo>
                    <a:pt x="78" y="336"/>
                  </a:lnTo>
                  <a:lnTo>
                    <a:pt x="78" y="334"/>
                  </a:lnTo>
                  <a:lnTo>
                    <a:pt x="78" y="328"/>
                  </a:lnTo>
                  <a:lnTo>
                    <a:pt x="77" y="319"/>
                  </a:lnTo>
                  <a:lnTo>
                    <a:pt x="78" y="313"/>
                  </a:lnTo>
                  <a:lnTo>
                    <a:pt x="78" y="302"/>
                  </a:lnTo>
                  <a:lnTo>
                    <a:pt x="77" y="289"/>
                  </a:lnTo>
                  <a:lnTo>
                    <a:pt x="78" y="281"/>
                  </a:lnTo>
                  <a:lnTo>
                    <a:pt x="81" y="280"/>
                  </a:lnTo>
                  <a:lnTo>
                    <a:pt x="81" y="270"/>
                  </a:lnTo>
                  <a:lnTo>
                    <a:pt x="79" y="263"/>
                  </a:lnTo>
                  <a:lnTo>
                    <a:pt x="81" y="255"/>
                  </a:lnTo>
                  <a:lnTo>
                    <a:pt x="79" y="245"/>
                  </a:lnTo>
                  <a:lnTo>
                    <a:pt x="79" y="233"/>
                  </a:lnTo>
                  <a:lnTo>
                    <a:pt x="93" y="235"/>
                  </a:lnTo>
                  <a:lnTo>
                    <a:pt x="102" y="231"/>
                  </a:lnTo>
                  <a:lnTo>
                    <a:pt x="105" y="233"/>
                  </a:lnTo>
                  <a:lnTo>
                    <a:pt x="106" y="235"/>
                  </a:lnTo>
                  <a:lnTo>
                    <a:pt x="109" y="239"/>
                  </a:lnTo>
                  <a:lnTo>
                    <a:pt x="109" y="241"/>
                  </a:lnTo>
                  <a:lnTo>
                    <a:pt x="115" y="252"/>
                  </a:lnTo>
                  <a:lnTo>
                    <a:pt x="118" y="255"/>
                  </a:lnTo>
                  <a:lnTo>
                    <a:pt x="121" y="258"/>
                  </a:lnTo>
                  <a:lnTo>
                    <a:pt x="123" y="261"/>
                  </a:lnTo>
                  <a:lnTo>
                    <a:pt x="124" y="265"/>
                  </a:lnTo>
                  <a:lnTo>
                    <a:pt x="132" y="274"/>
                  </a:lnTo>
                  <a:lnTo>
                    <a:pt x="133" y="276"/>
                  </a:lnTo>
                  <a:lnTo>
                    <a:pt x="145" y="283"/>
                  </a:lnTo>
                  <a:lnTo>
                    <a:pt x="150" y="284"/>
                  </a:lnTo>
                  <a:lnTo>
                    <a:pt x="153" y="285"/>
                  </a:lnTo>
                  <a:lnTo>
                    <a:pt x="154" y="289"/>
                  </a:lnTo>
                  <a:lnTo>
                    <a:pt x="163" y="290"/>
                  </a:lnTo>
                  <a:lnTo>
                    <a:pt x="173" y="281"/>
                  </a:lnTo>
                  <a:lnTo>
                    <a:pt x="173" y="279"/>
                  </a:lnTo>
                  <a:lnTo>
                    <a:pt x="175" y="276"/>
                  </a:lnTo>
                  <a:lnTo>
                    <a:pt x="185" y="271"/>
                  </a:lnTo>
                  <a:lnTo>
                    <a:pt x="186" y="273"/>
                  </a:lnTo>
                  <a:lnTo>
                    <a:pt x="187" y="276"/>
                  </a:lnTo>
                  <a:lnTo>
                    <a:pt x="193" y="280"/>
                  </a:lnTo>
                  <a:lnTo>
                    <a:pt x="195" y="283"/>
                  </a:lnTo>
                  <a:lnTo>
                    <a:pt x="199" y="281"/>
                  </a:lnTo>
                  <a:lnTo>
                    <a:pt x="201" y="281"/>
                  </a:lnTo>
                  <a:lnTo>
                    <a:pt x="204" y="275"/>
                  </a:lnTo>
                  <a:lnTo>
                    <a:pt x="209" y="274"/>
                  </a:lnTo>
                  <a:lnTo>
                    <a:pt x="208" y="270"/>
                  </a:lnTo>
                  <a:lnTo>
                    <a:pt x="209" y="265"/>
                  </a:lnTo>
                  <a:lnTo>
                    <a:pt x="214" y="264"/>
                  </a:lnTo>
                  <a:lnTo>
                    <a:pt x="217" y="262"/>
                  </a:lnTo>
                  <a:lnTo>
                    <a:pt x="225" y="264"/>
                  </a:lnTo>
                  <a:lnTo>
                    <a:pt x="228" y="264"/>
                  </a:lnTo>
                  <a:lnTo>
                    <a:pt x="234" y="265"/>
                  </a:lnTo>
                  <a:lnTo>
                    <a:pt x="238" y="264"/>
                  </a:lnTo>
                  <a:lnTo>
                    <a:pt x="243" y="257"/>
                  </a:lnTo>
                  <a:lnTo>
                    <a:pt x="241" y="252"/>
                  </a:lnTo>
                  <a:lnTo>
                    <a:pt x="241" y="251"/>
                  </a:lnTo>
                  <a:lnTo>
                    <a:pt x="237" y="249"/>
                  </a:lnTo>
                  <a:lnTo>
                    <a:pt x="232" y="251"/>
                  </a:lnTo>
                  <a:lnTo>
                    <a:pt x="229" y="249"/>
                  </a:lnTo>
                  <a:lnTo>
                    <a:pt x="228" y="242"/>
                  </a:lnTo>
                  <a:lnTo>
                    <a:pt x="226" y="236"/>
                  </a:lnTo>
                  <a:lnTo>
                    <a:pt x="222" y="235"/>
                  </a:lnTo>
                  <a:lnTo>
                    <a:pt x="217" y="234"/>
                  </a:lnTo>
                  <a:lnTo>
                    <a:pt x="213" y="235"/>
                  </a:lnTo>
                  <a:lnTo>
                    <a:pt x="207" y="235"/>
                  </a:lnTo>
                  <a:lnTo>
                    <a:pt x="204" y="235"/>
                  </a:lnTo>
                  <a:lnTo>
                    <a:pt x="204" y="230"/>
                  </a:lnTo>
                  <a:lnTo>
                    <a:pt x="202" y="226"/>
                  </a:lnTo>
                  <a:lnTo>
                    <a:pt x="204" y="220"/>
                  </a:lnTo>
                  <a:lnTo>
                    <a:pt x="201" y="217"/>
                  </a:lnTo>
                  <a:lnTo>
                    <a:pt x="196" y="217"/>
                  </a:lnTo>
                  <a:lnTo>
                    <a:pt x="195" y="213"/>
                  </a:lnTo>
                  <a:lnTo>
                    <a:pt x="189" y="210"/>
                  </a:lnTo>
                  <a:lnTo>
                    <a:pt x="185" y="210"/>
                  </a:lnTo>
                  <a:lnTo>
                    <a:pt x="184" y="207"/>
                  </a:lnTo>
                  <a:lnTo>
                    <a:pt x="178" y="202"/>
                  </a:lnTo>
                  <a:lnTo>
                    <a:pt x="174" y="205"/>
                  </a:lnTo>
                  <a:lnTo>
                    <a:pt x="171" y="204"/>
                  </a:lnTo>
                  <a:lnTo>
                    <a:pt x="168" y="202"/>
                  </a:lnTo>
                  <a:lnTo>
                    <a:pt x="165" y="201"/>
                  </a:lnTo>
                  <a:lnTo>
                    <a:pt x="159" y="201"/>
                  </a:lnTo>
                  <a:lnTo>
                    <a:pt x="155" y="199"/>
                  </a:lnTo>
                  <a:lnTo>
                    <a:pt x="157" y="190"/>
                  </a:lnTo>
                  <a:lnTo>
                    <a:pt x="155" y="181"/>
                  </a:lnTo>
                  <a:lnTo>
                    <a:pt x="155" y="173"/>
                  </a:lnTo>
                  <a:lnTo>
                    <a:pt x="157" y="161"/>
                  </a:lnTo>
                  <a:lnTo>
                    <a:pt x="167" y="150"/>
                  </a:lnTo>
                  <a:lnTo>
                    <a:pt x="171" y="142"/>
                  </a:lnTo>
                  <a:lnTo>
                    <a:pt x="171" y="135"/>
                  </a:lnTo>
                  <a:lnTo>
                    <a:pt x="171" y="130"/>
                  </a:lnTo>
                  <a:lnTo>
                    <a:pt x="173" y="128"/>
                  </a:lnTo>
                  <a:lnTo>
                    <a:pt x="177" y="123"/>
                  </a:lnTo>
                  <a:lnTo>
                    <a:pt x="174" y="111"/>
                  </a:lnTo>
                  <a:lnTo>
                    <a:pt x="163" y="105"/>
                  </a:lnTo>
                  <a:lnTo>
                    <a:pt x="162" y="101"/>
                  </a:lnTo>
                  <a:lnTo>
                    <a:pt x="154" y="95"/>
                  </a:lnTo>
                  <a:lnTo>
                    <a:pt x="154" y="91"/>
                  </a:lnTo>
                  <a:lnTo>
                    <a:pt x="157" y="88"/>
                  </a:lnTo>
                  <a:lnTo>
                    <a:pt x="163" y="89"/>
                  </a:lnTo>
                  <a:lnTo>
                    <a:pt x="166" y="90"/>
                  </a:lnTo>
                  <a:lnTo>
                    <a:pt x="171" y="91"/>
                  </a:lnTo>
                  <a:lnTo>
                    <a:pt x="174" y="90"/>
                  </a:lnTo>
                  <a:lnTo>
                    <a:pt x="177" y="88"/>
                  </a:lnTo>
                  <a:lnTo>
                    <a:pt x="183" y="77"/>
                  </a:lnTo>
                  <a:lnTo>
                    <a:pt x="187" y="71"/>
                  </a:lnTo>
                  <a:lnTo>
                    <a:pt x="203" y="61"/>
                  </a:lnTo>
                  <a:lnTo>
                    <a:pt x="209" y="55"/>
                  </a:lnTo>
                  <a:lnTo>
                    <a:pt x="208" y="44"/>
                  </a:lnTo>
                  <a:lnTo>
                    <a:pt x="211" y="38"/>
                  </a:lnTo>
                  <a:lnTo>
                    <a:pt x="215" y="28"/>
                  </a:lnTo>
                  <a:lnTo>
                    <a:pt x="211" y="22"/>
                  </a:lnTo>
                  <a:lnTo>
                    <a:pt x="210" y="18"/>
                  </a:lnTo>
                  <a:lnTo>
                    <a:pt x="213" y="16"/>
                  </a:lnTo>
                  <a:lnTo>
                    <a:pt x="225" y="15"/>
                  </a:lnTo>
                  <a:lnTo>
                    <a:pt x="227" y="11"/>
                  </a:lnTo>
                  <a:lnTo>
                    <a:pt x="226" y="4"/>
                  </a:lnTo>
                  <a:lnTo>
                    <a:pt x="228" y="4"/>
                  </a:lnTo>
                  <a:lnTo>
                    <a:pt x="231" y="3"/>
                  </a:lnTo>
                  <a:lnTo>
                    <a:pt x="241" y="4"/>
                  </a:lnTo>
                  <a:lnTo>
                    <a:pt x="244" y="0"/>
                  </a:lnTo>
                  <a:lnTo>
                    <a:pt x="247" y="0"/>
                  </a:lnTo>
                  <a:lnTo>
                    <a:pt x="251" y="11"/>
                  </a:lnTo>
                  <a:lnTo>
                    <a:pt x="247" y="28"/>
                  </a:lnTo>
                  <a:lnTo>
                    <a:pt x="251" y="31"/>
                  </a:lnTo>
                  <a:lnTo>
                    <a:pt x="255" y="34"/>
                  </a:lnTo>
                  <a:lnTo>
                    <a:pt x="258" y="40"/>
                  </a:lnTo>
                  <a:lnTo>
                    <a:pt x="262" y="42"/>
                  </a:lnTo>
                  <a:lnTo>
                    <a:pt x="265" y="40"/>
                  </a:lnTo>
                  <a:lnTo>
                    <a:pt x="270" y="45"/>
                  </a:lnTo>
                  <a:lnTo>
                    <a:pt x="279" y="50"/>
                  </a:lnTo>
                  <a:lnTo>
                    <a:pt x="279" y="60"/>
                  </a:lnTo>
                  <a:lnTo>
                    <a:pt x="275" y="63"/>
                  </a:lnTo>
                  <a:lnTo>
                    <a:pt x="265" y="67"/>
                  </a:lnTo>
                  <a:lnTo>
                    <a:pt x="261" y="72"/>
                  </a:lnTo>
                  <a:lnTo>
                    <a:pt x="258" y="71"/>
                  </a:lnTo>
                  <a:lnTo>
                    <a:pt x="257" y="67"/>
                  </a:lnTo>
                  <a:lnTo>
                    <a:pt x="255" y="67"/>
                  </a:lnTo>
                  <a:lnTo>
                    <a:pt x="251" y="67"/>
                  </a:lnTo>
                  <a:lnTo>
                    <a:pt x="245" y="73"/>
                  </a:lnTo>
                  <a:lnTo>
                    <a:pt x="241" y="116"/>
                  </a:lnTo>
                  <a:lnTo>
                    <a:pt x="247" y="122"/>
                  </a:lnTo>
                  <a:lnTo>
                    <a:pt x="251" y="126"/>
                  </a:lnTo>
                  <a:lnTo>
                    <a:pt x="255" y="126"/>
                  </a:lnTo>
                  <a:lnTo>
                    <a:pt x="262" y="126"/>
                  </a:lnTo>
                  <a:lnTo>
                    <a:pt x="262" y="130"/>
                  </a:lnTo>
                  <a:lnTo>
                    <a:pt x="265" y="138"/>
                  </a:lnTo>
                  <a:lnTo>
                    <a:pt x="268" y="138"/>
                  </a:lnTo>
                  <a:lnTo>
                    <a:pt x="273" y="136"/>
                  </a:lnTo>
                  <a:lnTo>
                    <a:pt x="275" y="135"/>
                  </a:lnTo>
                  <a:lnTo>
                    <a:pt x="279" y="129"/>
                  </a:lnTo>
                  <a:lnTo>
                    <a:pt x="285" y="126"/>
                  </a:lnTo>
                  <a:lnTo>
                    <a:pt x="287" y="122"/>
                  </a:lnTo>
                  <a:lnTo>
                    <a:pt x="289" y="115"/>
                  </a:lnTo>
                  <a:lnTo>
                    <a:pt x="294" y="113"/>
                  </a:lnTo>
                  <a:lnTo>
                    <a:pt x="295" y="115"/>
                  </a:lnTo>
                  <a:lnTo>
                    <a:pt x="297" y="115"/>
                  </a:lnTo>
                  <a:lnTo>
                    <a:pt x="299" y="115"/>
                  </a:lnTo>
                  <a:lnTo>
                    <a:pt x="303" y="115"/>
                  </a:lnTo>
                  <a:lnTo>
                    <a:pt x="306" y="116"/>
                  </a:lnTo>
                  <a:lnTo>
                    <a:pt x="307" y="121"/>
                  </a:lnTo>
                  <a:lnTo>
                    <a:pt x="311" y="123"/>
                  </a:lnTo>
                  <a:lnTo>
                    <a:pt x="334" y="134"/>
                  </a:lnTo>
                  <a:lnTo>
                    <a:pt x="339" y="135"/>
                  </a:lnTo>
                  <a:lnTo>
                    <a:pt x="341" y="134"/>
                  </a:lnTo>
                  <a:lnTo>
                    <a:pt x="340" y="141"/>
                  </a:lnTo>
                  <a:lnTo>
                    <a:pt x="336" y="141"/>
                  </a:lnTo>
                  <a:lnTo>
                    <a:pt x="336" y="142"/>
                  </a:lnTo>
                  <a:lnTo>
                    <a:pt x="333" y="147"/>
                  </a:lnTo>
                  <a:lnTo>
                    <a:pt x="330" y="149"/>
                  </a:lnTo>
                  <a:lnTo>
                    <a:pt x="324" y="155"/>
                  </a:lnTo>
                  <a:lnTo>
                    <a:pt x="323" y="160"/>
                  </a:lnTo>
                  <a:lnTo>
                    <a:pt x="321" y="160"/>
                  </a:lnTo>
                  <a:lnTo>
                    <a:pt x="316" y="165"/>
                  </a:lnTo>
                  <a:lnTo>
                    <a:pt x="316" y="168"/>
                  </a:lnTo>
                  <a:lnTo>
                    <a:pt x="309" y="179"/>
                  </a:lnTo>
                  <a:lnTo>
                    <a:pt x="306" y="194"/>
                  </a:lnTo>
                  <a:lnTo>
                    <a:pt x="304" y="201"/>
                  </a:lnTo>
                  <a:lnTo>
                    <a:pt x="295" y="212"/>
                  </a:lnTo>
                  <a:lnTo>
                    <a:pt x="297" y="217"/>
                  </a:lnTo>
                  <a:lnTo>
                    <a:pt x="295" y="219"/>
                  </a:lnTo>
                  <a:lnTo>
                    <a:pt x="292" y="220"/>
                  </a:lnTo>
                  <a:lnTo>
                    <a:pt x="288" y="226"/>
                  </a:lnTo>
                  <a:lnTo>
                    <a:pt x="287" y="230"/>
                  </a:lnTo>
                  <a:lnTo>
                    <a:pt x="288" y="233"/>
                  </a:lnTo>
                  <a:lnTo>
                    <a:pt x="291" y="235"/>
                  </a:lnTo>
                  <a:lnTo>
                    <a:pt x="295" y="240"/>
                  </a:lnTo>
                  <a:lnTo>
                    <a:pt x="295" y="244"/>
                  </a:lnTo>
                  <a:lnTo>
                    <a:pt x="291" y="249"/>
                  </a:lnTo>
                  <a:lnTo>
                    <a:pt x="291" y="252"/>
                  </a:lnTo>
                  <a:lnTo>
                    <a:pt x="292" y="253"/>
                  </a:lnTo>
                  <a:lnTo>
                    <a:pt x="293" y="255"/>
                  </a:lnTo>
                  <a:lnTo>
                    <a:pt x="303" y="259"/>
                  </a:lnTo>
                  <a:lnTo>
                    <a:pt x="305" y="259"/>
                  </a:lnTo>
                  <a:lnTo>
                    <a:pt x="306" y="262"/>
                  </a:lnTo>
                  <a:lnTo>
                    <a:pt x="311" y="264"/>
                  </a:lnTo>
                  <a:lnTo>
                    <a:pt x="318" y="265"/>
                  </a:lnTo>
                  <a:lnTo>
                    <a:pt x="321" y="265"/>
                  </a:lnTo>
                  <a:lnTo>
                    <a:pt x="327" y="270"/>
                  </a:lnTo>
                  <a:lnTo>
                    <a:pt x="336" y="271"/>
                  </a:lnTo>
                  <a:lnTo>
                    <a:pt x="343" y="271"/>
                  </a:lnTo>
                  <a:lnTo>
                    <a:pt x="349" y="273"/>
                  </a:lnTo>
                  <a:lnTo>
                    <a:pt x="351" y="275"/>
                  </a:lnTo>
                  <a:lnTo>
                    <a:pt x="352" y="276"/>
                  </a:lnTo>
                  <a:lnTo>
                    <a:pt x="351" y="283"/>
                  </a:lnTo>
                  <a:lnTo>
                    <a:pt x="347" y="289"/>
                  </a:lnTo>
                  <a:lnTo>
                    <a:pt x="340" y="291"/>
                  </a:lnTo>
                  <a:lnTo>
                    <a:pt x="325" y="295"/>
                  </a:lnTo>
                  <a:lnTo>
                    <a:pt x="321" y="292"/>
                  </a:lnTo>
                  <a:lnTo>
                    <a:pt x="317" y="296"/>
                  </a:lnTo>
                  <a:lnTo>
                    <a:pt x="309" y="297"/>
                  </a:lnTo>
                  <a:lnTo>
                    <a:pt x="307" y="296"/>
                  </a:lnTo>
                  <a:lnTo>
                    <a:pt x="306" y="297"/>
                  </a:lnTo>
                  <a:lnTo>
                    <a:pt x="305" y="302"/>
                  </a:lnTo>
                  <a:lnTo>
                    <a:pt x="303" y="334"/>
                  </a:lnTo>
                  <a:lnTo>
                    <a:pt x="299" y="339"/>
                  </a:lnTo>
                  <a:lnTo>
                    <a:pt x="297" y="339"/>
                  </a:lnTo>
                  <a:lnTo>
                    <a:pt x="292" y="342"/>
                  </a:lnTo>
                  <a:lnTo>
                    <a:pt x="289" y="349"/>
                  </a:lnTo>
                  <a:lnTo>
                    <a:pt x="286" y="351"/>
                  </a:lnTo>
                  <a:lnTo>
                    <a:pt x="285" y="354"/>
                  </a:lnTo>
                  <a:lnTo>
                    <a:pt x="282" y="357"/>
                  </a:lnTo>
                  <a:lnTo>
                    <a:pt x="283" y="369"/>
                  </a:lnTo>
                  <a:lnTo>
                    <a:pt x="289" y="375"/>
                  </a:lnTo>
                  <a:lnTo>
                    <a:pt x="292" y="376"/>
                  </a:lnTo>
                  <a:lnTo>
                    <a:pt x="299" y="376"/>
                  </a:lnTo>
                  <a:lnTo>
                    <a:pt x="303" y="379"/>
                  </a:lnTo>
                  <a:lnTo>
                    <a:pt x="307" y="379"/>
                  </a:lnTo>
                  <a:lnTo>
                    <a:pt x="315" y="380"/>
                  </a:lnTo>
                  <a:lnTo>
                    <a:pt x="318" y="385"/>
                  </a:lnTo>
                  <a:lnTo>
                    <a:pt x="319" y="386"/>
                  </a:lnTo>
                  <a:lnTo>
                    <a:pt x="317" y="393"/>
                  </a:lnTo>
                  <a:lnTo>
                    <a:pt x="318" y="397"/>
                  </a:lnTo>
                  <a:lnTo>
                    <a:pt x="321" y="402"/>
                  </a:lnTo>
                  <a:lnTo>
                    <a:pt x="324" y="414"/>
                  </a:lnTo>
                  <a:lnTo>
                    <a:pt x="335" y="415"/>
                  </a:lnTo>
                  <a:lnTo>
                    <a:pt x="336" y="412"/>
                  </a:lnTo>
                  <a:lnTo>
                    <a:pt x="337" y="412"/>
                  </a:lnTo>
                  <a:lnTo>
                    <a:pt x="340" y="409"/>
                  </a:lnTo>
                  <a:lnTo>
                    <a:pt x="342" y="410"/>
                  </a:lnTo>
                  <a:lnTo>
                    <a:pt x="347" y="410"/>
                  </a:lnTo>
                  <a:lnTo>
                    <a:pt x="352" y="409"/>
                  </a:lnTo>
                  <a:lnTo>
                    <a:pt x="360" y="406"/>
                  </a:lnTo>
                  <a:lnTo>
                    <a:pt x="366" y="404"/>
                  </a:lnTo>
                  <a:lnTo>
                    <a:pt x="367" y="408"/>
                  </a:lnTo>
                  <a:lnTo>
                    <a:pt x="372" y="417"/>
                  </a:lnTo>
                  <a:lnTo>
                    <a:pt x="375" y="419"/>
                  </a:lnTo>
                  <a:lnTo>
                    <a:pt x="378" y="423"/>
                  </a:lnTo>
                  <a:lnTo>
                    <a:pt x="371" y="436"/>
                  </a:lnTo>
                  <a:lnTo>
                    <a:pt x="369" y="437"/>
                  </a:lnTo>
                  <a:lnTo>
                    <a:pt x="367" y="438"/>
                  </a:lnTo>
                  <a:lnTo>
                    <a:pt x="361" y="442"/>
                  </a:lnTo>
                  <a:lnTo>
                    <a:pt x="359" y="441"/>
                  </a:lnTo>
                  <a:lnTo>
                    <a:pt x="351" y="442"/>
                  </a:lnTo>
                  <a:lnTo>
                    <a:pt x="342" y="447"/>
                  </a:lnTo>
                  <a:lnTo>
                    <a:pt x="336" y="453"/>
                  </a:lnTo>
                  <a:lnTo>
                    <a:pt x="331" y="457"/>
                  </a:lnTo>
                  <a:lnTo>
                    <a:pt x="327" y="457"/>
                  </a:lnTo>
                  <a:lnTo>
                    <a:pt x="322" y="456"/>
                  </a:lnTo>
                  <a:lnTo>
                    <a:pt x="315" y="452"/>
                  </a:lnTo>
                  <a:lnTo>
                    <a:pt x="311" y="451"/>
                  </a:lnTo>
                  <a:lnTo>
                    <a:pt x="305" y="452"/>
                  </a:lnTo>
                  <a:lnTo>
                    <a:pt x="303" y="453"/>
                  </a:lnTo>
                  <a:lnTo>
                    <a:pt x="294" y="454"/>
                  </a:lnTo>
                  <a:lnTo>
                    <a:pt x="289" y="457"/>
                  </a:lnTo>
                  <a:lnTo>
                    <a:pt x="283" y="459"/>
                  </a:lnTo>
                  <a:lnTo>
                    <a:pt x="276" y="465"/>
                  </a:lnTo>
                  <a:lnTo>
                    <a:pt x="274" y="466"/>
                  </a:lnTo>
                  <a:lnTo>
                    <a:pt x="269" y="469"/>
                  </a:lnTo>
                  <a:lnTo>
                    <a:pt x="263" y="475"/>
                  </a:lnTo>
                  <a:lnTo>
                    <a:pt x="262" y="478"/>
                  </a:lnTo>
                  <a:lnTo>
                    <a:pt x="262" y="486"/>
                  </a:lnTo>
                  <a:lnTo>
                    <a:pt x="259" y="486"/>
                  </a:lnTo>
                  <a:lnTo>
                    <a:pt x="258" y="481"/>
                  </a:lnTo>
                  <a:lnTo>
                    <a:pt x="261" y="478"/>
                  </a:lnTo>
                  <a:lnTo>
                    <a:pt x="255" y="472"/>
                  </a:lnTo>
                  <a:lnTo>
                    <a:pt x="255" y="475"/>
                  </a:lnTo>
                  <a:lnTo>
                    <a:pt x="255" y="480"/>
                  </a:lnTo>
                  <a:lnTo>
                    <a:pt x="251" y="480"/>
                  </a:lnTo>
                  <a:lnTo>
                    <a:pt x="246" y="476"/>
                  </a:lnTo>
                  <a:lnTo>
                    <a:pt x="241" y="463"/>
                  </a:lnTo>
                  <a:lnTo>
                    <a:pt x="231" y="451"/>
                  </a:lnTo>
                  <a:lnTo>
                    <a:pt x="232" y="433"/>
                  </a:lnTo>
                  <a:lnTo>
                    <a:pt x="231" y="431"/>
                  </a:lnTo>
                  <a:lnTo>
                    <a:pt x="228" y="429"/>
                  </a:lnTo>
                  <a:lnTo>
                    <a:pt x="215" y="431"/>
                  </a:lnTo>
                  <a:lnTo>
                    <a:pt x="211" y="432"/>
                  </a:lnTo>
                  <a:lnTo>
                    <a:pt x="208" y="438"/>
                  </a:lnTo>
                  <a:lnTo>
                    <a:pt x="199" y="442"/>
                  </a:lnTo>
                  <a:lnTo>
                    <a:pt x="190" y="463"/>
                  </a:lnTo>
                  <a:lnTo>
                    <a:pt x="193" y="466"/>
                  </a:lnTo>
                  <a:lnTo>
                    <a:pt x="196" y="475"/>
                  </a:lnTo>
                  <a:lnTo>
                    <a:pt x="199" y="476"/>
                  </a:lnTo>
                  <a:lnTo>
                    <a:pt x="202" y="480"/>
                  </a:lnTo>
                  <a:lnTo>
                    <a:pt x="204" y="483"/>
                  </a:lnTo>
                  <a:lnTo>
                    <a:pt x="203" y="486"/>
                  </a:lnTo>
                  <a:lnTo>
                    <a:pt x="193" y="493"/>
                  </a:lnTo>
                  <a:lnTo>
                    <a:pt x="187" y="493"/>
                  </a:lnTo>
                  <a:lnTo>
                    <a:pt x="185" y="496"/>
                  </a:lnTo>
                  <a:lnTo>
                    <a:pt x="180" y="488"/>
                  </a:lnTo>
                  <a:lnTo>
                    <a:pt x="178" y="486"/>
                  </a:lnTo>
                  <a:lnTo>
                    <a:pt x="167" y="487"/>
                  </a:lnTo>
                  <a:lnTo>
                    <a:pt x="160" y="486"/>
                  </a:lnTo>
                  <a:lnTo>
                    <a:pt x="154" y="481"/>
                  </a:lnTo>
                  <a:lnTo>
                    <a:pt x="150" y="483"/>
                  </a:lnTo>
                  <a:lnTo>
                    <a:pt x="142" y="483"/>
                  </a:lnTo>
                  <a:lnTo>
                    <a:pt x="138" y="482"/>
                  </a:lnTo>
                  <a:lnTo>
                    <a:pt x="135" y="480"/>
                  </a:lnTo>
                  <a:lnTo>
                    <a:pt x="129" y="486"/>
                  </a:lnTo>
                  <a:lnTo>
                    <a:pt x="127" y="502"/>
                  </a:lnTo>
                  <a:lnTo>
                    <a:pt x="125" y="504"/>
                  </a:lnTo>
                  <a:lnTo>
                    <a:pt x="123" y="497"/>
                  </a:lnTo>
                  <a:lnTo>
                    <a:pt x="120" y="496"/>
                  </a:lnTo>
                  <a:lnTo>
                    <a:pt x="121" y="492"/>
                  </a:lnTo>
                  <a:lnTo>
                    <a:pt x="118" y="490"/>
                  </a:lnTo>
                  <a:lnTo>
                    <a:pt x="114" y="496"/>
                  </a:lnTo>
                  <a:lnTo>
                    <a:pt x="111" y="498"/>
                  </a:lnTo>
                  <a:lnTo>
                    <a:pt x="107" y="494"/>
                  </a:lnTo>
                  <a:lnTo>
                    <a:pt x="106" y="496"/>
                  </a:lnTo>
                  <a:lnTo>
                    <a:pt x="101" y="497"/>
                  </a:lnTo>
                  <a:lnTo>
                    <a:pt x="96" y="496"/>
                  </a:lnTo>
                  <a:lnTo>
                    <a:pt x="88" y="486"/>
                  </a:lnTo>
                  <a:lnTo>
                    <a:pt x="83" y="483"/>
                  </a:lnTo>
                  <a:lnTo>
                    <a:pt x="72" y="483"/>
                  </a:lnTo>
                  <a:lnTo>
                    <a:pt x="65" y="483"/>
                  </a:lnTo>
                  <a:lnTo>
                    <a:pt x="63" y="478"/>
                  </a:lnTo>
                  <a:lnTo>
                    <a:pt x="48" y="470"/>
                  </a:lnTo>
                  <a:lnTo>
                    <a:pt x="48" y="465"/>
                  </a:lnTo>
                  <a:lnTo>
                    <a:pt x="45" y="463"/>
                  </a:lnTo>
                  <a:lnTo>
                    <a:pt x="41" y="458"/>
                  </a:lnTo>
                  <a:lnTo>
                    <a:pt x="30" y="456"/>
                  </a:lnTo>
                  <a:lnTo>
                    <a:pt x="25" y="453"/>
                  </a:lnTo>
                  <a:lnTo>
                    <a:pt x="23" y="444"/>
                  </a:lnTo>
                  <a:lnTo>
                    <a:pt x="22" y="442"/>
                  </a:lnTo>
                  <a:lnTo>
                    <a:pt x="18" y="439"/>
                  </a:lnTo>
                  <a:lnTo>
                    <a:pt x="15" y="439"/>
                  </a:lnTo>
                  <a:lnTo>
                    <a:pt x="0" y="426"/>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 name="Freeform 889"/>
            <p:cNvSpPr>
              <a:spLocks/>
            </p:cNvSpPr>
            <p:nvPr/>
          </p:nvSpPr>
          <p:spPr bwMode="auto">
            <a:xfrm>
              <a:off x="5675522" y="4672302"/>
              <a:ext cx="610286" cy="892532"/>
            </a:xfrm>
            <a:custGeom>
              <a:avLst/>
              <a:gdLst/>
              <a:ahLst/>
              <a:cxnLst>
                <a:cxn ang="0">
                  <a:pos x="136" y="1071"/>
                </a:cxn>
                <a:cxn ang="0">
                  <a:pos x="194" y="1004"/>
                </a:cxn>
                <a:cxn ang="0">
                  <a:pos x="189" y="923"/>
                </a:cxn>
                <a:cxn ang="0">
                  <a:pos x="209" y="709"/>
                </a:cxn>
                <a:cxn ang="0">
                  <a:pos x="336" y="693"/>
                </a:cxn>
                <a:cxn ang="0">
                  <a:pos x="467" y="740"/>
                </a:cxn>
                <a:cxn ang="0">
                  <a:pos x="560" y="708"/>
                </a:cxn>
                <a:cxn ang="0">
                  <a:pos x="611" y="676"/>
                </a:cxn>
                <a:cxn ang="0">
                  <a:pos x="519" y="589"/>
                </a:cxn>
                <a:cxn ang="0">
                  <a:pos x="417" y="513"/>
                </a:cxn>
                <a:cxn ang="0">
                  <a:pos x="430" y="280"/>
                </a:cxn>
                <a:cxn ang="0">
                  <a:pos x="541" y="165"/>
                </a:cxn>
                <a:cxn ang="0">
                  <a:pos x="610" y="11"/>
                </a:cxn>
                <a:cxn ang="0">
                  <a:pos x="731" y="123"/>
                </a:cxn>
                <a:cxn ang="0">
                  <a:pos x="670" y="327"/>
                </a:cxn>
                <a:cxn ang="0">
                  <a:pos x="775" y="306"/>
                </a:cxn>
                <a:cxn ang="0">
                  <a:pos x="911" y="393"/>
                </a:cxn>
                <a:cxn ang="0">
                  <a:pos x="823" y="547"/>
                </a:cxn>
                <a:cxn ang="0">
                  <a:pos x="788" y="680"/>
                </a:cxn>
                <a:cxn ang="0">
                  <a:pos x="944" y="732"/>
                </a:cxn>
                <a:cxn ang="0">
                  <a:pos x="826" y="814"/>
                </a:cxn>
                <a:cxn ang="0">
                  <a:pos x="802" y="1004"/>
                </a:cxn>
                <a:cxn ang="0">
                  <a:pos x="905" y="1098"/>
                </a:cxn>
                <a:cxn ang="0">
                  <a:pos x="991" y="1181"/>
                </a:cxn>
                <a:cxn ang="0">
                  <a:pos x="836" y="1217"/>
                </a:cxn>
                <a:cxn ang="0">
                  <a:pos x="686" y="1293"/>
                </a:cxn>
                <a:cxn ang="0">
                  <a:pos x="580" y="1166"/>
                </a:cxn>
                <a:cxn ang="0">
                  <a:pos x="505" y="1331"/>
                </a:cxn>
                <a:cxn ang="0">
                  <a:pos x="354" y="1309"/>
                </a:cxn>
                <a:cxn ang="0">
                  <a:pos x="276" y="1341"/>
                </a:cxn>
                <a:cxn ang="0">
                  <a:pos x="69" y="1223"/>
                </a:cxn>
                <a:cxn ang="0">
                  <a:pos x="87" y="1215"/>
                </a:cxn>
                <a:cxn ang="0">
                  <a:pos x="281" y="1324"/>
                </a:cxn>
                <a:cxn ang="0">
                  <a:pos x="358" y="1282"/>
                </a:cxn>
                <a:cxn ang="0">
                  <a:pos x="516" y="1317"/>
                </a:cxn>
                <a:cxn ang="0">
                  <a:pos x="619" y="1146"/>
                </a:cxn>
                <a:cxn ang="0">
                  <a:pos x="704" y="1302"/>
                </a:cxn>
                <a:cxn ang="0">
                  <a:pos x="837" y="1202"/>
                </a:cxn>
                <a:cxn ang="0">
                  <a:pos x="991" y="1164"/>
                </a:cxn>
                <a:cxn ang="0">
                  <a:pos x="901" y="1114"/>
                </a:cxn>
                <a:cxn ang="0">
                  <a:pos x="783" y="1020"/>
                </a:cxn>
                <a:cxn ang="0">
                  <a:pos x="810" y="812"/>
                </a:cxn>
                <a:cxn ang="0">
                  <a:pos x="929" y="739"/>
                </a:cxn>
                <a:cxn ang="0">
                  <a:pos x="772" y="680"/>
                </a:cxn>
                <a:cxn ang="0">
                  <a:pos x="807" y="542"/>
                </a:cxn>
                <a:cxn ang="0">
                  <a:pos x="911" y="377"/>
                </a:cxn>
                <a:cxn ang="0">
                  <a:pos x="784" y="316"/>
                </a:cxn>
                <a:cxn ang="0">
                  <a:pos x="643" y="322"/>
                </a:cxn>
                <a:cxn ang="0">
                  <a:pos x="707" y="121"/>
                </a:cxn>
                <a:cxn ang="0">
                  <a:pos x="613" y="26"/>
                </a:cxn>
                <a:cxn ang="0">
                  <a:pos x="509" y="204"/>
                </a:cxn>
                <a:cxn ang="0">
                  <a:pos x="445" y="281"/>
                </a:cxn>
                <a:cxn ang="0">
                  <a:pos x="423" y="531"/>
                </a:cxn>
                <a:cxn ang="0">
                  <a:pos x="540" y="578"/>
                </a:cxn>
                <a:cxn ang="0">
                  <a:pos x="619" y="670"/>
                </a:cxn>
                <a:cxn ang="0">
                  <a:pos x="567" y="731"/>
                </a:cxn>
                <a:cxn ang="0">
                  <a:pos x="472" y="758"/>
                </a:cxn>
                <a:cxn ang="0">
                  <a:pos x="323" y="702"/>
                </a:cxn>
                <a:cxn ang="0">
                  <a:pos x="228" y="728"/>
                </a:cxn>
                <a:cxn ang="0">
                  <a:pos x="211" y="926"/>
                </a:cxn>
                <a:cxn ang="0">
                  <a:pos x="191" y="1022"/>
                </a:cxn>
                <a:cxn ang="0">
                  <a:pos x="121" y="1078"/>
                </a:cxn>
              </a:cxnLst>
              <a:rect l="0" t="0" r="r" b="b"/>
              <a:pathLst>
                <a:path w="1022" h="1361">
                  <a:moveTo>
                    <a:pt x="1" y="1138"/>
                  </a:moveTo>
                  <a:lnTo>
                    <a:pt x="11" y="1132"/>
                  </a:lnTo>
                  <a:lnTo>
                    <a:pt x="8" y="1135"/>
                  </a:lnTo>
                  <a:lnTo>
                    <a:pt x="11" y="1128"/>
                  </a:lnTo>
                  <a:cubicBezTo>
                    <a:pt x="12" y="1127"/>
                    <a:pt x="13" y="1126"/>
                    <a:pt x="14" y="1125"/>
                  </a:cubicBezTo>
                  <a:lnTo>
                    <a:pt x="37" y="1112"/>
                  </a:lnTo>
                  <a:cubicBezTo>
                    <a:pt x="38" y="1111"/>
                    <a:pt x="39" y="1111"/>
                    <a:pt x="41" y="1111"/>
                  </a:cubicBezTo>
                  <a:lnTo>
                    <a:pt x="53" y="1111"/>
                  </a:lnTo>
                  <a:lnTo>
                    <a:pt x="57" y="1111"/>
                  </a:lnTo>
                  <a:lnTo>
                    <a:pt x="53" y="1112"/>
                  </a:lnTo>
                  <a:lnTo>
                    <a:pt x="59" y="1108"/>
                  </a:lnTo>
                  <a:lnTo>
                    <a:pt x="55" y="1114"/>
                  </a:lnTo>
                  <a:lnTo>
                    <a:pt x="58" y="1095"/>
                  </a:lnTo>
                  <a:cubicBezTo>
                    <a:pt x="59" y="1091"/>
                    <a:pt x="62" y="1088"/>
                    <a:pt x="66" y="1088"/>
                  </a:cubicBezTo>
                  <a:lnTo>
                    <a:pt x="92" y="1088"/>
                  </a:lnTo>
                  <a:lnTo>
                    <a:pt x="86" y="1090"/>
                  </a:lnTo>
                  <a:lnTo>
                    <a:pt x="102" y="1074"/>
                  </a:lnTo>
                  <a:lnTo>
                    <a:pt x="101" y="1076"/>
                  </a:lnTo>
                  <a:lnTo>
                    <a:pt x="107" y="1063"/>
                  </a:lnTo>
                  <a:cubicBezTo>
                    <a:pt x="109" y="1060"/>
                    <a:pt x="113" y="1058"/>
                    <a:pt x="117" y="1059"/>
                  </a:cubicBezTo>
                  <a:lnTo>
                    <a:pt x="126" y="1062"/>
                  </a:lnTo>
                  <a:cubicBezTo>
                    <a:pt x="128" y="1063"/>
                    <a:pt x="129" y="1064"/>
                    <a:pt x="130" y="1064"/>
                  </a:cubicBezTo>
                  <a:lnTo>
                    <a:pt x="136" y="1071"/>
                  </a:lnTo>
                  <a:lnTo>
                    <a:pt x="133" y="1069"/>
                  </a:lnTo>
                  <a:lnTo>
                    <a:pt x="142" y="1072"/>
                  </a:lnTo>
                  <a:cubicBezTo>
                    <a:pt x="144" y="1073"/>
                    <a:pt x="145" y="1074"/>
                    <a:pt x="146" y="1075"/>
                  </a:cubicBezTo>
                  <a:lnTo>
                    <a:pt x="159" y="1091"/>
                  </a:lnTo>
                  <a:lnTo>
                    <a:pt x="165" y="1097"/>
                  </a:lnTo>
                  <a:lnTo>
                    <a:pt x="154" y="1096"/>
                  </a:lnTo>
                  <a:lnTo>
                    <a:pt x="167" y="1086"/>
                  </a:lnTo>
                  <a:lnTo>
                    <a:pt x="164" y="1092"/>
                  </a:lnTo>
                  <a:lnTo>
                    <a:pt x="167" y="1060"/>
                  </a:lnTo>
                  <a:lnTo>
                    <a:pt x="167" y="1051"/>
                  </a:lnTo>
                  <a:lnTo>
                    <a:pt x="167" y="1038"/>
                  </a:lnTo>
                  <a:cubicBezTo>
                    <a:pt x="167" y="1037"/>
                    <a:pt x="167" y="1037"/>
                    <a:pt x="167" y="1036"/>
                  </a:cubicBezTo>
                  <a:lnTo>
                    <a:pt x="170" y="1017"/>
                  </a:lnTo>
                  <a:lnTo>
                    <a:pt x="178" y="1026"/>
                  </a:lnTo>
                  <a:lnTo>
                    <a:pt x="175" y="1026"/>
                  </a:lnTo>
                  <a:cubicBezTo>
                    <a:pt x="172" y="1026"/>
                    <a:pt x="170" y="1025"/>
                    <a:pt x="168" y="1022"/>
                  </a:cubicBezTo>
                  <a:cubicBezTo>
                    <a:pt x="167" y="1020"/>
                    <a:pt x="167" y="1017"/>
                    <a:pt x="168" y="1015"/>
                  </a:cubicBezTo>
                  <a:lnTo>
                    <a:pt x="171" y="1008"/>
                  </a:lnTo>
                  <a:cubicBezTo>
                    <a:pt x="173" y="1004"/>
                    <a:pt x="177" y="1003"/>
                    <a:pt x="181" y="1004"/>
                  </a:cubicBezTo>
                  <a:lnTo>
                    <a:pt x="190" y="1007"/>
                  </a:lnTo>
                  <a:lnTo>
                    <a:pt x="184" y="1008"/>
                  </a:lnTo>
                  <a:lnTo>
                    <a:pt x="191" y="1004"/>
                  </a:lnTo>
                  <a:cubicBezTo>
                    <a:pt x="192" y="1004"/>
                    <a:pt x="193" y="1004"/>
                    <a:pt x="194" y="1004"/>
                  </a:cubicBezTo>
                  <a:lnTo>
                    <a:pt x="204" y="1004"/>
                  </a:lnTo>
                  <a:lnTo>
                    <a:pt x="196" y="1009"/>
                  </a:lnTo>
                  <a:lnTo>
                    <a:pt x="199" y="999"/>
                  </a:lnTo>
                  <a:lnTo>
                    <a:pt x="199" y="1002"/>
                  </a:lnTo>
                  <a:lnTo>
                    <a:pt x="199" y="995"/>
                  </a:lnTo>
                  <a:lnTo>
                    <a:pt x="201" y="1001"/>
                  </a:lnTo>
                  <a:lnTo>
                    <a:pt x="195" y="994"/>
                  </a:lnTo>
                  <a:cubicBezTo>
                    <a:pt x="195" y="994"/>
                    <a:pt x="194" y="994"/>
                    <a:pt x="194" y="993"/>
                  </a:cubicBezTo>
                  <a:lnTo>
                    <a:pt x="188" y="984"/>
                  </a:lnTo>
                  <a:lnTo>
                    <a:pt x="189" y="985"/>
                  </a:lnTo>
                  <a:lnTo>
                    <a:pt x="182" y="978"/>
                  </a:lnTo>
                  <a:lnTo>
                    <a:pt x="188" y="981"/>
                  </a:lnTo>
                  <a:lnTo>
                    <a:pt x="185" y="981"/>
                  </a:lnTo>
                  <a:cubicBezTo>
                    <a:pt x="183" y="981"/>
                    <a:pt x="182" y="980"/>
                    <a:pt x="180" y="979"/>
                  </a:cubicBezTo>
                  <a:lnTo>
                    <a:pt x="171" y="973"/>
                  </a:lnTo>
                  <a:cubicBezTo>
                    <a:pt x="168" y="971"/>
                    <a:pt x="167" y="968"/>
                    <a:pt x="167" y="965"/>
                  </a:cubicBezTo>
                  <a:lnTo>
                    <a:pt x="170" y="945"/>
                  </a:lnTo>
                  <a:cubicBezTo>
                    <a:pt x="171" y="943"/>
                    <a:pt x="172" y="941"/>
                    <a:pt x="174" y="940"/>
                  </a:cubicBezTo>
                  <a:lnTo>
                    <a:pt x="200" y="924"/>
                  </a:lnTo>
                  <a:lnTo>
                    <a:pt x="197" y="935"/>
                  </a:lnTo>
                  <a:lnTo>
                    <a:pt x="191" y="925"/>
                  </a:lnTo>
                  <a:lnTo>
                    <a:pt x="192" y="926"/>
                  </a:lnTo>
                  <a:lnTo>
                    <a:pt x="189" y="923"/>
                  </a:lnTo>
                  <a:cubicBezTo>
                    <a:pt x="187" y="921"/>
                    <a:pt x="186" y="919"/>
                    <a:pt x="186" y="916"/>
                  </a:cubicBezTo>
                  <a:cubicBezTo>
                    <a:pt x="187" y="914"/>
                    <a:pt x="188" y="912"/>
                    <a:pt x="190" y="911"/>
                  </a:cubicBezTo>
                  <a:lnTo>
                    <a:pt x="206" y="901"/>
                  </a:lnTo>
                  <a:lnTo>
                    <a:pt x="205" y="902"/>
                  </a:lnTo>
                  <a:lnTo>
                    <a:pt x="208" y="899"/>
                  </a:lnTo>
                  <a:lnTo>
                    <a:pt x="205" y="904"/>
                  </a:lnTo>
                  <a:lnTo>
                    <a:pt x="205" y="898"/>
                  </a:lnTo>
                  <a:lnTo>
                    <a:pt x="205" y="882"/>
                  </a:lnTo>
                  <a:lnTo>
                    <a:pt x="202" y="860"/>
                  </a:lnTo>
                  <a:cubicBezTo>
                    <a:pt x="202" y="859"/>
                    <a:pt x="202" y="858"/>
                    <a:pt x="202" y="857"/>
                  </a:cubicBezTo>
                  <a:lnTo>
                    <a:pt x="206" y="841"/>
                  </a:lnTo>
                  <a:lnTo>
                    <a:pt x="205" y="843"/>
                  </a:lnTo>
                  <a:lnTo>
                    <a:pt x="205" y="814"/>
                  </a:lnTo>
                  <a:lnTo>
                    <a:pt x="202" y="779"/>
                  </a:lnTo>
                  <a:cubicBezTo>
                    <a:pt x="202" y="778"/>
                    <a:pt x="202" y="777"/>
                    <a:pt x="202" y="777"/>
                  </a:cubicBezTo>
                  <a:lnTo>
                    <a:pt x="206" y="757"/>
                  </a:lnTo>
                  <a:cubicBezTo>
                    <a:pt x="206" y="755"/>
                    <a:pt x="208" y="752"/>
                    <a:pt x="210" y="751"/>
                  </a:cubicBezTo>
                  <a:lnTo>
                    <a:pt x="216" y="748"/>
                  </a:lnTo>
                  <a:lnTo>
                    <a:pt x="212" y="755"/>
                  </a:lnTo>
                  <a:lnTo>
                    <a:pt x="212" y="729"/>
                  </a:lnTo>
                  <a:lnTo>
                    <a:pt x="212" y="730"/>
                  </a:lnTo>
                  <a:lnTo>
                    <a:pt x="209" y="711"/>
                  </a:lnTo>
                  <a:cubicBezTo>
                    <a:pt x="209" y="710"/>
                    <a:pt x="209" y="709"/>
                    <a:pt x="209" y="709"/>
                  </a:cubicBezTo>
                  <a:lnTo>
                    <a:pt x="212" y="686"/>
                  </a:lnTo>
                  <a:lnTo>
                    <a:pt x="212" y="688"/>
                  </a:lnTo>
                  <a:lnTo>
                    <a:pt x="209" y="662"/>
                  </a:lnTo>
                  <a:lnTo>
                    <a:pt x="209" y="629"/>
                  </a:lnTo>
                  <a:cubicBezTo>
                    <a:pt x="209" y="626"/>
                    <a:pt x="210" y="624"/>
                    <a:pt x="212" y="622"/>
                  </a:cubicBezTo>
                  <a:cubicBezTo>
                    <a:pt x="213" y="621"/>
                    <a:pt x="216" y="620"/>
                    <a:pt x="218" y="621"/>
                  </a:cubicBezTo>
                  <a:lnTo>
                    <a:pt x="253" y="627"/>
                  </a:lnTo>
                  <a:lnTo>
                    <a:pt x="249" y="628"/>
                  </a:lnTo>
                  <a:lnTo>
                    <a:pt x="275" y="618"/>
                  </a:lnTo>
                  <a:cubicBezTo>
                    <a:pt x="277" y="617"/>
                    <a:pt x="279" y="617"/>
                    <a:pt x="281" y="618"/>
                  </a:cubicBezTo>
                  <a:lnTo>
                    <a:pt x="287" y="621"/>
                  </a:lnTo>
                  <a:cubicBezTo>
                    <a:pt x="289" y="622"/>
                    <a:pt x="290" y="623"/>
                    <a:pt x="291" y="625"/>
                  </a:cubicBezTo>
                  <a:lnTo>
                    <a:pt x="294" y="631"/>
                  </a:lnTo>
                  <a:lnTo>
                    <a:pt x="293" y="629"/>
                  </a:lnTo>
                  <a:lnTo>
                    <a:pt x="302" y="639"/>
                  </a:lnTo>
                  <a:cubicBezTo>
                    <a:pt x="304" y="641"/>
                    <a:pt x="305" y="643"/>
                    <a:pt x="305" y="645"/>
                  </a:cubicBezTo>
                  <a:lnTo>
                    <a:pt x="305" y="651"/>
                  </a:lnTo>
                  <a:lnTo>
                    <a:pt x="304" y="647"/>
                  </a:lnTo>
                  <a:lnTo>
                    <a:pt x="320" y="677"/>
                  </a:lnTo>
                  <a:lnTo>
                    <a:pt x="318" y="675"/>
                  </a:lnTo>
                  <a:lnTo>
                    <a:pt x="325" y="681"/>
                  </a:lnTo>
                  <a:lnTo>
                    <a:pt x="334" y="691"/>
                  </a:lnTo>
                  <a:cubicBezTo>
                    <a:pt x="335" y="692"/>
                    <a:pt x="335" y="692"/>
                    <a:pt x="336" y="693"/>
                  </a:cubicBezTo>
                  <a:lnTo>
                    <a:pt x="339" y="700"/>
                  </a:lnTo>
                  <a:cubicBezTo>
                    <a:pt x="339" y="700"/>
                    <a:pt x="340" y="701"/>
                    <a:pt x="340" y="701"/>
                  </a:cubicBezTo>
                  <a:lnTo>
                    <a:pt x="343" y="714"/>
                  </a:lnTo>
                  <a:lnTo>
                    <a:pt x="341" y="711"/>
                  </a:lnTo>
                  <a:lnTo>
                    <a:pt x="363" y="733"/>
                  </a:lnTo>
                  <a:cubicBezTo>
                    <a:pt x="364" y="734"/>
                    <a:pt x="364" y="735"/>
                    <a:pt x="365" y="735"/>
                  </a:cubicBezTo>
                  <a:lnTo>
                    <a:pt x="368" y="742"/>
                  </a:lnTo>
                  <a:lnTo>
                    <a:pt x="364" y="738"/>
                  </a:lnTo>
                  <a:lnTo>
                    <a:pt x="396" y="754"/>
                  </a:lnTo>
                  <a:lnTo>
                    <a:pt x="395" y="754"/>
                  </a:lnTo>
                  <a:lnTo>
                    <a:pt x="407" y="757"/>
                  </a:lnTo>
                  <a:cubicBezTo>
                    <a:pt x="408" y="757"/>
                    <a:pt x="409" y="757"/>
                    <a:pt x="409" y="758"/>
                  </a:cubicBezTo>
                  <a:lnTo>
                    <a:pt x="415" y="761"/>
                  </a:lnTo>
                  <a:cubicBezTo>
                    <a:pt x="417" y="762"/>
                    <a:pt x="419" y="764"/>
                    <a:pt x="419" y="766"/>
                  </a:cubicBezTo>
                  <a:lnTo>
                    <a:pt x="423" y="775"/>
                  </a:lnTo>
                  <a:lnTo>
                    <a:pt x="416" y="770"/>
                  </a:lnTo>
                  <a:lnTo>
                    <a:pt x="442" y="773"/>
                  </a:lnTo>
                  <a:lnTo>
                    <a:pt x="435" y="775"/>
                  </a:lnTo>
                  <a:lnTo>
                    <a:pt x="461" y="752"/>
                  </a:lnTo>
                  <a:lnTo>
                    <a:pt x="458" y="758"/>
                  </a:lnTo>
                  <a:lnTo>
                    <a:pt x="458" y="752"/>
                  </a:lnTo>
                  <a:cubicBezTo>
                    <a:pt x="458" y="750"/>
                    <a:pt x="459" y="748"/>
                    <a:pt x="461" y="746"/>
                  </a:cubicBezTo>
                  <a:lnTo>
                    <a:pt x="467" y="740"/>
                  </a:lnTo>
                  <a:cubicBezTo>
                    <a:pt x="468" y="739"/>
                    <a:pt x="468" y="739"/>
                    <a:pt x="469" y="738"/>
                  </a:cubicBezTo>
                  <a:lnTo>
                    <a:pt x="495" y="725"/>
                  </a:lnTo>
                  <a:cubicBezTo>
                    <a:pt x="498" y="724"/>
                    <a:pt x="502" y="724"/>
                    <a:pt x="504" y="727"/>
                  </a:cubicBezTo>
                  <a:lnTo>
                    <a:pt x="507" y="730"/>
                  </a:lnTo>
                  <a:cubicBezTo>
                    <a:pt x="508" y="731"/>
                    <a:pt x="509" y="732"/>
                    <a:pt x="509" y="733"/>
                  </a:cubicBezTo>
                  <a:lnTo>
                    <a:pt x="512" y="743"/>
                  </a:lnTo>
                  <a:lnTo>
                    <a:pt x="509" y="739"/>
                  </a:lnTo>
                  <a:lnTo>
                    <a:pt x="525" y="748"/>
                  </a:lnTo>
                  <a:cubicBezTo>
                    <a:pt x="526" y="749"/>
                    <a:pt x="527" y="750"/>
                    <a:pt x="528" y="752"/>
                  </a:cubicBezTo>
                  <a:lnTo>
                    <a:pt x="531" y="758"/>
                  </a:lnTo>
                  <a:lnTo>
                    <a:pt x="522" y="754"/>
                  </a:lnTo>
                  <a:lnTo>
                    <a:pt x="535" y="751"/>
                  </a:lnTo>
                  <a:cubicBezTo>
                    <a:pt x="535" y="750"/>
                    <a:pt x="536" y="750"/>
                    <a:pt x="537" y="750"/>
                  </a:cubicBezTo>
                  <a:lnTo>
                    <a:pt x="540" y="750"/>
                  </a:lnTo>
                  <a:lnTo>
                    <a:pt x="533" y="754"/>
                  </a:lnTo>
                  <a:lnTo>
                    <a:pt x="543" y="738"/>
                  </a:lnTo>
                  <a:cubicBezTo>
                    <a:pt x="544" y="736"/>
                    <a:pt x="545" y="735"/>
                    <a:pt x="547" y="734"/>
                  </a:cubicBezTo>
                  <a:lnTo>
                    <a:pt x="560" y="731"/>
                  </a:lnTo>
                  <a:lnTo>
                    <a:pt x="555" y="741"/>
                  </a:lnTo>
                  <a:lnTo>
                    <a:pt x="551" y="732"/>
                  </a:lnTo>
                  <a:cubicBezTo>
                    <a:pt x="551" y="730"/>
                    <a:pt x="551" y="729"/>
                    <a:pt x="551" y="727"/>
                  </a:cubicBezTo>
                  <a:lnTo>
                    <a:pt x="554" y="714"/>
                  </a:lnTo>
                  <a:cubicBezTo>
                    <a:pt x="555" y="711"/>
                    <a:pt x="557" y="709"/>
                    <a:pt x="560" y="708"/>
                  </a:cubicBezTo>
                  <a:lnTo>
                    <a:pt x="573" y="705"/>
                  </a:lnTo>
                  <a:lnTo>
                    <a:pt x="571" y="706"/>
                  </a:lnTo>
                  <a:lnTo>
                    <a:pt x="580" y="700"/>
                  </a:lnTo>
                  <a:cubicBezTo>
                    <a:pt x="582" y="698"/>
                    <a:pt x="585" y="698"/>
                    <a:pt x="587" y="699"/>
                  </a:cubicBezTo>
                  <a:lnTo>
                    <a:pt x="606" y="705"/>
                  </a:lnTo>
                  <a:lnTo>
                    <a:pt x="604" y="705"/>
                  </a:lnTo>
                  <a:lnTo>
                    <a:pt x="613" y="705"/>
                  </a:lnTo>
                  <a:cubicBezTo>
                    <a:pt x="614" y="705"/>
                    <a:pt x="615" y="705"/>
                    <a:pt x="615" y="705"/>
                  </a:cubicBezTo>
                  <a:lnTo>
                    <a:pt x="631" y="708"/>
                  </a:lnTo>
                  <a:lnTo>
                    <a:pt x="627" y="709"/>
                  </a:lnTo>
                  <a:lnTo>
                    <a:pt x="637" y="705"/>
                  </a:lnTo>
                  <a:lnTo>
                    <a:pt x="632" y="709"/>
                  </a:lnTo>
                  <a:lnTo>
                    <a:pt x="645" y="689"/>
                  </a:lnTo>
                  <a:lnTo>
                    <a:pt x="644" y="695"/>
                  </a:lnTo>
                  <a:lnTo>
                    <a:pt x="641" y="682"/>
                  </a:lnTo>
                  <a:cubicBezTo>
                    <a:pt x="641" y="682"/>
                    <a:pt x="641" y="681"/>
                    <a:pt x="641" y="680"/>
                  </a:cubicBezTo>
                  <a:lnTo>
                    <a:pt x="641" y="677"/>
                  </a:lnTo>
                  <a:lnTo>
                    <a:pt x="645" y="684"/>
                  </a:lnTo>
                  <a:lnTo>
                    <a:pt x="632" y="678"/>
                  </a:lnTo>
                  <a:lnTo>
                    <a:pt x="639" y="678"/>
                  </a:lnTo>
                  <a:lnTo>
                    <a:pt x="627" y="684"/>
                  </a:lnTo>
                  <a:cubicBezTo>
                    <a:pt x="624" y="686"/>
                    <a:pt x="620" y="685"/>
                    <a:pt x="617" y="683"/>
                  </a:cubicBezTo>
                  <a:lnTo>
                    <a:pt x="611" y="676"/>
                  </a:lnTo>
                  <a:cubicBezTo>
                    <a:pt x="610" y="675"/>
                    <a:pt x="609" y="674"/>
                    <a:pt x="609" y="672"/>
                  </a:cubicBezTo>
                  <a:lnTo>
                    <a:pt x="606" y="656"/>
                  </a:lnTo>
                  <a:lnTo>
                    <a:pt x="606" y="657"/>
                  </a:lnTo>
                  <a:lnTo>
                    <a:pt x="600" y="641"/>
                  </a:lnTo>
                  <a:lnTo>
                    <a:pt x="605" y="646"/>
                  </a:lnTo>
                  <a:lnTo>
                    <a:pt x="595" y="643"/>
                  </a:lnTo>
                  <a:lnTo>
                    <a:pt x="583" y="640"/>
                  </a:lnTo>
                  <a:lnTo>
                    <a:pt x="587" y="640"/>
                  </a:lnTo>
                  <a:lnTo>
                    <a:pt x="574" y="643"/>
                  </a:lnTo>
                  <a:cubicBezTo>
                    <a:pt x="573" y="643"/>
                    <a:pt x="573" y="643"/>
                    <a:pt x="572" y="643"/>
                  </a:cubicBezTo>
                  <a:lnTo>
                    <a:pt x="556" y="643"/>
                  </a:lnTo>
                  <a:lnTo>
                    <a:pt x="549" y="643"/>
                  </a:lnTo>
                  <a:cubicBezTo>
                    <a:pt x="545" y="643"/>
                    <a:pt x="541" y="639"/>
                    <a:pt x="541" y="635"/>
                  </a:cubicBezTo>
                  <a:lnTo>
                    <a:pt x="541" y="622"/>
                  </a:lnTo>
                  <a:lnTo>
                    <a:pt x="543" y="626"/>
                  </a:lnTo>
                  <a:lnTo>
                    <a:pt x="536" y="617"/>
                  </a:lnTo>
                  <a:cubicBezTo>
                    <a:pt x="535" y="615"/>
                    <a:pt x="535" y="612"/>
                    <a:pt x="536" y="609"/>
                  </a:cubicBezTo>
                  <a:lnTo>
                    <a:pt x="542" y="593"/>
                  </a:lnTo>
                  <a:lnTo>
                    <a:pt x="544" y="602"/>
                  </a:lnTo>
                  <a:lnTo>
                    <a:pt x="534" y="592"/>
                  </a:lnTo>
                  <a:lnTo>
                    <a:pt x="540" y="594"/>
                  </a:lnTo>
                  <a:lnTo>
                    <a:pt x="527" y="594"/>
                  </a:lnTo>
                  <a:cubicBezTo>
                    <a:pt x="524" y="594"/>
                    <a:pt x="521" y="592"/>
                    <a:pt x="519" y="589"/>
                  </a:cubicBezTo>
                  <a:lnTo>
                    <a:pt x="516" y="579"/>
                  </a:lnTo>
                  <a:lnTo>
                    <a:pt x="520" y="583"/>
                  </a:lnTo>
                  <a:lnTo>
                    <a:pt x="504" y="574"/>
                  </a:lnTo>
                  <a:lnTo>
                    <a:pt x="508" y="575"/>
                  </a:lnTo>
                  <a:lnTo>
                    <a:pt x="498" y="575"/>
                  </a:lnTo>
                  <a:cubicBezTo>
                    <a:pt x="495" y="575"/>
                    <a:pt x="492" y="573"/>
                    <a:pt x="491" y="570"/>
                  </a:cubicBezTo>
                  <a:lnTo>
                    <a:pt x="488" y="564"/>
                  </a:lnTo>
                  <a:lnTo>
                    <a:pt x="490" y="567"/>
                  </a:lnTo>
                  <a:lnTo>
                    <a:pt x="474" y="554"/>
                  </a:lnTo>
                  <a:lnTo>
                    <a:pt x="484" y="554"/>
                  </a:lnTo>
                  <a:lnTo>
                    <a:pt x="474" y="560"/>
                  </a:lnTo>
                  <a:cubicBezTo>
                    <a:pt x="472" y="562"/>
                    <a:pt x="469" y="562"/>
                    <a:pt x="467" y="561"/>
                  </a:cubicBezTo>
                  <a:lnTo>
                    <a:pt x="457" y="558"/>
                  </a:lnTo>
                  <a:cubicBezTo>
                    <a:pt x="457" y="558"/>
                    <a:pt x="457" y="558"/>
                    <a:pt x="456" y="558"/>
                  </a:cubicBezTo>
                  <a:lnTo>
                    <a:pt x="450" y="555"/>
                  </a:lnTo>
                  <a:lnTo>
                    <a:pt x="451" y="555"/>
                  </a:lnTo>
                  <a:lnTo>
                    <a:pt x="441" y="552"/>
                  </a:lnTo>
                  <a:lnTo>
                    <a:pt x="444" y="552"/>
                  </a:lnTo>
                  <a:lnTo>
                    <a:pt x="428" y="552"/>
                  </a:lnTo>
                  <a:cubicBezTo>
                    <a:pt x="426" y="552"/>
                    <a:pt x="425" y="552"/>
                    <a:pt x="423" y="551"/>
                  </a:cubicBezTo>
                  <a:lnTo>
                    <a:pt x="414" y="544"/>
                  </a:lnTo>
                  <a:cubicBezTo>
                    <a:pt x="411" y="542"/>
                    <a:pt x="410" y="539"/>
                    <a:pt x="411" y="535"/>
                  </a:cubicBezTo>
                  <a:lnTo>
                    <a:pt x="417" y="513"/>
                  </a:lnTo>
                  <a:lnTo>
                    <a:pt x="417" y="517"/>
                  </a:lnTo>
                  <a:lnTo>
                    <a:pt x="411" y="494"/>
                  </a:lnTo>
                  <a:cubicBezTo>
                    <a:pt x="410" y="494"/>
                    <a:pt x="410" y="493"/>
                    <a:pt x="410" y="492"/>
                  </a:cubicBezTo>
                  <a:lnTo>
                    <a:pt x="410" y="469"/>
                  </a:lnTo>
                  <a:cubicBezTo>
                    <a:pt x="410" y="469"/>
                    <a:pt x="410" y="468"/>
                    <a:pt x="410" y="468"/>
                  </a:cubicBezTo>
                  <a:lnTo>
                    <a:pt x="417" y="435"/>
                  </a:lnTo>
                  <a:cubicBezTo>
                    <a:pt x="417" y="434"/>
                    <a:pt x="418" y="433"/>
                    <a:pt x="419" y="432"/>
                  </a:cubicBezTo>
                  <a:lnTo>
                    <a:pt x="444" y="402"/>
                  </a:lnTo>
                  <a:lnTo>
                    <a:pt x="443" y="404"/>
                  </a:lnTo>
                  <a:lnTo>
                    <a:pt x="453" y="385"/>
                  </a:lnTo>
                  <a:lnTo>
                    <a:pt x="452" y="388"/>
                  </a:lnTo>
                  <a:lnTo>
                    <a:pt x="452" y="369"/>
                  </a:lnTo>
                  <a:lnTo>
                    <a:pt x="452" y="356"/>
                  </a:lnTo>
                  <a:cubicBezTo>
                    <a:pt x="452" y="354"/>
                    <a:pt x="453" y="352"/>
                    <a:pt x="454" y="350"/>
                  </a:cubicBezTo>
                  <a:lnTo>
                    <a:pt x="461" y="344"/>
                  </a:lnTo>
                  <a:lnTo>
                    <a:pt x="460" y="345"/>
                  </a:lnTo>
                  <a:lnTo>
                    <a:pt x="469" y="332"/>
                  </a:lnTo>
                  <a:lnTo>
                    <a:pt x="468" y="338"/>
                  </a:lnTo>
                  <a:lnTo>
                    <a:pt x="462" y="305"/>
                  </a:lnTo>
                  <a:lnTo>
                    <a:pt x="466" y="311"/>
                  </a:lnTo>
                  <a:lnTo>
                    <a:pt x="437" y="295"/>
                  </a:lnTo>
                  <a:cubicBezTo>
                    <a:pt x="435" y="294"/>
                    <a:pt x="434" y="292"/>
                    <a:pt x="433" y="290"/>
                  </a:cubicBezTo>
                  <a:lnTo>
                    <a:pt x="430" y="280"/>
                  </a:lnTo>
                  <a:lnTo>
                    <a:pt x="433" y="284"/>
                  </a:lnTo>
                  <a:lnTo>
                    <a:pt x="410" y="268"/>
                  </a:lnTo>
                  <a:cubicBezTo>
                    <a:pt x="408" y="267"/>
                    <a:pt x="407" y="264"/>
                    <a:pt x="407" y="262"/>
                  </a:cubicBezTo>
                  <a:lnTo>
                    <a:pt x="407" y="252"/>
                  </a:lnTo>
                  <a:cubicBezTo>
                    <a:pt x="407" y="250"/>
                    <a:pt x="408" y="248"/>
                    <a:pt x="409" y="246"/>
                  </a:cubicBezTo>
                  <a:lnTo>
                    <a:pt x="419" y="237"/>
                  </a:lnTo>
                  <a:cubicBezTo>
                    <a:pt x="421" y="235"/>
                    <a:pt x="424" y="234"/>
                    <a:pt x="426" y="234"/>
                  </a:cubicBezTo>
                  <a:lnTo>
                    <a:pt x="442" y="238"/>
                  </a:lnTo>
                  <a:cubicBezTo>
                    <a:pt x="443" y="238"/>
                    <a:pt x="444" y="238"/>
                    <a:pt x="444" y="238"/>
                  </a:cubicBezTo>
                  <a:lnTo>
                    <a:pt x="451" y="242"/>
                  </a:lnTo>
                  <a:lnTo>
                    <a:pt x="449" y="241"/>
                  </a:lnTo>
                  <a:lnTo>
                    <a:pt x="462" y="244"/>
                  </a:lnTo>
                  <a:lnTo>
                    <a:pt x="457" y="244"/>
                  </a:lnTo>
                  <a:lnTo>
                    <a:pt x="467" y="241"/>
                  </a:lnTo>
                  <a:lnTo>
                    <a:pt x="464" y="243"/>
                  </a:lnTo>
                  <a:lnTo>
                    <a:pt x="470" y="237"/>
                  </a:lnTo>
                  <a:lnTo>
                    <a:pt x="469" y="238"/>
                  </a:lnTo>
                  <a:lnTo>
                    <a:pt x="485" y="209"/>
                  </a:lnTo>
                  <a:cubicBezTo>
                    <a:pt x="485" y="209"/>
                    <a:pt x="485" y="208"/>
                    <a:pt x="486" y="208"/>
                  </a:cubicBezTo>
                  <a:lnTo>
                    <a:pt x="498" y="192"/>
                  </a:lnTo>
                  <a:cubicBezTo>
                    <a:pt x="499" y="191"/>
                    <a:pt x="500" y="190"/>
                    <a:pt x="500" y="190"/>
                  </a:cubicBezTo>
                  <a:lnTo>
                    <a:pt x="542" y="164"/>
                  </a:lnTo>
                  <a:lnTo>
                    <a:pt x="541" y="165"/>
                  </a:lnTo>
                  <a:lnTo>
                    <a:pt x="557" y="149"/>
                  </a:lnTo>
                  <a:lnTo>
                    <a:pt x="554" y="155"/>
                  </a:lnTo>
                  <a:lnTo>
                    <a:pt x="551" y="126"/>
                  </a:lnTo>
                  <a:cubicBezTo>
                    <a:pt x="551" y="124"/>
                    <a:pt x="551" y="123"/>
                    <a:pt x="552" y="121"/>
                  </a:cubicBezTo>
                  <a:lnTo>
                    <a:pt x="562" y="105"/>
                  </a:lnTo>
                  <a:lnTo>
                    <a:pt x="561" y="106"/>
                  </a:lnTo>
                  <a:lnTo>
                    <a:pt x="571" y="80"/>
                  </a:lnTo>
                  <a:lnTo>
                    <a:pt x="571" y="87"/>
                  </a:lnTo>
                  <a:lnTo>
                    <a:pt x="562" y="71"/>
                  </a:lnTo>
                  <a:cubicBezTo>
                    <a:pt x="561" y="70"/>
                    <a:pt x="561" y="70"/>
                    <a:pt x="561" y="69"/>
                  </a:cubicBezTo>
                  <a:lnTo>
                    <a:pt x="558" y="60"/>
                  </a:lnTo>
                  <a:cubicBezTo>
                    <a:pt x="557" y="57"/>
                    <a:pt x="558" y="54"/>
                    <a:pt x="560" y="52"/>
                  </a:cubicBezTo>
                  <a:lnTo>
                    <a:pt x="566" y="45"/>
                  </a:lnTo>
                  <a:cubicBezTo>
                    <a:pt x="567" y="44"/>
                    <a:pt x="569" y="43"/>
                    <a:pt x="571" y="43"/>
                  </a:cubicBezTo>
                  <a:lnTo>
                    <a:pt x="603" y="39"/>
                  </a:lnTo>
                  <a:lnTo>
                    <a:pt x="597" y="43"/>
                  </a:lnTo>
                  <a:lnTo>
                    <a:pt x="604" y="33"/>
                  </a:lnTo>
                  <a:lnTo>
                    <a:pt x="602" y="39"/>
                  </a:lnTo>
                  <a:lnTo>
                    <a:pt x="599" y="20"/>
                  </a:lnTo>
                  <a:cubicBezTo>
                    <a:pt x="599" y="17"/>
                    <a:pt x="599" y="15"/>
                    <a:pt x="601" y="13"/>
                  </a:cubicBezTo>
                  <a:cubicBezTo>
                    <a:pt x="602" y="11"/>
                    <a:pt x="605" y="10"/>
                    <a:pt x="607" y="10"/>
                  </a:cubicBezTo>
                  <a:lnTo>
                    <a:pt x="613" y="10"/>
                  </a:lnTo>
                  <a:lnTo>
                    <a:pt x="610" y="11"/>
                  </a:lnTo>
                  <a:lnTo>
                    <a:pt x="616" y="8"/>
                  </a:lnTo>
                  <a:cubicBezTo>
                    <a:pt x="618" y="7"/>
                    <a:pt x="619" y="7"/>
                    <a:pt x="621" y="7"/>
                  </a:cubicBezTo>
                  <a:lnTo>
                    <a:pt x="650" y="10"/>
                  </a:lnTo>
                  <a:lnTo>
                    <a:pt x="642" y="14"/>
                  </a:lnTo>
                  <a:lnTo>
                    <a:pt x="648" y="4"/>
                  </a:lnTo>
                  <a:cubicBezTo>
                    <a:pt x="650" y="2"/>
                    <a:pt x="652" y="0"/>
                    <a:pt x="655" y="0"/>
                  </a:cubicBezTo>
                  <a:lnTo>
                    <a:pt x="665" y="0"/>
                  </a:lnTo>
                  <a:cubicBezTo>
                    <a:pt x="668" y="0"/>
                    <a:pt x="671" y="3"/>
                    <a:pt x="672" y="6"/>
                  </a:cubicBezTo>
                  <a:lnTo>
                    <a:pt x="682" y="35"/>
                  </a:lnTo>
                  <a:cubicBezTo>
                    <a:pt x="682" y="37"/>
                    <a:pt x="682" y="38"/>
                    <a:pt x="682" y="39"/>
                  </a:cubicBezTo>
                  <a:lnTo>
                    <a:pt x="673" y="85"/>
                  </a:lnTo>
                  <a:lnTo>
                    <a:pt x="669" y="77"/>
                  </a:lnTo>
                  <a:lnTo>
                    <a:pt x="679" y="83"/>
                  </a:lnTo>
                  <a:cubicBezTo>
                    <a:pt x="679" y="83"/>
                    <a:pt x="680" y="84"/>
                    <a:pt x="680" y="84"/>
                  </a:cubicBezTo>
                  <a:lnTo>
                    <a:pt x="690" y="94"/>
                  </a:lnTo>
                  <a:cubicBezTo>
                    <a:pt x="690" y="94"/>
                    <a:pt x="690" y="95"/>
                    <a:pt x="691" y="95"/>
                  </a:cubicBezTo>
                  <a:lnTo>
                    <a:pt x="700" y="112"/>
                  </a:lnTo>
                  <a:lnTo>
                    <a:pt x="696" y="108"/>
                  </a:lnTo>
                  <a:lnTo>
                    <a:pt x="706" y="111"/>
                  </a:lnTo>
                  <a:lnTo>
                    <a:pt x="701" y="111"/>
                  </a:lnTo>
                  <a:lnTo>
                    <a:pt x="710" y="108"/>
                  </a:lnTo>
                  <a:cubicBezTo>
                    <a:pt x="713" y="107"/>
                    <a:pt x="716" y="108"/>
                    <a:pt x="718" y="110"/>
                  </a:cubicBezTo>
                  <a:lnTo>
                    <a:pt x="731" y="123"/>
                  </a:lnTo>
                  <a:lnTo>
                    <a:pt x="729" y="122"/>
                  </a:lnTo>
                  <a:lnTo>
                    <a:pt x="752" y="135"/>
                  </a:lnTo>
                  <a:cubicBezTo>
                    <a:pt x="754" y="136"/>
                    <a:pt x="756" y="139"/>
                    <a:pt x="756" y="142"/>
                  </a:cubicBezTo>
                  <a:lnTo>
                    <a:pt x="756" y="168"/>
                  </a:lnTo>
                  <a:cubicBezTo>
                    <a:pt x="756" y="170"/>
                    <a:pt x="755" y="172"/>
                    <a:pt x="754" y="173"/>
                  </a:cubicBezTo>
                  <a:lnTo>
                    <a:pt x="744" y="183"/>
                  </a:lnTo>
                  <a:cubicBezTo>
                    <a:pt x="743" y="184"/>
                    <a:pt x="742" y="184"/>
                    <a:pt x="741" y="185"/>
                  </a:cubicBezTo>
                  <a:lnTo>
                    <a:pt x="716" y="195"/>
                  </a:lnTo>
                  <a:lnTo>
                    <a:pt x="718" y="193"/>
                  </a:lnTo>
                  <a:lnTo>
                    <a:pt x="706" y="206"/>
                  </a:lnTo>
                  <a:cubicBezTo>
                    <a:pt x="703" y="208"/>
                    <a:pt x="699" y="209"/>
                    <a:pt x="696" y="207"/>
                  </a:cubicBezTo>
                  <a:lnTo>
                    <a:pt x="690" y="204"/>
                  </a:lnTo>
                  <a:cubicBezTo>
                    <a:pt x="688" y="203"/>
                    <a:pt x="687" y="201"/>
                    <a:pt x="686" y="199"/>
                  </a:cubicBezTo>
                  <a:lnTo>
                    <a:pt x="683" y="190"/>
                  </a:lnTo>
                  <a:lnTo>
                    <a:pt x="690" y="195"/>
                  </a:lnTo>
                  <a:lnTo>
                    <a:pt x="684" y="195"/>
                  </a:lnTo>
                  <a:lnTo>
                    <a:pt x="674" y="195"/>
                  </a:lnTo>
                  <a:lnTo>
                    <a:pt x="680" y="193"/>
                  </a:lnTo>
                  <a:lnTo>
                    <a:pt x="664" y="209"/>
                  </a:lnTo>
                  <a:lnTo>
                    <a:pt x="666" y="204"/>
                  </a:lnTo>
                  <a:lnTo>
                    <a:pt x="657" y="318"/>
                  </a:lnTo>
                  <a:lnTo>
                    <a:pt x="654" y="311"/>
                  </a:lnTo>
                  <a:lnTo>
                    <a:pt x="670" y="327"/>
                  </a:lnTo>
                  <a:lnTo>
                    <a:pt x="680" y="337"/>
                  </a:lnTo>
                  <a:lnTo>
                    <a:pt x="674" y="335"/>
                  </a:lnTo>
                  <a:lnTo>
                    <a:pt x="684" y="335"/>
                  </a:lnTo>
                  <a:lnTo>
                    <a:pt x="703" y="335"/>
                  </a:lnTo>
                  <a:cubicBezTo>
                    <a:pt x="707" y="335"/>
                    <a:pt x="711" y="338"/>
                    <a:pt x="711" y="343"/>
                  </a:cubicBezTo>
                  <a:lnTo>
                    <a:pt x="711" y="356"/>
                  </a:lnTo>
                  <a:lnTo>
                    <a:pt x="710" y="352"/>
                  </a:lnTo>
                  <a:lnTo>
                    <a:pt x="720" y="372"/>
                  </a:lnTo>
                  <a:lnTo>
                    <a:pt x="713" y="367"/>
                  </a:lnTo>
                  <a:lnTo>
                    <a:pt x="719" y="367"/>
                  </a:lnTo>
                  <a:lnTo>
                    <a:pt x="717" y="368"/>
                  </a:lnTo>
                  <a:lnTo>
                    <a:pt x="730" y="364"/>
                  </a:lnTo>
                  <a:lnTo>
                    <a:pt x="728" y="365"/>
                  </a:lnTo>
                  <a:lnTo>
                    <a:pt x="735" y="362"/>
                  </a:lnTo>
                  <a:lnTo>
                    <a:pt x="731" y="365"/>
                  </a:lnTo>
                  <a:lnTo>
                    <a:pt x="741" y="349"/>
                  </a:lnTo>
                  <a:cubicBezTo>
                    <a:pt x="742" y="347"/>
                    <a:pt x="743" y="346"/>
                    <a:pt x="744" y="346"/>
                  </a:cubicBezTo>
                  <a:lnTo>
                    <a:pt x="760" y="336"/>
                  </a:lnTo>
                  <a:lnTo>
                    <a:pt x="757" y="338"/>
                  </a:lnTo>
                  <a:lnTo>
                    <a:pt x="764" y="329"/>
                  </a:lnTo>
                  <a:lnTo>
                    <a:pt x="763" y="331"/>
                  </a:lnTo>
                  <a:lnTo>
                    <a:pt x="769" y="311"/>
                  </a:lnTo>
                  <a:cubicBezTo>
                    <a:pt x="770" y="309"/>
                    <a:pt x="772" y="307"/>
                    <a:pt x="775" y="306"/>
                  </a:cubicBezTo>
                  <a:lnTo>
                    <a:pt x="787" y="303"/>
                  </a:lnTo>
                  <a:cubicBezTo>
                    <a:pt x="790" y="302"/>
                    <a:pt x="793" y="303"/>
                    <a:pt x="795" y="305"/>
                  </a:cubicBezTo>
                  <a:lnTo>
                    <a:pt x="798" y="308"/>
                  </a:lnTo>
                  <a:lnTo>
                    <a:pt x="793" y="306"/>
                  </a:lnTo>
                  <a:lnTo>
                    <a:pt x="796" y="306"/>
                  </a:lnTo>
                  <a:lnTo>
                    <a:pt x="802" y="306"/>
                  </a:lnTo>
                  <a:lnTo>
                    <a:pt x="812" y="306"/>
                  </a:lnTo>
                  <a:cubicBezTo>
                    <a:pt x="813" y="306"/>
                    <a:pt x="814" y="306"/>
                    <a:pt x="814" y="306"/>
                  </a:cubicBezTo>
                  <a:lnTo>
                    <a:pt x="824" y="309"/>
                  </a:lnTo>
                  <a:cubicBezTo>
                    <a:pt x="827" y="310"/>
                    <a:pt x="829" y="312"/>
                    <a:pt x="829" y="315"/>
                  </a:cubicBezTo>
                  <a:lnTo>
                    <a:pt x="832" y="328"/>
                  </a:lnTo>
                  <a:lnTo>
                    <a:pt x="829" y="323"/>
                  </a:lnTo>
                  <a:lnTo>
                    <a:pt x="839" y="330"/>
                  </a:lnTo>
                  <a:lnTo>
                    <a:pt x="838" y="329"/>
                  </a:lnTo>
                  <a:lnTo>
                    <a:pt x="899" y="358"/>
                  </a:lnTo>
                  <a:lnTo>
                    <a:pt x="897" y="358"/>
                  </a:lnTo>
                  <a:lnTo>
                    <a:pt x="910" y="361"/>
                  </a:lnTo>
                  <a:lnTo>
                    <a:pt x="904" y="362"/>
                  </a:lnTo>
                  <a:lnTo>
                    <a:pt x="911" y="358"/>
                  </a:lnTo>
                  <a:cubicBezTo>
                    <a:pt x="913" y="357"/>
                    <a:pt x="917" y="357"/>
                    <a:pt x="919" y="359"/>
                  </a:cubicBezTo>
                  <a:cubicBezTo>
                    <a:pt x="921" y="361"/>
                    <a:pt x="923" y="364"/>
                    <a:pt x="922" y="367"/>
                  </a:cubicBezTo>
                  <a:lnTo>
                    <a:pt x="919" y="386"/>
                  </a:lnTo>
                  <a:cubicBezTo>
                    <a:pt x="918" y="390"/>
                    <a:pt x="915" y="393"/>
                    <a:pt x="911" y="393"/>
                  </a:cubicBezTo>
                  <a:lnTo>
                    <a:pt x="901" y="393"/>
                  </a:lnTo>
                  <a:lnTo>
                    <a:pt x="909" y="385"/>
                  </a:lnTo>
                  <a:lnTo>
                    <a:pt x="909" y="388"/>
                  </a:lnTo>
                  <a:cubicBezTo>
                    <a:pt x="909" y="390"/>
                    <a:pt x="909" y="392"/>
                    <a:pt x="908" y="393"/>
                  </a:cubicBezTo>
                  <a:lnTo>
                    <a:pt x="898" y="406"/>
                  </a:lnTo>
                  <a:cubicBezTo>
                    <a:pt x="898" y="407"/>
                    <a:pt x="897" y="408"/>
                    <a:pt x="895" y="408"/>
                  </a:cubicBezTo>
                  <a:lnTo>
                    <a:pt x="889" y="412"/>
                  </a:lnTo>
                  <a:lnTo>
                    <a:pt x="891" y="410"/>
                  </a:lnTo>
                  <a:lnTo>
                    <a:pt x="875" y="426"/>
                  </a:lnTo>
                  <a:lnTo>
                    <a:pt x="877" y="423"/>
                  </a:lnTo>
                  <a:lnTo>
                    <a:pt x="874" y="436"/>
                  </a:lnTo>
                  <a:cubicBezTo>
                    <a:pt x="873" y="439"/>
                    <a:pt x="870" y="442"/>
                    <a:pt x="866" y="442"/>
                  </a:cubicBezTo>
                  <a:lnTo>
                    <a:pt x="860" y="442"/>
                  </a:lnTo>
                  <a:lnTo>
                    <a:pt x="866" y="439"/>
                  </a:lnTo>
                  <a:lnTo>
                    <a:pt x="853" y="452"/>
                  </a:lnTo>
                  <a:lnTo>
                    <a:pt x="855" y="447"/>
                  </a:lnTo>
                  <a:lnTo>
                    <a:pt x="855" y="456"/>
                  </a:lnTo>
                  <a:cubicBezTo>
                    <a:pt x="855" y="458"/>
                    <a:pt x="855" y="460"/>
                    <a:pt x="854" y="461"/>
                  </a:cubicBezTo>
                  <a:lnTo>
                    <a:pt x="835" y="490"/>
                  </a:lnTo>
                  <a:lnTo>
                    <a:pt x="836" y="487"/>
                  </a:lnTo>
                  <a:lnTo>
                    <a:pt x="829" y="526"/>
                  </a:lnTo>
                  <a:cubicBezTo>
                    <a:pt x="829" y="526"/>
                    <a:pt x="829" y="527"/>
                    <a:pt x="829" y="527"/>
                  </a:cubicBezTo>
                  <a:lnTo>
                    <a:pt x="823" y="547"/>
                  </a:lnTo>
                  <a:cubicBezTo>
                    <a:pt x="822" y="547"/>
                    <a:pt x="822" y="548"/>
                    <a:pt x="821" y="549"/>
                  </a:cubicBezTo>
                  <a:lnTo>
                    <a:pt x="799" y="578"/>
                  </a:lnTo>
                  <a:lnTo>
                    <a:pt x="800" y="571"/>
                  </a:lnTo>
                  <a:lnTo>
                    <a:pt x="804" y="584"/>
                  </a:lnTo>
                  <a:cubicBezTo>
                    <a:pt x="804" y="586"/>
                    <a:pt x="804" y="588"/>
                    <a:pt x="803" y="590"/>
                  </a:cubicBezTo>
                  <a:lnTo>
                    <a:pt x="800" y="596"/>
                  </a:lnTo>
                  <a:cubicBezTo>
                    <a:pt x="799" y="598"/>
                    <a:pt x="797" y="600"/>
                    <a:pt x="795" y="600"/>
                  </a:cubicBezTo>
                  <a:lnTo>
                    <a:pt x="786" y="604"/>
                  </a:lnTo>
                  <a:lnTo>
                    <a:pt x="790" y="600"/>
                  </a:lnTo>
                  <a:lnTo>
                    <a:pt x="780" y="616"/>
                  </a:lnTo>
                  <a:lnTo>
                    <a:pt x="781" y="615"/>
                  </a:lnTo>
                  <a:lnTo>
                    <a:pt x="778" y="625"/>
                  </a:lnTo>
                  <a:lnTo>
                    <a:pt x="777" y="618"/>
                  </a:lnTo>
                  <a:lnTo>
                    <a:pt x="781" y="625"/>
                  </a:lnTo>
                  <a:lnTo>
                    <a:pt x="779" y="623"/>
                  </a:lnTo>
                  <a:lnTo>
                    <a:pt x="786" y="629"/>
                  </a:lnTo>
                  <a:lnTo>
                    <a:pt x="798" y="642"/>
                  </a:lnTo>
                  <a:cubicBezTo>
                    <a:pt x="800" y="644"/>
                    <a:pt x="801" y="646"/>
                    <a:pt x="801" y="648"/>
                  </a:cubicBezTo>
                  <a:lnTo>
                    <a:pt x="801" y="658"/>
                  </a:lnTo>
                  <a:cubicBezTo>
                    <a:pt x="801" y="660"/>
                    <a:pt x="800" y="662"/>
                    <a:pt x="798" y="663"/>
                  </a:cubicBezTo>
                  <a:lnTo>
                    <a:pt x="786" y="676"/>
                  </a:lnTo>
                  <a:lnTo>
                    <a:pt x="788" y="671"/>
                  </a:lnTo>
                  <a:lnTo>
                    <a:pt x="788" y="680"/>
                  </a:lnTo>
                  <a:lnTo>
                    <a:pt x="786" y="675"/>
                  </a:lnTo>
                  <a:lnTo>
                    <a:pt x="789" y="678"/>
                  </a:lnTo>
                  <a:lnTo>
                    <a:pt x="792" y="681"/>
                  </a:lnTo>
                  <a:lnTo>
                    <a:pt x="790" y="680"/>
                  </a:lnTo>
                  <a:lnTo>
                    <a:pt x="815" y="693"/>
                  </a:lnTo>
                  <a:lnTo>
                    <a:pt x="812" y="692"/>
                  </a:lnTo>
                  <a:lnTo>
                    <a:pt x="818" y="692"/>
                  </a:lnTo>
                  <a:cubicBezTo>
                    <a:pt x="821" y="692"/>
                    <a:pt x="824" y="694"/>
                    <a:pt x="825" y="696"/>
                  </a:cubicBezTo>
                  <a:lnTo>
                    <a:pt x="829" y="703"/>
                  </a:lnTo>
                  <a:lnTo>
                    <a:pt x="825" y="699"/>
                  </a:lnTo>
                  <a:lnTo>
                    <a:pt x="838" y="706"/>
                  </a:lnTo>
                  <a:lnTo>
                    <a:pt x="836" y="705"/>
                  </a:lnTo>
                  <a:lnTo>
                    <a:pt x="855" y="708"/>
                  </a:lnTo>
                  <a:lnTo>
                    <a:pt x="853" y="708"/>
                  </a:lnTo>
                  <a:lnTo>
                    <a:pt x="860" y="708"/>
                  </a:lnTo>
                  <a:cubicBezTo>
                    <a:pt x="862" y="708"/>
                    <a:pt x="863" y="709"/>
                    <a:pt x="865" y="710"/>
                  </a:cubicBezTo>
                  <a:lnTo>
                    <a:pt x="881" y="723"/>
                  </a:lnTo>
                  <a:lnTo>
                    <a:pt x="877" y="721"/>
                  </a:lnTo>
                  <a:lnTo>
                    <a:pt x="902" y="724"/>
                  </a:lnTo>
                  <a:lnTo>
                    <a:pt x="921" y="724"/>
                  </a:lnTo>
                  <a:cubicBezTo>
                    <a:pt x="921" y="724"/>
                    <a:pt x="922" y="724"/>
                    <a:pt x="922" y="725"/>
                  </a:cubicBezTo>
                  <a:lnTo>
                    <a:pt x="938" y="728"/>
                  </a:lnTo>
                  <a:cubicBezTo>
                    <a:pt x="941" y="728"/>
                    <a:pt x="943" y="730"/>
                    <a:pt x="944" y="732"/>
                  </a:cubicBezTo>
                  <a:lnTo>
                    <a:pt x="947" y="739"/>
                  </a:lnTo>
                  <a:lnTo>
                    <a:pt x="946" y="737"/>
                  </a:lnTo>
                  <a:lnTo>
                    <a:pt x="949" y="740"/>
                  </a:lnTo>
                  <a:cubicBezTo>
                    <a:pt x="951" y="742"/>
                    <a:pt x="951" y="744"/>
                    <a:pt x="951" y="747"/>
                  </a:cubicBezTo>
                  <a:lnTo>
                    <a:pt x="948" y="763"/>
                  </a:lnTo>
                  <a:cubicBezTo>
                    <a:pt x="948" y="764"/>
                    <a:pt x="947" y="765"/>
                    <a:pt x="947" y="766"/>
                  </a:cubicBezTo>
                  <a:lnTo>
                    <a:pt x="937" y="782"/>
                  </a:lnTo>
                  <a:cubicBezTo>
                    <a:pt x="936" y="784"/>
                    <a:pt x="935" y="785"/>
                    <a:pt x="933" y="785"/>
                  </a:cubicBezTo>
                  <a:lnTo>
                    <a:pt x="914" y="792"/>
                  </a:lnTo>
                  <a:lnTo>
                    <a:pt x="875" y="802"/>
                  </a:lnTo>
                  <a:cubicBezTo>
                    <a:pt x="873" y="802"/>
                    <a:pt x="871" y="802"/>
                    <a:pt x="869" y="801"/>
                  </a:cubicBezTo>
                  <a:lnTo>
                    <a:pt x="856" y="795"/>
                  </a:lnTo>
                  <a:lnTo>
                    <a:pt x="866" y="793"/>
                  </a:lnTo>
                  <a:lnTo>
                    <a:pt x="856" y="803"/>
                  </a:lnTo>
                  <a:cubicBezTo>
                    <a:pt x="855" y="804"/>
                    <a:pt x="853" y="805"/>
                    <a:pt x="851" y="805"/>
                  </a:cubicBezTo>
                  <a:lnTo>
                    <a:pt x="829" y="809"/>
                  </a:lnTo>
                  <a:cubicBezTo>
                    <a:pt x="826" y="809"/>
                    <a:pt x="824" y="808"/>
                    <a:pt x="822" y="806"/>
                  </a:cubicBezTo>
                  <a:lnTo>
                    <a:pt x="819" y="803"/>
                  </a:lnTo>
                  <a:lnTo>
                    <a:pt x="830" y="803"/>
                  </a:lnTo>
                  <a:lnTo>
                    <a:pt x="827" y="806"/>
                  </a:lnTo>
                  <a:lnTo>
                    <a:pt x="829" y="802"/>
                  </a:lnTo>
                  <a:lnTo>
                    <a:pt x="826" y="815"/>
                  </a:lnTo>
                  <a:lnTo>
                    <a:pt x="826" y="814"/>
                  </a:lnTo>
                  <a:lnTo>
                    <a:pt x="820" y="899"/>
                  </a:lnTo>
                  <a:cubicBezTo>
                    <a:pt x="820" y="900"/>
                    <a:pt x="819" y="902"/>
                    <a:pt x="818" y="903"/>
                  </a:cubicBezTo>
                  <a:lnTo>
                    <a:pt x="809" y="916"/>
                  </a:lnTo>
                  <a:cubicBezTo>
                    <a:pt x="807" y="918"/>
                    <a:pt x="805" y="919"/>
                    <a:pt x="802" y="919"/>
                  </a:cubicBezTo>
                  <a:lnTo>
                    <a:pt x="796" y="919"/>
                  </a:lnTo>
                  <a:lnTo>
                    <a:pt x="801" y="917"/>
                  </a:lnTo>
                  <a:lnTo>
                    <a:pt x="788" y="927"/>
                  </a:lnTo>
                  <a:lnTo>
                    <a:pt x="791" y="923"/>
                  </a:lnTo>
                  <a:lnTo>
                    <a:pt x="784" y="943"/>
                  </a:lnTo>
                  <a:cubicBezTo>
                    <a:pt x="783" y="945"/>
                    <a:pt x="782" y="947"/>
                    <a:pt x="779" y="948"/>
                  </a:cubicBezTo>
                  <a:lnTo>
                    <a:pt x="770" y="951"/>
                  </a:lnTo>
                  <a:lnTo>
                    <a:pt x="775" y="946"/>
                  </a:lnTo>
                  <a:lnTo>
                    <a:pt x="771" y="956"/>
                  </a:lnTo>
                  <a:cubicBezTo>
                    <a:pt x="771" y="957"/>
                    <a:pt x="770" y="958"/>
                    <a:pt x="770" y="959"/>
                  </a:cubicBezTo>
                  <a:lnTo>
                    <a:pt x="763" y="965"/>
                  </a:lnTo>
                  <a:lnTo>
                    <a:pt x="765" y="959"/>
                  </a:lnTo>
                  <a:lnTo>
                    <a:pt x="769" y="991"/>
                  </a:lnTo>
                  <a:lnTo>
                    <a:pt x="766" y="986"/>
                  </a:lnTo>
                  <a:lnTo>
                    <a:pt x="782" y="1003"/>
                  </a:lnTo>
                  <a:lnTo>
                    <a:pt x="780" y="1001"/>
                  </a:lnTo>
                  <a:lnTo>
                    <a:pt x="787" y="1004"/>
                  </a:lnTo>
                  <a:lnTo>
                    <a:pt x="783" y="1004"/>
                  </a:lnTo>
                  <a:lnTo>
                    <a:pt x="802" y="1004"/>
                  </a:lnTo>
                  <a:cubicBezTo>
                    <a:pt x="804" y="1004"/>
                    <a:pt x="805" y="1004"/>
                    <a:pt x="807" y="1005"/>
                  </a:cubicBezTo>
                  <a:lnTo>
                    <a:pt x="816" y="1011"/>
                  </a:lnTo>
                  <a:lnTo>
                    <a:pt x="812" y="1010"/>
                  </a:lnTo>
                  <a:lnTo>
                    <a:pt x="825" y="1010"/>
                  </a:lnTo>
                  <a:cubicBezTo>
                    <a:pt x="825" y="1010"/>
                    <a:pt x="826" y="1010"/>
                    <a:pt x="826" y="1010"/>
                  </a:cubicBezTo>
                  <a:lnTo>
                    <a:pt x="845" y="1013"/>
                  </a:lnTo>
                  <a:cubicBezTo>
                    <a:pt x="847" y="1014"/>
                    <a:pt x="849" y="1015"/>
                    <a:pt x="850" y="1017"/>
                  </a:cubicBezTo>
                  <a:lnTo>
                    <a:pt x="860" y="1030"/>
                  </a:lnTo>
                  <a:lnTo>
                    <a:pt x="859" y="1029"/>
                  </a:lnTo>
                  <a:lnTo>
                    <a:pt x="862" y="1032"/>
                  </a:lnTo>
                  <a:cubicBezTo>
                    <a:pt x="864" y="1034"/>
                    <a:pt x="865" y="1037"/>
                    <a:pt x="864" y="1040"/>
                  </a:cubicBezTo>
                  <a:lnTo>
                    <a:pt x="858" y="1060"/>
                  </a:lnTo>
                  <a:lnTo>
                    <a:pt x="858" y="1055"/>
                  </a:lnTo>
                  <a:lnTo>
                    <a:pt x="861" y="1064"/>
                  </a:lnTo>
                  <a:lnTo>
                    <a:pt x="867" y="1076"/>
                  </a:lnTo>
                  <a:cubicBezTo>
                    <a:pt x="867" y="1077"/>
                    <a:pt x="867" y="1077"/>
                    <a:pt x="868" y="1077"/>
                  </a:cubicBezTo>
                  <a:lnTo>
                    <a:pt x="877" y="1110"/>
                  </a:lnTo>
                  <a:lnTo>
                    <a:pt x="870" y="1104"/>
                  </a:lnTo>
                  <a:lnTo>
                    <a:pt x="899" y="1108"/>
                  </a:lnTo>
                  <a:lnTo>
                    <a:pt x="891" y="1113"/>
                  </a:lnTo>
                  <a:lnTo>
                    <a:pt x="894" y="1103"/>
                  </a:lnTo>
                  <a:cubicBezTo>
                    <a:pt x="895" y="1100"/>
                    <a:pt x="898" y="1098"/>
                    <a:pt x="901" y="1098"/>
                  </a:cubicBezTo>
                  <a:lnTo>
                    <a:pt x="905" y="1098"/>
                  </a:lnTo>
                  <a:lnTo>
                    <a:pt x="899" y="1100"/>
                  </a:lnTo>
                  <a:lnTo>
                    <a:pt x="905" y="1094"/>
                  </a:lnTo>
                  <a:cubicBezTo>
                    <a:pt x="908" y="1091"/>
                    <a:pt x="912" y="1091"/>
                    <a:pt x="915" y="1092"/>
                  </a:cubicBezTo>
                  <a:lnTo>
                    <a:pt x="921" y="1095"/>
                  </a:lnTo>
                  <a:lnTo>
                    <a:pt x="917" y="1094"/>
                  </a:lnTo>
                  <a:lnTo>
                    <a:pt x="930" y="1094"/>
                  </a:lnTo>
                  <a:lnTo>
                    <a:pt x="928" y="1095"/>
                  </a:lnTo>
                  <a:lnTo>
                    <a:pt x="941" y="1091"/>
                  </a:lnTo>
                  <a:lnTo>
                    <a:pt x="940" y="1092"/>
                  </a:lnTo>
                  <a:lnTo>
                    <a:pt x="962" y="1082"/>
                  </a:lnTo>
                  <a:cubicBezTo>
                    <a:pt x="963" y="1082"/>
                    <a:pt x="963" y="1082"/>
                    <a:pt x="964" y="1082"/>
                  </a:cubicBezTo>
                  <a:lnTo>
                    <a:pt x="980" y="1078"/>
                  </a:lnTo>
                  <a:cubicBezTo>
                    <a:pt x="984" y="1078"/>
                    <a:pt x="988" y="1080"/>
                    <a:pt x="989" y="1084"/>
                  </a:cubicBezTo>
                  <a:lnTo>
                    <a:pt x="992" y="1094"/>
                  </a:lnTo>
                  <a:lnTo>
                    <a:pt x="992" y="1092"/>
                  </a:lnTo>
                  <a:lnTo>
                    <a:pt x="1004" y="1115"/>
                  </a:lnTo>
                  <a:lnTo>
                    <a:pt x="1003" y="1113"/>
                  </a:lnTo>
                  <a:lnTo>
                    <a:pt x="1010" y="1120"/>
                  </a:lnTo>
                  <a:lnTo>
                    <a:pt x="1019" y="1129"/>
                  </a:lnTo>
                  <a:cubicBezTo>
                    <a:pt x="1022" y="1132"/>
                    <a:pt x="1022" y="1136"/>
                    <a:pt x="1021" y="1139"/>
                  </a:cubicBezTo>
                  <a:lnTo>
                    <a:pt x="1001" y="1174"/>
                  </a:lnTo>
                  <a:cubicBezTo>
                    <a:pt x="1001" y="1176"/>
                    <a:pt x="999" y="1177"/>
                    <a:pt x="998" y="1178"/>
                  </a:cubicBezTo>
                  <a:lnTo>
                    <a:pt x="991" y="1181"/>
                  </a:lnTo>
                  <a:lnTo>
                    <a:pt x="994" y="1180"/>
                  </a:lnTo>
                  <a:lnTo>
                    <a:pt x="990" y="1183"/>
                  </a:lnTo>
                  <a:cubicBezTo>
                    <a:pt x="990" y="1183"/>
                    <a:pt x="989" y="1184"/>
                    <a:pt x="989" y="1184"/>
                  </a:cubicBezTo>
                  <a:lnTo>
                    <a:pt x="973" y="1194"/>
                  </a:lnTo>
                  <a:cubicBezTo>
                    <a:pt x="970" y="1195"/>
                    <a:pt x="968" y="1195"/>
                    <a:pt x="965" y="1194"/>
                  </a:cubicBezTo>
                  <a:lnTo>
                    <a:pt x="959" y="1191"/>
                  </a:lnTo>
                  <a:lnTo>
                    <a:pt x="963" y="1192"/>
                  </a:lnTo>
                  <a:lnTo>
                    <a:pt x="941" y="1195"/>
                  </a:lnTo>
                  <a:lnTo>
                    <a:pt x="944" y="1194"/>
                  </a:lnTo>
                  <a:lnTo>
                    <a:pt x="921" y="1207"/>
                  </a:lnTo>
                  <a:lnTo>
                    <a:pt x="923" y="1206"/>
                  </a:lnTo>
                  <a:lnTo>
                    <a:pt x="907" y="1222"/>
                  </a:lnTo>
                  <a:cubicBezTo>
                    <a:pt x="907" y="1222"/>
                    <a:pt x="907" y="1222"/>
                    <a:pt x="906" y="1222"/>
                  </a:cubicBezTo>
                  <a:lnTo>
                    <a:pt x="894" y="1232"/>
                  </a:lnTo>
                  <a:cubicBezTo>
                    <a:pt x="892" y="1233"/>
                    <a:pt x="890" y="1234"/>
                    <a:pt x="889" y="1234"/>
                  </a:cubicBezTo>
                  <a:lnTo>
                    <a:pt x="876" y="1234"/>
                  </a:lnTo>
                  <a:cubicBezTo>
                    <a:pt x="875" y="1234"/>
                    <a:pt x="875" y="1234"/>
                    <a:pt x="874" y="1234"/>
                  </a:cubicBezTo>
                  <a:lnTo>
                    <a:pt x="861" y="1230"/>
                  </a:lnTo>
                  <a:cubicBezTo>
                    <a:pt x="861" y="1230"/>
                    <a:pt x="860" y="1230"/>
                    <a:pt x="859" y="1230"/>
                  </a:cubicBezTo>
                  <a:lnTo>
                    <a:pt x="840" y="1220"/>
                  </a:lnTo>
                  <a:lnTo>
                    <a:pt x="841" y="1220"/>
                  </a:lnTo>
                  <a:lnTo>
                    <a:pt x="832" y="1217"/>
                  </a:lnTo>
                  <a:lnTo>
                    <a:pt x="836" y="1217"/>
                  </a:lnTo>
                  <a:lnTo>
                    <a:pt x="820" y="1221"/>
                  </a:lnTo>
                  <a:lnTo>
                    <a:pt x="822" y="1220"/>
                  </a:lnTo>
                  <a:lnTo>
                    <a:pt x="815" y="1223"/>
                  </a:lnTo>
                  <a:cubicBezTo>
                    <a:pt x="815" y="1224"/>
                    <a:pt x="814" y="1224"/>
                    <a:pt x="813" y="1224"/>
                  </a:cubicBezTo>
                  <a:lnTo>
                    <a:pt x="791" y="1227"/>
                  </a:lnTo>
                  <a:lnTo>
                    <a:pt x="793" y="1227"/>
                  </a:lnTo>
                  <a:lnTo>
                    <a:pt x="780" y="1233"/>
                  </a:lnTo>
                  <a:lnTo>
                    <a:pt x="764" y="1240"/>
                  </a:lnTo>
                  <a:lnTo>
                    <a:pt x="766" y="1238"/>
                  </a:lnTo>
                  <a:lnTo>
                    <a:pt x="747" y="1255"/>
                  </a:lnTo>
                  <a:cubicBezTo>
                    <a:pt x="746" y="1255"/>
                    <a:pt x="746" y="1255"/>
                    <a:pt x="745" y="1256"/>
                  </a:cubicBezTo>
                  <a:lnTo>
                    <a:pt x="739" y="1259"/>
                  </a:lnTo>
                  <a:lnTo>
                    <a:pt x="726" y="1265"/>
                  </a:lnTo>
                  <a:lnTo>
                    <a:pt x="728" y="1264"/>
                  </a:lnTo>
                  <a:lnTo>
                    <a:pt x="712" y="1280"/>
                  </a:lnTo>
                  <a:lnTo>
                    <a:pt x="714" y="1277"/>
                  </a:lnTo>
                  <a:lnTo>
                    <a:pt x="711" y="1287"/>
                  </a:lnTo>
                  <a:lnTo>
                    <a:pt x="711" y="1284"/>
                  </a:lnTo>
                  <a:lnTo>
                    <a:pt x="711" y="1304"/>
                  </a:lnTo>
                  <a:cubicBezTo>
                    <a:pt x="711" y="1308"/>
                    <a:pt x="707" y="1312"/>
                    <a:pt x="703" y="1312"/>
                  </a:cubicBezTo>
                  <a:lnTo>
                    <a:pt x="697" y="1312"/>
                  </a:lnTo>
                  <a:cubicBezTo>
                    <a:pt x="693" y="1312"/>
                    <a:pt x="690" y="1309"/>
                    <a:pt x="689" y="1306"/>
                  </a:cubicBezTo>
                  <a:lnTo>
                    <a:pt x="686" y="1293"/>
                  </a:lnTo>
                  <a:cubicBezTo>
                    <a:pt x="685" y="1290"/>
                    <a:pt x="686" y="1287"/>
                    <a:pt x="688" y="1285"/>
                  </a:cubicBezTo>
                  <a:lnTo>
                    <a:pt x="694" y="1279"/>
                  </a:lnTo>
                  <a:lnTo>
                    <a:pt x="694" y="1290"/>
                  </a:lnTo>
                  <a:lnTo>
                    <a:pt x="678" y="1274"/>
                  </a:lnTo>
                  <a:lnTo>
                    <a:pt x="692" y="1268"/>
                  </a:lnTo>
                  <a:lnTo>
                    <a:pt x="692" y="1275"/>
                  </a:lnTo>
                  <a:lnTo>
                    <a:pt x="692" y="1288"/>
                  </a:lnTo>
                  <a:cubicBezTo>
                    <a:pt x="692" y="1292"/>
                    <a:pt x="688" y="1296"/>
                    <a:pt x="684" y="1296"/>
                  </a:cubicBezTo>
                  <a:lnTo>
                    <a:pt x="674" y="1296"/>
                  </a:lnTo>
                  <a:cubicBezTo>
                    <a:pt x="673" y="1296"/>
                    <a:pt x="671" y="1295"/>
                    <a:pt x="669" y="1294"/>
                  </a:cubicBezTo>
                  <a:lnTo>
                    <a:pt x="657" y="1284"/>
                  </a:lnTo>
                  <a:cubicBezTo>
                    <a:pt x="655" y="1283"/>
                    <a:pt x="654" y="1282"/>
                    <a:pt x="654" y="1281"/>
                  </a:cubicBezTo>
                  <a:lnTo>
                    <a:pt x="641" y="1245"/>
                  </a:lnTo>
                  <a:lnTo>
                    <a:pt x="643" y="1247"/>
                  </a:lnTo>
                  <a:lnTo>
                    <a:pt x="614" y="1215"/>
                  </a:lnTo>
                  <a:cubicBezTo>
                    <a:pt x="612" y="1213"/>
                    <a:pt x="612" y="1211"/>
                    <a:pt x="612" y="1209"/>
                  </a:cubicBezTo>
                  <a:lnTo>
                    <a:pt x="615" y="1164"/>
                  </a:lnTo>
                  <a:lnTo>
                    <a:pt x="616" y="1168"/>
                  </a:lnTo>
                  <a:lnTo>
                    <a:pt x="613" y="1161"/>
                  </a:lnTo>
                  <a:lnTo>
                    <a:pt x="614" y="1163"/>
                  </a:lnTo>
                  <a:lnTo>
                    <a:pt x="608" y="1157"/>
                  </a:lnTo>
                  <a:lnTo>
                    <a:pt x="615" y="1159"/>
                  </a:lnTo>
                  <a:lnTo>
                    <a:pt x="580" y="1166"/>
                  </a:lnTo>
                  <a:lnTo>
                    <a:pt x="581" y="1165"/>
                  </a:lnTo>
                  <a:lnTo>
                    <a:pt x="571" y="1169"/>
                  </a:lnTo>
                  <a:lnTo>
                    <a:pt x="576" y="1165"/>
                  </a:lnTo>
                  <a:lnTo>
                    <a:pt x="566" y="1181"/>
                  </a:lnTo>
                  <a:cubicBezTo>
                    <a:pt x="565" y="1183"/>
                    <a:pt x="564" y="1184"/>
                    <a:pt x="562" y="1185"/>
                  </a:cubicBezTo>
                  <a:lnTo>
                    <a:pt x="540" y="1194"/>
                  </a:lnTo>
                  <a:lnTo>
                    <a:pt x="544" y="1190"/>
                  </a:lnTo>
                  <a:lnTo>
                    <a:pt x="518" y="1245"/>
                  </a:lnTo>
                  <a:lnTo>
                    <a:pt x="517" y="1236"/>
                  </a:lnTo>
                  <a:lnTo>
                    <a:pt x="526" y="1246"/>
                  </a:lnTo>
                  <a:cubicBezTo>
                    <a:pt x="527" y="1247"/>
                    <a:pt x="528" y="1248"/>
                    <a:pt x="528" y="1250"/>
                  </a:cubicBezTo>
                  <a:lnTo>
                    <a:pt x="535" y="1272"/>
                  </a:lnTo>
                  <a:lnTo>
                    <a:pt x="530" y="1267"/>
                  </a:lnTo>
                  <a:lnTo>
                    <a:pt x="539" y="1270"/>
                  </a:lnTo>
                  <a:cubicBezTo>
                    <a:pt x="541" y="1271"/>
                    <a:pt x="542" y="1272"/>
                    <a:pt x="543" y="1273"/>
                  </a:cubicBezTo>
                  <a:lnTo>
                    <a:pt x="550" y="1283"/>
                  </a:lnTo>
                  <a:lnTo>
                    <a:pt x="556" y="1293"/>
                  </a:lnTo>
                  <a:cubicBezTo>
                    <a:pt x="558" y="1295"/>
                    <a:pt x="558" y="1298"/>
                    <a:pt x="557" y="1301"/>
                  </a:cubicBezTo>
                  <a:lnTo>
                    <a:pt x="553" y="1307"/>
                  </a:lnTo>
                  <a:cubicBezTo>
                    <a:pt x="553" y="1308"/>
                    <a:pt x="552" y="1309"/>
                    <a:pt x="551" y="1310"/>
                  </a:cubicBezTo>
                  <a:lnTo>
                    <a:pt x="526" y="1330"/>
                  </a:lnTo>
                  <a:cubicBezTo>
                    <a:pt x="524" y="1331"/>
                    <a:pt x="522" y="1331"/>
                    <a:pt x="521" y="1331"/>
                  </a:cubicBezTo>
                  <a:lnTo>
                    <a:pt x="505" y="1331"/>
                  </a:lnTo>
                  <a:lnTo>
                    <a:pt x="510" y="1329"/>
                  </a:lnTo>
                  <a:lnTo>
                    <a:pt x="504" y="1335"/>
                  </a:lnTo>
                  <a:cubicBezTo>
                    <a:pt x="502" y="1337"/>
                    <a:pt x="500" y="1338"/>
                    <a:pt x="497" y="1338"/>
                  </a:cubicBezTo>
                  <a:cubicBezTo>
                    <a:pt x="495" y="1337"/>
                    <a:pt x="493" y="1336"/>
                    <a:pt x="492" y="1334"/>
                  </a:cubicBezTo>
                  <a:lnTo>
                    <a:pt x="479" y="1315"/>
                  </a:lnTo>
                  <a:lnTo>
                    <a:pt x="480" y="1316"/>
                  </a:lnTo>
                  <a:lnTo>
                    <a:pt x="473" y="1309"/>
                  </a:lnTo>
                  <a:lnTo>
                    <a:pt x="480" y="1312"/>
                  </a:lnTo>
                  <a:lnTo>
                    <a:pt x="451" y="1315"/>
                  </a:lnTo>
                  <a:cubicBezTo>
                    <a:pt x="450" y="1315"/>
                    <a:pt x="450" y="1315"/>
                    <a:pt x="449" y="1315"/>
                  </a:cubicBezTo>
                  <a:lnTo>
                    <a:pt x="430" y="1312"/>
                  </a:lnTo>
                  <a:cubicBezTo>
                    <a:pt x="428" y="1311"/>
                    <a:pt x="427" y="1311"/>
                    <a:pt x="426" y="1310"/>
                  </a:cubicBezTo>
                  <a:lnTo>
                    <a:pt x="410" y="1297"/>
                  </a:lnTo>
                  <a:lnTo>
                    <a:pt x="420" y="1297"/>
                  </a:lnTo>
                  <a:lnTo>
                    <a:pt x="410" y="1304"/>
                  </a:lnTo>
                  <a:cubicBezTo>
                    <a:pt x="409" y="1305"/>
                    <a:pt x="407" y="1305"/>
                    <a:pt x="405" y="1305"/>
                  </a:cubicBezTo>
                  <a:lnTo>
                    <a:pt x="383" y="1305"/>
                  </a:lnTo>
                  <a:cubicBezTo>
                    <a:pt x="382" y="1305"/>
                    <a:pt x="381" y="1305"/>
                    <a:pt x="381" y="1305"/>
                  </a:cubicBezTo>
                  <a:lnTo>
                    <a:pt x="371" y="1302"/>
                  </a:lnTo>
                  <a:cubicBezTo>
                    <a:pt x="370" y="1301"/>
                    <a:pt x="370" y="1301"/>
                    <a:pt x="369" y="1301"/>
                  </a:cubicBezTo>
                  <a:lnTo>
                    <a:pt x="359" y="1294"/>
                  </a:lnTo>
                  <a:lnTo>
                    <a:pt x="370" y="1293"/>
                  </a:lnTo>
                  <a:lnTo>
                    <a:pt x="354" y="1309"/>
                  </a:lnTo>
                  <a:lnTo>
                    <a:pt x="356" y="1304"/>
                  </a:lnTo>
                  <a:lnTo>
                    <a:pt x="353" y="1347"/>
                  </a:lnTo>
                  <a:cubicBezTo>
                    <a:pt x="353" y="1348"/>
                    <a:pt x="352" y="1350"/>
                    <a:pt x="350" y="1352"/>
                  </a:cubicBezTo>
                  <a:lnTo>
                    <a:pt x="344" y="1358"/>
                  </a:lnTo>
                  <a:cubicBezTo>
                    <a:pt x="342" y="1360"/>
                    <a:pt x="339" y="1361"/>
                    <a:pt x="336" y="1360"/>
                  </a:cubicBezTo>
                  <a:cubicBezTo>
                    <a:pt x="334" y="1360"/>
                    <a:pt x="332" y="1358"/>
                    <a:pt x="331" y="1355"/>
                  </a:cubicBezTo>
                  <a:lnTo>
                    <a:pt x="324" y="1335"/>
                  </a:lnTo>
                  <a:lnTo>
                    <a:pt x="328" y="1340"/>
                  </a:lnTo>
                  <a:lnTo>
                    <a:pt x="322" y="1337"/>
                  </a:lnTo>
                  <a:cubicBezTo>
                    <a:pt x="318" y="1335"/>
                    <a:pt x="317" y="1331"/>
                    <a:pt x="318" y="1327"/>
                  </a:cubicBezTo>
                  <a:lnTo>
                    <a:pt x="321" y="1318"/>
                  </a:lnTo>
                  <a:lnTo>
                    <a:pt x="324" y="1327"/>
                  </a:lnTo>
                  <a:lnTo>
                    <a:pt x="315" y="1320"/>
                  </a:lnTo>
                  <a:lnTo>
                    <a:pt x="326" y="1318"/>
                  </a:lnTo>
                  <a:lnTo>
                    <a:pt x="316" y="1334"/>
                  </a:lnTo>
                  <a:cubicBezTo>
                    <a:pt x="316" y="1335"/>
                    <a:pt x="315" y="1336"/>
                    <a:pt x="314" y="1336"/>
                  </a:cubicBezTo>
                  <a:lnTo>
                    <a:pt x="304" y="1343"/>
                  </a:lnTo>
                  <a:cubicBezTo>
                    <a:pt x="301" y="1345"/>
                    <a:pt x="297" y="1345"/>
                    <a:pt x="294" y="1342"/>
                  </a:cubicBezTo>
                  <a:lnTo>
                    <a:pt x="285" y="1332"/>
                  </a:lnTo>
                  <a:lnTo>
                    <a:pt x="296" y="1332"/>
                  </a:lnTo>
                  <a:lnTo>
                    <a:pt x="293" y="1335"/>
                  </a:lnTo>
                  <a:cubicBezTo>
                    <a:pt x="292" y="1336"/>
                    <a:pt x="290" y="1337"/>
                    <a:pt x="289" y="1338"/>
                  </a:cubicBezTo>
                  <a:lnTo>
                    <a:pt x="276" y="1341"/>
                  </a:lnTo>
                  <a:cubicBezTo>
                    <a:pt x="275" y="1341"/>
                    <a:pt x="274" y="1341"/>
                    <a:pt x="272" y="1341"/>
                  </a:cubicBezTo>
                  <a:lnTo>
                    <a:pt x="259" y="1338"/>
                  </a:lnTo>
                  <a:cubicBezTo>
                    <a:pt x="258" y="1337"/>
                    <a:pt x="256" y="1336"/>
                    <a:pt x="255" y="1335"/>
                  </a:cubicBezTo>
                  <a:lnTo>
                    <a:pt x="233" y="1309"/>
                  </a:lnTo>
                  <a:lnTo>
                    <a:pt x="235" y="1311"/>
                  </a:lnTo>
                  <a:lnTo>
                    <a:pt x="223" y="1304"/>
                  </a:lnTo>
                  <a:lnTo>
                    <a:pt x="226" y="1305"/>
                  </a:lnTo>
                  <a:lnTo>
                    <a:pt x="197" y="1305"/>
                  </a:lnTo>
                  <a:lnTo>
                    <a:pt x="178" y="1305"/>
                  </a:lnTo>
                  <a:cubicBezTo>
                    <a:pt x="175" y="1305"/>
                    <a:pt x="172" y="1304"/>
                    <a:pt x="171" y="1301"/>
                  </a:cubicBezTo>
                  <a:lnTo>
                    <a:pt x="165" y="1288"/>
                  </a:lnTo>
                  <a:lnTo>
                    <a:pt x="168" y="1291"/>
                  </a:lnTo>
                  <a:lnTo>
                    <a:pt x="129" y="1268"/>
                  </a:lnTo>
                  <a:cubicBezTo>
                    <a:pt x="127" y="1267"/>
                    <a:pt x="125" y="1264"/>
                    <a:pt x="125" y="1262"/>
                  </a:cubicBezTo>
                  <a:lnTo>
                    <a:pt x="125" y="1249"/>
                  </a:lnTo>
                  <a:lnTo>
                    <a:pt x="129" y="1255"/>
                  </a:lnTo>
                  <a:lnTo>
                    <a:pt x="119" y="1249"/>
                  </a:lnTo>
                  <a:cubicBezTo>
                    <a:pt x="119" y="1248"/>
                    <a:pt x="118" y="1248"/>
                    <a:pt x="117" y="1247"/>
                  </a:cubicBezTo>
                  <a:lnTo>
                    <a:pt x="108" y="1234"/>
                  </a:lnTo>
                  <a:lnTo>
                    <a:pt x="113" y="1237"/>
                  </a:lnTo>
                  <a:lnTo>
                    <a:pt x="84" y="1230"/>
                  </a:lnTo>
                  <a:cubicBezTo>
                    <a:pt x="83" y="1230"/>
                    <a:pt x="82" y="1230"/>
                    <a:pt x="82" y="1230"/>
                  </a:cubicBezTo>
                  <a:lnTo>
                    <a:pt x="69" y="1223"/>
                  </a:lnTo>
                  <a:cubicBezTo>
                    <a:pt x="67" y="1222"/>
                    <a:pt x="66" y="1220"/>
                    <a:pt x="65" y="1218"/>
                  </a:cubicBezTo>
                  <a:lnTo>
                    <a:pt x="59" y="1196"/>
                  </a:lnTo>
                  <a:lnTo>
                    <a:pt x="59" y="1197"/>
                  </a:lnTo>
                  <a:lnTo>
                    <a:pt x="56" y="1190"/>
                  </a:lnTo>
                  <a:lnTo>
                    <a:pt x="59" y="1194"/>
                  </a:lnTo>
                  <a:lnTo>
                    <a:pt x="49" y="1187"/>
                  </a:lnTo>
                  <a:lnTo>
                    <a:pt x="53" y="1188"/>
                  </a:lnTo>
                  <a:lnTo>
                    <a:pt x="44" y="1188"/>
                  </a:lnTo>
                  <a:cubicBezTo>
                    <a:pt x="42" y="1188"/>
                    <a:pt x="40" y="1188"/>
                    <a:pt x="38" y="1186"/>
                  </a:cubicBezTo>
                  <a:lnTo>
                    <a:pt x="0" y="1151"/>
                  </a:lnTo>
                  <a:lnTo>
                    <a:pt x="11" y="1139"/>
                  </a:lnTo>
                  <a:lnTo>
                    <a:pt x="49" y="1175"/>
                  </a:lnTo>
                  <a:lnTo>
                    <a:pt x="44" y="1172"/>
                  </a:lnTo>
                  <a:lnTo>
                    <a:pt x="53" y="1172"/>
                  </a:lnTo>
                  <a:cubicBezTo>
                    <a:pt x="55" y="1172"/>
                    <a:pt x="57" y="1173"/>
                    <a:pt x="58" y="1174"/>
                  </a:cubicBezTo>
                  <a:lnTo>
                    <a:pt x="68" y="1180"/>
                  </a:lnTo>
                  <a:cubicBezTo>
                    <a:pt x="69" y="1181"/>
                    <a:pt x="70" y="1182"/>
                    <a:pt x="70" y="1183"/>
                  </a:cubicBezTo>
                  <a:lnTo>
                    <a:pt x="73" y="1190"/>
                  </a:lnTo>
                  <a:cubicBezTo>
                    <a:pt x="74" y="1190"/>
                    <a:pt x="74" y="1191"/>
                    <a:pt x="74" y="1191"/>
                  </a:cubicBezTo>
                  <a:lnTo>
                    <a:pt x="80" y="1214"/>
                  </a:lnTo>
                  <a:lnTo>
                    <a:pt x="76" y="1209"/>
                  </a:lnTo>
                  <a:lnTo>
                    <a:pt x="89" y="1215"/>
                  </a:lnTo>
                  <a:lnTo>
                    <a:pt x="87" y="1215"/>
                  </a:lnTo>
                  <a:lnTo>
                    <a:pt x="116" y="1221"/>
                  </a:lnTo>
                  <a:cubicBezTo>
                    <a:pt x="118" y="1222"/>
                    <a:pt x="120" y="1223"/>
                    <a:pt x="121" y="1224"/>
                  </a:cubicBezTo>
                  <a:lnTo>
                    <a:pt x="130" y="1237"/>
                  </a:lnTo>
                  <a:lnTo>
                    <a:pt x="128" y="1235"/>
                  </a:lnTo>
                  <a:lnTo>
                    <a:pt x="138" y="1242"/>
                  </a:lnTo>
                  <a:cubicBezTo>
                    <a:pt x="140" y="1243"/>
                    <a:pt x="141" y="1246"/>
                    <a:pt x="141" y="1249"/>
                  </a:cubicBezTo>
                  <a:lnTo>
                    <a:pt x="141" y="1262"/>
                  </a:lnTo>
                  <a:lnTo>
                    <a:pt x="138" y="1255"/>
                  </a:lnTo>
                  <a:lnTo>
                    <a:pt x="176" y="1277"/>
                  </a:lnTo>
                  <a:cubicBezTo>
                    <a:pt x="177" y="1278"/>
                    <a:pt x="178" y="1279"/>
                    <a:pt x="179" y="1281"/>
                  </a:cubicBezTo>
                  <a:lnTo>
                    <a:pt x="185" y="1294"/>
                  </a:lnTo>
                  <a:lnTo>
                    <a:pt x="178" y="1289"/>
                  </a:lnTo>
                  <a:lnTo>
                    <a:pt x="197" y="1289"/>
                  </a:lnTo>
                  <a:lnTo>
                    <a:pt x="226" y="1289"/>
                  </a:lnTo>
                  <a:cubicBezTo>
                    <a:pt x="228" y="1289"/>
                    <a:pt x="229" y="1290"/>
                    <a:pt x="230" y="1290"/>
                  </a:cubicBezTo>
                  <a:lnTo>
                    <a:pt x="243" y="1297"/>
                  </a:lnTo>
                  <a:cubicBezTo>
                    <a:pt x="244" y="1297"/>
                    <a:pt x="244" y="1298"/>
                    <a:pt x="245" y="1299"/>
                  </a:cubicBezTo>
                  <a:lnTo>
                    <a:pt x="268" y="1325"/>
                  </a:lnTo>
                  <a:lnTo>
                    <a:pt x="263" y="1322"/>
                  </a:lnTo>
                  <a:lnTo>
                    <a:pt x="276" y="1325"/>
                  </a:lnTo>
                  <a:lnTo>
                    <a:pt x="272" y="1325"/>
                  </a:lnTo>
                  <a:lnTo>
                    <a:pt x="285" y="1322"/>
                  </a:lnTo>
                  <a:lnTo>
                    <a:pt x="281" y="1324"/>
                  </a:lnTo>
                  <a:lnTo>
                    <a:pt x="285" y="1321"/>
                  </a:lnTo>
                  <a:cubicBezTo>
                    <a:pt x="286" y="1319"/>
                    <a:pt x="288" y="1318"/>
                    <a:pt x="290" y="1318"/>
                  </a:cubicBezTo>
                  <a:cubicBezTo>
                    <a:pt x="292" y="1318"/>
                    <a:pt x="294" y="1319"/>
                    <a:pt x="296" y="1321"/>
                  </a:cubicBezTo>
                  <a:lnTo>
                    <a:pt x="306" y="1331"/>
                  </a:lnTo>
                  <a:lnTo>
                    <a:pt x="295" y="1330"/>
                  </a:lnTo>
                  <a:lnTo>
                    <a:pt x="305" y="1323"/>
                  </a:lnTo>
                  <a:lnTo>
                    <a:pt x="303" y="1326"/>
                  </a:lnTo>
                  <a:lnTo>
                    <a:pt x="312" y="1309"/>
                  </a:lnTo>
                  <a:cubicBezTo>
                    <a:pt x="313" y="1308"/>
                    <a:pt x="315" y="1306"/>
                    <a:pt x="317" y="1306"/>
                  </a:cubicBezTo>
                  <a:cubicBezTo>
                    <a:pt x="319" y="1305"/>
                    <a:pt x="322" y="1306"/>
                    <a:pt x="324" y="1307"/>
                  </a:cubicBezTo>
                  <a:lnTo>
                    <a:pt x="333" y="1313"/>
                  </a:lnTo>
                  <a:cubicBezTo>
                    <a:pt x="336" y="1315"/>
                    <a:pt x="337" y="1319"/>
                    <a:pt x="336" y="1323"/>
                  </a:cubicBezTo>
                  <a:lnTo>
                    <a:pt x="333" y="1332"/>
                  </a:lnTo>
                  <a:lnTo>
                    <a:pt x="329" y="1323"/>
                  </a:lnTo>
                  <a:lnTo>
                    <a:pt x="335" y="1326"/>
                  </a:lnTo>
                  <a:cubicBezTo>
                    <a:pt x="337" y="1327"/>
                    <a:pt x="339" y="1328"/>
                    <a:pt x="339" y="1330"/>
                  </a:cubicBezTo>
                  <a:lnTo>
                    <a:pt x="346" y="1350"/>
                  </a:lnTo>
                  <a:lnTo>
                    <a:pt x="333" y="1347"/>
                  </a:lnTo>
                  <a:lnTo>
                    <a:pt x="339" y="1340"/>
                  </a:lnTo>
                  <a:lnTo>
                    <a:pt x="337" y="1345"/>
                  </a:lnTo>
                  <a:lnTo>
                    <a:pt x="340" y="1303"/>
                  </a:lnTo>
                  <a:cubicBezTo>
                    <a:pt x="340" y="1301"/>
                    <a:pt x="341" y="1299"/>
                    <a:pt x="342" y="1298"/>
                  </a:cubicBezTo>
                  <a:lnTo>
                    <a:pt x="358" y="1282"/>
                  </a:lnTo>
                  <a:cubicBezTo>
                    <a:pt x="361" y="1279"/>
                    <a:pt x="365" y="1279"/>
                    <a:pt x="368" y="1281"/>
                  </a:cubicBezTo>
                  <a:lnTo>
                    <a:pt x="378" y="1287"/>
                  </a:lnTo>
                  <a:lnTo>
                    <a:pt x="376" y="1286"/>
                  </a:lnTo>
                  <a:lnTo>
                    <a:pt x="386" y="1290"/>
                  </a:lnTo>
                  <a:lnTo>
                    <a:pt x="383" y="1289"/>
                  </a:lnTo>
                  <a:lnTo>
                    <a:pt x="405" y="1289"/>
                  </a:lnTo>
                  <a:lnTo>
                    <a:pt x="401" y="1291"/>
                  </a:lnTo>
                  <a:lnTo>
                    <a:pt x="411" y="1284"/>
                  </a:lnTo>
                  <a:cubicBezTo>
                    <a:pt x="414" y="1282"/>
                    <a:pt x="417" y="1282"/>
                    <a:pt x="420" y="1285"/>
                  </a:cubicBezTo>
                  <a:lnTo>
                    <a:pt x="436" y="1298"/>
                  </a:lnTo>
                  <a:lnTo>
                    <a:pt x="432" y="1296"/>
                  </a:lnTo>
                  <a:lnTo>
                    <a:pt x="452" y="1299"/>
                  </a:lnTo>
                  <a:lnTo>
                    <a:pt x="449" y="1299"/>
                  </a:lnTo>
                  <a:lnTo>
                    <a:pt x="478" y="1296"/>
                  </a:lnTo>
                  <a:cubicBezTo>
                    <a:pt x="481" y="1296"/>
                    <a:pt x="483" y="1296"/>
                    <a:pt x="485" y="1298"/>
                  </a:cubicBezTo>
                  <a:lnTo>
                    <a:pt x="491" y="1305"/>
                  </a:lnTo>
                  <a:cubicBezTo>
                    <a:pt x="492" y="1305"/>
                    <a:pt x="492" y="1305"/>
                    <a:pt x="492" y="1306"/>
                  </a:cubicBezTo>
                  <a:lnTo>
                    <a:pt x="505" y="1325"/>
                  </a:lnTo>
                  <a:lnTo>
                    <a:pt x="493" y="1324"/>
                  </a:lnTo>
                  <a:lnTo>
                    <a:pt x="499" y="1318"/>
                  </a:lnTo>
                  <a:cubicBezTo>
                    <a:pt x="500" y="1316"/>
                    <a:pt x="503" y="1315"/>
                    <a:pt x="505" y="1315"/>
                  </a:cubicBezTo>
                  <a:lnTo>
                    <a:pt x="521" y="1315"/>
                  </a:lnTo>
                  <a:lnTo>
                    <a:pt x="516" y="1317"/>
                  </a:lnTo>
                  <a:lnTo>
                    <a:pt x="541" y="1297"/>
                  </a:lnTo>
                  <a:lnTo>
                    <a:pt x="539" y="1300"/>
                  </a:lnTo>
                  <a:lnTo>
                    <a:pt x="542" y="1294"/>
                  </a:lnTo>
                  <a:lnTo>
                    <a:pt x="543" y="1302"/>
                  </a:lnTo>
                  <a:lnTo>
                    <a:pt x="536" y="1292"/>
                  </a:lnTo>
                  <a:lnTo>
                    <a:pt x="530" y="1282"/>
                  </a:lnTo>
                  <a:lnTo>
                    <a:pt x="534" y="1285"/>
                  </a:lnTo>
                  <a:lnTo>
                    <a:pt x="525" y="1282"/>
                  </a:lnTo>
                  <a:cubicBezTo>
                    <a:pt x="522" y="1281"/>
                    <a:pt x="520" y="1279"/>
                    <a:pt x="519" y="1277"/>
                  </a:cubicBezTo>
                  <a:lnTo>
                    <a:pt x="513" y="1254"/>
                  </a:lnTo>
                  <a:lnTo>
                    <a:pt x="515" y="1257"/>
                  </a:lnTo>
                  <a:lnTo>
                    <a:pt x="505" y="1248"/>
                  </a:lnTo>
                  <a:cubicBezTo>
                    <a:pt x="503" y="1245"/>
                    <a:pt x="502" y="1242"/>
                    <a:pt x="504" y="1239"/>
                  </a:cubicBezTo>
                  <a:lnTo>
                    <a:pt x="529" y="1184"/>
                  </a:lnTo>
                  <a:cubicBezTo>
                    <a:pt x="530" y="1182"/>
                    <a:pt x="532" y="1180"/>
                    <a:pt x="533" y="1180"/>
                  </a:cubicBezTo>
                  <a:lnTo>
                    <a:pt x="556" y="1170"/>
                  </a:lnTo>
                  <a:lnTo>
                    <a:pt x="552" y="1173"/>
                  </a:lnTo>
                  <a:lnTo>
                    <a:pt x="562" y="1157"/>
                  </a:lnTo>
                  <a:cubicBezTo>
                    <a:pt x="563" y="1155"/>
                    <a:pt x="564" y="1154"/>
                    <a:pt x="566" y="1153"/>
                  </a:cubicBezTo>
                  <a:lnTo>
                    <a:pt x="576" y="1150"/>
                  </a:lnTo>
                  <a:cubicBezTo>
                    <a:pt x="576" y="1150"/>
                    <a:pt x="576" y="1150"/>
                    <a:pt x="577" y="1150"/>
                  </a:cubicBezTo>
                  <a:lnTo>
                    <a:pt x="612" y="1143"/>
                  </a:lnTo>
                  <a:cubicBezTo>
                    <a:pt x="615" y="1143"/>
                    <a:pt x="617" y="1144"/>
                    <a:pt x="619" y="1146"/>
                  </a:cubicBezTo>
                  <a:lnTo>
                    <a:pt x="626" y="1152"/>
                  </a:lnTo>
                  <a:cubicBezTo>
                    <a:pt x="626" y="1153"/>
                    <a:pt x="627" y="1153"/>
                    <a:pt x="627" y="1154"/>
                  </a:cubicBezTo>
                  <a:lnTo>
                    <a:pt x="630" y="1161"/>
                  </a:lnTo>
                  <a:cubicBezTo>
                    <a:pt x="631" y="1162"/>
                    <a:pt x="631" y="1163"/>
                    <a:pt x="631" y="1165"/>
                  </a:cubicBezTo>
                  <a:lnTo>
                    <a:pt x="628" y="1210"/>
                  </a:lnTo>
                  <a:lnTo>
                    <a:pt x="626" y="1204"/>
                  </a:lnTo>
                  <a:lnTo>
                    <a:pt x="655" y="1237"/>
                  </a:lnTo>
                  <a:cubicBezTo>
                    <a:pt x="655" y="1238"/>
                    <a:pt x="656" y="1238"/>
                    <a:pt x="656" y="1239"/>
                  </a:cubicBezTo>
                  <a:lnTo>
                    <a:pt x="669" y="1275"/>
                  </a:lnTo>
                  <a:lnTo>
                    <a:pt x="666" y="1271"/>
                  </a:lnTo>
                  <a:lnTo>
                    <a:pt x="679" y="1281"/>
                  </a:lnTo>
                  <a:lnTo>
                    <a:pt x="674" y="1280"/>
                  </a:lnTo>
                  <a:lnTo>
                    <a:pt x="684" y="1280"/>
                  </a:lnTo>
                  <a:lnTo>
                    <a:pt x="676" y="1288"/>
                  </a:lnTo>
                  <a:lnTo>
                    <a:pt x="676" y="1275"/>
                  </a:lnTo>
                  <a:lnTo>
                    <a:pt x="676" y="1268"/>
                  </a:lnTo>
                  <a:cubicBezTo>
                    <a:pt x="676" y="1265"/>
                    <a:pt x="678" y="1262"/>
                    <a:pt x="681" y="1261"/>
                  </a:cubicBezTo>
                  <a:cubicBezTo>
                    <a:pt x="684" y="1259"/>
                    <a:pt x="687" y="1260"/>
                    <a:pt x="690" y="1262"/>
                  </a:cubicBezTo>
                  <a:lnTo>
                    <a:pt x="706" y="1279"/>
                  </a:lnTo>
                  <a:cubicBezTo>
                    <a:pt x="709" y="1282"/>
                    <a:pt x="709" y="1287"/>
                    <a:pt x="706" y="1290"/>
                  </a:cubicBezTo>
                  <a:lnTo>
                    <a:pt x="699" y="1296"/>
                  </a:lnTo>
                  <a:lnTo>
                    <a:pt x="701" y="1289"/>
                  </a:lnTo>
                  <a:lnTo>
                    <a:pt x="704" y="1302"/>
                  </a:lnTo>
                  <a:lnTo>
                    <a:pt x="697" y="1296"/>
                  </a:lnTo>
                  <a:lnTo>
                    <a:pt x="703" y="1296"/>
                  </a:lnTo>
                  <a:lnTo>
                    <a:pt x="695" y="1304"/>
                  </a:lnTo>
                  <a:lnTo>
                    <a:pt x="695" y="1284"/>
                  </a:lnTo>
                  <a:cubicBezTo>
                    <a:pt x="695" y="1283"/>
                    <a:pt x="695" y="1283"/>
                    <a:pt x="695" y="1282"/>
                  </a:cubicBezTo>
                  <a:lnTo>
                    <a:pt x="699" y="1272"/>
                  </a:lnTo>
                  <a:cubicBezTo>
                    <a:pt x="699" y="1271"/>
                    <a:pt x="700" y="1270"/>
                    <a:pt x="701" y="1269"/>
                  </a:cubicBezTo>
                  <a:lnTo>
                    <a:pt x="717" y="1253"/>
                  </a:lnTo>
                  <a:cubicBezTo>
                    <a:pt x="717" y="1252"/>
                    <a:pt x="718" y="1252"/>
                    <a:pt x="719" y="1251"/>
                  </a:cubicBezTo>
                  <a:lnTo>
                    <a:pt x="731" y="1245"/>
                  </a:lnTo>
                  <a:lnTo>
                    <a:pt x="738" y="1241"/>
                  </a:lnTo>
                  <a:lnTo>
                    <a:pt x="736" y="1242"/>
                  </a:lnTo>
                  <a:lnTo>
                    <a:pt x="755" y="1226"/>
                  </a:lnTo>
                  <a:cubicBezTo>
                    <a:pt x="756" y="1226"/>
                    <a:pt x="757" y="1225"/>
                    <a:pt x="758" y="1225"/>
                  </a:cubicBezTo>
                  <a:lnTo>
                    <a:pt x="773" y="1219"/>
                  </a:lnTo>
                  <a:lnTo>
                    <a:pt x="786" y="1212"/>
                  </a:lnTo>
                  <a:cubicBezTo>
                    <a:pt x="787" y="1212"/>
                    <a:pt x="787" y="1212"/>
                    <a:pt x="788" y="1211"/>
                  </a:cubicBezTo>
                  <a:lnTo>
                    <a:pt x="811" y="1208"/>
                  </a:lnTo>
                  <a:lnTo>
                    <a:pt x="808" y="1209"/>
                  </a:lnTo>
                  <a:lnTo>
                    <a:pt x="815" y="1206"/>
                  </a:lnTo>
                  <a:cubicBezTo>
                    <a:pt x="815" y="1205"/>
                    <a:pt x="816" y="1205"/>
                    <a:pt x="817" y="1205"/>
                  </a:cubicBezTo>
                  <a:lnTo>
                    <a:pt x="833" y="1202"/>
                  </a:lnTo>
                  <a:cubicBezTo>
                    <a:pt x="834" y="1201"/>
                    <a:pt x="835" y="1202"/>
                    <a:pt x="837" y="1202"/>
                  </a:cubicBezTo>
                  <a:lnTo>
                    <a:pt x="846" y="1205"/>
                  </a:lnTo>
                  <a:cubicBezTo>
                    <a:pt x="847" y="1205"/>
                    <a:pt x="847" y="1206"/>
                    <a:pt x="847" y="1206"/>
                  </a:cubicBezTo>
                  <a:lnTo>
                    <a:pt x="867" y="1215"/>
                  </a:lnTo>
                  <a:lnTo>
                    <a:pt x="865" y="1215"/>
                  </a:lnTo>
                  <a:lnTo>
                    <a:pt x="878" y="1218"/>
                  </a:lnTo>
                  <a:lnTo>
                    <a:pt x="876" y="1218"/>
                  </a:lnTo>
                  <a:lnTo>
                    <a:pt x="889" y="1218"/>
                  </a:lnTo>
                  <a:lnTo>
                    <a:pt x="884" y="1219"/>
                  </a:lnTo>
                  <a:lnTo>
                    <a:pt x="897" y="1210"/>
                  </a:lnTo>
                  <a:lnTo>
                    <a:pt x="896" y="1210"/>
                  </a:lnTo>
                  <a:lnTo>
                    <a:pt x="912" y="1194"/>
                  </a:lnTo>
                  <a:cubicBezTo>
                    <a:pt x="912" y="1194"/>
                    <a:pt x="913" y="1193"/>
                    <a:pt x="913" y="1193"/>
                  </a:cubicBezTo>
                  <a:lnTo>
                    <a:pt x="936" y="1180"/>
                  </a:lnTo>
                  <a:cubicBezTo>
                    <a:pt x="937" y="1179"/>
                    <a:pt x="938" y="1179"/>
                    <a:pt x="939" y="1179"/>
                  </a:cubicBezTo>
                  <a:lnTo>
                    <a:pt x="961" y="1176"/>
                  </a:lnTo>
                  <a:cubicBezTo>
                    <a:pt x="963" y="1175"/>
                    <a:pt x="964" y="1176"/>
                    <a:pt x="966" y="1177"/>
                  </a:cubicBezTo>
                  <a:lnTo>
                    <a:pt x="972" y="1180"/>
                  </a:lnTo>
                  <a:lnTo>
                    <a:pt x="965" y="1180"/>
                  </a:lnTo>
                  <a:lnTo>
                    <a:pt x="981" y="1170"/>
                  </a:lnTo>
                  <a:lnTo>
                    <a:pt x="979" y="1172"/>
                  </a:lnTo>
                  <a:lnTo>
                    <a:pt x="982" y="1168"/>
                  </a:lnTo>
                  <a:cubicBezTo>
                    <a:pt x="983" y="1168"/>
                    <a:pt x="983" y="1167"/>
                    <a:pt x="984" y="1167"/>
                  </a:cubicBezTo>
                  <a:lnTo>
                    <a:pt x="991" y="1164"/>
                  </a:lnTo>
                  <a:lnTo>
                    <a:pt x="987" y="1167"/>
                  </a:lnTo>
                  <a:lnTo>
                    <a:pt x="1006" y="1131"/>
                  </a:lnTo>
                  <a:lnTo>
                    <a:pt x="1008" y="1141"/>
                  </a:lnTo>
                  <a:lnTo>
                    <a:pt x="998" y="1131"/>
                  </a:lnTo>
                  <a:lnTo>
                    <a:pt x="992" y="1124"/>
                  </a:lnTo>
                  <a:cubicBezTo>
                    <a:pt x="991" y="1124"/>
                    <a:pt x="991" y="1123"/>
                    <a:pt x="990" y="1123"/>
                  </a:cubicBezTo>
                  <a:lnTo>
                    <a:pt x="978" y="1100"/>
                  </a:lnTo>
                  <a:cubicBezTo>
                    <a:pt x="977" y="1099"/>
                    <a:pt x="977" y="1099"/>
                    <a:pt x="977" y="1099"/>
                  </a:cubicBezTo>
                  <a:lnTo>
                    <a:pt x="974" y="1089"/>
                  </a:lnTo>
                  <a:lnTo>
                    <a:pt x="983" y="1094"/>
                  </a:lnTo>
                  <a:lnTo>
                    <a:pt x="967" y="1097"/>
                  </a:lnTo>
                  <a:lnTo>
                    <a:pt x="969" y="1097"/>
                  </a:lnTo>
                  <a:lnTo>
                    <a:pt x="946" y="1107"/>
                  </a:lnTo>
                  <a:cubicBezTo>
                    <a:pt x="946" y="1107"/>
                    <a:pt x="945" y="1107"/>
                    <a:pt x="945" y="1107"/>
                  </a:cubicBezTo>
                  <a:lnTo>
                    <a:pt x="932" y="1110"/>
                  </a:lnTo>
                  <a:cubicBezTo>
                    <a:pt x="932" y="1110"/>
                    <a:pt x="931" y="1111"/>
                    <a:pt x="930" y="1111"/>
                  </a:cubicBezTo>
                  <a:lnTo>
                    <a:pt x="917" y="1111"/>
                  </a:lnTo>
                  <a:cubicBezTo>
                    <a:pt x="916" y="1111"/>
                    <a:pt x="915" y="1110"/>
                    <a:pt x="914" y="1110"/>
                  </a:cubicBezTo>
                  <a:lnTo>
                    <a:pt x="907" y="1106"/>
                  </a:lnTo>
                  <a:lnTo>
                    <a:pt x="917" y="1105"/>
                  </a:lnTo>
                  <a:lnTo>
                    <a:pt x="910" y="1111"/>
                  </a:lnTo>
                  <a:cubicBezTo>
                    <a:pt x="909" y="1113"/>
                    <a:pt x="907" y="1114"/>
                    <a:pt x="905" y="1114"/>
                  </a:cubicBezTo>
                  <a:lnTo>
                    <a:pt x="901" y="1114"/>
                  </a:lnTo>
                  <a:lnTo>
                    <a:pt x="909" y="1108"/>
                  </a:lnTo>
                  <a:lnTo>
                    <a:pt x="906" y="1118"/>
                  </a:lnTo>
                  <a:cubicBezTo>
                    <a:pt x="905" y="1122"/>
                    <a:pt x="901" y="1124"/>
                    <a:pt x="897" y="1123"/>
                  </a:cubicBezTo>
                  <a:lnTo>
                    <a:pt x="869" y="1120"/>
                  </a:lnTo>
                  <a:cubicBezTo>
                    <a:pt x="865" y="1120"/>
                    <a:pt x="863" y="1118"/>
                    <a:pt x="862" y="1115"/>
                  </a:cubicBezTo>
                  <a:lnTo>
                    <a:pt x="852" y="1082"/>
                  </a:lnTo>
                  <a:lnTo>
                    <a:pt x="853" y="1083"/>
                  </a:lnTo>
                  <a:lnTo>
                    <a:pt x="846" y="1069"/>
                  </a:lnTo>
                  <a:lnTo>
                    <a:pt x="843" y="1060"/>
                  </a:lnTo>
                  <a:cubicBezTo>
                    <a:pt x="842" y="1058"/>
                    <a:pt x="842" y="1056"/>
                    <a:pt x="843" y="1055"/>
                  </a:cubicBezTo>
                  <a:lnTo>
                    <a:pt x="849" y="1035"/>
                  </a:lnTo>
                  <a:lnTo>
                    <a:pt x="851" y="1043"/>
                  </a:lnTo>
                  <a:lnTo>
                    <a:pt x="848" y="1040"/>
                  </a:lnTo>
                  <a:cubicBezTo>
                    <a:pt x="847" y="1040"/>
                    <a:pt x="847" y="1039"/>
                    <a:pt x="847" y="1039"/>
                  </a:cubicBezTo>
                  <a:lnTo>
                    <a:pt x="837" y="1026"/>
                  </a:lnTo>
                  <a:lnTo>
                    <a:pt x="843" y="1029"/>
                  </a:lnTo>
                  <a:lnTo>
                    <a:pt x="823" y="1026"/>
                  </a:lnTo>
                  <a:lnTo>
                    <a:pt x="825" y="1026"/>
                  </a:lnTo>
                  <a:lnTo>
                    <a:pt x="812" y="1026"/>
                  </a:lnTo>
                  <a:cubicBezTo>
                    <a:pt x="810" y="1026"/>
                    <a:pt x="809" y="1026"/>
                    <a:pt x="807" y="1025"/>
                  </a:cubicBezTo>
                  <a:lnTo>
                    <a:pt x="798" y="1018"/>
                  </a:lnTo>
                  <a:lnTo>
                    <a:pt x="802" y="1020"/>
                  </a:lnTo>
                  <a:lnTo>
                    <a:pt x="783" y="1020"/>
                  </a:lnTo>
                  <a:cubicBezTo>
                    <a:pt x="782" y="1020"/>
                    <a:pt x="781" y="1019"/>
                    <a:pt x="779" y="1019"/>
                  </a:cubicBezTo>
                  <a:lnTo>
                    <a:pt x="773" y="1015"/>
                  </a:lnTo>
                  <a:cubicBezTo>
                    <a:pt x="772" y="1015"/>
                    <a:pt x="772" y="1015"/>
                    <a:pt x="771" y="1014"/>
                  </a:cubicBezTo>
                  <a:lnTo>
                    <a:pt x="755" y="998"/>
                  </a:lnTo>
                  <a:cubicBezTo>
                    <a:pt x="754" y="996"/>
                    <a:pt x="753" y="995"/>
                    <a:pt x="753" y="993"/>
                  </a:cubicBezTo>
                  <a:lnTo>
                    <a:pt x="749" y="960"/>
                  </a:lnTo>
                  <a:cubicBezTo>
                    <a:pt x="749" y="958"/>
                    <a:pt x="750" y="956"/>
                    <a:pt x="752" y="954"/>
                  </a:cubicBezTo>
                  <a:lnTo>
                    <a:pt x="758" y="948"/>
                  </a:lnTo>
                  <a:lnTo>
                    <a:pt x="756" y="951"/>
                  </a:lnTo>
                  <a:lnTo>
                    <a:pt x="759" y="941"/>
                  </a:lnTo>
                  <a:cubicBezTo>
                    <a:pt x="760" y="939"/>
                    <a:pt x="762" y="937"/>
                    <a:pt x="764" y="936"/>
                  </a:cubicBezTo>
                  <a:lnTo>
                    <a:pt x="774" y="933"/>
                  </a:lnTo>
                  <a:lnTo>
                    <a:pt x="769" y="938"/>
                  </a:lnTo>
                  <a:lnTo>
                    <a:pt x="775" y="918"/>
                  </a:lnTo>
                  <a:cubicBezTo>
                    <a:pt x="776" y="917"/>
                    <a:pt x="777" y="915"/>
                    <a:pt x="778" y="914"/>
                  </a:cubicBezTo>
                  <a:lnTo>
                    <a:pt x="791" y="905"/>
                  </a:lnTo>
                  <a:cubicBezTo>
                    <a:pt x="792" y="904"/>
                    <a:pt x="794" y="903"/>
                    <a:pt x="796" y="903"/>
                  </a:cubicBezTo>
                  <a:lnTo>
                    <a:pt x="802" y="903"/>
                  </a:lnTo>
                  <a:lnTo>
                    <a:pt x="796" y="906"/>
                  </a:lnTo>
                  <a:lnTo>
                    <a:pt x="805" y="893"/>
                  </a:lnTo>
                  <a:lnTo>
                    <a:pt x="804" y="897"/>
                  </a:lnTo>
                  <a:lnTo>
                    <a:pt x="810" y="813"/>
                  </a:lnTo>
                  <a:cubicBezTo>
                    <a:pt x="810" y="813"/>
                    <a:pt x="810" y="812"/>
                    <a:pt x="810" y="812"/>
                  </a:cubicBezTo>
                  <a:lnTo>
                    <a:pt x="814" y="799"/>
                  </a:lnTo>
                  <a:cubicBezTo>
                    <a:pt x="814" y="797"/>
                    <a:pt x="815" y="796"/>
                    <a:pt x="816" y="795"/>
                  </a:cubicBezTo>
                  <a:lnTo>
                    <a:pt x="819" y="792"/>
                  </a:lnTo>
                  <a:cubicBezTo>
                    <a:pt x="820" y="790"/>
                    <a:pt x="823" y="789"/>
                    <a:pt x="825" y="789"/>
                  </a:cubicBezTo>
                  <a:cubicBezTo>
                    <a:pt x="827" y="789"/>
                    <a:pt x="829" y="790"/>
                    <a:pt x="830" y="792"/>
                  </a:cubicBezTo>
                  <a:lnTo>
                    <a:pt x="834" y="795"/>
                  </a:lnTo>
                  <a:lnTo>
                    <a:pt x="827" y="793"/>
                  </a:lnTo>
                  <a:lnTo>
                    <a:pt x="849" y="789"/>
                  </a:lnTo>
                  <a:lnTo>
                    <a:pt x="845" y="792"/>
                  </a:lnTo>
                  <a:lnTo>
                    <a:pt x="854" y="782"/>
                  </a:lnTo>
                  <a:cubicBezTo>
                    <a:pt x="857" y="779"/>
                    <a:pt x="860" y="779"/>
                    <a:pt x="863" y="780"/>
                  </a:cubicBezTo>
                  <a:lnTo>
                    <a:pt x="876" y="787"/>
                  </a:lnTo>
                  <a:lnTo>
                    <a:pt x="871" y="786"/>
                  </a:lnTo>
                  <a:lnTo>
                    <a:pt x="908" y="777"/>
                  </a:lnTo>
                  <a:lnTo>
                    <a:pt x="928" y="770"/>
                  </a:lnTo>
                  <a:lnTo>
                    <a:pt x="923" y="774"/>
                  </a:lnTo>
                  <a:lnTo>
                    <a:pt x="933" y="758"/>
                  </a:lnTo>
                  <a:lnTo>
                    <a:pt x="932" y="760"/>
                  </a:lnTo>
                  <a:lnTo>
                    <a:pt x="935" y="744"/>
                  </a:lnTo>
                  <a:lnTo>
                    <a:pt x="937" y="751"/>
                  </a:lnTo>
                  <a:lnTo>
                    <a:pt x="934" y="748"/>
                  </a:lnTo>
                  <a:cubicBezTo>
                    <a:pt x="934" y="747"/>
                    <a:pt x="933" y="746"/>
                    <a:pt x="933" y="746"/>
                  </a:cubicBezTo>
                  <a:lnTo>
                    <a:pt x="929" y="739"/>
                  </a:lnTo>
                  <a:lnTo>
                    <a:pt x="935" y="744"/>
                  </a:lnTo>
                  <a:lnTo>
                    <a:pt x="919" y="740"/>
                  </a:lnTo>
                  <a:lnTo>
                    <a:pt x="921" y="740"/>
                  </a:lnTo>
                  <a:lnTo>
                    <a:pt x="900" y="740"/>
                  </a:lnTo>
                  <a:lnTo>
                    <a:pt x="875" y="737"/>
                  </a:lnTo>
                  <a:cubicBezTo>
                    <a:pt x="873" y="737"/>
                    <a:pt x="872" y="736"/>
                    <a:pt x="871" y="735"/>
                  </a:cubicBezTo>
                  <a:lnTo>
                    <a:pt x="855" y="722"/>
                  </a:lnTo>
                  <a:lnTo>
                    <a:pt x="860" y="724"/>
                  </a:lnTo>
                  <a:lnTo>
                    <a:pt x="853" y="724"/>
                  </a:lnTo>
                  <a:cubicBezTo>
                    <a:pt x="853" y="724"/>
                    <a:pt x="853" y="724"/>
                    <a:pt x="852" y="724"/>
                  </a:cubicBezTo>
                  <a:lnTo>
                    <a:pt x="833" y="721"/>
                  </a:lnTo>
                  <a:cubicBezTo>
                    <a:pt x="832" y="721"/>
                    <a:pt x="831" y="720"/>
                    <a:pt x="831" y="720"/>
                  </a:cubicBezTo>
                  <a:lnTo>
                    <a:pt x="818" y="714"/>
                  </a:lnTo>
                  <a:cubicBezTo>
                    <a:pt x="816" y="713"/>
                    <a:pt x="815" y="712"/>
                    <a:pt x="814" y="710"/>
                  </a:cubicBezTo>
                  <a:lnTo>
                    <a:pt x="811" y="703"/>
                  </a:lnTo>
                  <a:lnTo>
                    <a:pt x="818" y="708"/>
                  </a:lnTo>
                  <a:lnTo>
                    <a:pt x="812" y="708"/>
                  </a:lnTo>
                  <a:cubicBezTo>
                    <a:pt x="811" y="708"/>
                    <a:pt x="809" y="708"/>
                    <a:pt x="808" y="707"/>
                  </a:cubicBezTo>
                  <a:lnTo>
                    <a:pt x="783" y="694"/>
                  </a:lnTo>
                  <a:cubicBezTo>
                    <a:pt x="782" y="694"/>
                    <a:pt x="781" y="693"/>
                    <a:pt x="781" y="693"/>
                  </a:cubicBezTo>
                  <a:lnTo>
                    <a:pt x="777" y="689"/>
                  </a:lnTo>
                  <a:lnTo>
                    <a:pt x="774" y="686"/>
                  </a:lnTo>
                  <a:cubicBezTo>
                    <a:pt x="773" y="685"/>
                    <a:pt x="772" y="683"/>
                    <a:pt x="772" y="680"/>
                  </a:cubicBezTo>
                  <a:lnTo>
                    <a:pt x="772" y="671"/>
                  </a:lnTo>
                  <a:cubicBezTo>
                    <a:pt x="772" y="669"/>
                    <a:pt x="773" y="667"/>
                    <a:pt x="774" y="665"/>
                  </a:cubicBezTo>
                  <a:lnTo>
                    <a:pt x="787" y="652"/>
                  </a:lnTo>
                  <a:lnTo>
                    <a:pt x="785" y="658"/>
                  </a:lnTo>
                  <a:lnTo>
                    <a:pt x="785" y="648"/>
                  </a:lnTo>
                  <a:lnTo>
                    <a:pt x="787" y="654"/>
                  </a:lnTo>
                  <a:lnTo>
                    <a:pt x="774" y="641"/>
                  </a:lnTo>
                  <a:lnTo>
                    <a:pt x="768" y="634"/>
                  </a:lnTo>
                  <a:cubicBezTo>
                    <a:pt x="767" y="634"/>
                    <a:pt x="767" y="633"/>
                    <a:pt x="766" y="632"/>
                  </a:cubicBezTo>
                  <a:lnTo>
                    <a:pt x="763" y="626"/>
                  </a:lnTo>
                  <a:cubicBezTo>
                    <a:pt x="762" y="624"/>
                    <a:pt x="762" y="622"/>
                    <a:pt x="763" y="620"/>
                  </a:cubicBezTo>
                  <a:lnTo>
                    <a:pt x="766" y="610"/>
                  </a:lnTo>
                  <a:cubicBezTo>
                    <a:pt x="766" y="609"/>
                    <a:pt x="766" y="609"/>
                    <a:pt x="767" y="608"/>
                  </a:cubicBezTo>
                  <a:lnTo>
                    <a:pt x="776" y="592"/>
                  </a:lnTo>
                  <a:cubicBezTo>
                    <a:pt x="777" y="590"/>
                    <a:pt x="779" y="589"/>
                    <a:pt x="781" y="588"/>
                  </a:cubicBezTo>
                  <a:lnTo>
                    <a:pt x="790" y="585"/>
                  </a:lnTo>
                  <a:lnTo>
                    <a:pt x="785" y="589"/>
                  </a:lnTo>
                  <a:lnTo>
                    <a:pt x="789" y="583"/>
                  </a:lnTo>
                  <a:lnTo>
                    <a:pt x="788" y="588"/>
                  </a:lnTo>
                  <a:lnTo>
                    <a:pt x="785" y="575"/>
                  </a:lnTo>
                  <a:cubicBezTo>
                    <a:pt x="784" y="573"/>
                    <a:pt x="785" y="570"/>
                    <a:pt x="786" y="568"/>
                  </a:cubicBezTo>
                  <a:lnTo>
                    <a:pt x="809" y="539"/>
                  </a:lnTo>
                  <a:lnTo>
                    <a:pt x="807" y="542"/>
                  </a:lnTo>
                  <a:lnTo>
                    <a:pt x="814" y="522"/>
                  </a:lnTo>
                  <a:lnTo>
                    <a:pt x="814" y="523"/>
                  </a:lnTo>
                  <a:lnTo>
                    <a:pt x="820" y="484"/>
                  </a:lnTo>
                  <a:cubicBezTo>
                    <a:pt x="820" y="483"/>
                    <a:pt x="821" y="482"/>
                    <a:pt x="821" y="481"/>
                  </a:cubicBezTo>
                  <a:lnTo>
                    <a:pt x="840" y="452"/>
                  </a:lnTo>
                  <a:lnTo>
                    <a:pt x="839" y="456"/>
                  </a:lnTo>
                  <a:lnTo>
                    <a:pt x="839" y="447"/>
                  </a:lnTo>
                  <a:cubicBezTo>
                    <a:pt x="839" y="445"/>
                    <a:pt x="840" y="443"/>
                    <a:pt x="841" y="441"/>
                  </a:cubicBezTo>
                  <a:lnTo>
                    <a:pt x="854" y="428"/>
                  </a:lnTo>
                  <a:cubicBezTo>
                    <a:pt x="856" y="427"/>
                    <a:pt x="858" y="426"/>
                    <a:pt x="860" y="426"/>
                  </a:cubicBezTo>
                  <a:lnTo>
                    <a:pt x="866" y="426"/>
                  </a:lnTo>
                  <a:lnTo>
                    <a:pt x="858" y="432"/>
                  </a:lnTo>
                  <a:lnTo>
                    <a:pt x="862" y="419"/>
                  </a:lnTo>
                  <a:cubicBezTo>
                    <a:pt x="862" y="417"/>
                    <a:pt x="863" y="416"/>
                    <a:pt x="864" y="415"/>
                  </a:cubicBezTo>
                  <a:lnTo>
                    <a:pt x="880" y="399"/>
                  </a:lnTo>
                  <a:cubicBezTo>
                    <a:pt x="880" y="398"/>
                    <a:pt x="881" y="398"/>
                    <a:pt x="882" y="397"/>
                  </a:cubicBezTo>
                  <a:lnTo>
                    <a:pt x="888" y="394"/>
                  </a:lnTo>
                  <a:lnTo>
                    <a:pt x="885" y="397"/>
                  </a:lnTo>
                  <a:lnTo>
                    <a:pt x="895" y="384"/>
                  </a:lnTo>
                  <a:lnTo>
                    <a:pt x="893" y="388"/>
                  </a:lnTo>
                  <a:lnTo>
                    <a:pt x="893" y="385"/>
                  </a:lnTo>
                  <a:cubicBezTo>
                    <a:pt x="893" y="381"/>
                    <a:pt x="897" y="377"/>
                    <a:pt x="901" y="377"/>
                  </a:cubicBezTo>
                  <a:lnTo>
                    <a:pt x="911" y="377"/>
                  </a:lnTo>
                  <a:lnTo>
                    <a:pt x="903" y="384"/>
                  </a:lnTo>
                  <a:lnTo>
                    <a:pt x="906" y="364"/>
                  </a:lnTo>
                  <a:lnTo>
                    <a:pt x="918" y="373"/>
                  </a:lnTo>
                  <a:lnTo>
                    <a:pt x="911" y="376"/>
                  </a:lnTo>
                  <a:cubicBezTo>
                    <a:pt x="910" y="377"/>
                    <a:pt x="908" y="377"/>
                    <a:pt x="906" y="377"/>
                  </a:cubicBezTo>
                  <a:lnTo>
                    <a:pt x="893" y="373"/>
                  </a:lnTo>
                  <a:cubicBezTo>
                    <a:pt x="893" y="373"/>
                    <a:pt x="892" y="373"/>
                    <a:pt x="892" y="373"/>
                  </a:cubicBezTo>
                  <a:lnTo>
                    <a:pt x="831" y="344"/>
                  </a:lnTo>
                  <a:cubicBezTo>
                    <a:pt x="830" y="343"/>
                    <a:pt x="830" y="343"/>
                    <a:pt x="830" y="343"/>
                  </a:cubicBezTo>
                  <a:lnTo>
                    <a:pt x="820" y="336"/>
                  </a:lnTo>
                  <a:cubicBezTo>
                    <a:pt x="819" y="335"/>
                    <a:pt x="817" y="334"/>
                    <a:pt x="817" y="332"/>
                  </a:cubicBezTo>
                  <a:lnTo>
                    <a:pt x="814" y="319"/>
                  </a:lnTo>
                  <a:lnTo>
                    <a:pt x="819" y="324"/>
                  </a:lnTo>
                  <a:lnTo>
                    <a:pt x="809" y="321"/>
                  </a:lnTo>
                  <a:lnTo>
                    <a:pt x="812" y="322"/>
                  </a:lnTo>
                  <a:lnTo>
                    <a:pt x="802" y="322"/>
                  </a:lnTo>
                  <a:lnTo>
                    <a:pt x="796" y="322"/>
                  </a:lnTo>
                  <a:lnTo>
                    <a:pt x="793" y="322"/>
                  </a:lnTo>
                  <a:cubicBezTo>
                    <a:pt x="791" y="322"/>
                    <a:pt x="788" y="321"/>
                    <a:pt x="787" y="319"/>
                  </a:cubicBezTo>
                  <a:lnTo>
                    <a:pt x="784" y="316"/>
                  </a:lnTo>
                  <a:lnTo>
                    <a:pt x="791" y="318"/>
                  </a:lnTo>
                  <a:lnTo>
                    <a:pt x="779" y="321"/>
                  </a:lnTo>
                  <a:lnTo>
                    <a:pt x="784" y="316"/>
                  </a:lnTo>
                  <a:lnTo>
                    <a:pt x="778" y="336"/>
                  </a:lnTo>
                  <a:cubicBezTo>
                    <a:pt x="778" y="336"/>
                    <a:pt x="777" y="337"/>
                    <a:pt x="777" y="338"/>
                  </a:cubicBezTo>
                  <a:lnTo>
                    <a:pt x="771" y="347"/>
                  </a:lnTo>
                  <a:cubicBezTo>
                    <a:pt x="770" y="348"/>
                    <a:pt x="769" y="349"/>
                    <a:pt x="768" y="350"/>
                  </a:cubicBezTo>
                  <a:lnTo>
                    <a:pt x="752" y="359"/>
                  </a:lnTo>
                  <a:lnTo>
                    <a:pt x="755" y="357"/>
                  </a:lnTo>
                  <a:lnTo>
                    <a:pt x="745" y="373"/>
                  </a:lnTo>
                  <a:cubicBezTo>
                    <a:pt x="744" y="374"/>
                    <a:pt x="743" y="375"/>
                    <a:pt x="742" y="376"/>
                  </a:cubicBezTo>
                  <a:lnTo>
                    <a:pt x="735" y="379"/>
                  </a:lnTo>
                  <a:cubicBezTo>
                    <a:pt x="735" y="379"/>
                    <a:pt x="734" y="380"/>
                    <a:pt x="734" y="380"/>
                  </a:cubicBezTo>
                  <a:lnTo>
                    <a:pt x="721" y="383"/>
                  </a:lnTo>
                  <a:cubicBezTo>
                    <a:pt x="720" y="383"/>
                    <a:pt x="720" y="383"/>
                    <a:pt x="719" y="383"/>
                  </a:cubicBezTo>
                  <a:lnTo>
                    <a:pt x="713" y="383"/>
                  </a:lnTo>
                  <a:cubicBezTo>
                    <a:pt x="710" y="383"/>
                    <a:pt x="707" y="382"/>
                    <a:pt x="705" y="379"/>
                  </a:cubicBezTo>
                  <a:lnTo>
                    <a:pt x="696" y="359"/>
                  </a:lnTo>
                  <a:cubicBezTo>
                    <a:pt x="695" y="358"/>
                    <a:pt x="695" y="357"/>
                    <a:pt x="695" y="356"/>
                  </a:cubicBezTo>
                  <a:lnTo>
                    <a:pt x="695" y="343"/>
                  </a:lnTo>
                  <a:lnTo>
                    <a:pt x="703" y="351"/>
                  </a:lnTo>
                  <a:lnTo>
                    <a:pt x="684" y="351"/>
                  </a:lnTo>
                  <a:lnTo>
                    <a:pt x="674" y="351"/>
                  </a:lnTo>
                  <a:cubicBezTo>
                    <a:pt x="672" y="351"/>
                    <a:pt x="670" y="350"/>
                    <a:pt x="669" y="348"/>
                  </a:cubicBezTo>
                  <a:lnTo>
                    <a:pt x="659" y="339"/>
                  </a:lnTo>
                  <a:lnTo>
                    <a:pt x="643" y="322"/>
                  </a:lnTo>
                  <a:cubicBezTo>
                    <a:pt x="641" y="321"/>
                    <a:pt x="640" y="319"/>
                    <a:pt x="641" y="316"/>
                  </a:cubicBezTo>
                  <a:lnTo>
                    <a:pt x="650" y="203"/>
                  </a:lnTo>
                  <a:cubicBezTo>
                    <a:pt x="650" y="201"/>
                    <a:pt x="651" y="199"/>
                    <a:pt x="653" y="198"/>
                  </a:cubicBezTo>
                  <a:lnTo>
                    <a:pt x="669" y="181"/>
                  </a:lnTo>
                  <a:cubicBezTo>
                    <a:pt x="670" y="180"/>
                    <a:pt x="672" y="179"/>
                    <a:pt x="674" y="179"/>
                  </a:cubicBezTo>
                  <a:lnTo>
                    <a:pt x="684" y="179"/>
                  </a:lnTo>
                  <a:lnTo>
                    <a:pt x="690" y="179"/>
                  </a:lnTo>
                  <a:cubicBezTo>
                    <a:pt x="694" y="179"/>
                    <a:pt x="697" y="181"/>
                    <a:pt x="698" y="185"/>
                  </a:cubicBezTo>
                  <a:lnTo>
                    <a:pt x="701" y="194"/>
                  </a:lnTo>
                  <a:lnTo>
                    <a:pt x="697" y="190"/>
                  </a:lnTo>
                  <a:lnTo>
                    <a:pt x="703" y="193"/>
                  </a:lnTo>
                  <a:lnTo>
                    <a:pt x="694" y="194"/>
                  </a:lnTo>
                  <a:lnTo>
                    <a:pt x="707" y="181"/>
                  </a:lnTo>
                  <a:cubicBezTo>
                    <a:pt x="708" y="181"/>
                    <a:pt x="709" y="180"/>
                    <a:pt x="710" y="180"/>
                  </a:cubicBezTo>
                  <a:lnTo>
                    <a:pt x="735" y="170"/>
                  </a:lnTo>
                  <a:lnTo>
                    <a:pt x="733" y="172"/>
                  </a:lnTo>
                  <a:lnTo>
                    <a:pt x="742" y="162"/>
                  </a:lnTo>
                  <a:lnTo>
                    <a:pt x="740" y="168"/>
                  </a:lnTo>
                  <a:lnTo>
                    <a:pt x="740" y="142"/>
                  </a:lnTo>
                  <a:lnTo>
                    <a:pt x="744" y="148"/>
                  </a:lnTo>
                  <a:lnTo>
                    <a:pt x="721" y="136"/>
                  </a:lnTo>
                  <a:cubicBezTo>
                    <a:pt x="721" y="135"/>
                    <a:pt x="720" y="135"/>
                    <a:pt x="720" y="134"/>
                  </a:cubicBezTo>
                  <a:lnTo>
                    <a:pt x="707" y="121"/>
                  </a:lnTo>
                  <a:lnTo>
                    <a:pt x="715" y="123"/>
                  </a:lnTo>
                  <a:lnTo>
                    <a:pt x="706" y="126"/>
                  </a:lnTo>
                  <a:cubicBezTo>
                    <a:pt x="704" y="127"/>
                    <a:pt x="702" y="127"/>
                    <a:pt x="701" y="126"/>
                  </a:cubicBezTo>
                  <a:lnTo>
                    <a:pt x="691" y="123"/>
                  </a:lnTo>
                  <a:cubicBezTo>
                    <a:pt x="689" y="123"/>
                    <a:pt x="688" y="121"/>
                    <a:pt x="687" y="120"/>
                  </a:cubicBezTo>
                  <a:lnTo>
                    <a:pt x="677" y="103"/>
                  </a:lnTo>
                  <a:lnTo>
                    <a:pt x="678" y="105"/>
                  </a:lnTo>
                  <a:lnTo>
                    <a:pt x="669" y="95"/>
                  </a:lnTo>
                  <a:lnTo>
                    <a:pt x="670" y="96"/>
                  </a:lnTo>
                  <a:lnTo>
                    <a:pt x="660" y="90"/>
                  </a:lnTo>
                  <a:cubicBezTo>
                    <a:pt x="657" y="88"/>
                    <a:pt x="656" y="85"/>
                    <a:pt x="657" y="81"/>
                  </a:cubicBezTo>
                  <a:lnTo>
                    <a:pt x="666" y="36"/>
                  </a:lnTo>
                  <a:lnTo>
                    <a:pt x="667" y="40"/>
                  </a:lnTo>
                  <a:lnTo>
                    <a:pt x="657" y="11"/>
                  </a:lnTo>
                  <a:lnTo>
                    <a:pt x="665" y="16"/>
                  </a:lnTo>
                  <a:lnTo>
                    <a:pt x="655" y="16"/>
                  </a:lnTo>
                  <a:lnTo>
                    <a:pt x="662" y="13"/>
                  </a:lnTo>
                  <a:lnTo>
                    <a:pt x="655" y="23"/>
                  </a:lnTo>
                  <a:cubicBezTo>
                    <a:pt x="654" y="25"/>
                    <a:pt x="651" y="27"/>
                    <a:pt x="648" y="26"/>
                  </a:cubicBezTo>
                  <a:lnTo>
                    <a:pt x="619" y="23"/>
                  </a:lnTo>
                  <a:lnTo>
                    <a:pt x="623" y="22"/>
                  </a:lnTo>
                  <a:lnTo>
                    <a:pt x="617" y="25"/>
                  </a:lnTo>
                  <a:cubicBezTo>
                    <a:pt x="616" y="26"/>
                    <a:pt x="615" y="26"/>
                    <a:pt x="613" y="26"/>
                  </a:cubicBezTo>
                  <a:lnTo>
                    <a:pt x="607" y="26"/>
                  </a:lnTo>
                  <a:lnTo>
                    <a:pt x="615" y="17"/>
                  </a:lnTo>
                  <a:lnTo>
                    <a:pt x="618" y="36"/>
                  </a:lnTo>
                  <a:cubicBezTo>
                    <a:pt x="618" y="38"/>
                    <a:pt x="618" y="40"/>
                    <a:pt x="617" y="42"/>
                  </a:cubicBezTo>
                  <a:lnTo>
                    <a:pt x="611" y="52"/>
                  </a:lnTo>
                  <a:cubicBezTo>
                    <a:pt x="609" y="54"/>
                    <a:pt x="607" y="55"/>
                    <a:pt x="605" y="55"/>
                  </a:cubicBezTo>
                  <a:lnTo>
                    <a:pt x="573" y="59"/>
                  </a:lnTo>
                  <a:lnTo>
                    <a:pt x="578" y="56"/>
                  </a:lnTo>
                  <a:lnTo>
                    <a:pt x="571" y="63"/>
                  </a:lnTo>
                  <a:lnTo>
                    <a:pt x="573" y="55"/>
                  </a:lnTo>
                  <a:lnTo>
                    <a:pt x="576" y="64"/>
                  </a:lnTo>
                  <a:lnTo>
                    <a:pt x="576" y="63"/>
                  </a:lnTo>
                  <a:lnTo>
                    <a:pt x="585" y="79"/>
                  </a:lnTo>
                  <a:cubicBezTo>
                    <a:pt x="586" y="81"/>
                    <a:pt x="587" y="84"/>
                    <a:pt x="586" y="86"/>
                  </a:cubicBezTo>
                  <a:lnTo>
                    <a:pt x="576" y="112"/>
                  </a:lnTo>
                  <a:cubicBezTo>
                    <a:pt x="576" y="112"/>
                    <a:pt x="576" y="113"/>
                    <a:pt x="576" y="113"/>
                  </a:cubicBezTo>
                  <a:lnTo>
                    <a:pt x="566" y="129"/>
                  </a:lnTo>
                  <a:lnTo>
                    <a:pt x="567" y="124"/>
                  </a:lnTo>
                  <a:lnTo>
                    <a:pt x="570" y="154"/>
                  </a:lnTo>
                  <a:cubicBezTo>
                    <a:pt x="570" y="156"/>
                    <a:pt x="570" y="158"/>
                    <a:pt x="568" y="160"/>
                  </a:cubicBezTo>
                  <a:lnTo>
                    <a:pt x="552" y="176"/>
                  </a:lnTo>
                  <a:cubicBezTo>
                    <a:pt x="552" y="177"/>
                    <a:pt x="551" y="177"/>
                    <a:pt x="551" y="178"/>
                  </a:cubicBezTo>
                  <a:lnTo>
                    <a:pt x="509" y="204"/>
                  </a:lnTo>
                  <a:lnTo>
                    <a:pt x="511" y="202"/>
                  </a:lnTo>
                  <a:lnTo>
                    <a:pt x="498" y="218"/>
                  </a:lnTo>
                  <a:lnTo>
                    <a:pt x="499" y="217"/>
                  </a:lnTo>
                  <a:lnTo>
                    <a:pt x="483" y="246"/>
                  </a:lnTo>
                  <a:cubicBezTo>
                    <a:pt x="483" y="247"/>
                    <a:pt x="482" y="247"/>
                    <a:pt x="482" y="248"/>
                  </a:cubicBezTo>
                  <a:lnTo>
                    <a:pt x="475" y="254"/>
                  </a:lnTo>
                  <a:cubicBezTo>
                    <a:pt x="474" y="255"/>
                    <a:pt x="473" y="256"/>
                    <a:pt x="472" y="256"/>
                  </a:cubicBezTo>
                  <a:lnTo>
                    <a:pt x="462" y="260"/>
                  </a:lnTo>
                  <a:cubicBezTo>
                    <a:pt x="461" y="260"/>
                    <a:pt x="459" y="260"/>
                    <a:pt x="458" y="260"/>
                  </a:cubicBezTo>
                  <a:lnTo>
                    <a:pt x="445" y="256"/>
                  </a:lnTo>
                  <a:cubicBezTo>
                    <a:pt x="445" y="256"/>
                    <a:pt x="444" y="256"/>
                    <a:pt x="443" y="256"/>
                  </a:cubicBezTo>
                  <a:lnTo>
                    <a:pt x="437" y="253"/>
                  </a:lnTo>
                  <a:lnTo>
                    <a:pt x="439" y="253"/>
                  </a:lnTo>
                  <a:lnTo>
                    <a:pt x="423" y="250"/>
                  </a:lnTo>
                  <a:lnTo>
                    <a:pt x="430" y="248"/>
                  </a:lnTo>
                  <a:lnTo>
                    <a:pt x="421" y="258"/>
                  </a:lnTo>
                  <a:lnTo>
                    <a:pt x="423" y="252"/>
                  </a:lnTo>
                  <a:lnTo>
                    <a:pt x="423" y="262"/>
                  </a:lnTo>
                  <a:lnTo>
                    <a:pt x="420" y="255"/>
                  </a:lnTo>
                  <a:lnTo>
                    <a:pt x="442" y="271"/>
                  </a:lnTo>
                  <a:cubicBezTo>
                    <a:pt x="444" y="272"/>
                    <a:pt x="445" y="274"/>
                    <a:pt x="445" y="275"/>
                  </a:cubicBezTo>
                  <a:lnTo>
                    <a:pt x="448" y="285"/>
                  </a:lnTo>
                  <a:lnTo>
                    <a:pt x="445" y="281"/>
                  </a:lnTo>
                  <a:lnTo>
                    <a:pt x="473" y="297"/>
                  </a:lnTo>
                  <a:cubicBezTo>
                    <a:pt x="475" y="298"/>
                    <a:pt x="477" y="300"/>
                    <a:pt x="477" y="302"/>
                  </a:cubicBezTo>
                  <a:lnTo>
                    <a:pt x="484" y="335"/>
                  </a:lnTo>
                  <a:cubicBezTo>
                    <a:pt x="484" y="337"/>
                    <a:pt x="484" y="339"/>
                    <a:pt x="482" y="341"/>
                  </a:cubicBezTo>
                  <a:lnTo>
                    <a:pt x="473" y="354"/>
                  </a:lnTo>
                  <a:cubicBezTo>
                    <a:pt x="472" y="354"/>
                    <a:pt x="472" y="355"/>
                    <a:pt x="472" y="355"/>
                  </a:cubicBezTo>
                  <a:lnTo>
                    <a:pt x="466" y="361"/>
                  </a:lnTo>
                  <a:lnTo>
                    <a:pt x="468" y="356"/>
                  </a:lnTo>
                  <a:lnTo>
                    <a:pt x="468" y="369"/>
                  </a:lnTo>
                  <a:lnTo>
                    <a:pt x="468" y="388"/>
                  </a:lnTo>
                  <a:cubicBezTo>
                    <a:pt x="468" y="390"/>
                    <a:pt x="468" y="391"/>
                    <a:pt x="467" y="392"/>
                  </a:cubicBezTo>
                  <a:lnTo>
                    <a:pt x="457" y="411"/>
                  </a:lnTo>
                  <a:cubicBezTo>
                    <a:pt x="457" y="412"/>
                    <a:pt x="457" y="413"/>
                    <a:pt x="456" y="413"/>
                  </a:cubicBezTo>
                  <a:lnTo>
                    <a:pt x="431" y="442"/>
                  </a:lnTo>
                  <a:lnTo>
                    <a:pt x="433" y="439"/>
                  </a:lnTo>
                  <a:lnTo>
                    <a:pt x="426" y="471"/>
                  </a:lnTo>
                  <a:lnTo>
                    <a:pt x="426" y="469"/>
                  </a:lnTo>
                  <a:lnTo>
                    <a:pt x="426" y="492"/>
                  </a:lnTo>
                  <a:lnTo>
                    <a:pt x="426" y="490"/>
                  </a:lnTo>
                  <a:lnTo>
                    <a:pt x="432" y="513"/>
                  </a:lnTo>
                  <a:cubicBezTo>
                    <a:pt x="433" y="514"/>
                    <a:pt x="433" y="516"/>
                    <a:pt x="432" y="517"/>
                  </a:cubicBezTo>
                  <a:lnTo>
                    <a:pt x="426" y="540"/>
                  </a:lnTo>
                  <a:lnTo>
                    <a:pt x="423" y="531"/>
                  </a:lnTo>
                  <a:lnTo>
                    <a:pt x="432" y="537"/>
                  </a:lnTo>
                  <a:lnTo>
                    <a:pt x="428" y="536"/>
                  </a:lnTo>
                  <a:lnTo>
                    <a:pt x="444" y="536"/>
                  </a:lnTo>
                  <a:cubicBezTo>
                    <a:pt x="445" y="536"/>
                    <a:pt x="446" y="536"/>
                    <a:pt x="446" y="537"/>
                  </a:cubicBezTo>
                  <a:lnTo>
                    <a:pt x="456" y="540"/>
                  </a:lnTo>
                  <a:cubicBezTo>
                    <a:pt x="456" y="540"/>
                    <a:pt x="457" y="540"/>
                    <a:pt x="457" y="540"/>
                  </a:cubicBezTo>
                  <a:lnTo>
                    <a:pt x="463" y="543"/>
                  </a:lnTo>
                  <a:lnTo>
                    <a:pt x="462" y="543"/>
                  </a:lnTo>
                  <a:lnTo>
                    <a:pt x="472" y="546"/>
                  </a:lnTo>
                  <a:lnTo>
                    <a:pt x="465" y="547"/>
                  </a:lnTo>
                  <a:lnTo>
                    <a:pt x="475" y="541"/>
                  </a:lnTo>
                  <a:cubicBezTo>
                    <a:pt x="478" y="539"/>
                    <a:pt x="481" y="539"/>
                    <a:pt x="484" y="541"/>
                  </a:cubicBezTo>
                  <a:lnTo>
                    <a:pt x="500" y="554"/>
                  </a:lnTo>
                  <a:cubicBezTo>
                    <a:pt x="501" y="555"/>
                    <a:pt x="502" y="556"/>
                    <a:pt x="502" y="557"/>
                  </a:cubicBezTo>
                  <a:lnTo>
                    <a:pt x="505" y="563"/>
                  </a:lnTo>
                  <a:lnTo>
                    <a:pt x="498" y="559"/>
                  </a:lnTo>
                  <a:lnTo>
                    <a:pt x="508" y="559"/>
                  </a:lnTo>
                  <a:cubicBezTo>
                    <a:pt x="509" y="559"/>
                    <a:pt x="511" y="559"/>
                    <a:pt x="512" y="560"/>
                  </a:cubicBezTo>
                  <a:lnTo>
                    <a:pt x="528" y="570"/>
                  </a:lnTo>
                  <a:cubicBezTo>
                    <a:pt x="530" y="571"/>
                    <a:pt x="531" y="572"/>
                    <a:pt x="531" y="574"/>
                  </a:cubicBezTo>
                  <a:lnTo>
                    <a:pt x="535" y="584"/>
                  </a:lnTo>
                  <a:lnTo>
                    <a:pt x="527" y="578"/>
                  </a:lnTo>
                  <a:lnTo>
                    <a:pt x="540" y="578"/>
                  </a:lnTo>
                  <a:cubicBezTo>
                    <a:pt x="542" y="578"/>
                    <a:pt x="544" y="579"/>
                    <a:pt x="546" y="581"/>
                  </a:cubicBezTo>
                  <a:lnTo>
                    <a:pt x="555" y="590"/>
                  </a:lnTo>
                  <a:cubicBezTo>
                    <a:pt x="557" y="593"/>
                    <a:pt x="558" y="596"/>
                    <a:pt x="557" y="599"/>
                  </a:cubicBezTo>
                  <a:lnTo>
                    <a:pt x="551" y="615"/>
                  </a:lnTo>
                  <a:lnTo>
                    <a:pt x="550" y="608"/>
                  </a:lnTo>
                  <a:lnTo>
                    <a:pt x="556" y="618"/>
                  </a:lnTo>
                  <a:cubicBezTo>
                    <a:pt x="557" y="619"/>
                    <a:pt x="557" y="620"/>
                    <a:pt x="557" y="622"/>
                  </a:cubicBezTo>
                  <a:lnTo>
                    <a:pt x="557" y="635"/>
                  </a:lnTo>
                  <a:lnTo>
                    <a:pt x="549" y="627"/>
                  </a:lnTo>
                  <a:lnTo>
                    <a:pt x="556" y="627"/>
                  </a:lnTo>
                  <a:lnTo>
                    <a:pt x="572" y="627"/>
                  </a:lnTo>
                  <a:lnTo>
                    <a:pt x="570" y="627"/>
                  </a:lnTo>
                  <a:lnTo>
                    <a:pt x="583" y="624"/>
                  </a:lnTo>
                  <a:cubicBezTo>
                    <a:pt x="584" y="624"/>
                    <a:pt x="585" y="624"/>
                    <a:pt x="587" y="624"/>
                  </a:cubicBezTo>
                  <a:lnTo>
                    <a:pt x="600" y="627"/>
                  </a:lnTo>
                  <a:lnTo>
                    <a:pt x="610" y="631"/>
                  </a:lnTo>
                  <a:cubicBezTo>
                    <a:pt x="612" y="631"/>
                    <a:pt x="614" y="633"/>
                    <a:pt x="615" y="635"/>
                  </a:cubicBezTo>
                  <a:lnTo>
                    <a:pt x="621" y="652"/>
                  </a:lnTo>
                  <a:cubicBezTo>
                    <a:pt x="621" y="652"/>
                    <a:pt x="621" y="652"/>
                    <a:pt x="621" y="653"/>
                  </a:cubicBezTo>
                  <a:lnTo>
                    <a:pt x="625" y="669"/>
                  </a:lnTo>
                  <a:lnTo>
                    <a:pt x="622" y="665"/>
                  </a:lnTo>
                  <a:lnTo>
                    <a:pt x="629" y="672"/>
                  </a:lnTo>
                  <a:lnTo>
                    <a:pt x="619" y="670"/>
                  </a:lnTo>
                  <a:lnTo>
                    <a:pt x="632" y="664"/>
                  </a:lnTo>
                  <a:cubicBezTo>
                    <a:pt x="635" y="662"/>
                    <a:pt x="637" y="662"/>
                    <a:pt x="639" y="664"/>
                  </a:cubicBezTo>
                  <a:lnTo>
                    <a:pt x="652" y="670"/>
                  </a:lnTo>
                  <a:cubicBezTo>
                    <a:pt x="655" y="671"/>
                    <a:pt x="657" y="674"/>
                    <a:pt x="657" y="677"/>
                  </a:cubicBezTo>
                  <a:lnTo>
                    <a:pt x="657" y="680"/>
                  </a:lnTo>
                  <a:lnTo>
                    <a:pt x="656" y="679"/>
                  </a:lnTo>
                  <a:lnTo>
                    <a:pt x="660" y="692"/>
                  </a:lnTo>
                  <a:cubicBezTo>
                    <a:pt x="660" y="694"/>
                    <a:pt x="660" y="696"/>
                    <a:pt x="659" y="698"/>
                  </a:cubicBezTo>
                  <a:lnTo>
                    <a:pt x="646" y="717"/>
                  </a:lnTo>
                  <a:cubicBezTo>
                    <a:pt x="645" y="719"/>
                    <a:pt x="643" y="720"/>
                    <a:pt x="642" y="721"/>
                  </a:cubicBezTo>
                  <a:lnTo>
                    <a:pt x="632" y="724"/>
                  </a:lnTo>
                  <a:cubicBezTo>
                    <a:pt x="631" y="724"/>
                    <a:pt x="629" y="724"/>
                    <a:pt x="628" y="724"/>
                  </a:cubicBezTo>
                  <a:lnTo>
                    <a:pt x="612" y="721"/>
                  </a:lnTo>
                  <a:lnTo>
                    <a:pt x="613" y="721"/>
                  </a:lnTo>
                  <a:lnTo>
                    <a:pt x="604" y="721"/>
                  </a:lnTo>
                  <a:cubicBezTo>
                    <a:pt x="603" y="721"/>
                    <a:pt x="602" y="721"/>
                    <a:pt x="601" y="721"/>
                  </a:cubicBezTo>
                  <a:lnTo>
                    <a:pt x="582" y="714"/>
                  </a:lnTo>
                  <a:lnTo>
                    <a:pt x="589" y="713"/>
                  </a:lnTo>
                  <a:lnTo>
                    <a:pt x="580" y="720"/>
                  </a:lnTo>
                  <a:cubicBezTo>
                    <a:pt x="579" y="720"/>
                    <a:pt x="578" y="720"/>
                    <a:pt x="577" y="721"/>
                  </a:cubicBezTo>
                  <a:lnTo>
                    <a:pt x="564" y="724"/>
                  </a:lnTo>
                  <a:lnTo>
                    <a:pt x="570" y="718"/>
                  </a:lnTo>
                  <a:lnTo>
                    <a:pt x="567" y="731"/>
                  </a:lnTo>
                  <a:lnTo>
                    <a:pt x="567" y="727"/>
                  </a:lnTo>
                  <a:lnTo>
                    <a:pt x="570" y="736"/>
                  </a:lnTo>
                  <a:cubicBezTo>
                    <a:pt x="571" y="739"/>
                    <a:pt x="570" y="741"/>
                    <a:pt x="569" y="743"/>
                  </a:cubicBezTo>
                  <a:cubicBezTo>
                    <a:pt x="568" y="745"/>
                    <a:pt x="566" y="746"/>
                    <a:pt x="564" y="747"/>
                  </a:cubicBezTo>
                  <a:lnTo>
                    <a:pt x="551" y="750"/>
                  </a:lnTo>
                  <a:lnTo>
                    <a:pt x="556" y="746"/>
                  </a:lnTo>
                  <a:lnTo>
                    <a:pt x="547" y="762"/>
                  </a:lnTo>
                  <a:cubicBezTo>
                    <a:pt x="545" y="765"/>
                    <a:pt x="543" y="766"/>
                    <a:pt x="540" y="766"/>
                  </a:cubicBezTo>
                  <a:lnTo>
                    <a:pt x="537" y="766"/>
                  </a:lnTo>
                  <a:lnTo>
                    <a:pt x="539" y="766"/>
                  </a:lnTo>
                  <a:lnTo>
                    <a:pt x="526" y="769"/>
                  </a:lnTo>
                  <a:cubicBezTo>
                    <a:pt x="522" y="770"/>
                    <a:pt x="518" y="769"/>
                    <a:pt x="517" y="765"/>
                  </a:cubicBezTo>
                  <a:lnTo>
                    <a:pt x="513" y="759"/>
                  </a:lnTo>
                  <a:lnTo>
                    <a:pt x="517" y="762"/>
                  </a:lnTo>
                  <a:lnTo>
                    <a:pt x="501" y="752"/>
                  </a:lnTo>
                  <a:cubicBezTo>
                    <a:pt x="499" y="751"/>
                    <a:pt x="498" y="750"/>
                    <a:pt x="497" y="748"/>
                  </a:cubicBezTo>
                  <a:lnTo>
                    <a:pt x="494" y="738"/>
                  </a:lnTo>
                  <a:lnTo>
                    <a:pt x="496" y="741"/>
                  </a:lnTo>
                  <a:lnTo>
                    <a:pt x="493" y="738"/>
                  </a:lnTo>
                  <a:lnTo>
                    <a:pt x="502" y="740"/>
                  </a:lnTo>
                  <a:lnTo>
                    <a:pt x="476" y="753"/>
                  </a:lnTo>
                  <a:lnTo>
                    <a:pt x="478" y="751"/>
                  </a:lnTo>
                  <a:lnTo>
                    <a:pt x="472" y="758"/>
                  </a:lnTo>
                  <a:lnTo>
                    <a:pt x="474" y="752"/>
                  </a:lnTo>
                  <a:lnTo>
                    <a:pt x="474" y="758"/>
                  </a:lnTo>
                  <a:cubicBezTo>
                    <a:pt x="474" y="761"/>
                    <a:pt x="473" y="763"/>
                    <a:pt x="472" y="764"/>
                  </a:cubicBezTo>
                  <a:lnTo>
                    <a:pt x="446" y="787"/>
                  </a:lnTo>
                  <a:cubicBezTo>
                    <a:pt x="444" y="789"/>
                    <a:pt x="442" y="789"/>
                    <a:pt x="440" y="789"/>
                  </a:cubicBezTo>
                  <a:lnTo>
                    <a:pt x="414" y="786"/>
                  </a:lnTo>
                  <a:cubicBezTo>
                    <a:pt x="411" y="785"/>
                    <a:pt x="408" y="783"/>
                    <a:pt x="407" y="780"/>
                  </a:cubicBezTo>
                  <a:lnTo>
                    <a:pt x="404" y="771"/>
                  </a:lnTo>
                  <a:lnTo>
                    <a:pt x="408" y="775"/>
                  </a:lnTo>
                  <a:lnTo>
                    <a:pt x="402" y="772"/>
                  </a:lnTo>
                  <a:lnTo>
                    <a:pt x="403" y="773"/>
                  </a:lnTo>
                  <a:lnTo>
                    <a:pt x="391" y="769"/>
                  </a:lnTo>
                  <a:cubicBezTo>
                    <a:pt x="390" y="769"/>
                    <a:pt x="390" y="769"/>
                    <a:pt x="389" y="769"/>
                  </a:cubicBezTo>
                  <a:lnTo>
                    <a:pt x="357" y="753"/>
                  </a:lnTo>
                  <a:cubicBezTo>
                    <a:pt x="355" y="752"/>
                    <a:pt x="354" y="750"/>
                    <a:pt x="353" y="749"/>
                  </a:cubicBezTo>
                  <a:lnTo>
                    <a:pt x="350" y="742"/>
                  </a:lnTo>
                  <a:lnTo>
                    <a:pt x="352" y="745"/>
                  </a:lnTo>
                  <a:lnTo>
                    <a:pt x="329" y="722"/>
                  </a:lnTo>
                  <a:cubicBezTo>
                    <a:pt x="328" y="721"/>
                    <a:pt x="328" y="719"/>
                    <a:pt x="327" y="718"/>
                  </a:cubicBezTo>
                  <a:lnTo>
                    <a:pt x="324" y="705"/>
                  </a:lnTo>
                  <a:lnTo>
                    <a:pt x="325" y="707"/>
                  </a:lnTo>
                  <a:lnTo>
                    <a:pt x="321" y="700"/>
                  </a:lnTo>
                  <a:lnTo>
                    <a:pt x="323" y="702"/>
                  </a:lnTo>
                  <a:lnTo>
                    <a:pt x="313" y="693"/>
                  </a:lnTo>
                  <a:lnTo>
                    <a:pt x="307" y="686"/>
                  </a:lnTo>
                  <a:cubicBezTo>
                    <a:pt x="306" y="686"/>
                    <a:pt x="306" y="685"/>
                    <a:pt x="306" y="684"/>
                  </a:cubicBezTo>
                  <a:lnTo>
                    <a:pt x="290" y="655"/>
                  </a:lnTo>
                  <a:cubicBezTo>
                    <a:pt x="289" y="654"/>
                    <a:pt x="289" y="653"/>
                    <a:pt x="289" y="651"/>
                  </a:cubicBezTo>
                  <a:lnTo>
                    <a:pt x="289" y="645"/>
                  </a:lnTo>
                  <a:lnTo>
                    <a:pt x="291" y="650"/>
                  </a:lnTo>
                  <a:lnTo>
                    <a:pt x="281" y="641"/>
                  </a:lnTo>
                  <a:cubicBezTo>
                    <a:pt x="281" y="640"/>
                    <a:pt x="280" y="639"/>
                    <a:pt x="280" y="639"/>
                  </a:cubicBezTo>
                  <a:lnTo>
                    <a:pt x="277" y="632"/>
                  </a:lnTo>
                  <a:lnTo>
                    <a:pt x="280" y="636"/>
                  </a:lnTo>
                  <a:lnTo>
                    <a:pt x="274" y="632"/>
                  </a:lnTo>
                  <a:lnTo>
                    <a:pt x="280" y="633"/>
                  </a:lnTo>
                  <a:lnTo>
                    <a:pt x="255" y="643"/>
                  </a:lnTo>
                  <a:cubicBezTo>
                    <a:pt x="253" y="643"/>
                    <a:pt x="252" y="643"/>
                    <a:pt x="250" y="643"/>
                  </a:cubicBezTo>
                  <a:lnTo>
                    <a:pt x="215" y="636"/>
                  </a:lnTo>
                  <a:lnTo>
                    <a:pt x="225" y="629"/>
                  </a:lnTo>
                  <a:lnTo>
                    <a:pt x="225" y="660"/>
                  </a:lnTo>
                  <a:lnTo>
                    <a:pt x="228" y="686"/>
                  </a:lnTo>
                  <a:cubicBezTo>
                    <a:pt x="228" y="687"/>
                    <a:pt x="228" y="687"/>
                    <a:pt x="228" y="688"/>
                  </a:cubicBezTo>
                  <a:lnTo>
                    <a:pt x="225" y="711"/>
                  </a:lnTo>
                  <a:lnTo>
                    <a:pt x="225" y="708"/>
                  </a:lnTo>
                  <a:lnTo>
                    <a:pt x="228" y="728"/>
                  </a:lnTo>
                  <a:cubicBezTo>
                    <a:pt x="228" y="728"/>
                    <a:pt x="228" y="729"/>
                    <a:pt x="228" y="729"/>
                  </a:cubicBezTo>
                  <a:lnTo>
                    <a:pt x="228" y="755"/>
                  </a:lnTo>
                  <a:cubicBezTo>
                    <a:pt x="228" y="758"/>
                    <a:pt x="226" y="761"/>
                    <a:pt x="223" y="762"/>
                  </a:cubicBezTo>
                  <a:lnTo>
                    <a:pt x="217" y="766"/>
                  </a:lnTo>
                  <a:lnTo>
                    <a:pt x="221" y="760"/>
                  </a:lnTo>
                  <a:lnTo>
                    <a:pt x="218" y="779"/>
                  </a:lnTo>
                  <a:lnTo>
                    <a:pt x="218" y="777"/>
                  </a:lnTo>
                  <a:lnTo>
                    <a:pt x="221" y="814"/>
                  </a:lnTo>
                  <a:lnTo>
                    <a:pt x="221" y="843"/>
                  </a:lnTo>
                  <a:cubicBezTo>
                    <a:pt x="221" y="843"/>
                    <a:pt x="221" y="844"/>
                    <a:pt x="221" y="844"/>
                  </a:cubicBezTo>
                  <a:lnTo>
                    <a:pt x="218" y="861"/>
                  </a:lnTo>
                  <a:lnTo>
                    <a:pt x="218" y="858"/>
                  </a:lnTo>
                  <a:lnTo>
                    <a:pt x="221" y="882"/>
                  </a:lnTo>
                  <a:lnTo>
                    <a:pt x="221" y="898"/>
                  </a:lnTo>
                  <a:lnTo>
                    <a:pt x="221" y="904"/>
                  </a:lnTo>
                  <a:cubicBezTo>
                    <a:pt x="221" y="907"/>
                    <a:pt x="221" y="909"/>
                    <a:pt x="219" y="910"/>
                  </a:cubicBezTo>
                  <a:lnTo>
                    <a:pt x="216" y="913"/>
                  </a:lnTo>
                  <a:cubicBezTo>
                    <a:pt x="216" y="914"/>
                    <a:pt x="215" y="914"/>
                    <a:pt x="214" y="915"/>
                  </a:cubicBezTo>
                  <a:lnTo>
                    <a:pt x="198" y="924"/>
                  </a:lnTo>
                  <a:lnTo>
                    <a:pt x="200" y="912"/>
                  </a:lnTo>
                  <a:lnTo>
                    <a:pt x="203" y="915"/>
                  </a:lnTo>
                  <a:cubicBezTo>
                    <a:pt x="204" y="915"/>
                    <a:pt x="204" y="916"/>
                    <a:pt x="204" y="916"/>
                  </a:cubicBezTo>
                  <a:lnTo>
                    <a:pt x="211" y="926"/>
                  </a:lnTo>
                  <a:cubicBezTo>
                    <a:pt x="212" y="928"/>
                    <a:pt x="212" y="930"/>
                    <a:pt x="212" y="932"/>
                  </a:cubicBezTo>
                  <a:cubicBezTo>
                    <a:pt x="211" y="934"/>
                    <a:pt x="210" y="936"/>
                    <a:pt x="208" y="937"/>
                  </a:cubicBezTo>
                  <a:lnTo>
                    <a:pt x="183" y="953"/>
                  </a:lnTo>
                  <a:lnTo>
                    <a:pt x="186" y="948"/>
                  </a:lnTo>
                  <a:lnTo>
                    <a:pt x="183" y="967"/>
                  </a:lnTo>
                  <a:lnTo>
                    <a:pt x="180" y="960"/>
                  </a:lnTo>
                  <a:lnTo>
                    <a:pt x="189" y="966"/>
                  </a:lnTo>
                  <a:lnTo>
                    <a:pt x="185" y="965"/>
                  </a:lnTo>
                  <a:lnTo>
                    <a:pt x="188" y="965"/>
                  </a:lnTo>
                  <a:cubicBezTo>
                    <a:pt x="190" y="965"/>
                    <a:pt x="192" y="965"/>
                    <a:pt x="194" y="967"/>
                  </a:cubicBezTo>
                  <a:lnTo>
                    <a:pt x="200" y="974"/>
                  </a:lnTo>
                  <a:cubicBezTo>
                    <a:pt x="200" y="974"/>
                    <a:pt x="201" y="974"/>
                    <a:pt x="201" y="975"/>
                  </a:cubicBezTo>
                  <a:lnTo>
                    <a:pt x="207" y="984"/>
                  </a:lnTo>
                  <a:lnTo>
                    <a:pt x="206" y="983"/>
                  </a:lnTo>
                  <a:lnTo>
                    <a:pt x="213" y="990"/>
                  </a:lnTo>
                  <a:cubicBezTo>
                    <a:pt x="214" y="991"/>
                    <a:pt x="215" y="993"/>
                    <a:pt x="215" y="995"/>
                  </a:cubicBezTo>
                  <a:lnTo>
                    <a:pt x="215" y="1002"/>
                  </a:lnTo>
                  <a:cubicBezTo>
                    <a:pt x="215" y="1003"/>
                    <a:pt x="215" y="1004"/>
                    <a:pt x="215" y="1004"/>
                  </a:cubicBezTo>
                  <a:lnTo>
                    <a:pt x="211" y="1014"/>
                  </a:lnTo>
                  <a:cubicBezTo>
                    <a:pt x="210" y="1017"/>
                    <a:pt x="207" y="1020"/>
                    <a:pt x="204" y="1020"/>
                  </a:cubicBezTo>
                  <a:lnTo>
                    <a:pt x="194" y="1020"/>
                  </a:lnTo>
                  <a:lnTo>
                    <a:pt x="198" y="1019"/>
                  </a:lnTo>
                  <a:lnTo>
                    <a:pt x="191" y="1022"/>
                  </a:lnTo>
                  <a:cubicBezTo>
                    <a:pt x="190" y="1023"/>
                    <a:pt x="187" y="1023"/>
                    <a:pt x="185" y="1022"/>
                  </a:cubicBezTo>
                  <a:lnTo>
                    <a:pt x="176" y="1019"/>
                  </a:lnTo>
                  <a:lnTo>
                    <a:pt x="185" y="1015"/>
                  </a:lnTo>
                  <a:lnTo>
                    <a:pt x="182" y="1022"/>
                  </a:lnTo>
                  <a:lnTo>
                    <a:pt x="175" y="1010"/>
                  </a:lnTo>
                  <a:lnTo>
                    <a:pt x="178" y="1010"/>
                  </a:lnTo>
                  <a:cubicBezTo>
                    <a:pt x="181" y="1010"/>
                    <a:pt x="183" y="1011"/>
                    <a:pt x="184" y="1013"/>
                  </a:cubicBezTo>
                  <a:cubicBezTo>
                    <a:pt x="186" y="1015"/>
                    <a:pt x="187" y="1017"/>
                    <a:pt x="186" y="1019"/>
                  </a:cubicBezTo>
                  <a:lnTo>
                    <a:pt x="183" y="1039"/>
                  </a:lnTo>
                  <a:lnTo>
                    <a:pt x="183" y="1038"/>
                  </a:lnTo>
                  <a:lnTo>
                    <a:pt x="183" y="1051"/>
                  </a:lnTo>
                  <a:lnTo>
                    <a:pt x="183" y="1061"/>
                  </a:lnTo>
                  <a:lnTo>
                    <a:pt x="180" y="1094"/>
                  </a:lnTo>
                  <a:cubicBezTo>
                    <a:pt x="180" y="1096"/>
                    <a:pt x="178" y="1098"/>
                    <a:pt x="177" y="1099"/>
                  </a:cubicBezTo>
                  <a:lnTo>
                    <a:pt x="164" y="1109"/>
                  </a:lnTo>
                  <a:cubicBezTo>
                    <a:pt x="161" y="1111"/>
                    <a:pt x="156" y="1111"/>
                    <a:pt x="153" y="1108"/>
                  </a:cubicBezTo>
                  <a:lnTo>
                    <a:pt x="146" y="1101"/>
                  </a:lnTo>
                  <a:lnTo>
                    <a:pt x="134" y="1085"/>
                  </a:lnTo>
                  <a:lnTo>
                    <a:pt x="137" y="1087"/>
                  </a:lnTo>
                  <a:lnTo>
                    <a:pt x="128" y="1084"/>
                  </a:lnTo>
                  <a:cubicBezTo>
                    <a:pt x="127" y="1084"/>
                    <a:pt x="125" y="1083"/>
                    <a:pt x="125" y="1082"/>
                  </a:cubicBezTo>
                  <a:lnTo>
                    <a:pt x="118" y="1076"/>
                  </a:lnTo>
                  <a:lnTo>
                    <a:pt x="121" y="1078"/>
                  </a:lnTo>
                  <a:lnTo>
                    <a:pt x="112" y="1074"/>
                  </a:lnTo>
                  <a:lnTo>
                    <a:pt x="121" y="1070"/>
                  </a:lnTo>
                  <a:lnTo>
                    <a:pt x="115" y="1083"/>
                  </a:lnTo>
                  <a:cubicBezTo>
                    <a:pt x="115" y="1084"/>
                    <a:pt x="114" y="1085"/>
                    <a:pt x="114" y="1085"/>
                  </a:cubicBezTo>
                  <a:lnTo>
                    <a:pt x="98" y="1102"/>
                  </a:lnTo>
                  <a:cubicBezTo>
                    <a:pt x="96" y="1103"/>
                    <a:pt x="94" y="1104"/>
                    <a:pt x="92" y="1104"/>
                  </a:cubicBezTo>
                  <a:lnTo>
                    <a:pt x="66" y="1104"/>
                  </a:lnTo>
                  <a:lnTo>
                    <a:pt x="74" y="1097"/>
                  </a:lnTo>
                  <a:lnTo>
                    <a:pt x="71" y="1117"/>
                  </a:lnTo>
                  <a:cubicBezTo>
                    <a:pt x="71" y="1119"/>
                    <a:pt x="69" y="1121"/>
                    <a:pt x="67" y="1123"/>
                  </a:cubicBezTo>
                  <a:lnTo>
                    <a:pt x="60" y="1126"/>
                  </a:lnTo>
                  <a:cubicBezTo>
                    <a:pt x="59" y="1126"/>
                    <a:pt x="58" y="1127"/>
                    <a:pt x="57" y="1127"/>
                  </a:cubicBezTo>
                  <a:lnTo>
                    <a:pt x="53" y="1127"/>
                  </a:lnTo>
                  <a:lnTo>
                    <a:pt x="41" y="1127"/>
                  </a:lnTo>
                  <a:lnTo>
                    <a:pt x="45" y="1126"/>
                  </a:lnTo>
                  <a:lnTo>
                    <a:pt x="22" y="1139"/>
                  </a:lnTo>
                  <a:lnTo>
                    <a:pt x="25" y="1135"/>
                  </a:lnTo>
                  <a:lnTo>
                    <a:pt x="22" y="1142"/>
                  </a:lnTo>
                  <a:cubicBezTo>
                    <a:pt x="22" y="1143"/>
                    <a:pt x="21" y="1144"/>
                    <a:pt x="20" y="1145"/>
                  </a:cubicBezTo>
                  <a:lnTo>
                    <a:pt x="10" y="1151"/>
                  </a:lnTo>
                  <a:lnTo>
                    <a:pt x="1" y="1138"/>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 name="Freeform 890"/>
            <p:cNvSpPr>
              <a:spLocks/>
            </p:cNvSpPr>
            <p:nvPr/>
          </p:nvSpPr>
          <p:spPr bwMode="auto">
            <a:xfrm>
              <a:off x="4918641" y="5270823"/>
              <a:ext cx="994302" cy="735027"/>
            </a:xfrm>
            <a:custGeom>
              <a:avLst/>
              <a:gdLst/>
              <a:ahLst/>
              <a:cxnLst>
                <a:cxn ang="0">
                  <a:pos x="21" y="109"/>
                </a:cxn>
                <a:cxn ang="0">
                  <a:pos x="36" y="106"/>
                </a:cxn>
                <a:cxn ang="0">
                  <a:pos x="43" y="80"/>
                </a:cxn>
                <a:cxn ang="0">
                  <a:pos x="65" y="42"/>
                </a:cxn>
                <a:cxn ang="0">
                  <a:pos x="91" y="51"/>
                </a:cxn>
                <a:cxn ang="0">
                  <a:pos x="108" y="67"/>
                </a:cxn>
                <a:cxn ang="0">
                  <a:pos x="137" y="62"/>
                </a:cxn>
                <a:cxn ang="0">
                  <a:pos x="193" y="73"/>
                </a:cxn>
                <a:cxn ang="0">
                  <a:pos x="209" y="80"/>
                </a:cxn>
                <a:cxn ang="0">
                  <a:pos x="226" y="84"/>
                </a:cxn>
                <a:cxn ang="0">
                  <a:pos x="250" y="90"/>
                </a:cxn>
                <a:cxn ang="0">
                  <a:pos x="238" y="58"/>
                </a:cxn>
                <a:cxn ang="0">
                  <a:pos x="234" y="39"/>
                </a:cxn>
                <a:cxn ang="0">
                  <a:pos x="232" y="27"/>
                </a:cxn>
                <a:cxn ang="0">
                  <a:pos x="233" y="6"/>
                </a:cxn>
                <a:cxn ang="0">
                  <a:pos x="245" y="15"/>
                </a:cxn>
                <a:cxn ang="0">
                  <a:pos x="263" y="9"/>
                </a:cxn>
                <a:cxn ang="0">
                  <a:pos x="273" y="7"/>
                </a:cxn>
                <a:cxn ang="0">
                  <a:pos x="294" y="28"/>
                </a:cxn>
                <a:cxn ang="0">
                  <a:pos x="289" y="45"/>
                </a:cxn>
                <a:cxn ang="0">
                  <a:pos x="277" y="62"/>
                </a:cxn>
                <a:cxn ang="0">
                  <a:pos x="298" y="66"/>
                </a:cxn>
                <a:cxn ang="0">
                  <a:pos x="322" y="61"/>
                </a:cxn>
                <a:cxn ang="0">
                  <a:pos x="353" y="44"/>
                </a:cxn>
                <a:cxn ang="0">
                  <a:pos x="369" y="38"/>
                </a:cxn>
                <a:cxn ang="0">
                  <a:pos x="381" y="33"/>
                </a:cxn>
                <a:cxn ang="0">
                  <a:pos x="393" y="11"/>
                </a:cxn>
                <a:cxn ang="0">
                  <a:pos x="405" y="18"/>
                </a:cxn>
                <a:cxn ang="0">
                  <a:pos x="426" y="60"/>
                </a:cxn>
                <a:cxn ang="0">
                  <a:pos x="451" y="49"/>
                </a:cxn>
                <a:cxn ang="0">
                  <a:pos x="468" y="70"/>
                </a:cxn>
                <a:cxn ang="0">
                  <a:pos x="491" y="96"/>
                </a:cxn>
                <a:cxn ang="0">
                  <a:pos x="514" y="114"/>
                </a:cxn>
                <a:cxn ang="0">
                  <a:pos x="538" y="140"/>
                </a:cxn>
                <a:cxn ang="0">
                  <a:pos x="574" y="153"/>
                </a:cxn>
                <a:cxn ang="0">
                  <a:pos x="573" y="216"/>
                </a:cxn>
                <a:cxn ang="0">
                  <a:pos x="598" y="293"/>
                </a:cxn>
                <a:cxn ang="0">
                  <a:pos x="623" y="309"/>
                </a:cxn>
                <a:cxn ang="0">
                  <a:pos x="612" y="350"/>
                </a:cxn>
                <a:cxn ang="0">
                  <a:pos x="593" y="367"/>
                </a:cxn>
                <a:cxn ang="0">
                  <a:pos x="585" y="386"/>
                </a:cxn>
                <a:cxn ang="0">
                  <a:pos x="559" y="401"/>
                </a:cxn>
                <a:cxn ang="0">
                  <a:pos x="547" y="411"/>
                </a:cxn>
                <a:cxn ang="0">
                  <a:pos x="535" y="399"/>
                </a:cxn>
                <a:cxn ang="0">
                  <a:pos x="515" y="390"/>
                </a:cxn>
                <a:cxn ang="0">
                  <a:pos x="492" y="386"/>
                </a:cxn>
                <a:cxn ang="0">
                  <a:pos x="445" y="380"/>
                </a:cxn>
                <a:cxn ang="0">
                  <a:pos x="394" y="368"/>
                </a:cxn>
                <a:cxn ang="0">
                  <a:pos x="351" y="352"/>
                </a:cxn>
                <a:cxn ang="0">
                  <a:pos x="336" y="346"/>
                </a:cxn>
                <a:cxn ang="0">
                  <a:pos x="312" y="329"/>
                </a:cxn>
                <a:cxn ang="0">
                  <a:pos x="268" y="313"/>
                </a:cxn>
                <a:cxn ang="0">
                  <a:pos x="187" y="284"/>
                </a:cxn>
                <a:cxn ang="0">
                  <a:pos x="147" y="271"/>
                </a:cxn>
                <a:cxn ang="0">
                  <a:pos x="138" y="260"/>
                </a:cxn>
                <a:cxn ang="0">
                  <a:pos x="97" y="232"/>
                </a:cxn>
                <a:cxn ang="0">
                  <a:pos x="75" y="221"/>
                </a:cxn>
                <a:cxn ang="0">
                  <a:pos x="61" y="205"/>
                </a:cxn>
                <a:cxn ang="0">
                  <a:pos x="54" y="205"/>
                </a:cxn>
                <a:cxn ang="0">
                  <a:pos x="52" y="205"/>
                </a:cxn>
                <a:cxn ang="0">
                  <a:pos x="37" y="198"/>
                </a:cxn>
                <a:cxn ang="0">
                  <a:pos x="19" y="169"/>
                </a:cxn>
                <a:cxn ang="0">
                  <a:pos x="0" y="146"/>
                </a:cxn>
              </a:cxnLst>
              <a:rect l="0" t="0" r="r" b="b"/>
              <a:pathLst>
                <a:path w="624" h="420">
                  <a:moveTo>
                    <a:pt x="0" y="146"/>
                  </a:moveTo>
                  <a:lnTo>
                    <a:pt x="4" y="134"/>
                  </a:lnTo>
                  <a:lnTo>
                    <a:pt x="4" y="109"/>
                  </a:lnTo>
                  <a:lnTo>
                    <a:pt x="16" y="106"/>
                  </a:lnTo>
                  <a:lnTo>
                    <a:pt x="21" y="109"/>
                  </a:lnTo>
                  <a:lnTo>
                    <a:pt x="25" y="109"/>
                  </a:lnTo>
                  <a:lnTo>
                    <a:pt x="23" y="106"/>
                  </a:lnTo>
                  <a:lnTo>
                    <a:pt x="25" y="106"/>
                  </a:lnTo>
                  <a:lnTo>
                    <a:pt x="31" y="109"/>
                  </a:lnTo>
                  <a:lnTo>
                    <a:pt x="36" y="106"/>
                  </a:lnTo>
                  <a:lnTo>
                    <a:pt x="36" y="103"/>
                  </a:lnTo>
                  <a:lnTo>
                    <a:pt x="43" y="101"/>
                  </a:lnTo>
                  <a:lnTo>
                    <a:pt x="45" y="99"/>
                  </a:lnTo>
                  <a:lnTo>
                    <a:pt x="47" y="91"/>
                  </a:lnTo>
                  <a:lnTo>
                    <a:pt x="43" y="80"/>
                  </a:lnTo>
                  <a:lnTo>
                    <a:pt x="42" y="75"/>
                  </a:lnTo>
                  <a:lnTo>
                    <a:pt x="42" y="56"/>
                  </a:lnTo>
                  <a:lnTo>
                    <a:pt x="46" y="49"/>
                  </a:lnTo>
                  <a:lnTo>
                    <a:pt x="61" y="42"/>
                  </a:lnTo>
                  <a:lnTo>
                    <a:pt x="65" y="42"/>
                  </a:lnTo>
                  <a:lnTo>
                    <a:pt x="71" y="43"/>
                  </a:lnTo>
                  <a:lnTo>
                    <a:pt x="75" y="45"/>
                  </a:lnTo>
                  <a:lnTo>
                    <a:pt x="84" y="44"/>
                  </a:lnTo>
                  <a:lnTo>
                    <a:pt x="88" y="48"/>
                  </a:lnTo>
                  <a:lnTo>
                    <a:pt x="91" y="51"/>
                  </a:lnTo>
                  <a:lnTo>
                    <a:pt x="93" y="55"/>
                  </a:lnTo>
                  <a:lnTo>
                    <a:pt x="101" y="62"/>
                  </a:lnTo>
                  <a:lnTo>
                    <a:pt x="103" y="66"/>
                  </a:lnTo>
                  <a:lnTo>
                    <a:pt x="105" y="66"/>
                  </a:lnTo>
                  <a:lnTo>
                    <a:pt x="108" y="67"/>
                  </a:lnTo>
                  <a:lnTo>
                    <a:pt x="114" y="67"/>
                  </a:lnTo>
                  <a:lnTo>
                    <a:pt x="117" y="66"/>
                  </a:lnTo>
                  <a:lnTo>
                    <a:pt x="119" y="67"/>
                  </a:lnTo>
                  <a:lnTo>
                    <a:pt x="131" y="66"/>
                  </a:lnTo>
                  <a:lnTo>
                    <a:pt x="137" y="62"/>
                  </a:lnTo>
                  <a:lnTo>
                    <a:pt x="156" y="63"/>
                  </a:lnTo>
                  <a:lnTo>
                    <a:pt x="167" y="66"/>
                  </a:lnTo>
                  <a:lnTo>
                    <a:pt x="181" y="70"/>
                  </a:lnTo>
                  <a:lnTo>
                    <a:pt x="190" y="72"/>
                  </a:lnTo>
                  <a:lnTo>
                    <a:pt x="193" y="73"/>
                  </a:lnTo>
                  <a:lnTo>
                    <a:pt x="197" y="72"/>
                  </a:lnTo>
                  <a:lnTo>
                    <a:pt x="201" y="72"/>
                  </a:lnTo>
                  <a:lnTo>
                    <a:pt x="199" y="79"/>
                  </a:lnTo>
                  <a:lnTo>
                    <a:pt x="209" y="83"/>
                  </a:lnTo>
                  <a:lnTo>
                    <a:pt x="209" y="80"/>
                  </a:lnTo>
                  <a:lnTo>
                    <a:pt x="211" y="80"/>
                  </a:lnTo>
                  <a:lnTo>
                    <a:pt x="215" y="80"/>
                  </a:lnTo>
                  <a:lnTo>
                    <a:pt x="216" y="80"/>
                  </a:lnTo>
                  <a:lnTo>
                    <a:pt x="223" y="81"/>
                  </a:lnTo>
                  <a:lnTo>
                    <a:pt x="226" y="84"/>
                  </a:lnTo>
                  <a:lnTo>
                    <a:pt x="234" y="85"/>
                  </a:lnTo>
                  <a:lnTo>
                    <a:pt x="233" y="91"/>
                  </a:lnTo>
                  <a:lnTo>
                    <a:pt x="234" y="95"/>
                  </a:lnTo>
                  <a:lnTo>
                    <a:pt x="241" y="95"/>
                  </a:lnTo>
                  <a:lnTo>
                    <a:pt x="250" y="90"/>
                  </a:lnTo>
                  <a:lnTo>
                    <a:pt x="251" y="89"/>
                  </a:lnTo>
                  <a:lnTo>
                    <a:pt x="251" y="85"/>
                  </a:lnTo>
                  <a:lnTo>
                    <a:pt x="247" y="83"/>
                  </a:lnTo>
                  <a:lnTo>
                    <a:pt x="241" y="78"/>
                  </a:lnTo>
                  <a:lnTo>
                    <a:pt x="238" y="58"/>
                  </a:lnTo>
                  <a:lnTo>
                    <a:pt x="238" y="54"/>
                  </a:lnTo>
                  <a:lnTo>
                    <a:pt x="237" y="50"/>
                  </a:lnTo>
                  <a:lnTo>
                    <a:pt x="234" y="44"/>
                  </a:lnTo>
                  <a:lnTo>
                    <a:pt x="233" y="42"/>
                  </a:lnTo>
                  <a:lnTo>
                    <a:pt x="234" y="39"/>
                  </a:lnTo>
                  <a:lnTo>
                    <a:pt x="234" y="38"/>
                  </a:lnTo>
                  <a:lnTo>
                    <a:pt x="234" y="34"/>
                  </a:lnTo>
                  <a:lnTo>
                    <a:pt x="232" y="33"/>
                  </a:lnTo>
                  <a:lnTo>
                    <a:pt x="231" y="29"/>
                  </a:lnTo>
                  <a:lnTo>
                    <a:pt x="232" y="27"/>
                  </a:lnTo>
                  <a:lnTo>
                    <a:pt x="232" y="24"/>
                  </a:lnTo>
                  <a:lnTo>
                    <a:pt x="232" y="18"/>
                  </a:lnTo>
                  <a:lnTo>
                    <a:pt x="231" y="15"/>
                  </a:lnTo>
                  <a:lnTo>
                    <a:pt x="229" y="10"/>
                  </a:lnTo>
                  <a:lnTo>
                    <a:pt x="233" y="6"/>
                  </a:lnTo>
                  <a:lnTo>
                    <a:pt x="238" y="7"/>
                  </a:lnTo>
                  <a:lnTo>
                    <a:pt x="241" y="10"/>
                  </a:lnTo>
                  <a:lnTo>
                    <a:pt x="241" y="15"/>
                  </a:lnTo>
                  <a:lnTo>
                    <a:pt x="243" y="15"/>
                  </a:lnTo>
                  <a:lnTo>
                    <a:pt x="245" y="15"/>
                  </a:lnTo>
                  <a:lnTo>
                    <a:pt x="247" y="10"/>
                  </a:lnTo>
                  <a:lnTo>
                    <a:pt x="251" y="5"/>
                  </a:lnTo>
                  <a:lnTo>
                    <a:pt x="253" y="4"/>
                  </a:lnTo>
                  <a:lnTo>
                    <a:pt x="252" y="9"/>
                  </a:lnTo>
                  <a:lnTo>
                    <a:pt x="263" y="9"/>
                  </a:lnTo>
                  <a:lnTo>
                    <a:pt x="264" y="10"/>
                  </a:lnTo>
                  <a:lnTo>
                    <a:pt x="268" y="6"/>
                  </a:lnTo>
                  <a:lnTo>
                    <a:pt x="268" y="3"/>
                  </a:lnTo>
                  <a:lnTo>
                    <a:pt x="274" y="0"/>
                  </a:lnTo>
                  <a:lnTo>
                    <a:pt x="273" y="7"/>
                  </a:lnTo>
                  <a:lnTo>
                    <a:pt x="276" y="16"/>
                  </a:lnTo>
                  <a:lnTo>
                    <a:pt x="277" y="18"/>
                  </a:lnTo>
                  <a:lnTo>
                    <a:pt x="293" y="22"/>
                  </a:lnTo>
                  <a:lnTo>
                    <a:pt x="294" y="24"/>
                  </a:lnTo>
                  <a:lnTo>
                    <a:pt x="294" y="28"/>
                  </a:lnTo>
                  <a:lnTo>
                    <a:pt x="293" y="29"/>
                  </a:lnTo>
                  <a:lnTo>
                    <a:pt x="293" y="30"/>
                  </a:lnTo>
                  <a:lnTo>
                    <a:pt x="289" y="35"/>
                  </a:lnTo>
                  <a:lnTo>
                    <a:pt x="289" y="38"/>
                  </a:lnTo>
                  <a:lnTo>
                    <a:pt x="289" y="45"/>
                  </a:lnTo>
                  <a:lnTo>
                    <a:pt x="288" y="52"/>
                  </a:lnTo>
                  <a:lnTo>
                    <a:pt x="285" y="55"/>
                  </a:lnTo>
                  <a:lnTo>
                    <a:pt x="282" y="60"/>
                  </a:lnTo>
                  <a:lnTo>
                    <a:pt x="277" y="61"/>
                  </a:lnTo>
                  <a:lnTo>
                    <a:pt x="277" y="62"/>
                  </a:lnTo>
                  <a:lnTo>
                    <a:pt x="281" y="66"/>
                  </a:lnTo>
                  <a:lnTo>
                    <a:pt x="283" y="66"/>
                  </a:lnTo>
                  <a:lnTo>
                    <a:pt x="287" y="61"/>
                  </a:lnTo>
                  <a:lnTo>
                    <a:pt x="295" y="63"/>
                  </a:lnTo>
                  <a:lnTo>
                    <a:pt x="298" y="66"/>
                  </a:lnTo>
                  <a:lnTo>
                    <a:pt x="295" y="69"/>
                  </a:lnTo>
                  <a:lnTo>
                    <a:pt x="295" y="78"/>
                  </a:lnTo>
                  <a:lnTo>
                    <a:pt x="307" y="78"/>
                  </a:lnTo>
                  <a:lnTo>
                    <a:pt x="309" y="73"/>
                  </a:lnTo>
                  <a:lnTo>
                    <a:pt x="322" y="61"/>
                  </a:lnTo>
                  <a:lnTo>
                    <a:pt x="328" y="49"/>
                  </a:lnTo>
                  <a:lnTo>
                    <a:pt x="341" y="45"/>
                  </a:lnTo>
                  <a:lnTo>
                    <a:pt x="345" y="42"/>
                  </a:lnTo>
                  <a:lnTo>
                    <a:pt x="347" y="40"/>
                  </a:lnTo>
                  <a:lnTo>
                    <a:pt x="353" y="44"/>
                  </a:lnTo>
                  <a:lnTo>
                    <a:pt x="353" y="42"/>
                  </a:lnTo>
                  <a:lnTo>
                    <a:pt x="359" y="39"/>
                  </a:lnTo>
                  <a:lnTo>
                    <a:pt x="364" y="40"/>
                  </a:lnTo>
                  <a:lnTo>
                    <a:pt x="365" y="39"/>
                  </a:lnTo>
                  <a:lnTo>
                    <a:pt x="369" y="38"/>
                  </a:lnTo>
                  <a:lnTo>
                    <a:pt x="371" y="39"/>
                  </a:lnTo>
                  <a:lnTo>
                    <a:pt x="372" y="35"/>
                  </a:lnTo>
                  <a:lnTo>
                    <a:pt x="372" y="34"/>
                  </a:lnTo>
                  <a:lnTo>
                    <a:pt x="377" y="32"/>
                  </a:lnTo>
                  <a:lnTo>
                    <a:pt x="381" y="33"/>
                  </a:lnTo>
                  <a:lnTo>
                    <a:pt x="387" y="22"/>
                  </a:lnTo>
                  <a:lnTo>
                    <a:pt x="389" y="19"/>
                  </a:lnTo>
                  <a:lnTo>
                    <a:pt x="391" y="16"/>
                  </a:lnTo>
                  <a:lnTo>
                    <a:pt x="396" y="16"/>
                  </a:lnTo>
                  <a:lnTo>
                    <a:pt x="393" y="11"/>
                  </a:lnTo>
                  <a:lnTo>
                    <a:pt x="396" y="9"/>
                  </a:lnTo>
                  <a:lnTo>
                    <a:pt x="400" y="12"/>
                  </a:lnTo>
                  <a:lnTo>
                    <a:pt x="402" y="13"/>
                  </a:lnTo>
                  <a:lnTo>
                    <a:pt x="403" y="16"/>
                  </a:lnTo>
                  <a:lnTo>
                    <a:pt x="405" y="18"/>
                  </a:lnTo>
                  <a:lnTo>
                    <a:pt x="407" y="29"/>
                  </a:lnTo>
                  <a:lnTo>
                    <a:pt x="417" y="29"/>
                  </a:lnTo>
                  <a:lnTo>
                    <a:pt x="419" y="43"/>
                  </a:lnTo>
                  <a:lnTo>
                    <a:pt x="424" y="55"/>
                  </a:lnTo>
                  <a:lnTo>
                    <a:pt x="426" y="60"/>
                  </a:lnTo>
                  <a:lnTo>
                    <a:pt x="430" y="60"/>
                  </a:lnTo>
                  <a:lnTo>
                    <a:pt x="442" y="57"/>
                  </a:lnTo>
                  <a:lnTo>
                    <a:pt x="445" y="51"/>
                  </a:lnTo>
                  <a:lnTo>
                    <a:pt x="449" y="49"/>
                  </a:lnTo>
                  <a:lnTo>
                    <a:pt x="451" y="49"/>
                  </a:lnTo>
                  <a:lnTo>
                    <a:pt x="455" y="51"/>
                  </a:lnTo>
                  <a:lnTo>
                    <a:pt x="459" y="60"/>
                  </a:lnTo>
                  <a:lnTo>
                    <a:pt x="460" y="61"/>
                  </a:lnTo>
                  <a:lnTo>
                    <a:pt x="466" y="69"/>
                  </a:lnTo>
                  <a:lnTo>
                    <a:pt x="468" y="70"/>
                  </a:lnTo>
                  <a:lnTo>
                    <a:pt x="472" y="75"/>
                  </a:lnTo>
                  <a:lnTo>
                    <a:pt x="472" y="78"/>
                  </a:lnTo>
                  <a:lnTo>
                    <a:pt x="473" y="81"/>
                  </a:lnTo>
                  <a:lnTo>
                    <a:pt x="487" y="96"/>
                  </a:lnTo>
                  <a:lnTo>
                    <a:pt x="491" y="96"/>
                  </a:lnTo>
                  <a:lnTo>
                    <a:pt x="495" y="99"/>
                  </a:lnTo>
                  <a:lnTo>
                    <a:pt x="496" y="101"/>
                  </a:lnTo>
                  <a:lnTo>
                    <a:pt x="498" y="109"/>
                  </a:lnTo>
                  <a:lnTo>
                    <a:pt x="503" y="112"/>
                  </a:lnTo>
                  <a:lnTo>
                    <a:pt x="514" y="114"/>
                  </a:lnTo>
                  <a:lnTo>
                    <a:pt x="517" y="119"/>
                  </a:lnTo>
                  <a:lnTo>
                    <a:pt x="521" y="120"/>
                  </a:lnTo>
                  <a:lnTo>
                    <a:pt x="521" y="126"/>
                  </a:lnTo>
                  <a:lnTo>
                    <a:pt x="535" y="135"/>
                  </a:lnTo>
                  <a:lnTo>
                    <a:pt x="538" y="140"/>
                  </a:lnTo>
                  <a:lnTo>
                    <a:pt x="545" y="140"/>
                  </a:lnTo>
                  <a:lnTo>
                    <a:pt x="556" y="140"/>
                  </a:lnTo>
                  <a:lnTo>
                    <a:pt x="561" y="142"/>
                  </a:lnTo>
                  <a:lnTo>
                    <a:pt x="569" y="151"/>
                  </a:lnTo>
                  <a:lnTo>
                    <a:pt x="574" y="153"/>
                  </a:lnTo>
                  <a:lnTo>
                    <a:pt x="573" y="162"/>
                  </a:lnTo>
                  <a:lnTo>
                    <a:pt x="574" y="174"/>
                  </a:lnTo>
                  <a:lnTo>
                    <a:pt x="567" y="207"/>
                  </a:lnTo>
                  <a:lnTo>
                    <a:pt x="568" y="213"/>
                  </a:lnTo>
                  <a:lnTo>
                    <a:pt x="573" y="216"/>
                  </a:lnTo>
                  <a:lnTo>
                    <a:pt x="577" y="222"/>
                  </a:lnTo>
                  <a:lnTo>
                    <a:pt x="582" y="271"/>
                  </a:lnTo>
                  <a:lnTo>
                    <a:pt x="592" y="272"/>
                  </a:lnTo>
                  <a:lnTo>
                    <a:pt x="597" y="276"/>
                  </a:lnTo>
                  <a:lnTo>
                    <a:pt x="598" y="293"/>
                  </a:lnTo>
                  <a:lnTo>
                    <a:pt x="601" y="299"/>
                  </a:lnTo>
                  <a:lnTo>
                    <a:pt x="607" y="302"/>
                  </a:lnTo>
                  <a:lnTo>
                    <a:pt x="610" y="302"/>
                  </a:lnTo>
                  <a:lnTo>
                    <a:pt x="612" y="304"/>
                  </a:lnTo>
                  <a:lnTo>
                    <a:pt x="623" y="309"/>
                  </a:lnTo>
                  <a:lnTo>
                    <a:pt x="624" y="318"/>
                  </a:lnTo>
                  <a:lnTo>
                    <a:pt x="621" y="323"/>
                  </a:lnTo>
                  <a:lnTo>
                    <a:pt x="617" y="327"/>
                  </a:lnTo>
                  <a:lnTo>
                    <a:pt x="616" y="336"/>
                  </a:lnTo>
                  <a:lnTo>
                    <a:pt x="612" y="350"/>
                  </a:lnTo>
                  <a:lnTo>
                    <a:pt x="607" y="356"/>
                  </a:lnTo>
                  <a:lnTo>
                    <a:pt x="605" y="357"/>
                  </a:lnTo>
                  <a:lnTo>
                    <a:pt x="603" y="361"/>
                  </a:lnTo>
                  <a:lnTo>
                    <a:pt x="597" y="363"/>
                  </a:lnTo>
                  <a:lnTo>
                    <a:pt x="593" y="367"/>
                  </a:lnTo>
                  <a:lnTo>
                    <a:pt x="592" y="364"/>
                  </a:lnTo>
                  <a:lnTo>
                    <a:pt x="585" y="367"/>
                  </a:lnTo>
                  <a:lnTo>
                    <a:pt x="592" y="379"/>
                  </a:lnTo>
                  <a:lnTo>
                    <a:pt x="591" y="381"/>
                  </a:lnTo>
                  <a:lnTo>
                    <a:pt x="585" y="386"/>
                  </a:lnTo>
                  <a:lnTo>
                    <a:pt x="579" y="391"/>
                  </a:lnTo>
                  <a:lnTo>
                    <a:pt x="576" y="392"/>
                  </a:lnTo>
                  <a:lnTo>
                    <a:pt x="573" y="391"/>
                  </a:lnTo>
                  <a:lnTo>
                    <a:pt x="565" y="396"/>
                  </a:lnTo>
                  <a:lnTo>
                    <a:pt x="559" y="401"/>
                  </a:lnTo>
                  <a:lnTo>
                    <a:pt x="561" y="411"/>
                  </a:lnTo>
                  <a:lnTo>
                    <a:pt x="563" y="414"/>
                  </a:lnTo>
                  <a:lnTo>
                    <a:pt x="561" y="417"/>
                  </a:lnTo>
                  <a:lnTo>
                    <a:pt x="555" y="420"/>
                  </a:lnTo>
                  <a:lnTo>
                    <a:pt x="547" y="411"/>
                  </a:lnTo>
                  <a:lnTo>
                    <a:pt x="541" y="409"/>
                  </a:lnTo>
                  <a:lnTo>
                    <a:pt x="538" y="403"/>
                  </a:lnTo>
                  <a:lnTo>
                    <a:pt x="537" y="401"/>
                  </a:lnTo>
                  <a:lnTo>
                    <a:pt x="537" y="399"/>
                  </a:lnTo>
                  <a:lnTo>
                    <a:pt x="535" y="399"/>
                  </a:lnTo>
                  <a:lnTo>
                    <a:pt x="529" y="393"/>
                  </a:lnTo>
                  <a:lnTo>
                    <a:pt x="523" y="391"/>
                  </a:lnTo>
                  <a:lnTo>
                    <a:pt x="517" y="392"/>
                  </a:lnTo>
                  <a:lnTo>
                    <a:pt x="517" y="391"/>
                  </a:lnTo>
                  <a:lnTo>
                    <a:pt x="515" y="390"/>
                  </a:lnTo>
                  <a:lnTo>
                    <a:pt x="515" y="393"/>
                  </a:lnTo>
                  <a:lnTo>
                    <a:pt x="513" y="396"/>
                  </a:lnTo>
                  <a:lnTo>
                    <a:pt x="496" y="390"/>
                  </a:lnTo>
                  <a:lnTo>
                    <a:pt x="493" y="387"/>
                  </a:lnTo>
                  <a:lnTo>
                    <a:pt x="492" y="386"/>
                  </a:lnTo>
                  <a:lnTo>
                    <a:pt x="490" y="386"/>
                  </a:lnTo>
                  <a:lnTo>
                    <a:pt x="471" y="382"/>
                  </a:lnTo>
                  <a:lnTo>
                    <a:pt x="460" y="381"/>
                  </a:lnTo>
                  <a:lnTo>
                    <a:pt x="453" y="380"/>
                  </a:lnTo>
                  <a:lnTo>
                    <a:pt x="445" y="380"/>
                  </a:lnTo>
                  <a:lnTo>
                    <a:pt x="436" y="378"/>
                  </a:lnTo>
                  <a:lnTo>
                    <a:pt x="426" y="373"/>
                  </a:lnTo>
                  <a:lnTo>
                    <a:pt x="409" y="370"/>
                  </a:lnTo>
                  <a:lnTo>
                    <a:pt x="402" y="370"/>
                  </a:lnTo>
                  <a:lnTo>
                    <a:pt x="394" y="368"/>
                  </a:lnTo>
                  <a:lnTo>
                    <a:pt x="390" y="369"/>
                  </a:lnTo>
                  <a:lnTo>
                    <a:pt x="371" y="367"/>
                  </a:lnTo>
                  <a:lnTo>
                    <a:pt x="363" y="362"/>
                  </a:lnTo>
                  <a:lnTo>
                    <a:pt x="359" y="361"/>
                  </a:lnTo>
                  <a:lnTo>
                    <a:pt x="351" y="352"/>
                  </a:lnTo>
                  <a:lnTo>
                    <a:pt x="347" y="353"/>
                  </a:lnTo>
                  <a:lnTo>
                    <a:pt x="343" y="350"/>
                  </a:lnTo>
                  <a:lnTo>
                    <a:pt x="342" y="348"/>
                  </a:lnTo>
                  <a:lnTo>
                    <a:pt x="337" y="345"/>
                  </a:lnTo>
                  <a:lnTo>
                    <a:pt x="336" y="346"/>
                  </a:lnTo>
                  <a:lnTo>
                    <a:pt x="333" y="344"/>
                  </a:lnTo>
                  <a:lnTo>
                    <a:pt x="333" y="340"/>
                  </a:lnTo>
                  <a:lnTo>
                    <a:pt x="329" y="336"/>
                  </a:lnTo>
                  <a:lnTo>
                    <a:pt x="325" y="333"/>
                  </a:lnTo>
                  <a:lnTo>
                    <a:pt x="312" y="329"/>
                  </a:lnTo>
                  <a:lnTo>
                    <a:pt x="304" y="327"/>
                  </a:lnTo>
                  <a:lnTo>
                    <a:pt x="300" y="325"/>
                  </a:lnTo>
                  <a:lnTo>
                    <a:pt x="299" y="325"/>
                  </a:lnTo>
                  <a:lnTo>
                    <a:pt x="295" y="325"/>
                  </a:lnTo>
                  <a:lnTo>
                    <a:pt x="268" y="313"/>
                  </a:lnTo>
                  <a:lnTo>
                    <a:pt x="247" y="305"/>
                  </a:lnTo>
                  <a:lnTo>
                    <a:pt x="231" y="300"/>
                  </a:lnTo>
                  <a:lnTo>
                    <a:pt x="221" y="296"/>
                  </a:lnTo>
                  <a:lnTo>
                    <a:pt x="205" y="291"/>
                  </a:lnTo>
                  <a:lnTo>
                    <a:pt x="187" y="284"/>
                  </a:lnTo>
                  <a:lnTo>
                    <a:pt x="179" y="280"/>
                  </a:lnTo>
                  <a:lnTo>
                    <a:pt x="163" y="276"/>
                  </a:lnTo>
                  <a:lnTo>
                    <a:pt x="149" y="271"/>
                  </a:lnTo>
                  <a:lnTo>
                    <a:pt x="149" y="271"/>
                  </a:lnTo>
                  <a:lnTo>
                    <a:pt x="147" y="271"/>
                  </a:lnTo>
                  <a:lnTo>
                    <a:pt x="143" y="267"/>
                  </a:lnTo>
                  <a:lnTo>
                    <a:pt x="142" y="268"/>
                  </a:lnTo>
                  <a:lnTo>
                    <a:pt x="141" y="267"/>
                  </a:lnTo>
                  <a:lnTo>
                    <a:pt x="138" y="267"/>
                  </a:lnTo>
                  <a:lnTo>
                    <a:pt x="138" y="260"/>
                  </a:lnTo>
                  <a:lnTo>
                    <a:pt x="136" y="256"/>
                  </a:lnTo>
                  <a:lnTo>
                    <a:pt x="120" y="248"/>
                  </a:lnTo>
                  <a:lnTo>
                    <a:pt x="115" y="242"/>
                  </a:lnTo>
                  <a:lnTo>
                    <a:pt x="102" y="234"/>
                  </a:lnTo>
                  <a:lnTo>
                    <a:pt x="97" y="232"/>
                  </a:lnTo>
                  <a:lnTo>
                    <a:pt x="84" y="226"/>
                  </a:lnTo>
                  <a:lnTo>
                    <a:pt x="71" y="221"/>
                  </a:lnTo>
                  <a:lnTo>
                    <a:pt x="73" y="221"/>
                  </a:lnTo>
                  <a:lnTo>
                    <a:pt x="76" y="221"/>
                  </a:lnTo>
                  <a:lnTo>
                    <a:pt x="75" y="221"/>
                  </a:lnTo>
                  <a:lnTo>
                    <a:pt x="71" y="220"/>
                  </a:lnTo>
                  <a:lnTo>
                    <a:pt x="75" y="220"/>
                  </a:lnTo>
                  <a:lnTo>
                    <a:pt x="75" y="217"/>
                  </a:lnTo>
                  <a:lnTo>
                    <a:pt x="64" y="205"/>
                  </a:lnTo>
                  <a:lnTo>
                    <a:pt x="61" y="205"/>
                  </a:lnTo>
                  <a:lnTo>
                    <a:pt x="60" y="205"/>
                  </a:lnTo>
                  <a:lnTo>
                    <a:pt x="59" y="205"/>
                  </a:lnTo>
                  <a:lnTo>
                    <a:pt x="57" y="208"/>
                  </a:lnTo>
                  <a:lnTo>
                    <a:pt x="54" y="207"/>
                  </a:lnTo>
                  <a:lnTo>
                    <a:pt x="54" y="205"/>
                  </a:lnTo>
                  <a:lnTo>
                    <a:pt x="57" y="204"/>
                  </a:lnTo>
                  <a:lnTo>
                    <a:pt x="55" y="203"/>
                  </a:lnTo>
                  <a:lnTo>
                    <a:pt x="53" y="203"/>
                  </a:lnTo>
                  <a:lnTo>
                    <a:pt x="53" y="205"/>
                  </a:lnTo>
                  <a:lnTo>
                    <a:pt x="52" y="205"/>
                  </a:lnTo>
                  <a:lnTo>
                    <a:pt x="49" y="203"/>
                  </a:lnTo>
                  <a:lnTo>
                    <a:pt x="47" y="202"/>
                  </a:lnTo>
                  <a:lnTo>
                    <a:pt x="46" y="199"/>
                  </a:lnTo>
                  <a:lnTo>
                    <a:pt x="45" y="199"/>
                  </a:lnTo>
                  <a:lnTo>
                    <a:pt x="37" y="198"/>
                  </a:lnTo>
                  <a:lnTo>
                    <a:pt x="37" y="189"/>
                  </a:lnTo>
                  <a:lnTo>
                    <a:pt x="30" y="181"/>
                  </a:lnTo>
                  <a:lnTo>
                    <a:pt x="27" y="180"/>
                  </a:lnTo>
                  <a:lnTo>
                    <a:pt x="22" y="174"/>
                  </a:lnTo>
                  <a:lnTo>
                    <a:pt x="19" y="169"/>
                  </a:lnTo>
                  <a:lnTo>
                    <a:pt x="17" y="165"/>
                  </a:lnTo>
                  <a:lnTo>
                    <a:pt x="16" y="160"/>
                  </a:lnTo>
                  <a:lnTo>
                    <a:pt x="9" y="156"/>
                  </a:lnTo>
                  <a:lnTo>
                    <a:pt x="1" y="152"/>
                  </a:lnTo>
                  <a:lnTo>
                    <a:pt x="0" y="146"/>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8" name="Freeform 891"/>
            <p:cNvSpPr>
              <a:spLocks/>
            </p:cNvSpPr>
            <p:nvPr/>
          </p:nvSpPr>
          <p:spPr bwMode="auto">
            <a:xfrm>
              <a:off x="4918641" y="5270823"/>
              <a:ext cx="1003862" cy="745527"/>
            </a:xfrm>
            <a:custGeom>
              <a:avLst/>
              <a:gdLst/>
              <a:ahLst/>
              <a:cxnLst>
                <a:cxn ang="0">
                  <a:pos x="99" y="284"/>
                </a:cxn>
                <a:cxn ang="0">
                  <a:pos x="182" y="111"/>
                </a:cxn>
                <a:cxn ang="0">
                  <a:pos x="295" y="178"/>
                </a:cxn>
                <a:cxn ang="0">
                  <a:pos x="520" y="195"/>
                </a:cxn>
                <a:cxn ang="0">
                  <a:pos x="610" y="224"/>
                </a:cxn>
                <a:cxn ang="0">
                  <a:pos x="633" y="165"/>
                </a:cxn>
                <a:cxn ang="0">
                  <a:pos x="617" y="73"/>
                </a:cxn>
                <a:cxn ang="0">
                  <a:pos x="670" y="17"/>
                </a:cxn>
                <a:cxn ang="0">
                  <a:pos x="741" y="25"/>
                </a:cxn>
                <a:cxn ang="0">
                  <a:pos x="783" y="149"/>
                </a:cxn>
                <a:cxn ang="0">
                  <a:pos x="808" y="188"/>
                </a:cxn>
                <a:cxn ang="0">
                  <a:pos x="952" y="118"/>
                </a:cxn>
                <a:cxn ang="0">
                  <a:pos x="1015" y="85"/>
                </a:cxn>
                <a:cxn ang="0">
                  <a:pos x="1087" y="41"/>
                </a:cxn>
                <a:cxn ang="0">
                  <a:pos x="1200" y="131"/>
                </a:cxn>
                <a:cxn ang="0">
                  <a:pos x="1274" y="220"/>
                </a:cxn>
                <a:cxn ang="0">
                  <a:pos x="1404" y="345"/>
                </a:cxn>
                <a:cxn ang="0">
                  <a:pos x="1526" y="560"/>
                </a:cxn>
                <a:cxn ang="0">
                  <a:pos x="1627" y="806"/>
                </a:cxn>
                <a:cxn ang="0">
                  <a:pos x="1621" y="974"/>
                </a:cxn>
                <a:cxn ang="0">
                  <a:pos x="1541" y="1062"/>
                </a:cxn>
                <a:cxn ang="0">
                  <a:pos x="1431" y="1080"/>
                </a:cxn>
                <a:cxn ang="0">
                  <a:pos x="1380" y="1069"/>
                </a:cxn>
                <a:cxn ang="0">
                  <a:pos x="1098" y="1004"/>
                </a:cxn>
                <a:cxn ang="0">
                  <a:pos x="914" y="943"/>
                </a:cxn>
                <a:cxn ang="0">
                  <a:pos x="791" y="883"/>
                </a:cxn>
                <a:cxn ang="0">
                  <a:pos x="382" y="729"/>
                </a:cxn>
                <a:cxn ang="0">
                  <a:pos x="217" y="598"/>
                </a:cxn>
                <a:cxn ang="0">
                  <a:pos x="148" y="566"/>
                </a:cxn>
                <a:cxn ang="0">
                  <a:pos x="129" y="547"/>
                </a:cxn>
                <a:cxn ang="0">
                  <a:pos x="7" y="420"/>
                </a:cxn>
                <a:cxn ang="0">
                  <a:pos x="115" y="513"/>
                </a:cxn>
                <a:cxn ang="0">
                  <a:pos x="164" y="547"/>
                </a:cxn>
                <a:cxn ang="0">
                  <a:pos x="196" y="602"/>
                </a:cxn>
                <a:cxn ang="0">
                  <a:pos x="383" y="701"/>
                </a:cxn>
                <a:cxn ang="0">
                  <a:pos x="624" y="800"/>
                </a:cxn>
                <a:cxn ang="0">
                  <a:pos x="901" y="922"/>
                </a:cxn>
                <a:cxn ang="0">
                  <a:pos x="1082" y="988"/>
                </a:cxn>
                <a:cxn ang="0">
                  <a:pos x="1335" y="1042"/>
                </a:cxn>
                <a:cxn ang="0">
                  <a:pos x="1438" y="1065"/>
                </a:cxn>
                <a:cxn ang="0">
                  <a:pos x="1510" y="1057"/>
                </a:cxn>
                <a:cxn ang="0">
                  <a:pos x="1592" y="971"/>
                </a:cxn>
                <a:cxn ang="0">
                  <a:pos x="1636" y="825"/>
                </a:cxn>
                <a:cxn ang="0">
                  <a:pos x="1516" y="581"/>
                </a:cxn>
                <a:cxn ang="0">
                  <a:pos x="1427" y="371"/>
                </a:cxn>
                <a:cxn ang="0">
                  <a:pos x="1316" y="272"/>
                </a:cxn>
                <a:cxn ang="0">
                  <a:pos x="1206" y="145"/>
                </a:cxn>
                <a:cxn ang="0">
                  <a:pos x="1078" y="59"/>
                </a:cxn>
                <a:cxn ang="0">
                  <a:pos x="1045" y="71"/>
                </a:cxn>
                <a:cxn ang="0">
                  <a:pos x="967" y="119"/>
                </a:cxn>
                <a:cxn ang="0">
                  <a:pos x="827" y="224"/>
                </a:cxn>
                <a:cxn ang="0">
                  <a:pos x="758" y="159"/>
                </a:cxn>
                <a:cxn ang="0">
                  <a:pos x="781" y="70"/>
                </a:cxn>
                <a:cxn ang="0">
                  <a:pos x="673" y="36"/>
                </a:cxn>
                <a:cxn ang="0">
                  <a:pos x="624" y="40"/>
                </a:cxn>
                <a:cxn ang="0">
                  <a:pos x="639" y="122"/>
                </a:cxn>
                <a:cxn ang="0">
                  <a:pos x="621" y="254"/>
                </a:cxn>
                <a:cxn ang="0">
                  <a:pos x="534" y="198"/>
                </a:cxn>
                <a:cxn ang="0">
                  <a:pos x="314" y="190"/>
                </a:cxn>
                <a:cxn ang="0">
                  <a:pos x="207" y="136"/>
                </a:cxn>
                <a:cxn ang="0">
                  <a:pos x="125" y="285"/>
                </a:cxn>
                <a:cxn ang="0">
                  <a:pos x="25" y="300"/>
                </a:cxn>
              </a:cxnLst>
              <a:rect l="0" t="0" r="r" b="b"/>
              <a:pathLst>
                <a:path w="1680" h="1137">
                  <a:moveTo>
                    <a:pt x="0" y="395"/>
                  </a:moveTo>
                  <a:lnTo>
                    <a:pt x="9" y="362"/>
                  </a:lnTo>
                  <a:lnTo>
                    <a:pt x="9" y="365"/>
                  </a:lnTo>
                  <a:lnTo>
                    <a:pt x="9" y="300"/>
                  </a:lnTo>
                  <a:cubicBezTo>
                    <a:pt x="9" y="296"/>
                    <a:pt x="11" y="293"/>
                    <a:pt x="15" y="292"/>
                  </a:cubicBezTo>
                  <a:lnTo>
                    <a:pt x="47" y="282"/>
                  </a:lnTo>
                  <a:cubicBezTo>
                    <a:pt x="49" y="282"/>
                    <a:pt x="52" y="282"/>
                    <a:pt x="54" y="284"/>
                  </a:cubicBezTo>
                  <a:lnTo>
                    <a:pt x="67" y="293"/>
                  </a:lnTo>
                  <a:lnTo>
                    <a:pt x="62" y="292"/>
                  </a:lnTo>
                  <a:lnTo>
                    <a:pt x="75" y="292"/>
                  </a:lnTo>
                  <a:lnTo>
                    <a:pt x="68" y="304"/>
                  </a:lnTo>
                  <a:lnTo>
                    <a:pt x="62" y="294"/>
                  </a:lnTo>
                  <a:cubicBezTo>
                    <a:pt x="60" y="292"/>
                    <a:pt x="60" y="289"/>
                    <a:pt x="61" y="286"/>
                  </a:cubicBezTo>
                  <a:cubicBezTo>
                    <a:pt x="63" y="284"/>
                    <a:pt x="65" y="282"/>
                    <a:pt x="68" y="282"/>
                  </a:cubicBezTo>
                  <a:lnTo>
                    <a:pt x="75" y="282"/>
                  </a:lnTo>
                  <a:cubicBezTo>
                    <a:pt x="76" y="282"/>
                    <a:pt x="78" y="282"/>
                    <a:pt x="79" y="283"/>
                  </a:cubicBezTo>
                  <a:lnTo>
                    <a:pt x="95" y="293"/>
                  </a:lnTo>
                  <a:lnTo>
                    <a:pt x="86" y="293"/>
                  </a:lnTo>
                  <a:lnTo>
                    <a:pt x="99" y="284"/>
                  </a:lnTo>
                  <a:lnTo>
                    <a:pt x="95" y="290"/>
                  </a:lnTo>
                  <a:lnTo>
                    <a:pt x="95" y="284"/>
                  </a:lnTo>
                  <a:cubicBezTo>
                    <a:pt x="95" y="280"/>
                    <a:pt x="98" y="277"/>
                    <a:pt x="101" y="276"/>
                  </a:cubicBezTo>
                  <a:lnTo>
                    <a:pt x="120" y="270"/>
                  </a:lnTo>
                  <a:lnTo>
                    <a:pt x="115" y="274"/>
                  </a:lnTo>
                  <a:lnTo>
                    <a:pt x="119" y="267"/>
                  </a:lnTo>
                  <a:lnTo>
                    <a:pt x="125" y="249"/>
                  </a:lnTo>
                  <a:lnTo>
                    <a:pt x="125" y="254"/>
                  </a:lnTo>
                  <a:lnTo>
                    <a:pt x="115" y="225"/>
                  </a:lnTo>
                  <a:lnTo>
                    <a:pt x="112" y="211"/>
                  </a:lnTo>
                  <a:cubicBezTo>
                    <a:pt x="112" y="210"/>
                    <a:pt x="111" y="210"/>
                    <a:pt x="111" y="209"/>
                  </a:cubicBezTo>
                  <a:lnTo>
                    <a:pt x="111" y="157"/>
                  </a:lnTo>
                  <a:cubicBezTo>
                    <a:pt x="111" y="156"/>
                    <a:pt x="112" y="155"/>
                    <a:pt x="112" y="154"/>
                  </a:cubicBezTo>
                  <a:lnTo>
                    <a:pt x="122" y="134"/>
                  </a:lnTo>
                  <a:cubicBezTo>
                    <a:pt x="123" y="133"/>
                    <a:pt x="124" y="131"/>
                    <a:pt x="126" y="131"/>
                  </a:cubicBezTo>
                  <a:lnTo>
                    <a:pt x="167" y="111"/>
                  </a:lnTo>
                  <a:cubicBezTo>
                    <a:pt x="168" y="111"/>
                    <a:pt x="169" y="111"/>
                    <a:pt x="171" y="111"/>
                  </a:cubicBezTo>
                  <a:lnTo>
                    <a:pt x="180" y="111"/>
                  </a:lnTo>
                  <a:cubicBezTo>
                    <a:pt x="181" y="111"/>
                    <a:pt x="181" y="111"/>
                    <a:pt x="182" y="111"/>
                  </a:cubicBezTo>
                  <a:lnTo>
                    <a:pt x="198" y="114"/>
                  </a:lnTo>
                  <a:cubicBezTo>
                    <a:pt x="199" y="114"/>
                    <a:pt x="200" y="115"/>
                    <a:pt x="201" y="115"/>
                  </a:cubicBezTo>
                  <a:lnTo>
                    <a:pt x="210" y="122"/>
                  </a:lnTo>
                  <a:lnTo>
                    <a:pt x="205" y="120"/>
                  </a:lnTo>
                  <a:lnTo>
                    <a:pt x="230" y="117"/>
                  </a:lnTo>
                  <a:cubicBezTo>
                    <a:pt x="233" y="117"/>
                    <a:pt x="235" y="118"/>
                    <a:pt x="237" y="119"/>
                  </a:cubicBezTo>
                  <a:lnTo>
                    <a:pt x="247" y="129"/>
                  </a:lnTo>
                  <a:lnTo>
                    <a:pt x="256" y="139"/>
                  </a:lnTo>
                  <a:cubicBezTo>
                    <a:pt x="257" y="140"/>
                    <a:pt x="258" y="141"/>
                    <a:pt x="258" y="142"/>
                  </a:cubicBezTo>
                  <a:lnTo>
                    <a:pt x="261" y="152"/>
                  </a:lnTo>
                  <a:lnTo>
                    <a:pt x="259" y="148"/>
                  </a:lnTo>
                  <a:lnTo>
                    <a:pt x="282" y="168"/>
                  </a:lnTo>
                  <a:cubicBezTo>
                    <a:pt x="282" y="168"/>
                    <a:pt x="283" y="169"/>
                    <a:pt x="283" y="169"/>
                  </a:cubicBezTo>
                  <a:lnTo>
                    <a:pt x="289" y="179"/>
                  </a:lnTo>
                  <a:lnTo>
                    <a:pt x="283" y="175"/>
                  </a:lnTo>
                  <a:lnTo>
                    <a:pt x="286" y="175"/>
                  </a:lnTo>
                  <a:cubicBezTo>
                    <a:pt x="287" y="175"/>
                    <a:pt x="288" y="175"/>
                    <a:pt x="288" y="176"/>
                  </a:cubicBezTo>
                  <a:lnTo>
                    <a:pt x="298" y="179"/>
                  </a:lnTo>
                  <a:lnTo>
                    <a:pt x="295" y="178"/>
                  </a:lnTo>
                  <a:lnTo>
                    <a:pt x="311" y="178"/>
                  </a:lnTo>
                  <a:lnTo>
                    <a:pt x="308" y="179"/>
                  </a:lnTo>
                  <a:lnTo>
                    <a:pt x="314" y="176"/>
                  </a:lnTo>
                  <a:cubicBezTo>
                    <a:pt x="317" y="175"/>
                    <a:pt x="319" y="175"/>
                    <a:pt x="321" y="176"/>
                  </a:cubicBezTo>
                  <a:lnTo>
                    <a:pt x="328" y="179"/>
                  </a:lnTo>
                  <a:lnTo>
                    <a:pt x="323" y="179"/>
                  </a:lnTo>
                  <a:lnTo>
                    <a:pt x="355" y="175"/>
                  </a:lnTo>
                  <a:lnTo>
                    <a:pt x="352" y="176"/>
                  </a:lnTo>
                  <a:lnTo>
                    <a:pt x="368" y="167"/>
                  </a:lnTo>
                  <a:cubicBezTo>
                    <a:pt x="370" y="166"/>
                    <a:pt x="371" y="165"/>
                    <a:pt x="373" y="166"/>
                  </a:cubicBezTo>
                  <a:lnTo>
                    <a:pt x="424" y="169"/>
                  </a:lnTo>
                  <a:cubicBezTo>
                    <a:pt x="424" y="169"/>
                    <a:pt x="425" y="169"/>
                    <a:pt x="425" y="169"/>
                  </a:cubicBezTo>
                  <a:lnTo>
                    <a:pt x="454" y="175"/>
                  </a:lnTo>
                  <a:lnTo>
                    <a:pt x="493" y="189"/>
                  </a:lnTo>
                  <a:lnTo>
                    <a:pt x="492" y="188"/>
                  </a:lnTo>
                  <a:lnTo>
                    <a:pt x="514" y="192"/>
                  </a:lnTo>
                  <a:cubicBezTo>
                    <a:pt x="515" y="192"/>
                    <a:pt x="515" y="192"/>
                    <a:pt x="516" y="192"/>
                  </a:cubicBezTo>
                  <a:lnTo>
                    <a:pt x="525" y="195"/>
                  </a:lnTo>
                  <a:lnTo>
                    <a:pt x="520" y="195"/>
                  </a:lnTo>
                  <a:lnTo>
                    <a:pt x="530" y="192"/>
                  </a:lnTo>
                  <a:cubicBezTo>
                    <a:pt x="531" y="192"/>
                    <a:pt x="531" y="191"/>
                    <a:pt x="532" y="191"/>
                  </a:cubicBezTo>
                  <a:lnTo>
                    <a:pt x="542" y="191"/>
                  </a:lnTo>
                  <a:cubicBezTo>
                    <a:pt x="544" y="191"/>
                    <a:pt x="546" y="192"/>
                    <a:pt x="548" y="194"/>
                  </a:cubicBezTo>
                  <a:cubicBezTo>
                    <a:pt x="549" y="196"/>
                    <a:pt x="550" y="198"/>
                    <a:pt x="550" y="201"/>
                  </a:cubicBezTo>
                  <a:lnTo>
                    <a:pt x="547" y="220"/>
                  </a:lnTo>
                  <a:lnTo>
                    <a:pt x="542" y="211"/>
                  </a:lnTo>
                  <a:lnTo>
                    <a:pt x="567" y="221"/>
                  </a:lnTo>
                  <a:lnTo>
                    <a:pt x="556" y="229"/>
                  </a:lnTo>
                  <a:lnTo>
                    <a:pt x="556" y="222"/>
                  </a:lnTo>
                  <a:cubicBezTo>
                    <a:pt x="556" y="218"/>
                    <a:pt x="560" y="214"/>
                    <a:pt x="564" y="214"/>
                  </a:cubicBezTo>
                  <a:lnTo>
                    <a:pt x="571" y="214"/>
                  </a:lnTo>
                  <a:lnTo>
                    <a:pt x="580" y="214"/>
                  </a:lnTo>
                  <a:lnTo>
                    <a:pt x="583" y="214"/>
                  </a:lnTo>
                  <a:cubicBezTo>
                    <a:pt x="584" y="214"/>
                    <a:pt x="584" y="214"/>
                    <a:pt x="585" y="214"/>
                  </a:cubicBezTo>
                  <a:lnTo>
                    <a:pt x="604" y="217"/>
                  </a:lnTo>
                  <a:cubicBezTo>
                    <a:pt x="606" y="218"/>
                    <a:pt x="607" y="219"/>
                    <a:pt x="608" y="220"/>
                  </a:cubicBezTo>
                  <a:lnTo>
                    <a:pt x="615" y="226"/>
                  </a:lnTo>
                  <a:lnTo>
                    <a:pt x="610" y="224"/>
                  </a:lnTo>
                  <a:lnTo>
                    <a:pt x="633" y="227"/>
                  </a:lnTo>
                  <a:cubicBezTo>
                    <a:pt x="635" y="227"/>
                    <a:pt x="637" y="229"/>
                    <a:pt x="638" y="230"/>
                  </a:cubicBezTo>
                  <a:cubicBezTo>
                    <a:pt x="639" y="232"/>
                    <a:pt x="640" y="234"/>
                    <a:pt x="639" y="237"/>
                  </a:cubicBezTo>
                  <a:lnTo>
                    <a:pt x="636" y="253"/>
                  </a:lnTo>
                  <a:lnTo>
                    <a:pt x="636" y="249"/>
                  </a:lnTo>
                  <a:lnTo>
                    <a:pt x="639" y="258"/>
                  </a:lnTo>
                  <a:lnTo>
                    <a:pt x="631" y="253"/>
                  </a:lnTo>
                  <a:lnTo>
                    <a:pt x="651" y="253"/>
                  </a:lnTo>
                  <a:lnTo>
                    <a:pt x="647" y="254"/>
                  </a:lnTo>
                  <a:lnTo>
                    <a:pt x="669" y="241"/>
                  </a:lnTo>
                  <a:lnTo>
                    <a:pt x="667" y="242"/>
                  </a:lnTo>
                  <a:lnTo>
                    <a:pt x="671" y="239"/>
                  </a:lnTo>
                  <a:lnTo>
                    <a:pt x="668" y="245"/>
                  </a:lnTo>
                  <a:lnTo>
                    <a:pt x="668" y="235"/>
                  </a:lnTo>
                  <a:lnTo>
                    <a:pt x="672" y="242"/>
                  </a:lnTo>
                  <a:lnTo>
                    <a:pt x="662" y="235"/>
                  </a:lnTo>
                  <a:lnTo>
                    <a:pt x="646" y="222"/>
                  </a:lnTo>
                  <a:cubicBezTo>
                    <a:pt x="644" y="221"/>
                    <a:pt x="643" y="219"/>
                    <a:pt x="643" y="217"/>
                  </a:cubicBezTo>
                  <a:lnTo>
                    <a:pt x="633" y="165"/>
                  </a:lnTo>
                  <a:cubicBezTo>
                    <a:pt x="633" y="165"/>
                    <a:pt x="633" y="164"/>
                    <a:pt x="633" y="164"/>
                  </a:cubicBezTo>
                  <a:lnTo>
                    <a:pt x="633" y="151"/>
                  </a:lnTo>
                  <a:lnTo>
                    <a:pt x="633" y="153"/>
                  </a:lnTo>
                  <a:lnTo>
                    <a:pt x="630" y="144"/>
                  </a:lnTo>
                  <a:lnTo>
                    <a:pt x="624" y="128"/>
                  </a:lnTo>
                  <a:lnTo>
                    <a:pt x="621" y="122"/>
                  </a:lnTo>
                  <a:cubicBezTo>
                    <a:pt x="620" y="120"/>
                    <a:pt x="620" y="117"/>
                    <a:pt x="621" y="115"/>
                  </a:cubicBezTo>
                  <a:lnTo>
                    <a:pt x="624" y="109"/>
                  </a:lnTo>
                  <a:lnTo>
                    <a:pt x="623" y="112"/>
                  </a:lnTo>
                  <a:lnTo>
                    <a:pt x="623" y="109"/>
                  </a:lnTo>
                  <a:lnTo>
                    <a:pt x="623" y="99"/>
                  </a:lnTo>
                  <a:lnTo>
                    <a:pt x="628" y="106"/>
                  </a:lnTo>
                  <a:lnTo>
                    <a:pt x="621" y="103"/>
                  </a:lnTo>
                  <a:cubicBezTo>
                    <a:pt x="620" y="102"/>
                    <a:pt x="618" y="100"/>
                    <a:pt x="617" y="98"/>
                  </a:cubicBezTo>
                  <a:lnTo>
                    <a:pt x="614" y="89"/>
                  </a:lnTo>
                  <a:cubicBezTo>
                    <a:pt x="614" y="87"/>
                    <a:pt x="614" y="84"/>
                    <a:pt x="615" y="83"/>
                  </a:cubicBezTo>
                  <a:lnTo>
                    <a:pt x="618" y="76"/>
                  </a:lnTo>
                  <a:lnTo>
                    <a:pt x="617" y="80"/>
                  </a:lnTo>
                  <a:lnTo>
                    <a:pt x="617" y="73"/>
                  </a:lnTo>
                  <a:lnTo>
                    <a:pt x="617" y="57"/>
                  </a:lnTo>
                  <a:lnTo>
                    <a:pt x="617" y="60"/>
                  </a:lnTo>
                  <a:lnTo>
                    <a:pt x="614" y="50"/>
                  </a:lnTo>
                  <a:lnTo>
                    <a:pt x="611" y="36"/>
                  </a:lnTo>
                  <a:cubicBezTo>
                    <a:pt x="610" y="34"/>
                    <a:pt x="611" y="31"/>
                    <a:pt x="613" y="29"/>
                  </a:cubicBezTo>
                  <a:lnTo>
                    <a:pt x="623" y="19"/>
                  </a:lnTo>
                  <a:cubicBezTo>
                    <a:pt x="625" y="17"/>
                    <a:pt x="627" y="16"/>
                    <a:pt x="630" y="17"/>
                  </a:cubicBezTo>
                  <a:lnTo>
                    <a:pt x="643" y="20"/>
                  </a:lnTo>
                  <a:cubicBezTo>
                    <a:pt x="644" y="20"/>
                    <a:pt x="645" y="21"/>
                    <a:pt x="646" y="21"/>
                  </a:cubicBezTo>
                  <a:lnTo>
                    <a:pt x="655" y="28"/>
                  </a:lnTo>
                  <a:cubicBezTo>
                    <a:pt x="657" y="29"/>
                    <a:pt x="659" y="32"/>
                    <a:pt x="659" y="34"/>
                  </a:cubicBezTo>
                  <a:lnTo>
                    <a:pt x="659" y="47"/>
                  </a:lnTo>
                  <a:lnTo>
                    <a:pt x="651" y="39"/>
                  </a:lnTo>
                  <a:lnTo>
                    <a:pt x="654" y="39"/>
                  </a:lnTo>
                  <a:lnTo>
                    <a:pt x="660" y="39"/>
                  </a:lnTo>
                  <a:lnTo>
                    <a:pt x="653" y="44"/>
                  </a:lnTo>
                  <a:lnTo>
                    <a:pt x="659" y="31"/>
                  </a:lnTo>
                  <a:cubicBezTo>
                    <a:pt x="660" y="30"/>
                    <a:pt x="660" y="30"/>
                    <a:pt x="660" y="30"/>
                  </a:cubicBezTo>
                  <a:lnTo>
                    <a:pt x="670" y="17"/>
                  </a:lnTo>
                  <a:cubicBezTo>
                    <a:pt x="671" y="16"/>
                    <a:pt x="672" y="15"/>
                    <a:pt x="673" y="14"/>
                  </a:cubicBezTo>
                  <a:lnTo>
                    <a:pt x="679" y="11"/>
                  </a:lnTo>
                  <a:cubicBezTo>
                    <a:pt x="682" y="10"/>
                    <a:pt x="685" y="10"/>
                    <a:pt x="688" y="12"/>
                  </a:cubicBezTo>
                  <a:cubicBezTo>
                    <a:pt x="690" y="14"/>
                    <a:pt x="691" y="17"/>
                    <a:pt x="690" y="20"/>
                  </a:cubicBezTo>
                  <a:lnTo>
                    <a:pt x="687" y="33"/>
                  </a:lnTo>
                  <a:lnTo>
                    <a:pt x="679" y="23"/>
                  </a:lnTo>
                  <a:lnTo>
                    <a:pt x="708" y="23"/>
                  </a:lnTo>
                  <a:cubicBezTo>
                    <a:pt x="710" y="23"/>
                    <a:pt x="712" y="24"/>
                    <a:pt x="714" y="25"/>
                  </a:cubicBezTo>
                  <a:lnTo>
                    <a:pt x="717" y="29"/>
                  </a:lnTo>
                  <a:lnTo>
                    <a:pt x="706" y="29"/>
                  </a:lnTo>
                  <a:lnTo>
                    <a:pt x="715" y="19"/>
                  </a:lnTo>
                  <a:lnTo>
                    <a:pt x="713" y="25"/>
                  </a:lnTo>
                  <a:lnTo>
                    <a:pt x="713" y="15"/>
                  </a:lnTo>
                  <a:cubicBezTo>
                    <a:pt x="713" y="12"/>
                    <a:pt x="715" y="9"/>
                    <a:pt x="718" y="8"/>
                  </a:cubicBezTo>
                  <a:lnTo>
                    <a:pt x="734" y="1"/>
                  </a:lnTo>
                  <a:cubicBezTo>
                    <a:pt x="737" y="0"/>
                    <a:pt x="740" y="0"/>
                    <a:pt x="742" y="2"/>
                  </a:cubicBezTo>
                  <a:cubicBezTo>
                    <a:pt x="744" y="4"/>
                    <a:pt x="745" y="7"/>
                    <a:pt x="745" y="10"/>
                  </a:cubicBezTo>
                  <a:lnTo>
                    <a:pt x="742" y="29"/>
                  </a:lnTo>
                  <a:lnTo>
                    <a:pt x="741" y="25"/>
                  </a:lnTo>
                  <a:lnTo>
                    <a:pt x="751" y="47"/>
                  </a:lnTo>
                  <a:lnTo>
                    <a:pt x="754" y="53"/>
                  </a:lnTo>
                  <a:lnTo>
                    <a:pt x="748" y="49"/>
                  </a:lnTo>
                  <a:lnTo>
                    <a:pt x="790" y="59"/>
                  </a:lnTo>
                  <a:cubicBezTo>
                    <a:pt x="792" y="59"/>
                    <a:pt x="794" y="61"/>
                    <a:pt x="795" y="63"/>
                  </a:cubicBezTo>
                  <a:lnTo>
                    <a:pt x="799" y="70"/>
                  </a:lnTo>
                  <a:cubicBezTo>
                    <a:pt x="799" y="71"/>
                    <a:pt x="799" y="72"/>
                    <a:pt x="799" y="73"/>
                  </a:cubicBezTo>
                  <a:lnTo>
                    <a:pt x="799" y="83"/>
                  </a:lnTo>
                  <a:cubicBezTo>
                    <a:pt x="799" y="85"/>
                    <a:pt x="799" y="87"/>
                    <a:pt x="797" y="89"/>
                  </a:cubicBezTo>
                  <a:lnTo>
                    <a:pt x="794" y="92"/>
                  </a:lnTo>
                  <a:lnTo>
                    <a:pt x="796" y="86"/>
                  </a:lnTo>
                  <a:lnTo>
                    <a:pt x="796" y="89"/>
                  </a:lnTo>
                  <a:cubicBezTo>
                    <a:pt x="796" y="91"/>
                    <a:pt x="796" y="93"/>
                    <a:pt x="795" y="94"/>
                  </a:cubicBezTo>
                  <a:lnTo>
                    <a:pt x="785" y="107"/>
                  </a:lnTo>
                  <a:lnTo>
                    <a:pt x="787" y="102"/>
                  </a:lnTo>
                  <a:lnTo>
                    <a:pt x="787" y="109"/>
                  </a:lnTo>
                  <a:lnTo>
                    <a:pt x="787" y="128"/>
                  </a:lnTo>
                  <a:cubicBezTo>
                    <a:pt x="787" y="129"/>
                    <a:pt x="787" y="129"/>
                    <a:pt x="787" y="130"/>
                  </a:cubicBezTo>
                  <a:lnTo>
                    <a:pt x="783" y="149"/>
                  </a:lnTo>
                  <a:cubicBezTo>
                    <a:pt x="783" y="151"/>
                    <a:pt x="782" y="153"/>
                    <a:pt x="780" y="154"/>
                  </a:cubicBezTo>
                  <a:lnTo>
                    <a:pt x="770" y="161"/>
                  </a:lnTo>
                  <a:lnTo>
                    <a:pt x="773" y="158"/>
                  </a:lnTo>
                  <a:lnTo>
                    <a:pt x="767" y="171"/>
                  </a:lnTo>
                  <a:cubicBezTo>
                    <a:pt x="766" y="173"/>
                    <a:pt x="764" y="174"/>
                    <a:pt x="761" y="175"/>
                  </a:cubicBezTo>
                  <a:lnTo>
                    <a:pt x="749" y="178"/>
                  </a:lnTo>
                  <a:lnTo>
                    <a:pt x="755" y="170"/>
                  </a:lnTo>
                  <a:lnTo>
                    <a:pt x="755" y="174"/>
                  </a:lnTo>
                  <a:lnTo>
                    <a:pt x="752" y="168"/>
                  </a:lnTo>
                  <a:lnTo>
                    <a:pt x="762" y="178"/>
                  </a:lnTo>
                  <a:lnTo>
                    <a:pt x="756" y="175"/>
                  </a:lnTo>
                  <a:lnTo>
                    <a:pt x="763" y="175"/>
                  </a:lnTo>
                  <a:lnTo>
                    <a:pt x="756" y="178"/>
                  </a:lnTo>
                  <a:lnTo>
                    <a:pt x="766" y="166"/>
                  </a:lnTo>
                  <a:cubicBezTo>
                    <a:pt x="768" y="163"/>
                    <a:pt x="771" y="162"/>
                    <a:pt x="774" y="163"/>
                  </a:cubicBezTo>
                  <a:lnTo>
                    <a:pt x="797" y="169"/>
                  </a:lnTo>
                  <a:cubicBezTo>
                    <a:pt x="798" y="169"/>
                    <a:pt x="799" y="170"/>
                    <a:pt x="800" y="171"/>
                  </a:cubicBezTo>
                  <a:lnTo>
                    <a:pt x="807" y="178"/>
                  </a:lnTo>
                  <a:cubicBezTo>
                    <a:pt x="809" y="180"/>
                    <a:pt x="810" y="185"/>
                    <a:pt x="808" y="188"/>
                  </a:cubicBezTo>
                  <a:lnTo>
                    <a:pt x="801" y="197"/>
                  </a:lnTo>
                  <a:lnTo>
                    <a:pt x="803" y="193"/>
                  </a:lnTo>
                  <a:lnTo>
                    <a:pt x="803" y="216"/>
                  </a:lnTo>
                  <a:lnTo>
                    <a:pt x="795" y="208"/>
                  </a:lnTo>
                  <a:lnTo>
                    <a:pt x="827" y="208"/>
                  </a:lnTo>
                  <a:lnTo>
                    <a:pt x="819" y="214"/>
                  </a:lnTo>
                  <a:lnTo>
                    <a:pt x="822" y="201"/>
                  </a:lnTo>
                  <a:cubicBezTo>
                    <a:pt x="822" y="199"/>
                    <a:pt x="823" y="198"/>
                    <a:pt x="824" y="197"/>
                  </a:cubicBezTo>
                  <a:lnTo>
                    <a:pt x="860" y="164"/>
                  </a:lnTo>
                  <a:lnTo>
                    <a:pt x="858" y="167"/>
                  </a:lnTo>
                  <a:lnTo>
                    <a:pt x="874" y="134"/>
                  </a:lnTo>
                  <a:cubicBezTo>
                    <a:pt x="875" y="132"/>
                    <a:pt x="877" y="131"/>
                    <a:pt x="879" y="130"/>
                  </a:cubicBezTo>
                  <a:lnTo>
                    <a:pt x="914" y="121"/>
                  </a:lnTo>
                  <a:lnTo>
                    <a:pt x="911" y="123"/>
                  </a:lnTo>
                  <a:lnTo>
                    <a:pt x="920" y="113"/>
                  </a:lnTo>
                  <a:cubicBezTo>
                    <a:pt x="921" y="112"/>
                    <a:pt x="921" y="112"/>
                    <a:pt x="922" y="111"/>
                  </a:cubicBezTo>
                  <a:lnTo>
                    <a:pt x="929" y="108"/>
                  </a:lnTo>
                  <a:cubicBezTo>
                    <a:pt x="931" y="107"/>
                    <a:pt x="934" y="107"/>
                    <a:pt x="936" y="108"/>
                  </a:cubicBezTo>
                  <a:lnTo>
                    <a:pt x="952" y="118"/>
                  </a:lnTo>
                  <a:lnTo>
                    <a:pt x="940" y="125"/>
                  </a:lnTo>
                  <a:lnTo>
                    <a:pt x="940" y="119"/>
                  </a:lnTo>
                  <a:cubicBezTo>
                    <a:pt x="940" y="115"/>
                    <a:pt x="942" y="112"/>
                    <a:pt x="945" y="111"/>
                  </a:cubicBezTo>
                  <a:lnTo>
                    <a:pt x="961" y="105"/>
                  </a:lnTo>
                  <a:cubicBezTo>
                    <a:pt x="963" y="104"/>
                    <a:pt x="965" y="104"/>
                    <a:pt x="966" y="104"/>
                  </a:cubicBezTo>
                  <a:lnTo>
                    <a:pt x="979" y="108"/>
                  </a:lnTo>
                  <a:lnTo>
                    <a:pt x="971" y="110"/>
                  </a:lnTo>
                  <a:lnTo>
                    <a:pt x="975" y="106"/>
                  </a:lnTo>
                  <a:cubicBezTo>
                    <a:pt x="975" y="106"/>
                    <a:pt x="977" y="105"/>
                    <a:pt x="978" y="104"/>
                  </a:cubicBezTo>
                  <a:lnTo>
                    <a:pt x="987" y="101"/>
                  </a:lnTo>
                  <a:cubicBezTo>
                    <a:pt x="989" y="101"/>
                    <a:pt x="992" y="101"/>
                    <a:pt x="993" y="102"/>
                  </a:cubicBezTo>
                  <a:lnTo>
                    <a:pt x="1000" y="105"/>
                  </a:lnTo>
                  <a:lnTo>
                    <a:pt x="989" y="110"/>
                  </a:lnTo>
                  <a:lnTo>
                    <a:pt x="992" y="100"/>
                  </a:lnTo>
                  <a:lnTo>
                    <a:pt x="991" y="102"/>
                  </a:lnTo>
                  <a:lnTo>
                    <a:pt x="991" y="99"/>
                  </a:lnTo>
                  <a:cubicBezTo>
                    <a:pt x="991" y="96"/>
                    <a:pt x="993" y="93"/>
                    <a:pt x="996" y="92"/>
                  </a:cubicBezTo>
                  <a:lnTo>
                    <a:pt x="1009" y="85"/>
                  </a:lnTo>
                  <a:cubicBezTo>
                    <a:pt x="1011" y="85"/>
                    <a:pt x="1013" y="84"/>
                    <a:pt x="1015" y="85"/>
                  </a:cubicBezTo>
                  <a:lnTo>
                    <a:pt x="1024" y="88"/>
                  </a:lnTo>
                  <a:lnTo>
                    <a:pt x="1015" y="92"/>
                  </a:lnTo>
                  <a:lnTo>
                    <a:pt x="1031" y="63"/>
                  </a:lnTo>
                  <a:cubicBezTo>
                    <a:pt x="1031" y="62"/>
                    <a:pt x="1032" y="62"/>
                    <a:pt x="1032" y="61"/>
                  </a:cubicBezTo>
                  <a:lnTo>
                    <a:pt x="1039" y="55"/>
                  </a:lnTo>
                  <a:lnTo>
                    <a:pt x="1038" y="56"/>
                  </a:lnTo>
                  <a:lnTo>
                    <a:pt x="1044" y="46"/>
                  </a:lnTo>
                  <a:cubicBezTo>
                    <a:pt x="1045" y="44"/>
                    <a:pt x="1048" y="43"/>
                    <a:pt x="1051" y="43"/>
                  </a:cubicBezTo>
                  <a:lnTo>
                    <a:pt x="1063" y="43"/>
                  </a:lnTo>
                  <a:lnTo>
                    <a:pt x="1057" y="55"/>
                  </a:lnTo>
                  <a:lnTo>
                    <a:pt x="1047" y="42"/>
                  </a:lnTo>
                  <a:cubicBezTo>
                    <a:pt x="1046" y="41"/>
                    <a:pt x="1046" y="38"/>
                    <a:pt x="1046" y="36"/>
                  </a:cubicBezTo>
                  <a:cubicBezTo>
                    <a:pt x="1046" y="34"/>
                    <a:pt x="1048" y="32"/>
                    <a:pt x="1049" y="31"/>
                  </a:cubicBezTo>
                  <a:lnTo>
                    <a:pt x="1059" y="24"/>
                  </a:lnTo>
                  <a:cubicBezTo>
                    <a:pt x="1062" y="22"/>
                    <a:pt x="1066" y="23"/>
                    <a:pt x="1069" y="25"/>
                  </a:cubicBezTo>
                  <a:lnTo>
                    <a:pt x="1079" y="35"/>
                  </a:lnTo>
                  <a:lnTo>
                    <a:pt x="1077" y="34"/>
                  </a:lnTo>
                  <a:lnTo>
                    <a:pt x="1083" y="37"/>
                  </a:lnTo>
                  <a:cubicBezTo>
                    <a:pt x="1085" y="38"/>
                    <a:pt x="1086" y="39"/>
                    <a:pt x="1087" y="41"/>
                  </a:cubicBezTo>
                  <a:lnTo>
                    <a:pt x="1090" y="47"/>
                  </a:lnTo>
                  <a:lnTo>
                    <a:pt x="1093" y="53"/>
                  </a:lnTo>
                  <a:cubicBezTo>
                    <a:pt x="1093" y="54"/>
                    <a:pt x="1094" y="55"/>
                    <a:pt x="1094" y="55"/>
                  </a:cubicBezTo>
                  <a:lnTo>
                    <a:pt x="1100" y="84"/>
                  </a:lnTo>
                  <a:lnTo>
                    <a:pt x="1092" y="78"/>
                  </a:lnTo>
                  <a:lnTo>
                    <a:pt x="1118" y="78"/>
                  </a:lnTo>
                  <a:cubicBezTo>
                    <a:pt x="1122" y="78"/>
                    <a:pt x="1125" y="81"/>
                    <a:pt x="1126" y="85"/>
                  </a:cubicBezTo>
                  <a:lnTo>
                    <a:pt x="1132" y="120"/>
                  </a:lnTo>
                  <a:lnTo>
                    <a:pt x="1132" y="119"/>
                  </a:lnTo>
                  <a:lnTo>
                    <a:pt x="1145" y="151"/>
                  </a:lnTo>
                  <a:lnTo>
                    <a:pt x="1151" y="164"/>
                  </a:lnTo>
                  <a:lnTo>
                    <a:pt x="1143" y="159"/>
                  </a:lnTo>
                  <a:lnTo>
                    <a:pt x="1153" y="159"/>
                  </a:lnTo>
                  <a:lnTo>
                    <a:pt x="1151" y="159"/>
                  </a:lnTo>
                  <a:lnTo>
                    <a:pt x="1183" y="153"/>
                  </a:lnTo>
                  <a:lnTo>
                    <a:pt x="1178" y="157"/>
                  </a:lnTo>
                  <a:lnTo>
                    <a:pt x="1188" y="140"/>
                  </a:lnTo>
                  <a:cubicBezTo>
                    <a:pt x="1188" y="139"/>
                    <a:pt x="1189" y="138"/>
                    <a:pt x="1190" y="138"/>
                  </a:cubicBezTo>
                  <a:lnTo>
                    <a:pt x="1200" y="131"/>
                  </a:lnTo>
                  <a:cubicBezTo>
                    <a:pt x="1201" y="130"/>
                    <a:pt x="1203" y="130"/>
                    <a:pt x="1204" y="130"/>
                  </a:cubicBezTo>
                  <a:lnTo>
                    <a:pt x="1211" y="130"/>
                  </a:lnTo>
                  <a:cubicBezTo>
                    <a:pt x="1212" y="130"/>
                    <a:pt x="1214" y="130"/>
                    <a:pt x="1215" y="131"/>
                  </a:cubicBezTo>
                  <a:lnTo>
                    <a:pt x="1225" y="138"/>
                  </a:lnTo>
                  <a:cubicBezTo>
                    <a:pt x="1226" y="139"/>
                    <a:pt x="1227" y="140"/>
                    <a:pt x="1228" y="141"/>
                  </a:cubicBezTo>
                  <a:lnTo>
                    <a:pt x="1237" y="164"/>
                  </a:lnTo>
                  <a:lnTo>
                    <a:pt x="1236" y="161"/>
                  </a:lnTo>
                  <a:lnTo>
                    <a:pt x="1239" y="165"/>
                  </a:lnTo>
                  <a:cubicBezTo>
                    <a:pt x="1239" y="165"/>
                    <a:pt x="1239" y="165"/>
                    <a:pt x="1240" y="166"/>
                  </a:cubicBezTo>
                  <a:lnTo>
                    <a:pt x="1256" y="188"/>
                  </a:lnTo>
                  <a:lnTo>
                    <a:pt x="1253" y="186"/>
                  </a:lnTo>
                  <a:lnTo>
                    <a:pt x="1259" y="189"/>
                  </a:lnTo>
                  <a:cubicBezTo>
                    <a:pt x="1260" y="190"/>
                    <a:pt x="1261" y="190"/>
                    <a:pt x="1262" y="191"/>
                  </a:cubicBezTo>
                  <a:lnTo>
                    <a:pt x="1271" y="204"/>
                  </a:lnTo>
                  <a:cubicBezTo>
                    <a:pt x="1273" y="206"/>
                    <a:pt x="1273" y="207"/>
                    <a:pt x="1273" y="209"/>
                  </a:cubicBezTo>
                  <a:lnTo>
                    <a:pt x="1273" y="216"/>
                  </a:lnTo>
                  <a:lnTo>
                    <a:pt x="1273" y="213"/>
                  </a:lnTo>
                  <a:lnTo>
                    <a:pt x="1276" y="223"/>
                  </a:lnTo>
                  <a:lnTo>
                    <a:pt x="1274" y="220"/>
                  </a:lnTo>
                  <a:lnTo>
                    <a:pt x="1312" y="259"/>
                  </a:lnTo>
                  <a:lnTo>
                    <a:pt x="1307" y="256"/>
                  </a:lnTo>
                  <a:lnTo>
                    <a:pt x="1316" y="256"/>
                  </a:lnTo>
                  <a:cubicBezTo>
                    <a:pt x="1318" y="256"/>
                    <a:pt x="1319" y="257"/>
                    <a:pt x="1321" y="258"/>
                  </a:cubicBezTo>
                  <a:lnTo>
                    <a:pt x="1330" y="264"/>
                  </a:lnTo>
                  <a:cubicBezTo>
                    <a:pt x="1331" y="265"/>
                    <a:pt x="1332" y="266"/>
                    <a:pt x="1333" y="267"/>
                  </a:cubicBezTo>
                  <a:lnTo>
                    <a:pt x="1336" y="274"/>
                  </a:lnTo>
                  <a:cubicBezTo>
                    <a:pt x="1336" y="274"/>
                    <a:pt x="1337" y="274"/>
                    <a:pt x="1337" y="275"/>
                  </a:cubicBezTo>
                  <a:lnTo>
                    <a:pt x="1343" y="298"/>
                  </a:lnTo>
                  <a:lnTo>
                    <a:pt x="1339" y="293"/>
                  </a:lnTo>
                  <a:lnTo>
                    <a:pt x="1352" y="299"/>
                  </a:lnTo>
                  <a:lnTo>
                    <a:pt x="1350" y="298"/>
                  </a:lnTo>
                  <a:lnTo>
                    <a:pt x="1379" y="305"/>
                  </a:lnTo>
                  <a:cubicBezTo>
                    <a:pt x="1381" y="305"/>
                    <a:pt x="1382" y="306"/>
                    <a:pt x="1383" y="308"/>
                  </a:cubicBezTo>
                  <a:lnTo>
                    <a:pt x="1393" y="321"/>
                  </a:lnTo>
                  <a:lnTo>
                    <a:pt x="1389" y="318"/>
                  </a:lnTo>
                  <a:lnTo>
                    <a:pt x="1399" y="321"/>
                  </a:lnTo>
                  <a:cubicBezTo>
                    <a:pt x="1402" y="322"/>
                    <a:pt x="1404" y="325"/>
                    <a:pt x="1404" y="329"/>
                  </a:cubicBezTo>
                  <a:lnTo>
                    <a:pt x="1404" y="345"/>
                  </a:lnTo>
                  <a:lnTo>
                    <a:pt x="1400" y="338"/>
                  </a:lnTo>
                  <a:lnTo>
                    <a:pt x="1439" y="361"/>
                  </a:lnTo>
                  <a:cubicBezTo>
                    <a:pt x="1440" y="362"/>
                    <a:pt x="1441" y="363"/>
                    <a:pt x="1442" y="364"/>
                  </a:cubicBezTo>
                  <a:lnTo>
                    <a:pt x="1448" y="377"/>
                  </a:lnTo>
                  <a:lnTo>
                    <a:pt x="1441" y="373"/>
                  </a:lnTo>
                  <a:lnTo>
                    <a:pt x="1460" y="373"/>
                  </a:lnTo>
                  <a:lnTo>
                    <a:pt x="1489" y="373"/>
                  </a:lnTo>
                  <a:cubicBezTo>
                    <a:pt x="1490" y="373"/>
                    <a:pt x="1492" y="373"/>
                    <a:pt x="1493" y="374"/>
                  </a:cubicBezTo>
                  <a:lnTo>
                    <a:pt x="1505" y="380"/>
                  </a:lnTo>
                  <a:cubicBezTo>
                    <a:pt x="1506" y="380"/>
                    <a:pt x="1507" y="381"/>
                    <a:pt x="1508" y="382"/>
                  </a:cubicBezTo>
                  <a:lnTo>
                    <a:pt x="1530" y="404"/>
                  </a:lnTo>
                  <a:lnTo>
                    <a:pt x="1528" y="403"/>
                  </a:lnTo>
                  <a:lnTo>
                    <a:pt x="1541" y="409"/>
                  </a:lnTo>
                  <a:cubicBezTo>
                    <a:pt x="1544" y="411"/>
                    <a:pt x="1545" y="414"/>
                    <a:pt x="1545" y="417"/>
                  </a:cubicBezTo>
                  <a:lnTo>
                    <a:pt x="1542" y="440"/>
                  </a:lnTo>
                  <a:lnTo>
                    <a:pt x="1542" y="438"/>
                  </a:lnTo>
                  <a:lnTo>
                    <a:pt x="1545" y="471"/>
                  </a:lnTo>
                  <a:cubicBezTo>
                    <a:pt x="1545" y="471"/>
                    <a:pt x="1545" y="472"/>
                    <a:pt x="1545" y="473"/>
                  </a:cubicBezTo>
                  <a:lnTo>
                    <a:pt x="1526" y="560"/>
                  </a:lnTo>
                  <a:lnTo>
                    <a:pt x="1526" y="557"/>
                  </a:lnTo>
                  <a:lnTo>
                    <a:pt x="1529" y="573"/>
                  </a:lnTo>
                  <a:lnTo>
                    <a:pt x="1526" y="569"/>
                  </a:lnTo>
                  <a:lnTo>
                    <a:pt x="1539" y="578"/>
                  </a:lnTo>
                  <a:cubicBezTo>
                    <a:pt x="1539" y="579"/>
                    <a:pt x="1540" y="579"/>
                    <a:pt x="1540" y="580"/>
                  </a:cubicBezTo>
                  <a:lnTo>
                    <a:pt x="1553" y="596"/>
                  </a:lnTo>
                  <a:cubicBezTo>
                    <a:pt x="1554" y="597"/>
                    <a:pt x="1554" y="599"/>
                    <a:pt x="1555" y="600"/>
                  </a:cubicBezTo>
                  <a:lnTo>
                    <a:pt x="1567" y="730"/>
                  </a:lnTo>
                  <a:lnTo>
                    <a:pt x="1560" y="722"/>
                  </a:lnTo>
                  <a:lnTo>
                    <a:pt x="1586" y="726"/>
                  </a:lnTo>
                  <a:cubicBezTo>
                    <a:pt x="1587" y="726"/>
                    <a:pt x="1589" y="726"/>
                    <a:pt x="1590" y="727"/>
                  </a:cubicBezTo>
                  <a:lnTo>
                    <a:pt x="1603" y="737"/>
                  </a:lnTo>
                  <a:cubicBezTo>
                    <a:pt x="1605" y="738"/>
                    <a:pt x="1606" y="740"/>
                    <a:pt x="1606" y="743"/>
                  </a:cubicBezTo>
                  <a:lnTo>
                    <a:pt x="1609" y="788"/>
                  </a:lnTo>
                  <a:lnTo>
                    <a:pt x="1608" y="784"/>
                  </a:lnTo>
                  <a:lnTo>
                    <a:pt x="1618" y="801"/>
                  </a:lnTo>
                  <a:lnTo>
                    <a:pt x="1615" y="798"/>
                  </a:lnTo>
                  <a:lnTo>
                    <a:pt x="1631" y="808"/>
                  </a:lnTo>
                  <a:lnTo>
                    <a:pt x="1627" y="806"/>
                  </a:lnTo>
                  <a:lnTo>
                    <a:pt x="1633" y="806"/>
                  </a:lnTo>
                  <a:cubicBezTo>
                    <a:pt x="1634" y="806"/>
                    <a:pt x="1636" y="807"/>
                    <a:pt x="1637" y="807"/>
                  </a:cubicBezTo>
                  <a:lnTo>
                    <a:pt x="1643" y="811"/>
                  </a:lnTo>
                  <a:lnTo>
                    <a:pt x="1672" y="823"/>
                  </a:lnTo>
                  <a:cubicBezTo>
                    <a:pt x="1674" y="825"/>
                    <a:pt x="1676" y="827"/>
                    <a:pt x="1676" y="830"/>
                  </a:cubicBezTo>
                  <a:lnTo>
                    <a:pt x="1679" y="856"/>
                  </a:lnTo>
                  <a:cubicBezTo>
                    <a:pt x="1680" y="858"/>
                    <a:pt x="1679" y="860"/>
                    <a:pt x="1678" y="861"/>
                  </a:cubicBezTo>
                  <a:lnTo>
                    <a:pt x="1668" y="874"/>
                  </a:lnTo>
                  <a:cubicBezTo>
                    <a:pt x="1668" y="875"/>
                    <a:pt x="1668" y="875"/>
                    <a:pt x="1668" y="875"/>
                  </a:cubicBezTo>
                  <a:lnTo>
                    <a:pt x="1658" y="885"/>
                  </a:lnTo>
                  <a:lnTo>
                    <a:pt x="1660" y="880"/>
                  </a:lnTo>
                  <a:lnTo>
                    <a:pt x="1657" y="906"/>
                  </a:lnTo>
                  <a:lnTo>
                    <a:pt x="1647" y="943"/>
                  </a:lnTo>
                  <a:cubicBezTo>
                    <a:pt x="1647" y="944"/>
                    <a:pt x="1646" y="945"/>
                    <a:pt x="1646" y="946"/>
                  </a:cubicBezTo>
                  <a:lnTo>
                    <a:pt x="1633" y="962"/>
                  </a:lnTo>
                  <a:cubicBezTo>
                    <a:pt x="1632" y="963"/>
                    <a:pt x="1631" y="964"/>
                    <a:pt x="1630" y="964"/>
                  </a:cubicBezTo>
                  <a:lnTo>
                    <a:pt x="1624" y="967"/>
                  </a:lnTo>
                  <a:lnTo>
                    <a:pt x="1627" y="965"/>
                  </a:lnTo>
                  <a:lnTo>
                    <a:pt x="1621" y="974"/>
                  </a:lnTo>
                  <a:cubicBezTo>
                    <a:pt x="1620" y="976"/>
                    <a:pt x="1618" y="977"/>
                    <a:pt x="1617" y="977"/>
                  </a:cubicBezTo>
                  <a:lnTo>
                    <a:pt x="1601" y="984"/>
                  </a:lnTo>
                  <a:lnTo>
                    <a:pt x="1604" y="982"/>
                  </a:lnTo>
                  <a:lnTo>
                    <a:pt x="1594" y="992"/>
                  </a:lnTo>
                  <a:cubicBezTo>
                    <a:pt x="1592" y="994"/>
                    <a:pt x="1590" y="994"/>
                    <a:pt x="1587" y="994"/>
                  </a:cubicBezTo>
                  <a:cubicBezTo>
                    <a:pt x="1584" y="994"/>
                    <a:pt x="1582" y="992"/>
                    <a:pt x="1581" y="990"/>
                  </a:cubicBezTo>
                  <a:lnTo>
                    <a:pt x="1578" y="983"/>
                  </a:lnTo>
                  <a:lnTo>
                    <a:pt x="1588" y="987"/>
                  </a:lnTo>
                  <a:lnTo>
                    <a:pt x="1568" y="994"/>
                  </a:lnTo>
                  <a:lnTo>
                    <a:pt x="1573" y="982"/>
                  </a:lnTo>
                  <a:lnTo>
                    <a:pt x="1592" y="1014"/>
                  </a:lnTo>
                  <a:cubicBezTo>
                    <a:pt x="1593" y="1017"/>
                    <a:pt x="1593" y="1020"/>
                    <a:pt x="1592" y="1022"/>
                  </a:cubicBezTo>
                  <a:lnTo>
                    <a:pt x="1589" y="1028"/>
                  </a:lnTo>
                  <a:cubicBezTo>
                    <a:pt x="1589" y="1029"/>
                    <a:pt x="1588" y="1030"/>
                    <a:pt x="1587" y="1031"/>
                  </a:cubicBezTo>
                  <a:lnTo>
                    <a:pt x="1571" y="1044"/>
                  </a:lnTo>
                  <a:lnTo>
                    <a:pt x="1555" y="1057"/>
                  </a:lnTo>
                  <a:cubicBezTo>
                    <a:pt x="1554" y="1057"/>
                    <a:pt x="1554" y="1058"/>
                    <a:pt x="1553" y="1058"/>
                  </a:cubicBezTo>
                  <a:lnTo>
                    <a:pt x="1547" y="1061"/>
                  </a:lnTo>
                  <a:cubicBezTo>
                    <a:pt x="1545" y="1062"/>
                    <a:pt x="1543" y="1062"/>
                    <a:pt x="1541" y="1062"/>
                  </a:cubicBezTo>
                  <a:lnTo>
                    <a:pt x="1531" y="1058"/>
                  </a:lnTo>
                  <a:lnTo>
                    <a:pt x="1538" y="1057"/>
                  </a:lnTo>
                  <a:lnTo>
                    <a:pt x="1519" y="1070"/>
                  </a:lnTo>
                  <a:lnTo>
                    <a:pt x="1504" y="1083"/>
                  </a:lnTo>
                  <a:lnTo>
                    <a:pt x="1507" y="1076"/>
                  </a:lnTo>
                  <a:lnTo>
                    <a:pt x="1510" y="1102"/>
                  </a:lnTo>
                  <a:lnTo>
                    <a:pt x="1509" y="1098"/>
                  </a:lnTo>
                  <a:lnTo>
                    <a:pt x="1515" y="1108"/>
                  </a:lnTo>
                  <a:cubicBezTo>
                    <a:pt x="1517" y="1111"/>
                    <a:pt x="1517" y="1115"/>
                    <a:pt x="1514" y="1118"/>
                  </a:cubicBezTo>
                  <a:lnTo>
                    <a:pt x="1508" y="1124"/>
                  </a:lnTo>
                  <a:cubicBezTo>
                    <a:pt x="1507" y="1125"/>
                    <a:pt x="1507" y="1125"/>
                    <a:pt x="1506" y="1126"/>
                  </a:cubicBezTo>
                  <a:lnTo>
                    <a:pt x="1490" y="1135"/>
                  </a:lnTo>
                  <a:cubicBezTo>
                    <a:pt x="1486" y="1137"/>
                    <a:pt x="1482" y="1137"/>
                    <a:pt x="1479" y="1133"/>
                  </a:cubicBezTo>
                  <a:lnTo>
                    <a:pt x="1460" y="1107"/>
                  </a:lnTo>
                  <a:lnTo>
                    <a:pt x="1465" y="1110"/>
                  </a:lnTo>
                  <a:lnTo>
                    <a:pt x="1449" y="1107"/>
                  </a:lnTo>
                  <a:cubicBezTo>
                    <a:pt x="1447" y="1107"/>
                    <a:pt x="1445" y="1105"/>
                    <a:pt x="1444" y="1103"/>
                  </a:cubicBezTo>
                  <a:lnTo>
                    <a:pt x="1434" y="1087"/>
                  </a:lnTo>
                  <a:lnTo>
                    <a:pt x="1431" y="1080"/>
                  </a:lnTo>
                  <a:cubicBezTo>
                    <a:pt x="1430" y="1079"/>
                    <a:pt x="1430" y="1078"/>
                    <a:pt x="1430" y="1077"/>
                  </a:cubicBezTo>
                  <a:lnTo>
                    <a:pt x="1430" y="1073"/>
                  </a:lnTo>
                  <a:lnTo>
                    <a:pt x="1438" y="1081"/>
                  </a:lnTo>
                  <a:lnTo>
                    <a:pt x="1435" y="1081"/>
                  </a:lnTo>
                  <a:cubicBezTo>
                    <a:pt x="1433" y="1081"/>
                    <a:pt x="1430" y="1081"/>
                    <a:pt x="1429" y="1079"/>
                  </a:cubicBezTo>
                  <a:lnTo>
                    <a:pt x="1413" y="1063"/>
                  </a:lnTo>
                  <a:lnTo>
                    <a:pt x="1416" y="1065"/>
                  </a:lnTo>
                  <a:lnTo>
                    <a:pt x="1400" y="1058"/>
                  </a:lnTo>
                  <a:lnTo>
                    <a:pt x="1404" y="1059"/>
                  </a:lnTo>
                  <a:lnTo>
                    <a:pt x="1388" y="1062"/>
                  </a:lnTo>
                  <a:cubicBezTo>
                    <a:pt x="1386" y="1062"/>
                    <a:pt x="1383" y="1062"/>
                    <a:pt x="1382" y="1060"/>
                  </a:cubicBezTo>
                  <a:cubicBezTo>
                    <a:pt x="1380" y="1059"/>
                    <a:pt x="1379" y="1056"/>
                    <a:pt x="1379" y="1054"/>
                  </a:cubicBezTo>
                  <a:lnTo>
                    <a:pt x="1379" y="1051"/>
                  </a:lnTo>
                  <a:lnTo>
                    <a:pt x="1383" y="1058"/>
                  </a:lnTo>
                  <a:lnTo>
                    <a:pt x="1377" y="1055"/>
                  </a:lnTo>
                  <a:lnTo>
                    <a:pt x="1388" y="1048"/>
                  </a:lnTo>
                  <a:lnTo>
                    <a:pt x="1388" y="1057"/>
                  </a:lnTo>
                  <a:cubicBezTo>
                    <a:pt x="1388" y="1059"/>
                    <a:pt x="1387" y="1061"/>
                    <a:pt x="1386" y="1063"/>
                  </a:cubicBezTo>
                  <a:lnTo>
                    <a:pt x="1380" y="1069"/>
                  </a:lnTo>
                  <a:cubicBezTo>
                    <a:pt x="1377" y="1072"/>
                    <a:pt x="1374" y="1072"/>
                    <a:pt x="1371" y="1071"/>
                  </a:cubicBezTo>
                  <a:lnTo>
                    <a:pt x="1326" y="1055"/>
                  </a:lnTo>
                  <a:cubicBezTo>
                    <a:pt x="1325" y="1055"/>
                    <a:pt x="1324" y="1054"/>
                    <a:pt x="1323" y="1053"/>
                  </a:cubicBezTo>
                  <a:lnTo>
                    <a:pt x="1317" y="1047"/>
                  </a:lnTo>
                  <a:lnTo>
                    <a:pt x="1314" y="1043"/>
                  </a:lnTo>
                  <a:lnTo>
                    <a:pt x="1319" y="1046"/>
                  </a:lnTo>
                  <a:lnTo>
                    <a:pt x="1313" y="1046"/>
                  </a:lnTo>
                  <a:cubicBezTo>
                    <a:pt x="1313" y="1046"/>
                    <a:pt x="1312" y="1046"/>
                    <a:pt x="1312" y="1046"/>
                  </a:cubicBezTo>
                  <a:lnTo>
                    <a:pt x="1260" y="1036"/>
                  </a:lnTo>
                  <a:lnTo>
                    <a:pt x="1232" y="1033"/>
                  </a:lnTo>
                  <a:lnTo>
                    <a:pt x="1213" y="1030"/>
                  </a:lnTo>
                  <a:lnTo>
                    <a:pt x="1214" y="1030"/>
                  </a:lnTo>
                  <a:lnTo>
                    <a:pt x="1195" y="1030"/>
                  </a:lnTo>
                  <a:cubicBezTo>
                    <a:pt x="1194" y="1030"/>
                    <a:pt x="1193" y="1030"/>
                    <a:pt x="1193" y="1029"/>
                  </a:cubicBezTo>
                  <a:lnTo>
                    <a:pt x="1167" y="1023"/>
                  </a:lnTo>
                  <a:cubicBezTo>
                    <a:pt x="1167" y="1023"/>
                    <a:pt x="1166" y="1023"/>
                    <a:pt x="1165" y="1022"/>
                  </a:cubicBezTo>
                  <a:lnTo>
                    <a:pt x="1140" y="1009"/>
                  </a:lnTo>
                  <a:lnTo>
                    <a:pt x="1142" y="1010"/>
                  </a:lnTo>
                  <a:lnTo>
                    <a:pt x="1098" y="1004"/>
                  </a:lnTo>
                  <a:lnTo>
                    <a:pt x="1099" y="1004"/>
                  </a:lnTo>
                  <a:lnTo>
                    <a:pt x="1079" y="1004"/>
                  </a:lnTo>
                  <a:cubicBezTo>
                    <a:pt x="1079" y="1004"/>
                    <a:pt x="1078" y="1004"/>
                    <a:pt x="1077" y="1003"/>
                  </a:cubicBezTo>
                  <a:lnTo>
                    <a:pt x="1055" y="997"/>
                  </a:lnTo>
                  <a:lnTo>
                    <a:pt x="1060" y="997"/>
                  </a:lnTo>
                  <a:lnTo>
                    <a:pt x="1050" y="1000"/>
                  </a:lnTo>
                  <a:cubicBezTo>
                    <a:pt x="1049" y="1000"/>
                    <a:pt x="1048" y="1001"/>
                    <a:pt x="1046" y="1000"/>
                  </a:cubicBezTo>
                  <a:lnTo>
                    <a:pt x="995" y="994"/>
                  </a:lnTo>
                  <a:cubicBezTo>
                    <a:pt x="994" y="994"/>
                    <a:pt x="993" y="994"/>
                    <a:pt x="992" y="993"/>
                  </a:cubicBezTo>
                  <a:lnTo>
                    <a:pt x="970" y="980"/>
                  </a:lnTo>
                  <a:lnTo>
                    <a:pt x="971" y="981"/>
                  </a:lnTo>
                  <a:lnTo>
                    <a:pt x="962" y="977"/>
                  </a:lnTo>
                  <a:cubicBezTo>
                    <a:pt x="961" y="977"/>
                    <a:pt x="959" y="976"/>
                    <a:pt x="959" y="975"/>
                  </a:cubicBezTo>
                  <a:lnTo>
                    <a:pt x="936" y="953"/>
                  </a:lnTo>
                  <a:lnTo>
                    <a:pt x="944" y="955"/>
                  </a:lnTo>
                  <a:lnTo>
                    <a:pt x="935" y="958"/>
                  </a:lnTo>
                  <a:cubicBezTo>
                    <a:pt x="932" y="959"/>
                    <a:pt x="929" y="958"/>
                    <a:pt x="927" y="956"/>
                  </a:cubicBezTo>
                  <a:lnTo>
                    <a:pt x="917" y="946"/>
                  </a:lnTo>
                  <a:lnTo>
                    <a:pt x="914" y="943"/>
                  </a:lnTo>
                  <a:lnTo>
                    <a:pt x="915" y="944"/>
                  </a:lnTo>
                  <a:lnTo>
                    <a:pt x="902" y="934"/>
                  </a:lnTo>
                  <a:lnTo>
                    <a:pt x="912" y="933"/>
                  </a:lnTo>
                  <a:lnTo>
                    <a:pt x="909" y="937"/>
                  </a:lnTo>
                  <a:cubicBezTo>
                    <a:pt x="906" y="939"/>
                    <a:pt x="902" y="940"/>
                    <a:pt x="899" y="938"/>
                  </a:cubicBezTo>
                  <a:lnTo>
                    <a:pt x="889" y="931"/>
                  </a:lnTo>
                  <a:cubicBezTo>
                    <a:pt x="887" y="930"/>
                    <a:pt x="886" y="927"/>
                    <a:pt x="886" y="925"/>
                  </a:cubicBezTo>
                  <a:lnTo>
                    <a:pt x="886" y="915"/>
                  </a:lnTo>
                  <a:lnTo>
                    <a:pt x="888" y="920"/>
                  </a:lnTo>
                  <a:lnTo>
                    <a:pt x="879" y="911"/>
                  </a:lnTo>
                  <a:lnTo>
                    <a:pt x="869" y="901"/>
                  </a:lnTo>
                  <a:lnTo>
                    <a:pt x="873" y="903"/>
                  </a:lnTo>
                  <a:lnTo>
                    <a:pt x="837" y="893"/>
                  </a:lnTo>
                  <a:lnTo>
                    <a:pt x="815" y="887"/>
                  </a:lnTo>
                  <a:lnTo>
                    <a:pt x="805" y="884"/>
                  </a:lnTo>
                  <a:lnTo>
                    <a:pt x="807" y="884"/>
                  </a:lnTo>
                  <a:lnTo>
                    <a:pt x="804" y="884"/>
                  </a:lnTo>
                  <a:lnTo>
                    <a:pt x="795" y="884"/>
                  </a:lnTo>
                  <a:cubicBezTo>
                    <a:pt x="794" y="884"/>
                    <a:pt x="792" y="884"/>
                    <a:pt x="791" y="883"/>
                  </a:cubicBezTo>
                  <a:lnTo>
                    <a:pt x="718" y="851"/>
                  </a:lnTo>
                  <a:lnTo>
                    <a:pt x="664" y="828"/>
                  </a:lnTo>
                  <a:lnTo>
                    <a:pt x="620" y="816"/>
                  </a:lnTo>
                  <a:lnTo>
                    <a:pt x="593" y="806"/>
                  </a:lnTo>
                  <a:lnTo>
                    <a:pt x="552" y="793"/>
                  </a:lnTo>
                  <a:lnTo>
                    <a:pt x="504" y="773"/>
                  </a:lnTo>
                  <a:lnTo>
                    <a:pt x="481" y="764"/>
                  </a:lnTo>
                  <a:lnTo>
                    <a:pt x="440" y="751"/>
                  </a:lnTo>
                  <a:lnTo>
                    <a:pt x="402" y="738"/>
                  </a:lnTo>
                  <a:lnTo>
                    <a:pt x="404" y="738"/>
                  </a:lnTo>
                  <a:lnTo>
                    <a:pt x="398" y="738"/>
                  </a:lnTo>
                  <a:cubicBezTo>
                    <a:pt x="396" y="738"/>
                    <a:pt x="394" y="737"/>
                    <a:pt x="392" y="736"/>
                  </a:cubicBezTo>
                  <a:lnTo>
                    <a:pt x="383" y="726"/>
                  </a:lnTo>
                  <a:lnTo>
                    <a:pt x="394" y="726"/>
                  </a:lnTo>
                  <a:lnTo>
                    <a:pt x="391" y="729"/>
                  </a:lnTo>
                  <a:cubicBezTo>
                    <a:pt x="389" y="731"/>
                    <a:pt x="387" y="732"/>
                    <a:pt x="385" y="732"/>
                  </a:cubicBezTo>
                  <a:cubicBezTo>
                    <a:pt x="383" y="732"/>
                    <a:pt x="381" y="731"/>
                    <a:pt x="379" y="729"/>
                  </a:cubicBezTo>
                  <a:lnTo>
                    <a:pt x="376" y="726"/>
                  </a:lnTo>
                  <a:lnTo>
                    <a:pt x="382" y="729"/>
                  </a:lnTo>
                  <a:lnTo>
                    <a:pt x="375" y="729"/>
                  </a:lnTo>
                  <a:cubicBezTo>
                    <a:pt x="371" y="729"/>
                    <a:pt x="367" y="725"/>
                    <a:pt x="367" y="721"/>
                  </a:cubicBezTo>
                  <a:lnTo>
                    <a:pt x="367" y="701"/>
                  </a:lnTo>
                  <a:lnTo>
                    <a:pt x="369" y="706"/>
                  </a:lnTo>
                  <a:lnTo>
                    <a:pt x="362" y="696"/>
                  </a:lnTo>
                  <a:lnTo>
                    <a:pt x="365" y="699"/>
                  </a:lnTo>
                  <a:lnTo>
                    <a:pt x="324" y="676"/>
                  </a:lnTo>
                  <a:cubicBezTo>
                    <a:pt x="323" y="675"/>
                    <a:pt x="322" y="675"/>
                    <a:pt x="321" y="674"/>
                  </a:cubicBezTo>
                  <a:lnTo>
                    <a:pt x="308" y="658"/>
                  </a:lnTo>
                  <a:lnTo>
                    <a:pt x="311" y="660"/>
                  </a:lnTo>
                  <a:lnTo>
                    <a:pt x="276" y="640"/>
                  </a:lnTo>
                  <a:lnTo>
                    <a:pt x="263" y="634"/>
                  </a:lnTo>
                  <a:lnTo>
                    <a:pt x="228" y="618"/>
                  </a:lnTo>
                  <a:lnTo>
                    <a:pt x="194" y="605"/>
                  </a:lnTo>
                  <a:cubicBezTo>
                    <a:pt x="190" y="604"/>
                    <a:pt x="188" y="600"/>
                    <a:pt x="188" y="596"/>
                  </a:cubicBezTo>
                  <a:cubicBezTo>
                    <a:pt x="189" y="592"/>
                    <a:pt x="192" y="590"/>
                    <a:pt x="196" y="590"/>
                  </a:cubicBezTo>
                  <a:lnTo>
                    <a:pt x="203" y="590"/>
                  </a:lnTo>
                  <a:lnTo>
                    <a:pt x="209" y="590"/>
                  </a:lnTo>
                  <a:cubicBezTo>
                    <a:pt x="213" y="590"/>
                    <a:pt x="217" y="593"/>
                    <a:pt x="217" y="598"/>
                  </a:cubicBezTo>
                  <a:cubicBezTo>
                    <a:pt x="217" y="602"/>
                    <a:pt x="213" y="606"/>
                    <a:pt x="209" y="606"/>
                  </a:cubicBezTo>
                  <a:lnTo>
                    <a:pt x="206" y="606"/>
                  </a:lnTo>
                  <a:cubicBezTo>
                    <a:pt x="205" y="606"/>
                    <a:pt x="204" y="605"/>
                    <a:pt x="203" y="605"/>
                  </a:cubicBezTo>
                  <a:lnTo>
                    <a:pt x="194" y="602"/>
                  </a:lnTo>
                  <a:cubicBezTo>
                    <a:pt x="190" y="601"/>
                    <a:pt x="188" y="597"/>
                    <a:pt x="188" y="593"/>
                  </a:cubicBezTo>
                  <a:cubicBezTo>
                    <a:pt x="189" y="589"/>
                    <a:pt x="192" y="586"/>
                    <a:pt x="196" y="586"/>
                  </a:cubicBezTo>
                  <a:lnTo>
                    <a:pt x="206" y="586"/>
                  </a:lnTo>
                  <a:lnTo>
                    <a:pt x="198" y="594"/>
                  </a:lnTo>
                  <a:lnTo>
                    <a:pt x="198" y="588"/>
                  </a:lnTo>
                  <a:lnTo>
                    <a:pt x="200" y="593"/>
                  </a:lnTo>
                  <a:lnTo>
                    <a:pt x="171" y="561"/>
                  </a:lnTo>
                  <a:lnTo>
                    <a:pt x="177" y="564"/>
                  </a:lnTo>
                  <a:lnTo>
                    <a:pt x="171" y="564"/>
                  </a:lnTo>
                  <a:lnTo>
                    <a:pt x="167" y="564"/>
                  </a:lnTo>
                  <a:lnTo>
                    <a:pt x="164" y="564"/>
                  </a:lnTo>
                  <a:lnTo>
                    <a:pt x="170" y="561"/>
                  </a:lnTo>
                  <a:lnTo>
                    <a:pt x="164" y="568"/>
                  </a:lnTo>
                  <a:cubicBezTo>
                    <a:pt x="161" y="570"/>
                    <a:pt x="157" y="571"/>
                    <a:pt x="154" y="569"/>
                  </a:cubicBezTo>
                  <a:lnTo>
                    <a:pt x="148" y="566"/>
                  </a:lnTo>
                  <a:cubicBezTo>
                    <a:pt x="145" y="565"/>
                    <a:pt x="143" y="562"/>
                    <a:pt x="143" y="559"/>
                  </a:cubicBezTo>
                  <a:lnTo>
                    <a:pt x="143" y="556"/>
                  </a:lnTo>
                  <a:cubicBezTo>
                    <a:pt x="143" y="552"/>
                    <a:pt x="145" y="550"/>
                    <a:pt x="148" y="548"/>
                  </a:cubicBezTo>
                  <a:lnTo>
                    <a:pt x="154" y="545"/>
                  </a:lnTo>
                  <a:lnTo>
                    <a:pt x="152" y="558"/>
                  </a:lnTo>
                  <a:lnTo>
                    <a:pt x="149" y="555"/>
                  </a:lnTo>
                  <a:lnTo>
                    <a:pt x="155" y="557"/>
                  </a:lnTo>
                  <a:lnTo>
                    <a:pt x="148" y="557"/>
                  </a:lnTo>
                  <a:lnTo>
                    <a:pt x="156" y="549"/>
                  </a:lnTo>
                  <a:lnTo>
                    <a:pt x="156" y="556"/>
                  </a:lnTo>
                  <a:cubicBezTo>
                    <a:pt x="156" y="560"/>
                    <a:pt x="153" y="564"/>
                    <a:pt x="148" y="564"/>
                  </a:cubicBezTo>
                  <a:lnTo>
                    <a:pt x="145" y="564"/>
                  </a:lnTo>
                  <a:cubicBezTo>
                    <a:pt x="143" y="564"/>
                    <a:pt x="141" y="563"/>
                    <a:pt x="139" y="561"/>
                  </a:cubicBezTo>
                  <a:lnTo>
                    <a:pt x="133" y="555"/>
                  </a:lnTo>
                  <a:lnTo>
                    <a:pt x="135" y="556"/>
                  </a:lnTo>
                  <a:lnTo>
                    <a:pt x="129" y="553"/>
                  </a:lnTo>
                  <a:cubicBezTo>
                    <a:pt x="127" y="552"/>
                    <a:pt x="126" y="551"/>
                    <a:pt x="125" y="549"/>
                  </a:cubicBezTo>
                  <a:lnTo>
                    <a:pt x="122" y="543"/>
                  </a:lnTo>
                  <a:lnTo>
                    <a:pt x="129" y="547"/>
                  </a:lnTo>
                  <a:lnTo>
                    <a:pt x="126" y="547"/>
                  </a:lnTo>
                  <a:cubicBezTo>
                    <a:pt x="125" y="547"/>
                    <a:pt x="125" y="547"/>
                    <a:pt x="125" y="547"/>
                  </a:cubicBezTo>
                  <a:lnTo>
                    <a:pt x="105" y="544"/>
                  </a:lnTo>
                  <a:cubicBezTo>
                    <a:pt x="101" y="543"/>
                    <a:pt x="99" y="540"/>
                    <a:pt x="99" y="536"/>
                  </a:cubicBezTo>
                  <a:lnTo>
                    <a:pt x="99" y="513"/>
                  </a:lnTo>
                  <a:lnTo>
                    <a:pt x="101" y="519"/>
                  </a:lnTo>
                  <a:lnTo>
                    <a:pt x="81" y="496"/>
                  </a:lnTo>
                  <a:lnTo>
                    <a:pt x="85" y="498"/>
                  </a:lnTo>
                  <a:lnTo>
                    <a:pt x="75" y="495"/>
                  </a:lnTo>
                  <a:cubicBezTo>
                    <a:pt x="74" y="495"/>
                    <a:pt x="73" y="494"/>
                    <a:pt x="72" y="493"/>
                  </a:cubicBezTo>
                  <a:lnTo>
                    <a:pt x="59" y="476"/>
                  </a:lnTo>
                  <a:cubicBezTo>
                    <a:pt x="58" y="476"/>
                    <a:pt x="58" y="475"/>
                    <a:pt x="58" y="475"/>
                  </a:cubicBezTo>
                  <a:lnTo>
                    <a:pt x="51" y="462"/>
                  </a:lnTo>
                  <a:lnTo>
                    <a:pt x="46" y="453"/>
                  </a:lnTo>
                  <a:cubicBezTo>
                    <a:pt x="45" y="452"/>
                    <a:pt x="45" y="452"/>
                    <a:pt x="44" y="451"/>
                  </a:cubicBezTo>
                  <a:lnTo>
                    <a:pt x="41" y="438"/>
                  </a:lnTo>
                  <a:lnTo>
                    <a:pt x="45" y="442"/>
                  </a:lnTo>
                  <a:lnTo>
                    <a:pt x="25" y="429"/>
                  </a:lnTo>
                  <a:lnTo>
                    <a:pt x="7" y="420"/>
                  </a:lnTo>
                  <a:cubicBezTo>
                    <a:pt x="5" y="419"/>
                    <a:pt x="3" y="417"/>
                    <a:pt x="3" y="415"/>
                  </a:cubicBezTo>
                  <a:lnTo>
                    <a:pt x="0" y="398"/>
                  </a:lnTo>
                  <a:lnTo>
                    <a:pt x="15" y="395"/>
                  </a:lnTo>
                  <a:lnTo>
                    <a:pt x="19" y="412"/>
                  </a:lnTo>
                  <a:lnTo>
                    <a:pt x="14" y="406"/>
                  </a:lnTo>
                  <a:lnTo>
                    <a:pt x="34" y="416"/>
                  </a:lnTo>
                  <a:lnTo>
                    <a:pt x="54" y="429"/>
                  </a:lnTo>
                  <a:cubicBezTo>
                    <a:pt x="55" y="430"/>
                    <a:pt x="56" y="432"/>
                    <a:pt x="57" y="434"/>
                  </a:cubicBezTo>
                  <a:lnTo>
                    <a:pt x="60" y="447"/>
                  </a:lnTo>
                  <a:lnTo>
                    <a:pt x="59" y="444"/>
                  </a:lnTo>
                  <a:lnTo>
                    <a:pt x="66" y="455"/>
                  </a:lnTo>
                  <a:lnTo>
                    <a:pt x="72" y="468"/>
                  </a:lnTo>
                  <a:lnTo>
                    <a:pt x="71" y="466"/>
                  </a:lnTo>
                  <a:lnTo>
                    <a:pt x="84" y="483"/>
                  </a:lnTo>
                  <a:lnTo>
                    <a:pt x="80" y="480"/>
                  </a:lnTo>
                  <a:lnTo>
                    <a:pt x="90" y="483"/>
                  </a:lnTo>
                  <a:cubicBezTo>
                    <a:pt x="91" y="484"/>
                    <a:pt x="93" y="484"/>
                    <a:pt x="94" y="486"/>
                  </a:cubicBezTo>
                  <a:lnTo>
                    <a:pt x="113" y="508"/>
                  </a:lnTo>
                  <a:cubicBezTo>
                    <a:pt x="114" y="510"/>
                    <a:pt x="115" y="512"/>
                    <a:pt x="115" y="513"/>
                  </a:cubicBezTo>
                  <a:lnTo>
                    <a:pt x="115" y="536"/>
                  </a:lnTo>
                  <a:lnTo>
                    <a:pt x="108" y="528"/>
                  </a:lnTo>
                  <a:lnTo>
                    <a:pt x="127" y="531"/>
                  </a:lnTo>
                  <a:lnTo>
                    <a:pt x="126" y="531"/>
                  </a:lnTo>
                  <a:lnTo>
                    <a:pt x="129" y="531"/>
                  </a:lnTo>
                  <a:cubicBezTo>
                    <a:pt x="132" y="531"/>
                    <a:pt x="135" y="533"/>
                    <a:pt x="136" y="536"/>
                  </a:cubicBezTo>
                  <a:lnTo>
                    <a:pt x="139" y="542"/>
                  </a:lnTo>
                  <a:lnTo>
                    <a:pt x="136" y="539"/>
                  </a:lnTo>
                  <a:lnTo>
                    <a:pt x="142" y="542"/>
                  </a:lnTo>
                  <a:cubicBezTo>
                    <a:pt x="143" y="542"/>
                    <a:pt x="144" y="543"/>
                    <a:pt x="144" y="543"/>
                  </a:cubicBezTo>
                  <a:lnTo>
                    <a:pt x="151" y="550"/>
                  </a:lnTo>
                  <a:lnTo>
                    <a:pt x="145" y="548"/>
                  </a:lnTo>
                  <a:lnTo>
                    <a:pt x="148" y="548"/>
                  </a:lnTo>
                  <a:lnTo>
                    <a:pt x="140" y="556"/>
                  </a:lnTo>
                  <a:lnTo>
                    <a:pt x="140" y="549"/>
                  </a:lnTo>
                  <a:cubicBezTo>
                    <a:pt x="140" y="545"/>
                    <a:pt x="144" y="541"/>
                    <a:pt x="148" y="541"/>
                  </a:cubicBezTo>
                  <a:lnTo>
                    <a:pt x="155" y="541"/>
                  </a:lnTo>
                  <a:cubicBezTo>
                    <a:pt x="157" y="541"/>
                    <a:pt x="159" y="542"/>
                    <a:pt x="160" y="543"/>
                  </a:cubicBezTo>
                  <a:lnTo>
                    <a:pt x="164" y="547"/>
                  </a:lnTo>
                  <a:cubicBezTo>
                    <a:pt x="165" y="548"/>
                    <a:pt x="166" y="551"/>
                    <a:pt x="166" y="554"/>
                  </a:cubicBezTo>
                  <a:cubicBezTo>
                    <a:pt x="165" y="556"/>
                    <a:pt x="164" y="558"/>
                    <a:pt x="161" y="559"/>
                  </a:cubicBezTo>
                  <a:lnTo>
                    <a:pt x="155" y="563"/>
                  </a:lnTo>
                  <a:lnTo>
                    <a:pt x="159" y="556"/>
                  </a:lnTo>
                  <a:lnTo>
                    <a:pt x="159" y="559"/>
                  </a:lnTo>
                  <a:lnTo>
                    <a:pt x="155" y="552"/>
                  </a:lnTo>
                  <a:lnTo>
                    <a:pt x="161" y="555"/>
                  </a:lnTo>
                  <a:lnTo>
                    <a:pt x="152" y="556"/>
                  </a:lnTo>
                  <a:lnTo>
                    <a:pt x="159" y="550"/>
                  </a:lnTo>
                  <a:cubicBezTo>
                    <a:pt x="160" y="548"/>
                    <a:pt x="162" y="548"/>
                    <a:pt x="164" y="548"/>
                  </a:cubicBezTo>
                  <a:lnTo>
                    <a:pt x="167" y="548"/>
                  </a:lnTo>
                  <a:lnTo>
                    <a:pt x="171" y="548"/>
                  </a:lnTo>
                  <a:lnTo>
                    <a:pt x="177" y="548"/>
                  </a:lnTo>
                  <a:cubicBezTo>
                    <a:pt x="179" y="548"/>
                    <a:pt x="182" y="548"/>
                    <a:pt x="183" y="550"/>
                  </a:cubicBezTo>
                  <a:lnTo>
                    <a:pt x="212" y="583"/>
                  </a:lnTo>
                  <a:cubicBezTo>
                    <a:pt x="213" y="584"/>
                    <a:pt x="214" y="586"/>
                    <a:pt x="214" y="588"/>
                  </a:cubicBezTo>
                  <a:lnTo>
                    <a:pt x="214" y="594"/>
                  </a:lnTo>
                  <a:cubicBezTo>
                    <a:pt x="214" y="599"/>
                    <a:pt x="210" y="602"/>
                    <a:pt x="206" y="602"/>
                  </a:cubicBezTo>
                  <a:lnTo>
                    <a:pt x="196" y="602"/>
                  </a:lnTo>
                  <a:lnTo>
                    <a:pt x="199" y="587"/>
                  </a:lnTo>
                  <a:lnTo>
                    <a:pt x="208" y="590"/>
                  </a:lnTo>
                  <a:lnTo>
                    <a:pt x="206" y="590"/>
                  </a:lnTo>
                  <a:lnTo>
                    <a:pt x="209" y="590"/>
                  </a:lnTo>
                  <a:lnTo>
                    <a:pt x="209" y="606"/>
                  </a:lnTo>
                  <a:lnTo>
                    <a:pt x="203" y="606"/>
                  </a:lnTo>
                  <a:lnTo>
                    <a:pt x="196" y="606"/>
                  </a:lnTo>
                  <a:lnTo>
                    <a:pt x="199" y="590"/>
                  </a:lnTo>
                  <a:lnTo>
                    <a:pt x="235" y="603"/>
                  </a:lnTo>
                  <a:lnTo>
                    <a:pt x="270" y="620"/>
                  </a:lnTo>
                  <a:lnTo>
                    <a:pt x="283" y="626"/>
                  </a:lnTo>
                  <a:lnTo>
                    <a:pt x="319" y="646"/>
                  </a:lnTo>
                  <a:cubicBezTo>
                    <a:pt x="319" y="646"/>
                    <a:pt x="320" y="647"/>
                    <a:pt x="321" y="648"/>
                  </a:cubicBezTo>
                  <a:lnTo>
                    <a:pt x="334" y="664"/>
                  </a:lnTo>
                  <a:lnTo>
                    <a:pt x="331" y="662"/>
                  </a:lnTo>
                  <a:lnTo>
                    <a:pt x="373" y="684"/>
                  </a:lnTo>
                  <a:cubicBezTo>
                    <a:pt x="374" y="685"/>
                    <a:pt x="375" y="686"/>
                    <a:pt x="376" y="687"/>
                  </a:cubicBezTo>
                  <a:lnTo>
                    <a:pt x="382" y="697"/>
                  </a:lnTo>
                  <a:cubicBezTo>
                    <a:pt x="383" y="698"/>
                    <a:pt x="383" y="700"/>
                    <a:pt x="383" y="701"/>
                  </a:cubicBezTo>
                  <a:lnTo>
                    <a:pt x="383" y="721"/>
                  </a:lnTo>
                  <a:lnTo>
                    <a:pt x="375" y="713"/>
                  </a:lnTo>
                  <a:lnTo>
                    <a:pt x="382" y="713"/>
                  </a:lnTo>
                  <a:cubicBezTo>
                    <a:pt x="384" y="713"/>
                    <a:pt x="386" y="713"/>
                    <a:pt x="388" y="715"/>
                  </a:cubicBezTo>
                  <a:lnTo>
                    <a:pt x="391" y="718"/>
                  </a:lnTo>
                  <a:lnTo>
                    <a:pt x="379" y="718"/>
                  </a:lnTo>
                  <a:lnTo>
                    <a:pt x="383" y="715"/>
                  </a:lnTo>
                  <a:cubicBezTo>
                    <a:pt x="384" y="713"/>
                    <a:pt x="386" y="713"/>
                    <a:pt x="388" y="713"/>
                  </a:cubicBezTo>
                  <a:cubicBezTo>
                    <a:pt x="390" y="713"/>
                    <a:pt x="392" y="713"/>
                    <a:pt x="394" y="715"/>
                  </a:cubicBezTo>
                  <a:lnTo>
                    <a:pt x="404" y="725"/>
                  </a:lnTo>
                  <a:lnTo>
                    <a:pt x="398" y="722"/>
                  </a:lnTo>
                  <a:lnTo>
                    <a:pt x="404" y="722"/>
                  </a:lnTo>
                  <a:cubicBezTo>
                    <a:pt x="405" y="722"/>
                    <a:pt x="406" y="722"/>
                    <a:pt x="407" y="723"/>
                  </a:cubicBezTo>
                  <a:lnTo>
                    <a:pt x="445" y="736"/>
                  </a:lnTo>
                  <a:lnTo>
                    <a:pt x="487" y="749"/>
                  </a:lnTo>
                  <a:lnTo>
                    <a:pt x="510" y="758"/>
                  </a:lnTo>
                  <a:lnTo>
                    <a:pt x="557" y="778"/>
                  </a:lnTo>
                  <a:lnTo>
                    <a:pt x="599" y="791"/>
                  </a:lnTo>
                  <a:lnTo>
                    <a:pt x="624" y="800"/>
                  </a:lnTo>
                  <a:lnTo>
                    <a:pt x="670" y="814"/>
                  </a:lnTo>
                  <a:lnTo>
                    <a:pt x="724" y="836"/>
                  </a:lnTo>
                  <a:lnTo>
                    <a:pt x="798" y="869"/>
                  </a:lnTo>
                  <a:lnTo>
                    <a:pt x="795" y="868"/>
                  </a:lnTo>
                  <a:lnTo>
                    <a:pt x="804" y="868"/>
                  </a:lnTo>
                  <a:lnTo>
                    <a:pt x="807" y="868"/>
                  </a:lnTo>
                  <a:cubicBezTo>
                    <a:pt x="808" y="868"/>
                    <a:pt x="809" y="868"/>
                    <a:pt x="810" y="868"/>
                  </a:cubicBezTo>
                  <a:lnTo>
                    <a:pt x="819" y="872"/>
                  </a:lnTo>
                  <a:lnTo>
                    <a:pt x="842" y="878"/>
                  </a:lnTo>
                  <a:lnTo>
                    <a:pt x="877" y="888"/>
                  </a:lnTo>
                  <a:cubicBezTo>
                    <a:pt x="878" y="888"/>
                    <a:pt x="879" y="889"/>
                    <a:pt x="880" y="890"/>
                  </a:cubicBezTo>
                  <a:lnTo>
                    <a:pt x="890" y="899"/>
                  </a:lnTo>
                  <a:lnTo>
                    <a:pt x="900" y="909"/>
                  </a:lnTo>
                  <a:cubicBezTo>
                    <a:pt x="901" y="911"/>
                    <a:pt x="902" y="913"/>
                    <a:pt x="902" y="915"/>
                  </a:cubicBezTo>
                  <a:lnTo>
                    <a:pt x="902" y="925"/>
                  </a:lnTo>
                  <a:lnTo>
                    <a:pt x="898" y="918"/>
                  </a:lnTo>
                  <a:lnTo>
                    <a:pt x="908" y="924"/>
                  </a:lnTo>
                  <a:lnTo>
                    <a:pt x="898" y="925"/>
                  </a:lnTo>
                  <a:lnTo>
                    <a:pt x="901" y="922"/>
                  </a:lnTo>
                  <a:cubicBezTo>
                    <a:pt x="904" y="919"/>
                    <a:pt x="908" y="919"/>
                    <a:pt x="912" y="921"/>
                  </a:cubicBezTo>
                  <a:lnTo>
                    <a:pt x="924" y="931"/>
                  </a:lnTo>
                  <a:cubicBezTo>
                    <a:pt x="925" y="931"/>
                    <a:pt x="925" y="932"/>
                    <a:pt x="925" y="932"/>
                  </a:cubicBezTo>
                  <a:lnTo>
                    <a:pt x="928" y="935"/>
                  </a:lnTo>
                  <a:lnTo>
                    <a:pt x="938" y="945"/>
                  </a:lnTo>
                  <a:lnTo>
                    <a:pt x="930" y="943"/>
                  </a:lnTo>
                  <a:lnTo>
                    <a:pt x="939" y="940"/>
                  </a:lnTo>
                  <a:cubicBezTo>
                    <a:pt x="942" y="939"/>
                    <a:pt x="945" y="939"/>
                    <a:pt x="948" y="942"/>
                  </a:cubicBezTo>
                  <a:lnTo>
                    <a:pt x="970" y="964"/>
                  </a:lnTo>
                  <a:lnTo>
                    <a:pt x="967" y="962"/>
                  </a:lnTo>
                  <a:lnTo>
                    <a:pt x="976" y="966"/>
                  </a:lnTo>
                  <a:cubicBezTo>
                    <a:pt x="977" y="966"/>
                    <a:pt x="977" y="966"/>
                    <a:pt x="978" y="966"/>
                  </a:cubicBezTo>
                  <a:lnTo>
                    <a:pt x="1000" y="979"/>
                  </a:lnTo>
                  <a:lnTo>
                    <a:pt x="997" y="978"/>
                  </a:lnTo>
                  <a:lnTo>
                    <a:pt x="1048" y="985"/>
                  </a:lnTo>
                  <a:lnTo>
                    <a:pt x="1045" y="985"/>
                  </a:lnTo>
                  <a:lnTo>
                    <a:pt x="1055" y="982"/>
                  </a:lnTo>
                  <a:cubicBezTo>
                    <a:pt x="1056" y="981"/>
                    <a:pt x="1058" y="981"/>
                    <a:pt x="1059" y="982"/>
                  </a:cubicBezTo>
                  <a:lnTo>
                    <a:pt x="1082" y="988"/>
                  </a:lnTo>
                  <a:lnTo>
                    <a:pt x="1079" y="988"/>
                  </a:lnTo>
                  <a:lnTo>
                    <a:pt x="1099" y="988"/>
                  </a:lnTo>
                  <a:cubicBezTo>
                    <a:pt x="1099" y="988"/>
                    <a:pt x="1099" y="988"/>
                    <a:pt x="1100" y="988"/>
                  </a:cubicBezTo>
                  <a:lnTo>
                    <a:pt x="1145" y="994"/>
                  </a:lnTo>
                  <a:cubicBezTo>
                    <a:pt x="1145" y="994"/>
                    <a:pt x="1146" y="995"/>
                    <a:pt x="1147" y="995"/>
                  </a:cubicBezTo>
                  <a:lnTo>
                    <a:pt x="1173" y="1008"/>
                  </a:lnTo>
                  <a:lnTo>
                    <a:pt x="1171" y="1007"/>
                  </a:lnTo>
                  <a:lnTo>
                    <a:pt x="1197" y="1014"/>
                  </a:lnTo>
                  <a:lnTo>
                    <a:pt x="1195" y="1014"/>
                  </a:lnTo>
                  <a:lnTo>
                    <a:pt x="1214" y="1014"/>
                  </a:lnTo>
                  <a:cubicBezTo>
                    <a:pt x="1214" y="1014"/>
                    <a:pt x="1215" y="1014"/>
                    <a:pt x="1215" y="1014"/>
                  </a:cubicBezTo>
                  <a:lnTo>
                    <a:pt x="1234" y="1017"/>
                  </a:lnTo>
                  <a:lnTo>
                    <a:pt x="1263" y="1020"/>
                  </a:lnTo>
                  <a:lnTo>
                    <a:pt x="1315" y="1030"/>
                  </a:lnTo>
                  <a:lnTo>
                    <a:pt x="1313" y="1030"/>
                  </a:lnTo>
                  <a:lnTo>
                    <a:pt x="1319" y="1030"/>
                  </a:lnTo>
                  <a:cubicBezTo>
                    <a:pt x="1322" y="1030"/>
                    <a:pt x="1324" y="1031"/>
                    <a:pt x="1325" y="1032"/>
                  </a:cubicBezTo>
                  <a:lnTo>
                    <a:pt x="1328" y="1035"/>
                  </a:lnTo>
                  <a:lnTo>
                    <a:pt x="1335" y="1042"/>
                  </a:lnTo>
                  <a:lnTo>
                    <a:pt x="1332" y="1040"/>
                  </a:lnTo>
                  <a:lnTo>
                    <a:pt x="1377" y="1056"/>
                  </a:lnTo>
                  <a:lnTo>
                    <a:pt x="1368" y="1058"/>
                  </a:lnTo>
                  <a:lnTo>
                    <a:pt x="1375" y="1052"/>
                  </a:lnTo>
                  <a:lnTo>
                    <a:pt x="1372" y="1057"/>
                  </a:lnTo>
                  <a:lnTo>
                    <a:pt x="1372" y="1048"/>
                  </a:lnTo>
                  <a:cubicBezTo>
                    <a:pt x="1372" y="1045"/>
                    <a:pt x="1374" y="1042"/>
                    <a:pt x="1376" y="1041"/>
                  </a:cubicBezTo>
                  <a:cubicBezTo>
                    <a:pt x="1378" y="1039"/>
                    <a:pt x="1381" y="1039"/>
                    <a:pt x="1384" y="1040"/>
                  </a:cubicBezTo>
                  <a:lnTo>
                    <a:pt x="1390" y="1044"/>
                  </a:lnTo>
                  <a:cubicBezTo>
                    <a:pt x="1393" y="1045"/>
                    <a:pt x="1395" y="1048"/>
                    <a:pt x="1395" y="1051"/>
                  </a:cubicBezTo>
                  <a:lnTo>
                    <a:pt x="1395" y="1054"/>
                  </a:lnTo>
                  <a:lnTo>
                    <a:pt x="1385" y="1046"/>
                  </a:lnTo>
                  <a:lnTo>
                    <a:pt x="1401" y="1043"/>
                  </a:lnTo>
                  <a:cubicBezTo>
                    <a:pt x="1403" y="1043"/>
                    <a:pt x="1404" y="1043"/>
                    <a:pt x="1406" y="1043"/>
                  </a:cubicBezTo>
                  <a:lnTo>
                    <a:pt x="1422" y="1050"/>
                  </a:lnTo>
                  <a:cubicBezTo>
                    <a:pt x="1423" y="1050"/>
                    <a:pt x="1424" y="1051"/>
                    <a:pt x="1424" y="1052"/>
                  </a:cubicBezTo>
                  <a:lnTo>
                    <a:pt x="1440" y="1068"/>
                  </a:lnTo>
                  <a:lnTo>
                    <a:pt x="1435" y="1065"/>
                  </a:lnTo>
                  <a:lnTo>
                    <a:pt x="1438" y="1065"/>
                  </a:lnTo>
                  <a:cubicBezTo>
                    <a:pt x="1442" y="1065"/>
                    <a:pt x="1446" y="1069"/>
                    <a:pt x="1446" y="1073"/>
                  </a:cubicBezTo>
                  <a:lnTo>
                    <a:pt x="1446" y="1077"/>
                  </a:lnTo>
                  <a:lnTo>
                    <a:pt x="1445" y="1073"/>
                  </a:lnTo>
                  <a:lnTo>
                    <a:pt x="1448" y="1079"/>
                  </a:lnTo>
                  <a:lnTo>
                    <a:pt x="1458" y="1095"/>
                  </a:lnTo>
                  <a:lnTo>
                    <a:pt x="1452" y="1091"/>
                  </a:lnTo>
                  <a:lnTo>
                    <a:pt x="1468" y="1095"/>
                  </a:lnTo>
                  <a:cubicBezTo>
                    <a:pt x="1470" y="1095"/>
                    <a:pt x="1472" y="1096"/>
                    <a:pt x="1473" y="1098"/>
                  </a:cubicBezTo>
                  <a:lnTo>
                    <a:pt x="1492" y="1124"/>
                  </a:lnTo>
                  <a:lnTo>
                    <a:pt x="1482" y="1122"/>
                  </a:lnTo>
                  <a:lnTo>
                    <a:pt x="1498" y="1112"/>
                  </a:lnTo>
                  <a:lnTo>
                    <a:pt x="1496" y="1113"/>
                  </a:lnTo>
                  <a:lnTo>
                    <a:pt x="1503" y="1107"/>
                  </a:lnTo>
                  <a:lnTo>
                    <a:pt x="1502" y="1117"/>
                  </a:lnTo>
                  <a:lnTo>
                    <a:pt x="1495" y="1107"/>
                  </a:lnTo>
                  <a:cubicBezTo>
                    <a:pt x="1495" y="1106"/>
                    <a:pt x="1494" y="1105"/>
                    <a:pt x="1494" y="1104"/>
                  </a:cubicBezTo>
                  <a:lnTo>
                    <a:pt x="1491" y="1078"/>
                  </a:lnTo>
                  <a:cubicBezTo>
                    <a:pt x="1490" y="1075"/>
                    <a:pt x="1491" y="1072"/>
                    <a:pt x="1494" y="1070"/>
                  </a:cubicBezTo>
                  <a:lnTo>
                    <a:pt x="1510" y="1057"/>
                  </a:lnTo>
                  <a:lnTo>
                    <a:pt x="1529" y="1044"/>
                  </a:lnTo>
                  <a:cubicBezTo>
                    <a:pt x="1531" y="1043"/>
                    <a:pt x="1534" y="1042"/>
                    <a:pt x="1536" y="1043"/>
                  </a:cubicBezTo>
                  <a:lnTo>
                    <a:pt x="1546" y="1046"/>
                  </a:lnTo>
                  <a:lnTo>
                    <a:pt x="1540" y="1047"/>
                  </a:lnTo>
                  <a:lnTo>
                    <a:pt x="1546" y="1044"/>
                  </a:lnTo>
                  <a:lnTo>
                    <a:pt x="1545" y="1045"/>
                  </a:lnTo>
                  <a:lnTo>
                    <a:pt x="1561" y="1032"/>
                  </a:lnTo>
                  <a:lnTo>
                    <a:pt x="1577" y="1019"/>
                  </a:lnTo>
                  <a:lnTo>
                    <a:pt x="1575" y="1021"/>
                  </a:lnTo>
                  <a:lnTo>
                    <a:pt x="1578" y="1015"/>
                  </a:lnTo>
                  <a:lnTo>
                    <a:pt x="1578" y="1022"/>
                  </a:lnTo>
                  <a:lnTo>
                    <a:pt x="1559" y="990"/>
                  </a:lnTo>
                  <a:cubicBezTo>
                    <a:pt x="1558" y="988"/>
                    <a:pt x="1558" y="986"/>
                    <a:pt x="1558" y="983"/>
                  </a:cubicBezTo>
                  <a:cubicBezTo>
                    <a:pt x="1559" y="981"/>
                    <a:pt x="1561" y="979"/>
                    <a:pt x="1563" y="978"/>
                  </a:cubicBezTo>
                  <a:lnTo>
                    <a:pt x="1583" y="972"/>
                  </a:lnTo>
                  <a:cubicBezTo>
                    <a:pt x="1586" y="971"/>
                    <a:pt x="1590" y="972"/>
                    <a:pt x="1592" y="976"/>
                  </a:cubicBezTo>
                  <a:lnTo>
                    <a:pt x="1595" y="982"/>
                  </a:lnTo>
                  <a:lnTo>
                    <a:pt x="1583" y="980"/>
                  </a:lnTo>
                  <a:lnTo>
                    <a:pt x="1592" y="971"/>
                  </a:lnTo>
                  <a:cubicBezTo>
                    <a:pt x="1593" y="970"/>
                    <a:pt x="1594" y="969"/>
                    <a:pt x="1595" y="969"/>
                  </a:cubicBezTo>
                  <a:lnTo>
                    <a:pt x="1611" y="962"/>
                  </a:lnTo>
                  <a:lnTo>
                    <a:pt x="1607" y="965"/>
                  </a:lnTo>
                  <a:lnTo>
                    <a:pt x="1614" y="956"/>
                  </a:lnTo>
                  <a:cubicBezTo>
                    <a:pt x="1614" y="955"/>
                    <a:pt x="1615" y="954"/>
                    <a:pt x="1617" y="953"/>
                  </a:cubicBezTo>
                  <a:lnTo>
                    <a:pt x="1623" y="950"/>
                  </a:lnTo>
                  <a:lnTo>
                    <a:pt x="1620" y="952"/>
                  </a:lnTo>
                  <a:lnTo>
                    <a:pt x="1633" y="936"/>
                  </a:lnTo>
                  <a:lnTo>
                    <a:pt x="1632" y="939"/>
                  </a:lnTo>
                  <a:lnTo>
                    <a:pt x="1641" y="904"/>
                  </a:lnTo>
                  <a:lnTo>
                    <a:pt x="1644" y="878"/>
                  </a:lnTo>
                  <a:cubicBezTo>
                    <a:pt x="1645" y="876"/>
                    <a:pt x="1645" y="875"/>
                    <a:pt x="1647" y="874"/>
                  </a:cubicBezTo>
                  <a:lnTo>
                    <a:pt x="1656" y="864"/>
                  </a:lnTo>
                  <a:lnTo>
                    <a:pt x="1655" y="865"/>
                  </a:lnTo>
                  <a:lnTo>
                    <a:pt x="1665" y="852"/>
                  </a:lnTo>
                  <a:lnTo>
                    <a:pt x="1664" y="858"/>
                  </a:lnTo>
                  <a:lnTo>
                    <a:pt x="1660" y="832"/>
                  </a:lnTo>
                  <a:lnTo>
                    <a:pt x="1665" y="838"/>
                  </a:lnTo>
                  <a:lnTo>
                    <a:pt x="1636" y="825"/>
                  </a:lnTo>
                  <a:lnTo>
                    <a:pt x="1629" y="822"/>
                  </a:lnTo>
                  <a:lnTo>
                    <a:pt x="1633" y="822"/>
                  </a:lnTo>
                  <a:lnTo>
                    <a:pt x="1627" y="822"/>
                  </a:lnTo>
                  <a:cubicBezTo>
                    <a:pt x="1625" y="822"/>
                    <a:pt x="1624" y="822"/>
                    <a:pt x="1623" y="821"/>
                  </a:cubicBezTo>
                  <a:lnTo>
                    <a:pt x="1607" y="812"/>
                  </a:lnTo>
                  <a:cubicBezTo>
                    <a:pt x="1605" y="811"/>
                    <a:pt x="1604" y="810"/>
                    <a:pt x="1604" y="809"/>
                  </a:cubicBezTo>
                  <a:lnTo>
                    <a:pt x="1594" y="793"/>
                  </a:lnTo>
                  <a:cubicBezTo>
                    <a:pt x="1594" y="792"/>
                    <a:pt x="1593" y="790"/>
                    <a:pt x="1593" y="789"/>
                  </a:cubicBezTo>
                  <a:lnTo>
                    <a:pt x="1590" y="744"/>
                  </a:lnTo>
                  <a:lnTo>
                    <a:pt x="1593" y="750"/>
                  </a:lnTo>
                  <a:lnTo>
                    <a:pt x="1580" y="740"/>
                  </a:lnTo>
                  <a:lnTo>
                    <a:pt x="1584" y="741"/>
                  </a:lnTo>
                  <a:lnTo>
                    <a:pt x="1558" y="738"/>
                  </a:lnTo>
                  <a:cubicBezTo>
                    <a:pt x="1555" y="738"/>
                    <a:pt x="1552" y="735"/>
                    <a:pt x="1551" y="731"/>
                  </a:cubicBezTo>
                  <a:lnTo>
                    <a:pt x="1539" y="602"/>
                  </a:lnTo>
                  <a:lnTo>
                    <a:pt x="1540" y="606"/>
                  </a:lnTo>
                  <a:lnTo>
                    <a:pt x="1528" y="590"/>
                  </a:lnTo>
                  <a:lnTo>
                    <a:pt x="1529" y="591"/>
                  </a:lnTo>
                  <a:lnTo>
                    <a:pt x="1516" y="581"/>
                  </a:lnTo>
                  <a:cubicBezTo>
                    <a:pt x="1515" y="580"/>
                    <a:pt x="1514" y="578"/>
                    <a:pt x="1513" y="576"/>
                  </a:cubicBezTo>
                  <a:lnTo>
                    <a:pt x="1510" y="560"/>
                  </a:lnTo>
                  <a:cubicBezTo>
                    <a:pt x="1510" y="559"/>
                    <a:pt x="1510" y="558"/>
                    <a:pt x="1510" y="557"/>
                  </a:cubicBezTo>
                  <a:lnTo>
                    <a:pt x="1529" y="470"/>
                  </a:lnTo>
                  <a:lnTo>
                    <a:pt x="1529" y="472"/>
                  </a:lnTo>
                  <a:lnTo>
                    <a:pt x="1526" y="440"/>
                  </a:lnTo>
                  <a:cubicBezTo>
                    <a:pt x="1526" y="439"/>
                    <a:pt x="1526" y="438"/>
                    <a:pt x="1526" y="438"/>
                  </a:cubicBezTo>
                  <a:lnTo>
                    <a:pt x="1529" y="415"/>
                  </a:lnTo>
                  <a:lnTo>
                    <a:pt x="1533" y="423"/>
                  </a:lnTo>
                  <a:lnTo>
                    <a:pt x="1521" y="417"/>
                  </a:lnTo>
                  <a:cubicBezTo>
                    <a:pt x="1520" y="417"/>
                    <a:pt x="1519" y="416"/>
                    <a:pt x="1519" y="415"/>
                  </a:cubicBezTo>
                  <a:lnTo>
                    <a:pt x="1496" y="393"/>
                  </a:lnTo>
                  <a:lnTo>
                    <a:pt x="1498" y="394"/>
                  </a:lnTo>
                  <a:lnTo>
                    <a:pt x="1485" y="388"/>
                  </a:lnTo>
                  <a:lnTo>
                    <a:pt x="1489" y="389"/>
                  </a:lnTo>
                  <a:lnTo>
                    <a:pt x="1460" y="389"/>
                  </a:lnTo>
                  <a:lnTo>
                    <a:pt x="1441" y="389"/>
                  </a:lnTo>
                  <a:cubicBezTo>
                    <a:pt x="1438" y="389"/>
                    <a:pt x="1435" y="387"/>
                    <a:pt x="1434" y="384"/>
                  </a:cubicBezTo>
                  <a:lnTo>
                    <a:pt x="1427" y="371"/>
                  </a:lnTo>
                  <a:lnTo>
                    <a:pt x="1431" y="375"/>
                  </a:lnTo>
                  <a:lnTo>
                    <a:pt x="1392" y="352"/>
                  </a:lnTo>
                  <a:cubicBezTo>
                    <a:pt x="1390" y="351"/>
                    <a:pt x="1388" y="348"/>
                    <a:pt x="1388" y="345"/>
                  </a:cubicBezTo>
                  <a:lnTo>
                    <a:pt x="1388" y="329"/>
                  </a:lnTo>
                  <a:lnTo>
                    <a:pt x="1394" y="337"/>
                  </a:lnTo>
                  <a:lnTo>
                    <a:pt x="1384" y="333"/>
                  </a:lnTo>
                  <a:cubicBezTo>
                    <a:pt x="1383" y="333"/>
                    <a:pt x="1381" y="332"/>
                    <a:pt x="1380" y="330"/>
                  </a:cubicBezTo>
                  <a:lnTo>
                    <a:pt x="1371" y="318"/>
                  </a:lnTo>
                  <a:lnTo>
                    <a:pt x="1375" y="321"/>
                  </a:lnTo>
                  <a:lnTo>
                    <a:pt x="1347" y="314"/>
                  </a:lnTo>
                  <a:cubicBezTo>
                    <a:pt x="1346" y="314"/>
                    <a:pt x="1345" y="314"/>
                    <a:pt x="1345" y="313"/>
                  </a:cubicBezTo>
                  <a:lnTo>
                    <a:pt x="1332" y="307"/>
                  </a:lnTo>
                  <a:cubicBezTo>
                    <a:pt x="1330" y="306"/>
                    <a:pt x="1328" y="304"/>
                    <a:pt x="1328" y="302"/>
                  </a:cubicBezTo>
                  <a:lnTo>
                    <a:pt x="1321" y="279"/>
                  </a:lnTo>
                  <a:lnTo>
                    <a:pt x="1322" y="281"/>
                  </a:lnTo>
                  <a:lnTo>
                    <a:pt x="1319" y="274"/>
                  </a:lnTo>
                  <a:lnTo>
                    <a:pt x="1321" y="277"/>
                  </a:lnTo>
                  <a:lnTo>
                    <a:pt x="1312" y="271"/>
                  </a:lnTo>
                  <a:lnTo>
                    <a:pt x="1316" y="272"/>
                  </a:lnTo>
                  <a:lnTo>
                    <a:pt x="1307" y="272"/>
                  </a:lnTo>
                  <a:cubicBezTo>
                    <a:pt x="1305" y="272"/>
                    <a:pt x="1302" y="271"/>
                    <a:pt x="1301" y="270"/>
                  </a:cubicBezTo>
                  <a:lnTo>
                    <a:pt x="1263" y="231"/>
                  </a:lnTo>
                  <a:cubicBezTo>
                    <a:pt x="1262" y="230"/>
                    <a:pt x="1261" y="229"/>
                    <a:pt x="1261" y="228"/>
                  </a:cubicBezTo>
                  <a:lnTo>
                    <a:pt x="1257" y="218"/>
                  </a:lnTo>
                  <a:cubicBezTo>
                    <a:pt x="1257" y="217"/>
                    <a:pt x="1257" y="216"/>
                    <a:pt x="1257" y="216"/>
                  </a:cubicBezTo>
                  <a:lnTo>
                    <a:pt x="1257" y="209"/>
                  </a:lnTo>
                  <a:lnTo>
                    <a:pt x="1259" y="214"/>
                  </a:lnTo>
                  <a:lnTo>
                    <a:pt x="1249" y="201"/>
                  </a:lnTo>
                  <a:lnTo>
                    <a:pt x="1252" y="203"/>
                  </a:lnTo>
                  <a:lnTo>
                    <a:pt x="1245" y="200"/>
                  </a:lnTo>
                  <a:cubicBezTo>
                    <a:pt x="1244" y="200"/>
                    <a:pt x="1243" y="199"/>
                    <a:pt x="1243" y="198"/>
                  </a:cubicBezTo>
                  <a:lnTo>
                    <a:pt x="1227" y="175"/>
                  </a:lnTo>
                  <a:lnTo>
                    <a:pt x="1227" y="176"/>
                  </a:lnTo>
                  <a:lnTo>
                    <a:pt x="1224" y="173"/>
                  </a:lnTo>
                  <a:cubicBezTo>
                    <a:pt x="1223" y="172"/>
                    <a:pt x="1223" y="171"/>
                    <a:pt x="1222" y="170"/>
                  </a:cubicBezTo>
                  <a:lnTo>
                    <a:pt x="1213" y="148"/>
                  </a:lnTo>
                  <a:lnTo>
                    <a:pt x="1216" y="151"/>
                  </a:lnTo>
                  <a:lnTo>
                    <a:pt x="1206" y="145"/>
                  </a:lnTo>
                  <a:lnTo>
                    <a:pt x="1211" y="146"/>
                  </a:lnTo>
                  <a:lnTo>
                    <a:pt x="1204" y="146"/>
                  </a:lnTo>
                  <a:lnTo>
                    <a:pt x="1209" y="145"/>
                  </a:lnTo>
                  <a:lnTo>
                    <a:pt x="1199" y="151"/>
                  </a:lnTo>
                  <a:lnTo>
                    <a:pt x="1202" y="149"/>
                  </a:lnTo>
                  <a:lnTo>
                    <a:pt x="1192" y="165"/>
                  </a:lnTo>
                  <a:cubicBezTo>
                    <a:pt x="1191" y="167"/>
                    <a:pt x="1189" y="168"/>
                    <a:pt x="1187" y="168"/>
                  </a:cubicBezTo>
                  <a:lnTo>
                    <a:pt x="1155" y="175"/>
                  </a:lnTo>
                  <a:cubicBezTo>
                    <a:pt x="1154" y="175"/>
                    <a:pt x="1154" y="175"/>
                    <a:pt x="1153" y="175"/>
                  </a:cubicBezTo>
                  <a:lnTo>
                    <a:pt x="1143" y="175"/>
                  </a:lnTo>
                  <a:cubicBezTo>
                    <a:pt x="1140" y="175"/>
                    <a:pt x="1138" y="173"/>
                    <a:pt x="1136" y="171"/>
                  </a:cubicBezTo>
                  <a:lnTo>
                    <a:pt x="1130" y="157"/>
                  </a:lnTo>
                  <a:lnTo>
                    <a:pt x="1117" y="125"/>
                  </a:lnTo>
                  <a:cubicBezTo>
                    <a:pt x="1117" y="124"/>
                    <a:pt x="1116" y="124"/>
                    <a:pt x="1116" y="123"/>
                  </a:cubicBezTo>
                  <a:lnTo>
                    <a:pt x="1110" y="88"/>
                  </a:lnTo>
                  <a:lnTo>
                    <a:pt x="1118" y="94"/>
                  </a:lnTo>
                  <a:lnTo>
                    <a:pt x="1092" y="94"/>
                  </a:lnTo>
                  <a:cubicBezTo>
                    <a:pt x="1089" y="94"/>
                    <a:pt x="1085" y="92"/>
                    <a:pt x="1084" y="88"/>
                  </a:cubicBezTo>
                  <a:lnTo>
                    <a:pt x="1078" y="59"/>
                  </a:lnTo>
                  <a:lnTo>
                    <a:pt x="1079" y="61"/>
                  </a:lnTo>
                  <a:lnTo>
                    <a:pt x="1075" y="54"/>
                  </a:lnTo>
                  <a:lnTo>
                    <a:pt x="1072" y="48"/>
                  </a:lnTo>
                  <a:lnTo>
                    <a:pt x="1076" y="51"/>
                  </a:lnTo>
                  <a:lnTo>
                    <a:pt x="1069" y="48"/>
                  </a:lnTo>
                  <a:cubicBezTo>
                    <a:pt x="1069" y="48"/>
                    <a:pt x="1068" y="47"/>
                    <a:pt x="1067" y="46"/>
                  </a:cubicBezTo>
                  <a:lnTo>
                    <a:pt x="1058" y="37"/>
                  </a:lnTo>
                  <a:lnTo>
                    <a:pt x="1068" y="38"/>
                  </a:lnTo>
                  <a:lnTo>
                    <a:pt x="1058" y="44"/>
                  </a:lnTo>
                  <a:lnTo>
                    <a:pt x="1060" y="33"/>
                  </a:lnTo>
                  <a:lnTo>
                    <a:pt x="1070" y="46"/>
                  </a:lnTo>
                  <a:cubicBezTo>
                    <a:pt x="1072" y="48"/>
                    <a:pt x="1072" y="51"/>
                    <a:pt x="1071" y="54"/>
                  </a:cubicBezTo>
                  <a:cubicBezTo>
                    <a:pt x="1069" y="57"/>
                    <a:pt x="1066" y="59"/>
                    <a:pt x="1063" y="59"/>
                  </a:cubicBezTo>
                  <a:lnTo>
                    <a:pt x="1051" y="59"/>
                  </a:lnTo>
                  <a:lnTo>
                    <a:pt x="1057" y="55"/>
                  </a:lnTo>
                  <a:lnTo>
                    <a:pt x="1051" y="65"/>
                  </a:lnTo>
                  <a:cubicBezTo>
                    <a:pt x="1051" y="65"/>
                    <a:pt x="1050" y="66"/>
                    <a:pt x="1050" y="66"/>
                  </a:cubicBezTo>
                  <a:lnTo>
                    <a:pt x="1044" y="72"/>
                  </a:lnTo>
                  <a:lnTo>
                    <a:pt x="1045" y="71"/>
                  </a:lnTo>
                  <a:lnTo>
                    <a:pt x="1029" y="100"/>
                  </a:lnTo>
                  <a:cubicBezTo>
                    <a:pt x="1027" y="103"/>
                    <a:pt x="1023" y="105"/>
                    <a:pt x="1019" y="103"/>
                  </a:cubicBezTo>
                  <a:lnTo>
                    <a:pt x="1010" y="100"/>
                  </a:lnTo>
                  <a:lnTo>
                    <a:pt x="1016" y="100"/>
                  </a:lnTo>
                  <a:lnTo>
                    <a:pt x="1003" y="106"/>
                  </a:lnTo>
                  <a:lnTo>
                    <a:pt x="1007" y="99"/>
                  </a:lnTo>
                  <a:lnTo>
                    <a:pt x="1007" y="102"/>
                  </a:lnTo>
                  <a:cubicBezTo>
                    <a:pt x="1007" y="103"/>
                    <a:pt x="1007" y="104"/>
                    <a:pt x="1007" y="105"/>
                  </a:cubicBezTo>
                  <a:lnTo>
                    <a:pt x="1004" y="115"/>
                  </a:lnTo>
                  <a:cubicBezTo>
                    <a:pt x="1003" y="117"/>
                    <a:pt x="1001" y="119"/>
                    <a:pt x="999" y="119"/>
                  </a:cubicBezTo>
                  <a:cubicBezTo>
                    <a:pt x="997" y="120"/>
                    <a:pt x="995" y="120"/>
                    <a:pt x="993" y="119"/>
                  </a:cubicBezTo>
                  <a:lnTo>
                    <a:pt x="986" y="116"/>
                  </a:lnTo>
                  <a:lnTo>
                    <a:pt x="992" y="116"/>
                  </a:lnTo>
                  <a:lnTo>
                    <a:pt x="983" y="120"/>
                  </a:lnTo>
                  <a:lnTo>
                    <a:pt x="986" y="118"/>
                  </a:lnTo>
                  <a:lnTo>
                    <a:pt x="983" y="121"/>
                  </a:lnTo>
                  <a:cubicBezTo>
                    <a:pt x="981" y="123"/>
                    <a:pt x="978" y="124"/>
                    <a:pt x="975" y="123"/>
                  </a:cubicBezTo>
                  <a:lnTo>
                    <a:pt x="962" y="120"/>
                  </a:lnTo>
                  <a:lnTo>
                    <a:pt x="967" y="119"/>
                  </a:lnTo>
                  <a:lnTo>
                    <a:pt x="951" y="126"/>
                  </a:lnTo>
                  <a:lnTo>
                    <a:pt x="956" y="119"/>
                  </a:lnTo>
                  <a:lnTo>
                    <a:pt x="956" y="125"/>
                  </a:lnTo>
                  <a:cubicBezTo>
                    <a:pt x="956" y="128"/>
                    <a:pt x="955" y="131"/>
                    <a:pt x="952" y="132"/>
                  </a:cubicBezTo>
                  <a:cubicBezTo>
                    <a:pt x="950" y="133"/>
                    <a:pt x="947" y="133"/>
                    <a:pt x="944" y="132"/>
                  </a:cubicBezTo>
                  <a:lnTo>
                    <a:pt x="928" y="122"/>
                  </a:lnTo>
                  <a:lnTo>
                    <a:pt x="936" y="122"/>
                  </a:lnTo>
                  <a:lnTo>
                    <a:pt x="929" y="126"/>
                  </a:lnTo>
                  <a:lnTo>
                    <a:pt x="932" y="124"/>
                  </a:lnTo>
                  <a:lnTo>
                    <a:pt x="922" y="134"/>
                  </a:lnTo>
                  <a:cubicBezTo>
                    <a:pt x="921" y="135"/>
                    <a:pt x="920" y="136"/>
                    <a:pt x="918" y="136"/>
                  </a:cubicBezTo>
                  <a:lnTo>
                    <a:pt x="883" y="146"/>
                  </a:lnTo>
                  <a:lnTo>
                    <a:pt x="888" y="141"/>
                  </a:lnTo>
                  <a:lnTo>
                    <a:pt x="872" y="174"/>
                  </a:lnTo>
                  <a:cubicBezTo>
                    <a:pt x="872" y="175"/>
                    <a:pt x="871" y="176"/>
                    <a:pt x="870" y="176"/>
                  </a:cubicBezTo>
                  <a:lnTo>
                    <a:pt x="835" y="209"/>
                  </a:lnTo>
                  <a:lnTo>
                    <a:pt x="838" y="205"/>
                  </a:lnTo>
                  <a:lnTo>
                    <a:pt x="834" y="218"/>
                  </a:lnTo>
                  <a:cubicBezTo>
                    <a:pt x="834" y="221"/>
                    <a:pt x="830" y="224"/>
                    <a:pt x="827" y="224"/>
                  </a:cubicBezTo>
                  <a:lnTo>
                    <a:pt x="795" y="224"/>
                  </a:lnTo>
                  <a:cubicBezTo>
                    <a:pt x="790" y="224"/>
                    <a:pt x="787" y="220"/>
                    <a:pt x="787" y="216"/>
                  </a:cubicBezTo>
                  <a:lnTo>
                    <a:pt x="787" y="193"/>
                  </a:lnTo>
                  <a:cubicBezTo>
                    <a:pt x="787" y="191"/>
                    <a:pt x="787" y="190"/>
                    <a:pt x="788" y="189"/>
                  </a:cubicBezTo>
                  <a:lnTo>
                    <a:pt x="794" y="179"/>
                  </a:lnTo>
                  <a:lnTo>
                    <a:pt x="795" y="189"/>
                  </a:lnTo>
                  <a:lnTo>
                    <a:pt x="789" y="182"/>
                  </a:lnTo>
                  <a:lnTo>
                    <a:pt x="792" y="184"/>
                  </a:lnTo>
                  <a:lnTo>
                    <a:pt x="770" y="178"/>
                  </a:lnTo>
                  <a:lnTo>
                    <a:pt x="779" y="175"/>
                  </a:lnTo>
                  <a:lnTo>
                    <a:pt x="769" y="188"/>
                  </a:lnTo>
                  <a:cubicBezTo>
                    <a:pt x="768" y="190"/>
                    <a:pt x="765" y="191"/>
                    <a:pt x="763" y="191"/>
                  </a:cubicBezTo>
                  <a:lnTo>
                    <a:pt x="756" y="191"/>
                  </a:lnTo>
                  <a:cubicBezTo>
                    <a:pt x="754" y="191"/>
                    <a:pt x="752" y="190"/>
                    <a:pt x="751" y="189"/>
                  </a:cubicBezTo>
                  <a:lnTo>
                    <a:pt x="741" y="179"/>
                  </a:lnTo>
                  <a:cubicBezTo>
                    <a:pt x="739" y="178"/>
                    <a:pt x="739" y="176"/>
                    <a:pt x="739" y="174"/>
                  </a:cubicBezTo>
                  <a:lnTo>
                    <a:pt x="739" y="170"/>
                  </a:lnTo>
                  <a:cubicBezTo>
                    <a:pt x="739" y="167"/>
                    <a:pt x="741" y="163"/>
                    <a:pt x="745" y="163"/>
                  </a:cubicBezTo>
                  <a:lnTo>
                    <a:pt x="758" y="159"/>
                  </a:lnTo>
                  <a:lnTo>
                    <a:pt x="752" y="164"/>
                  </a:lnTo>
                  <a:lnTo>
                    <a:pt x="759" y="151"/>
                  </a:lnTo>
                  <a:cubicBezTo>
                    <a:pt x="759" y="149"/>
                    <a:pt x="760" y="148"/>
                    <a:pt x="761" y="147"/>
                  </a:cubicBezTo>
                  <a:lnTo>
                    <a:pt x="771" y="141"/>
                  </a:lnTo>
                  <a:lnTo>
                    <a:pt x="768" y="146"/>
                  </a:lnTo>
                  <a:lnTo>
                    <a:pt x="771" y="127"/>
                  </a:lnTo>
                  <a:lnTo>
                    <a:pt x="771" y="128"/>
                  </a:lnTo>
                  <a:lnTo>
                    <a:pt x="771" y="109"/>
                  </a:lnTo>
                  <a:lnTo>
                    <a:pt x="771" y="102"/>
                  </a:lnTo>
                  <a:cubicBezTo>
                    <a:pt x="771" y="101"/>
                    <a:pt x="771" y="99"/>
                    <a:pt x="772" y="98"/>
                  </a:cubicBezTo>
                  <a:lnTo>
                    <a:pt x="782" y="85"/>
                  </a:lnTo>
                  <a:lnTo>
                    <a:pt x="780" y="89"/>
                  </a:lnTo>
                  <a:lnTo>
                    <a:pt x="780" y="86"/>
                  </a:lnTo>
                  <a:cubicBezTo>
                    <a:pt x="780" y="84"/>
                    <a:pt x="781" y="82"/>
                    <a:pt x="783" y="81"/>
                  </a:cubicBezTo>
                  <a:lnTo>
                    <a:pt x="786" y="77"/>
                  </a:lnTo>
                  <a:lnTo>
                    <a:pt x="783" y="83"/>
                  </a:lnTo>
                  <a:lnTo>
                    <a:pt x="783" y="73"/>
                  </a:lnTo>
                  <a:lnTo>
                    <a:pt x="784" y="77"/>
                  </a:lnTo>
                  <a:lnTo>
                    <a:pt x="781" y="70"/>
                  </a:lnTo>
                  <a:lnTo>
                    <a:pt x="786" y="75"/>
                  </a:lnTo>
                  <a:lnTo>
                    <a:pt x="745" y="65"/>
                  </a:lnTo>
                  <a:cubicBezTo>
                    <a:pt x="743" y="64"/>
                    <a:pt x="741" y="63"/>
                    <a:pt x="739" y="61"/>
                  </a:cubicBezTo>
                  <a:lnTo>
                    <a:pt x="736" y="54"/>
                  </a:lnTo>
                  <a:lnTo>
                    <a:pt x="726" y="31"/>
                  </a:lnTo>
                  <a:cubicBezTo>
                    <a:pt x="726" y="30"/>
                    <a:pt x="726" y="28"/>
                    <a:pt x="726" y="27"/>
                  </a:cubicBezTo>
                  <a:lnTo>
                    <a:pt x="729" y="7"/>
                  </a:lnTo>
                  <a:lnTo>
                    <a:pt x="740" y="16"/>
                  </a:lnTo>
                  <a:lnTo>
                    <a:pt x="724" y="22"/>
                  </a:lnTo>
                  <a:lnTo>
                    <a:pt x="729" y="15"/>
                  </a:lnTo>
                  <a:lnTo>
                    <a:pt x="729" y="25"/>
                  </a:lnTo>
                  <a:cubicBezTo>
                    <a:pt x="729" y="27"/>
                    <a:pt x="728" y="29"/>
                    <a:pt x="727" y="30"/>
                  </a:cubicBezTo>
                  <a:lnTo>
                    <a:pt x="717" y="40"/>
                  </a:lnTo>
                  <a:cubicBezTo>
                    <a:pt x="716" y="42"/>
                    <a:pt x="714" y="42"/>
                    <a:pt x="711" y="42"/>
                  </a:cubicBezTo>
                  <a:cubicBezTo>
                    <a:pt x="709" y="42"/>
                    <a:pt x="707" y="42"/>
                    <a:pt x="706" y="40"/>
                  </a:cubicBezTo>
                  <a:lnTo>
                    <a:pt x="703" y="37"/>
                  </a:lnTo>
                  <a:lnTo>
                    <a:pt x="708" y="39"/>
                  </a:lnTo>
                  <a:lnTo>
                    <a:pt x="679" y="39"/>
                  </a:lnTo>
                  <a:cubicBezTo>
                    <a:pt x="677" y="39"/>
                    <a:pt x="675" y="38"/>
                    <a:pt x="673" y="36"/>
                  </a:cubicBezTo>
                  <a:cubicBezTo>
                    <a:pt x="672" y="34"/>
                    <a:pt x="671" y="32"/>
                    <a:pt x="672" y="29"/>
                  </a:cubicBezTo>
                  <a:lnTo>
                    <a:pt x="675" y="16"/>
                  </a:lnTo>
                  <a:lnTo>
                    <a:pt x="686" y="25"/>
                  </a:lnTo>
                  <a:lnTo>
                    <a:pt x="680" y="29"/>
                  </a:lnTo>
                  <a:lnTo>
                    <a:pt x="683" y="26"/>
                  </a:lnTo>
                  <a:lnTo>
                    <a:pt x="673" y="39"/>
                  </a:lnTo>
                  <a:lnTo>
                    <a:pt x="674" y="38"/>
                  </a:lnTo>
                  <a:lnTo>
                    <a:pt x="667" y="51"/>
                  </a:lnTo>
                  <a:cubicBezTo>
                    <a:pt x="666" y="54"/>
                    <a:pt x="663" y="55"/>
                    <a:pt x="660" y="55"/>
                  </a:cubicBezTo>
                  <a:lnTo>
                    <a:pt x="654" y="55"/>
                  </a:lnTo>
                  <a:lnTo>
                    <a:pt x="651" y="55"/>
                  </a:lnTo>
                  <a:cubicBezTo>
                    <a:pt x="646" y="55"/>
                    <a:pt x="643" y="52"/>
                    <a:pt x="643" y="47"/>
                  </a:cubicBezTo>
                  <a:lnTo>
                    <a:pt x="643" y="34"/>
                  </a:lnTo>
                  <a:lnTo>
                    <a:pt x="646" y="41"/>
                  </a:lnTo>
                  <a:lnTo>
                    <a:pt x="637" y="35"/>
                  </a:lnTo>
                  <a:lnTo>
                    <a:pt x="639" y="36"/>
                  </a:lnTo>
                  <a:lnTo>
                    <a:pt x="626" y="32"/>
                  </a:lnTo>
                  <a:lnTo>
                    <a:pt x="634" y="30"/>
                  </a:lnTo>
                  <a:lnTo>
                    <a:pt x="624" y="40"/>
                  </a:lnTo>
                  <a:lnTo>
                    <a:pt x="626" y="32"/>
                  </a:lnTo>
                  <a:lnTo>
                    <a:pt x="629" y="45"/>
                  </a:lnTo>
                  <a:lnTo>
                    <a:pt x="633" y="55"/>
                  </a:lnTo>
                  <a:cubicBezTo>
                    <a:pt x="633" y="55"/>
                    <a:pt x="633" y="56"/>
                    <a:pt x="633" y="57"/>
                  </a:cubicBezTo>
                  <a:lnTo>
                    <a:pt x="633" y="73"/>
                  </a:lnTo>
                  <a:lnTo>
                    <a:pt x="633" y="80"/>
                  </a:lnTo>
                  <a:cubicBezTo>
                    <a:pt x="633" y="81"/>
                    <a:pt x="633" y="82"/>
                    <a:pt x="632" y="83"/>
                  </a:cubicBezTo>
                  <a:lnTo>
                    <a:pt x="629" y="90"/>
                  </a:lnTo>
                  <a:lnTo>
                    <a:pt x="629" y="84"/>
                  </a:lnTo>
                  <a:lnTo>
                    <a:pt x="633" y="93"/>
                  </a:lnTo>
                  <a:lnTo>
                    <a:pt x="629" y="89"/>
                  </a:lnTo>
                  <a:lnTo>
                    <a:pt x="635" y="92"/>
                  </a:lnTo>
                  <a:cubicBezTo>
                    <a:pt x="638" y="93"/>
                    <a:pt x="639" y="96"/>
                    <a:pt x="639" y="99"/>
                  </a:cubicBezTo>
                  <a:lnTo>
                    <a:pt x="639" y="109"/>
                  </a:lnTo>
                  <a:lnTo>
                    <a:pt x="639" y="112"/>
                  </a:lnTo>
                  <a:cubicBezTo>
                    <a:pt x="639" y="113"/>
                    <a:pt x="639" y="114"/>
                    <a:pt x="639" y="116"/>
                  </a:cubicBezTo>
                  <a:lnTo>
                    <a:pt x="635" y="122"/>
                  </a:lnTo>
                  <a:lnTo>
                    <a:pt x="635" y="115"/>
                  </a:lnTo>
                  <a:lnTo>
                    <a:pt x="639" y="122"/>
                  </a:lnTo>
                  <a:lnTo>
                    <a:pt x="645" y="139"/>
                  </a:lnTo>
                  <a:lnTo>
                    <a:pt x="649" y="148"/>
                  </a:lnTo>
                  <a:cubicBezTo>
                    <a:pt x="649" y="149"/>
                    <a:pt x="649" y="150"/>
                    <a:pt x="649" y="151"/>
                  </a:cubicBezTo>
                  <a:lnTo>
                    <a:pt x="649" y="164"/>
                  </a:lnTo>
                  <a:lnTo>
                    <a:pt x="649" y="162"/>
                  </a:lnTo>
                  <a:lnTo>
                    <a:pt x="659" y="214"/>
                  </a:lnTo>
                  <a:lnTo>
                    <a:pt x="656" y="209"/>
                  </a:lnTo>
                  <a:lnTo>
                    <a:pt x="671" y="222"/>
                  </a:lnTo>
                  <a:lnTo>
                    <a:pt x="681" y="228"/>
                  </a:lnTo>
                  <a:cubicBezTo>
                    <a:pt x="683" y="230"/>
                    <a:pt x="684" y="232"/>
                    <a:pt x="684" y="235"/>
                  </a:cubicBezTo>
                  <a:lnTo>
                    <a:pt x="684" y="245"/>
                  </a:lnTo>
                  <a:cubicBezTo>
                    <a:pt x="684" y="247"/>
                    <a:pt x="683" y="249"/>
                    <a:pt x="682" y="250"/>
                  </a:cubicBezTo>
                  <a:lnTo>
                    <a:pt x="679" y="254"/>
                  </a:lnTo>
                  <a:cubicBezTo>
                    <a:pt x="678" y="254"/>
                    <a:pt x="678" y="255"/>
                    <a:pt x="677" y="255"/>
                  </a:cubicBezTo>
                  <a:lnTo>
                    <a:pt x="655" y="268"/>
                  </a:lnTo>
                  <a:cubicBezTo>
                    <a:pt x="653" y="269"/>
                    <a:pt x="652" y="269"/>
                    <a:pt x="651" y="269"/>
                  </a:cubicBezTo>
                  <a:lnTo>
                    <a:pt x="631" y="269"/>
                  </a:lnTo>
                  <a:cubicBezTo>
                    <a:pt x="628" y="269"/>
                    <a:pt x="625" y="267"/>
                    <a:pt x="624" y="263"/>
                  </a:cubicBezTo>
                  <a:lnTo>
                    <a:pt x="621" y="254"/>
                  </a:lnTo>
                  <a:cubicBezTo>
                    <a:pt x="620" y="252"/>
                    <a:pt x="620" y="251"/>
                    <a:pt x="620" y="250"/>
                  </a:cubicBezTo>
                  <a:lnTo>
                    <a:pt x="624" y="234"/>
                  </a:lnTo>
                  <a:lnTo>
                    <a:pt x="630" y="243"/>
                  </a:lnTo>
                  <a:lnTo>
                    <a:pt x="608" y="240"/>
                  </a:lnTo>
                  <a:cubicBezTo>
                    <a:pt x="606" y="239"/>
                    <a:pt x="605" y="239"/>
                    <a:pt x="603" y="237"/>
                  </a:cubicBezTo>
                  <a:lnTo>
                    <a:pt x="597" y="231"/>
                  </a:lnTo>
                  <a:lnTo>
                    <a:pt x="601" y="233"/>
                  </a:lnTo>
                  <a:lnTo>
                    <a:pt x="582" y="230"/>
                  </a:lnTo>
                  <a:lnTo>
                    <a:pt x="583" y="230"/>
                  </a:lnTo>
                  <a:lnTo>
                    <a:pt x="580" y="230"/>
                  </a:lnTo>
                  <a:lnTo>
                    <a:pt x="571" y="230"/>
                  </a:lnTo>
                  <a:lnTo>
                    <a:pt x="564" y="230"/>
                  </a:lnTo>
                  <a:lnTo>
                    <a:pt x="572" y="222"/>
                  </a:lnTo>
                  <a:lnTo>
                    <a:pt x="572" y="229"/>
                  </a:lnTo>
                  <a:cubicBezTo>
                    <a:pt x="572" y="231"/>
                    <a:pt x="571" y="234"/>
                    <a:pt x="569" y="235"/>
                  </a:cubicBezTo>
                  <a:cubicBezTo>
                    <a:pt x="567" y="237"/>
                    <a:pt x="564" y="237"/>
                    <a:pt x="561" y="236"/>
                  </a:cubicBezTo>
                  <a:lnTo>
                    <a:pt x="536" y="226"/>
                  </a:lnTo>
                  <a:cubicBezTo>
                    <a:pt x="532" y="225"/>
                    <a:pt x="530" y="221"/>
                    <a:pt x="531" y="218"/>
                  </a:cubicBezTo>
                  <a:lnTo>
                    <a:pt x="534" y="198"/>
                  </a:lnTo>
                  <a:lnTo>
                    <a:pt x="542" y="207"/>
                  </a:lnTo>
                  <a:lnTo>
                    <a:pt x="532" y="207"/>
                  </a:lnTo>
                  <a:lnTo>
                    <a:pt x="535" y="207"/>
                  </a:lnTo>
                  <a:lnTo>
                    <a:pt x="525" y="210"/>
                  </a:lnTo>
                  <a:cubicBezTo>
                    <a:pt x="524" y="211"/>
                    <a:pt x="522" y="211"/>
                    <a:pt x="520" y="210"/>
                  </a:cubicBezTo>
                  <a:lnTo>
                    <a:pt x="511" y="207"/>
                  </a:lnTo>
                  <a:lnTo>
                    <a:pt x="512" y="207"/>
                  </a:lnTo>
                  <a:lnTo>
                    <a:pt x="490" y="204"/>
                  </a:lnTo>
                  <a:cubicBezTo>
                    <a:pt x="489" y="204"/>
                    <a:pt x="489" y="204"/>
                    <a:pt x="488" y="204"/>
                  </a:cubicBezTo>
                  <a:lnTo>
                    <a:pt x="451" y="191"/>
                  </a:lnTo>
                  <a:lnTo>
                    <a:pt x="422" y="185"/>
                  </a:lnTo>
                  <a:lnTo>
                    <a:pt x="423" y="185"/>
                  </a:lnTo>
                  <a:lnTo>
                    <a:pt x="372" y="182"/>
                  </a:lnTo>
                  <a:lnTo>
                    <a:pt x="376" y="180"/>
                  </a:lnTo>
                  <a:lnTo>
                    <a:pt x="360" y="190"/>
                  </a:lnTo>
                  <a:cubicBezTo>
                    <a:pt x="359" y="191"/>
                    <a:pt x="358" y="191"/>
                    <a:pt x="357" y="191"/>
                  </a:cubicBezTo>
                  <a:lnTo>
                    <a:pt x="325" y="194"/>
                  </a:lnTo>
                  <a:cubicBezTo>
                    <a:pt x="324" y="195"/>
                    <a:pt x="322" y="194"/>
                    <a:pt x="321" y="194"/>
                  </a:cubicBezTo>
                  <a:lnTo>
                    <a:pt x="314" y="190"/>
                  </a:lnTo>
                  <a:lnTo>
                    <a:pt x="321" y="190"/>
                  </a:lnTo>
                  <a:lnTo>
                    <a:pt x="315" y="194"/>
                  </a:lnTo>
                  <a:cubicBezTo>
                    <a:pt x="314" y="194"/>
                    <a:pt x="313" y="195"/>
                    <a:pt x="311" y="195"/>
                  </a:cubicBezTo>
                  <a:lnTo>
                    <a:pt x="295" y="195"/>
                  </a:lnTo>
                  <a:cubicBezTo>
                    <a:pt x="295" y="195"/>
                    <a:pt x="294" y="194"/>
                    <a:pt x="293" y="194"/>
                  </a:cubicBezTo>
                  <a:lnTo>
                    <a:pt x="283" y="191"/>
                  </a:lnTo>
                  <a:lnTo>
                    <a:pt x="286" y="191"/>
                  </a:lnTo>
                  <a:lnTo>
                    <a:pt x="283" y="191"/>
                  </a:lnTo>
                  <a:cubicBezTo>
                    <a:pt x="280" y="191"/>
                    <a:pt x="277" y="190"/>
                    <a:pt x="276" y="188"/>
                  </a:cubicBezTo>
                  <a:lnTo>
                    <a:pt x="270" y="178"/>
                  </a:lnTo>
                  <a:lnTo>
                    <a:pt x="271" y="180"/>
                  </a:lnTo>
                  <a:lnTo>
                    <a:pt x="249" y="160"/>
                  </a:lnTo>
                  <a:cubicBezTo>
                    <a:pt x="248" y="159"/>
                    <a:pt x="247" y="158"/>
                    <a:pt x="246" y="157"/>
                  </a:cubicBezTo>
                  <a:lnTo>
                    <a:pt x="243" y="147"/>
                  </a:lnTo>
                  <a:lnTo>
                    <a:pt x="245" y="150"/>
                  </a:lnTo>
                  <a:lnTo>
                    <a:pt x="235" y="140"/>
                  </a:lnTo>
                  <a:lnTo>
                    <a:pt x="226" y="131"/>
                  </a:lnTo>
                  <a:lnTo>
                    <a:pt x="232" y="133"/>
                  </a:lnTo>
                  <a:lnTo>
                    <a:pt x="207" y="136"/>
                  </a:lnTo>
                  <a:cubicBezTo>
                    <a:pt x="205" y="136"/>
                    <a:pt x="203" y="136"/>
                    <a:pt x="201" y="135"/>
                  </a:cubicBezTo>
                  <a:lnTo>
                    <a:pt x="192" y="128"/>
                  </a:lnTo>
                  <a:lnTo>
                    <a:pt x="195" y="130"/>
                  </a:lnTo>
                  <a:lnTo>
                    <a:pt x="179" y="126"/>
                  </a:lnTo>
                  <a:lnTo>
                    <a:pt x="180" y="127"/>
                  </a:lnTo>
                  <a:lnTo>
                    <a:pt x="171" y="127"/>
                  </a:lnTo>
                  <a:lnTo>
                    <a:pt x="174" y="126"/>
                  </a:lnTo>
                  <a:lnTo>
                    <a:pt x="132" y="145"/>
                  </a:lnTo>
                  <a:lnTo>
                    <a:pt x="136" y="141"/>
                  </a:lnTo>
                  <a:lnTo>
                    <a:pt x="127" y="161"/>
                  </a:lnTo>
                  <a:lnTo>
                    <a:pt x="127" y="157"/>
                  </a:lnTo>
                  <a:lnTo>
                    <a:pt x="127" y="209"/>
                  </a:lnTo>
                  <a:lnTo>
                    <a:pt x="127" y="207"/>
                  </a:lnTo>
                  <a:lnTo>
                    <a:pt x="130" y="220"/>
                  </a:lnTo>
                  <a:lnTo>
                    <a:pt x="140" y="249"/>
                  </a:lnTo>
                  <a:cubicBezTo>
                    <a:pt x="140" y="250"/>
                    <a:pt x="140" y="252"/>
                    <a:pt x="140" y="254"/>
                  </a:cubicBezTo>
                  <a:lnTo>
                    <a:pt x="133" y="274"/>
                  </a:lnTo>
                  <a:lnTo>
                    <a:pt x="130" y="281"/>
                  </a:lnTo>
                  <a:cubicBezTo>
                    <a:pt x="129" y="283"/>
                    <a:pt x="127" y="284"/>
                    <a:pt x="125" y="285"/>
                  </a:cubicBezTo>
                  <a:lnTo>
                    <a:pt x="106" y="291"/>
                  </a:lnTo>
                  <a:lnTo>
                    <a:pt x="111" y="284"/>
                  </a:lnTo>
                  <a:lnTo>
                    <a:pt x="111" y="290"/>
                  </a:lnTo>
                  <a:cubicBezTo>
                    <a:pt x="111" y="293"/>
                    <a:pt x="110" y="295"/>
                    <a:pt x="108" y="296"/>
                  </a:cubicBezTo>
                  <a:lnTo>
                    <a:pt x="96" y="306"/>
                  </a:lnTo>
                  <a:cubicBezTo>
                    <a:pt x="93" y="308"/>
                    <a:pt x="89" y="308"/>
                    <a:pt x="87" y="307"/>
                  </a:cubicBezTo>
                  <a:lnTo>
                    <a:pt x="71" y="297"/>
                  </a:lnTo>
                  <a:lnTo>
                    <a:pt x="75" y="298"/>
                  </a:lnTo>
                  <a:lnTo>
                    <a:pt x="68" y="298"/>
                  </a:lnTo>
                  <a:lnTo>
                    <a:pt x="75" y="286"/>
                  </a:lnTo>
                  <a:lnTo>
                    <a:pt x="81" y="295"/>
                  </a:lnTo>
                  <a:cubicBezTo>
                    <a:pt x="83" y="298"/>
                    <a:pt x="83" y="301"/>
                    <a:pt x="82" y="304"/>
                  </a:cubicBezTo>
                  <a:cubicBezTo>
                    <a:pt x="80" y="306"/>
                    <a:pt x="78" y="308"/>
                    <a:pt x="75" y="308"/>
                  </a:cubicBezTo>
                  <a:lnTo>
                    <a:pt x="62" y="308"/>
                  </a:lnTo>
                  <a:cubicBezTo>
                    <a:pt x="60" y="308"/>
                    <a:pt x="58" y="307"/>
                    <a:pt x="57" y="306"/>
                  </a:cubicBezTo>
                  <a:lnTo>
                    <a:pt x="44" y="296"/>
                  </a:lnTo>
                  <a:lnTo>
                    <a:pt x="51" y="298"/>
                  </a:lnTo>
                  <a:lnTo>
                    <a:pt x="19" y="307"/>
                  </a:lnTo>
                  <a:lnTo>
                    <a:pt x="25" y="300"/>
                  </a:lnTo>
                  <a:lnTo>
                    <a:pt x="25" y="365"/>
                  </a:lnTo>
                  <a:cubicBezTo>
                    <a:pt x="25" y="365"/>
                    <a:pt x="25" y="366"/>
                    <a:pt x="25" y="367"/>
                  </a:cubicBezTo>
                  <a:lnTo>
                    <a:pt x="15" y="399"/>
                  </a:lnTo>
                  <a:lnTo>
                    <a:pt x="0" y="395"/>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9" name="Freeform 892"/>
            <p:cNvSpPr>
              <a:spLocks/>
            </p:cNvSpPr>
            <p:nvPr/>
          </p:nvSpPr>
          <p:spPr bwMode="auto">
            <a:xfrm>
              <a:off x="5826898" y="4168284"/>
              <a:ext cx="1319363" cy="1596057"/>
            </a:xfrm>
            <a:custGeom>
              <a:avLst/>
              <a:gdLst/>
              <a:ahLst/>
              <a:cxnLst>
                <a:cxn ang="0">
                  <a:pos x="33" y="110"/>
                </a:cxn>
                <a:cxn ang="0">
                  <a:pos x="17" y="160"/>
                </a:cxn>
                <a:cxn ang="0">
                  <a:pos x="25" y="195"/>
                </a:cxn>
                <a:cxn ang="0">
                  <a:pos x="61" y="224"/>
                </a:cxn>
                <a:cxn ang="0">
                  <a:pos x="74" y="253"/>
                </a:cxn>
                <a:cxn ang="0">
                  <a:pos x="49" y="278"/>
                </a:cxn>
                <a:cxn ang="0">
                  <a:pos x="13" y="298"/>
                </a:cxn>
                <a:cxn ang="0">
                  <a:pos x="28" y="312"/>
                </a:cxn>
                <a:cxn ang="0">
                  <a:pos x="33" y="366"/>
                </a:cxn>
                <a:cxn ang="0">
                  <a:pos x="98" y="314"/>
                </a:cxn>
                <a:cxn ang="0">
                  <a:pos x="128" y="302"/>
                </a:cxn>
                <a:cxn ang="0">
                  <a:pos x="154" y="298"/>
                </a:cxn>
                <a:cxn ang="0">
                  <a:pos x="183" y="337"/>
                </a:cxn>
                <a:cxn ang="0">
                  <a:pos x="154" y="356"/>
                </a:cxn>
                <a:cxn ang="0">
                  <a:pos x="169" y="425"/>
                </a:cxn>
                <a:cxn ang="0">
                  <a:pos x="199" y="401"/>
                </a:cxn>
                <a:cxn ang="0">
                  <a:pos x="237" y="421"/>
                </a:cxn>
                <a:cxn ang="0">
                  <a:pos x="229" y="442"/>
                </a:cxn>
                <a:cxn ang="0">
                  <a:pos x="200" y="499"/>
                </a:cxn>
                <a:cxn ang="0">
                  <a:pos x="200" y="527"/>
                </a:cxn>
                <a:cxn ang="0">
                  <a:pos x="210" y="549"/>
                </a:cxn>
                <a:cxn ang="0">
                  <a:pos x="254" y="564"/>
                </a:cxn>
                <a:cxn ang="0">
                  <a:pos x="213" y="585"/>
                </a:cxn>
                <a:cxn ang="0">
                  <a:pos x="193" y="638"/>
                </a:cxn>
                <a:cxn ang="0">
                  <a:pos x="206" y="667"/>
                </a:cxn>
                <a:cxn ang="0">
                  <a:pos x="229" y="703"/>
                </a:cxn>
                <a:cxn ang="0">
                  <a:pos x="263" y="694"/>
                </a:cxn>
                <a:cxn ang="0">
                  <a:pos x="290" y="702"/>
                </a:cxn>
                <a:cxn ang="0">
                  <a:pos x="307" y="654"/>
                </a:cxn>
                <a:cxn ang="0">
                  <a:pos x="354" y="675"/>
                </a:cxn>
                <a:cxn ang="0">
                  <a:pos x="376" y="714"/>
                </a:cxn>
                <a:cxn ang="0">
                  <a:pos x="396" y="741"/>
                </a:cxn>
                <a:cxn ang="0">
                  <a:pos x="457" y="772"/>
                </a:cxn>
                <a:cxn ang="0">
                  <a:pos x="472" y="851"/>
                </a:cxn>
                <a:cxn ang="0">
                  <a:pos x="552" y="817"/>
                </a:cxn>
                <a:cxn ang="0">
                  <a:pos x="560" y="838"/>
                </a:cxn>
                <a:cxn ang="0">
                  <a:pos x="607" y="888"/>
                </a:cxn>
                <a:cxn ang="0">
                  <a:pos x="668" y="909"/>
                </a:cxn>
                <a:cxn ang="0">
                  <a:pos x="817" y="895"/>
                </a:cxn>
                <a:cxn ang="0">
                  <a:pos x="811" y="839"/>
                </a:cxn>
                <a:cxn ang="0">
                  <a:pos x="780" y="810"/>
                </a:cxn>
                <a:cxn ang="0">
                  <a:pos x="749" y="783"/>
                </a:cxn>
                <a:cxn ang="0">
                  <a:pos x="743" y="716"/>
                </a:cxn>
                <a:cxn ang="0">
                  <a:pos x="688" y="728"/>
                </a:cxn>
                <a:cxn ang="0">
                  <a:pos x="658" y="717"/>
                </a:cxn>
                <a:cxn ang="0">
                  <a:pos x="598" y="667"/>
                </a:cxn>
                <a:cxn ang="0">
                  <a:pos x="577" y="645"/>
                </a:cxn>
                <a:cxn ang="0">
                  <a:pos x="538" y="636"/>
                </a:cxn>
                <a:cxn ang="0">
                  <a:pos x="461" y="621"/>
                </a:cxn>
                <a:cxn ang="0">
                  <a:pos x="417" y="587"/>
                </a:cxn>
                <a:cxn ang="0">
                  <a:pos x="394" y="549"/>
                </a:cxn>
                <a:cxn ang="0">
                  <a:pos x="355" y="464"/>
                </a:cxn>
                <a:cxn ang="0">
                  <a:pos x="285" y="352"/>
                </a:cxn>
                <a:cxn ang="0">
                  <a:pos x="241" y="301"/>
                </a:cxn>
                <a:cxn ang="0">
                  <a:pos x="220" y="147"/>
                </a:cxn>
                <a:cxn ang="0">
                  <a:pos x="116" y="36"/>
                </a:cxn>
                <a:cxn ang="0">
                  <a:pos x="73" y="0"/>
                </a:cxn>
                <a:cxn ang="0">
                  <a:pos x="34" y="10"/>
                </a:cxn>
                <a:cxn ang="0">
                  <a:pos x="13" y="54"/>
                </a:cxn>
              </a:cxnLst>
              <a:rect l="0" t="0" r="r" b="b"/>
              <a:pathLst>
                <a:path w="828" h="912">
                  <a:moveTo>
                    <a:pt x="0" y="81"/>
                  </a:moveTo>
                  <a:lnTo>
                    <a:pt x="23" y="85"/>
                  </a:lnTo>
                  <a:lnTo>
                    <a:pt x="29" y="88"/>
                  </a:lnTo>
                  <a:lnTo>
                    <a:pt x="30" y="90"/>
                  </a:lnTo>
                  <a:lnTo>
                    <a:pt x="29" y="94"/>
                  </a:lnTo>
                  <a:lnTo>
                    <a:pt x="28" y="102"/>
                  </a:lnTo>
                  <a:lnTo>
                    <a:pt x="29" y="106"/>
                  </a:lnTo>
                  <a:lnTo>
                    <a:pt x="33" y="110"/>
                  </a:lnTo>
                  <a:lnTo>
                    <a:pt x="33" y="118"/>
                  </a:lnTo>
                  <a:lnTo>
                    <a:pt x="33" y="123"/>
                  </a:lnTo>
                  <a:lnTo>
                    <a:pt x="25" y="128"/>
                  </a:lnTo>
                  <a:lnTo>
                    <a:pt x="17" y="135"/>
                  </a:lnTo>
                  <a:lnTo>
                    <a:pt x="11" y="147"/>
                  </a:lnTo>
                  <a:lnTo>
                    <a:pt x="15" y="150"/>
                  </a:lnTo>
                  <a:lnTo>
                    <a:pt x="15" y="156"/>
                  </a:lnTo>
                  <a:lnTo>
                    <a:pt x="17" y="160"/>
                  </a:lnTo>
                  <a:lnTo>
                    <a:pt x="23" y="165"/>
                  </a:lnTo>
                  <a:lnTo>
                    <a:pt x="25" y="169"/>
                  </a:lnTo>
                  <a:lnTo>
                    <a:pt x="23" y="174"/>
                  </a:lnTo>
                  <a:lnTo>
                    <a:pt x="19" y="175"/>
                  </a:lnTo>
                  <a:lnTo>
                    <a:pt x="24" y="178"/>
                  </a:lnTo>
                  <a:lnTo>
                    <a:pt x="29" y="180"/>
                  </a:lnTo>
                  <a:lnTo>
                    <a:pt x="30" y="185"/>
                  </a:lnTo>
                  <a:lnTo>
                    <a:pt x="25" y="195"/>
                  </a:lnTo>
                  <a:lnTo>
                    <a:pt x="24" y="199"/>
                  </a:lnTo>
                  <a:lnTo>
                    <a:pt x="27" y="205"/>
                  </a:lnTo>
                  <a:lnTo>
                    <a:pt x="43" y="223"/>
                  </a:lnTo>
                  <a:lnTo>
                    <a:pt x="54" y="217"/>
                  </a:lnTo>
                  <a:lnTo>
                    <a:pt x="56" y="216"/>
                  </a:lnTo>
                  <a:lnTo>
                    <a:pt x="60" y="216"/>
                  </a:lnTo>
                  <a:lnTo>
                    <a:pt x="64" y="217"/>
                  </a:lnTo>
                  <a:lnTo>
                    <a:pt x="61" y="224"/>
                  </a:lnTo>
                  <a:lnTo>
                    <a:pt x="61" y="228"/>
                  </a:lnTo>
                  <a:lnTo>
                    <a:pt x="67" y="228"/>
                  </a:lnTo>
                  <a:lnTo>
                    <a:pt x="71" y="228"/>
                  </a:lnTo>
                  <a:lnTo>
                    <a:pt x="73" y="229"/>
                  </a:lnTo>
                  <a:lnTo>
                    <a:pt x="74" y="231"/>
                  </a:lnTo>
                  <a:lnTo>
                    <a:pt x="80" y="235"/>
                  </a:lnTo>
                  <a:lnTo>
                    <a:pt x="79" y="243"/>
                  </a:lnTo>
                  <a:lnTo>
                    <a:pt x="74" y="253"/>
                  </a:lnTo>
                  <a:lnTo>
                    <a:pt x="67" y="259"/>
                  </a:lnTo>
                  <a:lnTo>
                    <a:pt x="67" y="268"/>
                  </a:lnTo>
                  <a:lnTo>
                    <a:pt x="67" y="284"/>
                  </a:lnTo>
                  <a:lnTo>
                    <a:pt x="66" y="285"/>
                  </a:lnTo>
                  <a:lnTo>
                    <a:pt x="61" y="285"/>
                  </a:lnTo>
                  <a:lnTo>
                    <a:pt x="58" y="283"/>
                  </a:lnTo>
                  <a:lnTo>
                    <a:pt x="53" y="279"/>
                  </a:lnTo>
                  <a:lnTo>
                    <a:pt x="49" y="278"/>
                  </a:lnTo>
                  <a:lnTo>
                    <a:pt x="47" y="277"/>
                  </a:lnTo>
                  <a:lnTo>
                    <a:pt x="43" y="275"/>
                  </a:lnTo>
                  <a:lnTo>
                    <a:pt x="39" y="278"/>
                  </a:lnTo>
                  <a:lnTo>
                    <a:pt x="36" y="278"/>
                  </a:lnTo>
                  <a:lnTo>
                    <a:pt x="31" y="295"/>
                  </a:lnTo>
                  <a:lnTo>
                    <a:pt x="28" y="296"/>
                  </a:lnTo>
                  <a:lnTo>
                    <a:pt x="19" y="296"/>
                  </a:lnTo>
                  <a:lnTo>
                    <a:pt x="13" y="298"/>
                  </a:lnTo>
                  <a:lnTo>
                    <a:pt x="11" y="302"/>
                  </a:lnTo>
                  <a:lnTo>
                    <a:pt x="10" y="306"/>
                  </a:lnTo>
                  <a:lnTo>
                    <a:pt x="13" y="306"/>
                  </a:lnTo>
                  <a:lnTo>
                    <a:pt x="18" y="307"/>
                  </a:lnTo>
                  <a:lnTo>
                    <a:pt x="23" y="306"/>
                  </a:lnTo>
                  <a:lnTo>
                    <a:pt x="33" y="302"/>
                  </a:lnTo>
                  <a:lnTo>
                    <a:pt x="33" y="306"/>
                  </a:lnTo>
                  <a:lnTo>
                    <a:pt x="28" y="312"/>
                  </a:lnTo>
                  <a:lnTo>
                    <a:pt x="19" y="320"/>
                  </a:lnTo>
                  <a:lnTo>
                    <a:pt x="19" y="324"/>
                  </a:lnTo>
                  <a:lnTo>
                    <a:pt x="17" y="329"/>
                  </a:lnTo>
                  <a:lnTo>
                    <a:pt x="19" y="367"/>
                  </a:lnTo>
                  <a:lnTo>
                    <a:pt x="23" y="368"/>
                  </a:lnTo>
                  <a:lnTo>
                    <a:pt x="27" y="367"/>
                  </a:lnTo>
                  <a:lnTo>
                    <a:pt x="30" y="367"/>
                  </a:lnTo>
                  <a:lnTo>
                    <a:pt x="33" y="366"/>
                  </a:lnTo>
                  <a:lnTo>
                    <a:pt x="43" y="361"/>
                  </a:lnTo>
                  <a:lnTo>
                    <a:pt x="50" y="354"/>
                  </a:lnTo>
                  <a:lnTo>
                    <a:pt x="64" y="340"/>
                  </a:lnTo>
                  <a:lnTo>
                    <a:pt x="84" y="324"/>
                  </a:lnTo>
                  <a:lnTo>
                    <a:pt x="87" y="318"/>
                  </a:lnTo>
                  <a:lnTo>
                    <a:pt x="93" y="315"/>
                  </a:lnTo>
                  <a:lnTo>
                    <a:pt x="95" y="315"/>
                  </a:lnTo>
                  <a:lnTo>
                    <a:pt x="98" y="314"/>
                  </a:lnTo>
                  <a:lnTo>
                    <a:pt x="105" y="320"/>
                  </a:lnTo>
                  <a:lnTo>
                    <a:pt x="111" y="331"/>
                  </a:lnTo>
                  <a:lnTo>
                    <a:pt x="115" y="327"/>
                  </a:lnTo>
                  <a:lnTo>
                    <a:pt x="120" y="315"/>
                  </a:lnTo>
                  <a:lnTo>
                    <a:pt x="115" y="309"/>
                  </a:lnTo>
                  <a:lnTo>
                    <a:pt x="114" y="306"/>
                  </a:lnTo>
                  <a:lnTo>
                    <a:pt x="116" y="303"/>
                  </a:lnTo>
                  <a:lnTo>
                    <a:pt x="128" y="302"/>
                  </a:lnTo>
                  <a:lnTo>
                    <a:pt x="130" y="298"/>
                  </a:lnTo>
                  <a:lnTo>
                    <a:pt x="129" y="291"/>
                  </a:lnTo>
                  <a:lnTo>
                    <a:pt x="132" y="291"/>
                  </a:lnTo>
                  <a:lnTo>
                    <a:pt x="135" y="290"/>
                  </a:lnTo>
                  <a:lnTo>
                    <a:pt x="145" y="291"/>
                  </a:lnTo>
                  <a:lnTo>
                    <a:pt x="147" y="288"/>
                  </a:lnTo>
                  <a:lnTo>
                    <a:pt x="152" y="288"/>
                  </a:lnTo>
                  <a:lnTo>
                    <a:pt x="154" y="298"/>
                  </a:lnTo>
                  <a:lnTo>
                    <a:pt x="152" y="315"/>
                  </a:lnTo>
                  <a:lnTo>
                    <a:pt x="154" y="318"/>
                  </a:lnTo>
                  <a:lnTo>
                    <a:pt x="158" y="322"/>
                  </a:lnTo>
                  <a:lnTo>
                    <a:pt x="162" y="328"/>
                  </a:lnTo>
                  <a:lnTo>
                    <a:pt x="166" y="329"/>
                  </a:lnTo>
                  <a:lnTo>
                    <a:pt x="169" y="328"/>
                  </a:lnTo>
                  <a:lnTo>
                    <a:pt x="174" y="333"/>
                  </a:lnTo>
                  <a:lnTo>
                    <a:pt x="183" y="337"/>
                  </a:lnTo>
                  <a:lnTo>
                    <a:pt x="183" y="347"/>
                  </a:lnTo>
                  <a:lnTo>
                    <a:pt x="178" y="351"/>
                  </a:lnTo>
                  <a:lnTo>
                    <a:pt x="169" y="354"/>
                  </a:lnTo>
                  <a:lnTo>
                    <a:pt x="164" y="359"/>
                  </a:lnTo>
                  <a:lnTo>
                    <a:pt x="162" y="358"/>
                  </a:lnTo>
                  <a:lnTo>
                    <a:pt x="160" y="356"/>
                  </a:lnTo>
                  <a:lnTo>
                    <a:pt x="158" y="354"/>
                  </a:lnTo>
                  <a:lnTo>
                    <a:pt x="154" y="356"/>
                  </a:lnTo>
                  <a:lnTo>
                    <a:pt x="148" y="361"/>
                  </a:lnTo>
                  <a:lnTo>
                    <a:pt x="145" y="404"/>
                  </a:lnTo>
                  <a:lnTo>
                    <a:pt x="152" y="409"/>
                  </a:lnTo>
                  <a:lnTo>
                    <a:pt x="154" y="413"/>
                  </a:lnTo>
                  <a:lnTo>
                    <a:pt x="158" y="414"/>
                  </a:lnTo>
                  <a:lnTo>
                    <a:pt x="166" y="413"/>
                  </a:lnTo>
                  <a:lnTo>
                    <a:pt x="166" y="418"/>
                  </a:lnTo>
                  <a:lnTo>
                    <a:pt x="169" y="425"/>
                  </a:lnTo>
                  <a:lnTo>
                    <a:pt x="171" y="425"/>
                  </a:lnTo>
                  <a:lnTo>
                    <a:pt x="176" y="425"/>
                  </a:lnTo>
                  <a:lnTo>
                    <a:pt x="178" y="423"/>
                  </a:lnTo>
                  <a:lnTo>
                    <a:pt x="183" y="417"/>
                  </a:lnTo>
                  <a:lnTo>
                    <a:pt x="188" y="414"/>
                  </a:lnTo>
                  <a:lnTo>
                    <a:pt x="190" y="409"/>
                  </a:lnTo>
                  <a:lnTo>
                    <a:pt x="193" y="402"/>
                  </a:lnTo>
                  <a:lnTo>
                    <a:pt x="199" y="401"/>
                  </a:lnTo>
                  <a:lnTo>
                    <a:pt x="200" y="402"/>
                  </a:lnTo>
                  <a:lnTo>
                    <a:pt x="200" y="402"/>
                  </a:lnTo>
                  <a:lnTo>
                    <a:pt x="202" y="402"/>
                  </a:lnTo>
                  <a:lnTo>
                    <a:pt x="206" y="402"/>
                  </a:lnTo>
                  <a:lnTo>
                    <a:pt x="210" y="403"/>
                  </a:lnTo>
                  <a:lnTo>
                    <a:pt x="212" y="408"/>
                  </a:lnTo>
                  <a:lnTo>
                    <a:pt x="214" y="411"/>
                  </a:lnTo>
                  <a:lnTo>
                    <a:pt x="237" y="421"/>
                  </a:lnTo>
                  <a:lnTo>
                    <a:pt x="243" y="423"/>
                  </a:lnTo>
                  <a:lnTo>
                    <a:pt x="244" y="421"/>
                  </a:lnTo>
                  <a:lnTo>
                    <a:pt x="243" y="429"/>
                  </a:lnTo>
                  <a:lnTo>
                    <a:pt x="241" y="429"/>
                  </a:lnTo>
                  <a:lnTo>
                    <a:pt x="240" y="430"/>
                  </a:lnTo>
                  <a:lnTo>
                    <a:pt x="236" y="436"/>
                  </a:lnTo>
                  <a:lnTo>
                    <a:pt x="234" y="436"/>
                  </a:lnTo>
                  <a:lnTo>
                    <a:pt x="229" y="442"/>
                  </a:lnTo>
                  <a:lnTo>
                    <a:pt x="228" y="447"/>
                  </a:lnTo>
                  <a:lnTo>
                    <a:pt x="224" y="447"/>
                  </a:lnTo>
                  <a:lnTo>
                    <a:pt x="219" y="453"/>
                  </a:lnTo>
                  <a:lnTo>
                    <a:pt x="219" y="456"/>
                  </a:lnTo>
                  <a:lnTo>
                    <a:pt x="213" y="466"/>
                  </a:lnTo>
                  <a:lnTo>
                    <a:pt x="210" y="481"/>
                  </a:lnTo>
                  <a:lnTo>
                    <a:pt x="207" y="489"/>
                  </a:lnTo>
                  <a:lnTo>
                    <a:pt x="200" y="499"/>
                  </a:lnTo>
                  <a:lnTo>
                    <a:pt x="200" y="505"/>
                  </a:lnTo>
                  <a:lnTo>
                    <a:pt x="200" y="507"/>
                  </a:lnTo>
                  <a:lnTo>
                    <a:pt x="196" y="508"/>
                  </a:lnTo>
                  <a:lnTo>
                    <a:pt x="192" y="515"/>
                  </a:lnTo>
                  <a:lnTo>
                    <a:pt x="190" y="517"/>
                  </a:lnTo>
                  <a:lnTo>
                    <a:pt x="192" y="520"/>
                  </a:lnTo>
                  <a:lnTo>
                    <a:pt x="194" y="524"/>
                  </a:lnTo>
                  <a:lnTo>
                    <a:pt x="200" y="527"/>
                  </a:lnTo>
                  <a:lnTo>
                    <a:pt x="200" y="531"/>
                  </a:lnTo>
                  <a:lnTo>
                    <a:pt x="195" y="536"/>
                  </a:lnTo>
                  <a:lnTo>
                    <a:pt x="194" y="540"/>
                  </a:lnTo>
                  <a:lnTo>
                    <a:pt x="196" y="542"/>
                  </a:lnTo>
                  <a:lnTo>
                    <a:pt x="198" y="543"/>
                  </a:lnTo>
                  <a:lnTo>
                    <a:pt x="206" y="547"/>
                  </a:lnTo>
                  <a:lnTo>
                    <a:pt x="208" y="547"/>
                  </a:lnTo>
                  <a:lnTo>
                    <a:pt x="210" y="549"/>
                  </a:lnTo>
                  <a:lnTo>
                    <a:pt x="214" y="553"/>
                  </a:lnTo>
                  <a:lnTo>
                    <a:pt x="222" y="554"/>
                  </a:lnTo>
                  <a:lnTo>
                    <a:pt x="224" y="554"/>
                  </a:lnTo>
                  <a:lnTo>
                    <a:pt x="230" y="558"/>
                  </a:lnTo>
                  <a:lnTo>
                    <a:pt x="240" y="559"/>
                  </a:lnTo>
                  <a:lnTo>
                    <a:pt x="247" y="560"/>
                  </a:lnTo>
                  <a:lnTo>
                    <a:pt x="253" y="561"/>
                  </a:lnTo>
                  <a:lnTo>
                    <a:pt x="254" y="564"/>
                  </a:lnTo>
                  <a:lnTo>
                    <a:pt x="256" y="565"/>
                  </a:lnTo>
                  <a:lnTo>
                    <a:pt x="254" y="571"/>
                  </a:lnTo>
                  <a:lnTo>
                    <a:pt x="250" y="576"/>
                  </a:lnTo>
                  <a:lnTo>
                    <a:pt x="243" y="580"/>
                  </a:lnTo>
                  <a:lnTo>
                    <a:pt x="229" y="583"/>
                  </a:lnTo>
                  <a:lnTo>
                    <a:pt x="224" y="581"/>
                  </a:lnTo>
                  <a:lnTo>
                    <a:pt x="220" y="585"/>
                  </a:lnTo>
                  <a:lnTo>
                    <a:pt x="213" y="585"/>
                  </a:lnTo>
                  <a:lnTo>
                    <a:pt x="212" y="585"/>
                  </a:lnTo>
                  <a:lnTo>
                    <a:pt x="210" y="585"/>
                  </a:lnTo>
                  <a:lnTo>
                    <a:pt x="208" y="591"/>
                  </a:lnTo>
                  <a:lnTo>
                    <a:pt x="206" y="622"/>
                  </a:lnTo>
                  <a:lnTo>
                    <a:pt x="202" y="626"/>
                  </a:lnTo>
                  <a:lnTo>
                    <a:pt x="200" y="627"/>
                  </a:lnTo>
                  <a:lnTo>
                    <a:pt x="196" y="631"/>
                  </a:lnTo>
                  <a:lnTo>
                    <a:pt x="193" y="638"/>
                  </a:lnTo>
                  <a:lnTo>
                    <a:pt x="189" y="639"/>
                  </a:lnTo>
                  <a:lnTo>
                    <a:pt x="188" y="643"/>
                  </a:lnTo>
                  <a:lnTo>
                    <a:pt x="186" y="645"/>
                  </a:lnTo>
                  <a:lnTo>
                    <a:pt x="187" y="658"/>
                  </a:lnTo>
                  <a:lnTo>
                    <a:pt x="193" y="664"/>
                  </a:lnTo>
                  <a:lnTo>
                    <a:pt x="196" y="664"/>
                  </a:lnTo>
                  <a:lnTo>
                    <a:pt x="202" y="664"/>
                  </a:lnTo>
                  <a:lnTo>
                    <a:pt x="206" y="667"/>
                  </a:lnTo>
                  <a:lnTo>
                    <a:pt x="211" y="666"/>
                  </a:lnTo>
                  <a:lnTo>
                    <a:pt x="218" y="669"/>
                  </a:lnTo>
                  <a:lnTo>
                    <a:pt x="222" y="673"/>
                  </a:lnTo>
                  <a:lnTo>
                    <a:pt x="223" y="675"/>
                  </a:lnTo>
                  <a:lnTo>
                    <a:pt x="220" y="682"/>
                  </a:lnTo>
                  <a:lnTo>
                    <a:pt x="222" y="686"/>
                  </a:lnTo>
                  <a:lnTo>
                    <a:pt x="224" y="691"/>
                  </a:lnTo>
                  <a:lnTo>
                    <a:pt x="229" y="703"/>
                  </a:lnTo>
                  <a:lnTo>
                    <a:pt x="238" y="704"/>
                  </a:lnTo>
                  <a:lnTo>
                    <a:pt x="241" y="700"/>
                  </a:lnTo>
                  <a:lnTo>
                    <a:pt x="242" y="700"/>
                  </a:lnTo>
                  <a:lnTo>
                    <a:pt x="243" y="698"/>
                  </a:lnTo>
                  <a:lnTo>
                    <a:pt x="246" y="699"/>
                  </a:lnTo>
                  <a:lnTo>
                    <a:pt x="250" y="699"/>
                  </a:lnTo>
                  <a:lnTo>
                    <a:pt x="256" y="698"/>
                  </a:lnTo>
                  <a:lnTo>
                    <a:pt x="263" y="694"/>
                  </a:lnTo>
                  <a:lnTo>
                    <a:pt x="269" y="693"/>
                  </a:lnTo>
                  <a:lnTo>
                    <a:pt x="272" y="696"/>
                  </a:lnTo>
                  <a:lnTo>
                    <a:pt x="275" y="705"/>
                  </a:lnTo>
                  <a:lnTo>
                    <a:pt x="278" y="708"/>
                  </a:lnTo>
                  <a:lnTo>
                    <a:pt x="281" y="711"/>
                  </a:lnTo>
                  <a:lnTo>
                    <a:pt x="285" y="710"/>
                  </a:lnTo>
                  <a:lnTo>
                    <a:pt x="286" y="705"/>
                  </a:lnTo>
                  <a:lnTo>
                    <a:pt x="290" y="702"/>
                  </a:lnTo>
                  <a:lnTo>
                    <a:pt x="294" y="698"/>
                  </a:lnTo>
                  <a:lnTo>
                    <a:pt x="297" y="698"/>
                  </a:lnTo>
                  <a:lnTo>
                    <a:pt x="299" y="696"/>
                  </a:lnTo>
                  <a:lnTo>
                    <a:pt x="302" y="691"/>
                  </a:lnTo>
                  <a:lnTo>
                    <a:pt x="310" y="675"/>
                  </a:lnTo>
                  <a:lnTo>
                    <a:pt x="311" y="671"/>
                  </a:lnTo>
                  <a:lnTo>
                    <a:pt x="307" y="664"/>
                  </a:lnTo>
                  <a:lnTo>
                    <a:pt x="307" y="654"/>
                  </a:lnTo>
                  <a:lnTo>
                    <a:pt x="315" y="654"/>
                  </a:lnTo>
                  <a:lnTo>
                    <a:pt x="317" y="655"/>
                  </a:lnTo>
                  <a:lnTo>
                    <a:pt x="324" y="661"/>
                  </a:lnTo>
                  <a:lnTo>
                    <a:pt x="328" y="663"/>
                  </a:lnTo>
                  <a:lnTo>
                    <a:pt x="339" y="666"/>
                  </a:lnTo>
                  <a:lnTo>
                    <a:pt x="343" y="671"/>
                  </a:lnTo>
                  <a:lnTo>
                    <a:pt x="351" y="675"/>
                  </a:lnTo>
                  <a:lnTo>
                    <a:pt x="354" y="675"/>
                  </a:lnTo>
                  <a:lnTo>
                    <a:pt x="366" y="678"/>
                  </a:lnTo>
                  <a:lnTo>
                    <a:pt x="366" y="682"/>
                  </a:lnTo>
                  <a:lnTo>
                    <a:pt x="372" y="692"/>
                  </a:lnTo>
                  <a:lnTo>
                    <a:pt x="372" y="694"/>
                  </a:lnTo>
                  <a:lnTo>
                    <a:pt x="372" y="696"/>
                  </a:lnTo>
                  <a:lnTo>
                    <a:pt x="376" y="702"/>
                  </a:lnTo>
                  <a:lnTo>
                    <a:pt x="375" y="711"/>
                  </a:lnTo>
                  <a:lnTo>
                    <a:pt x="376" y="714"/>
                  </a:lnTo>
                  <a:lnTo>
                    <a:pt x="381" y="716"/>
                  </a:lnTo>
                  <a:lnTo>
                    <a:pt x="390" y="721"/>
                  </a:lnTo>
                  <a:lnTo>
                    <a:pt x="391" y="723"/>
                  </a:lnTo>
                  <a:lnTo>
                    <a:pt x="393" y="728"/>
                  </a:lnTo>
                  <a:lnTo>
                    <a:pt x="390" y="731"/>
                  </a:lnTo>
                  <a:lnTo>
                    <a:pt x="390" y="732"/>
                  </a:lnTo>
                  <a:lnTo>
                    <a:pt x="394" y="733"/>
                  </a:lnTo>
                  <a:lnTo>
                    <a:pt x="396" y="741"/>
                  </a:lnTo>
                  <a:lnTo>
                    <a:pt x="402" y="742"/>
                  </a:lnTo>
                  <a:lnTo>
                    <a:pt x="409" y="739"/>
                  </a:lnTo>
                  <a:lnTo>
                    <a:pt x="420" y="742"/>
                  </a:lnTo>
                  <a:lnTo>
                    <a:pt x="433" y="739"/>
                  </a:lnTo>
                  <a:lnTo>
                    <a:pt x="441" y="739"/>
                  </a:lnTo>
                  <a:lnTo>
                    <a:pt x="449" y="748"/>
                  </a:lnTo>
                  <a:lnTo>
                    <a:pt x="455" y="761"/>
                  </a:lnTo>
                  <a:lnTo>
                    <a:pt x="457" y="772"/>
                  </a:lnTo>
                  <a:lnTo>
                    <a:pt x="456" y="784"/>
                  </a:lnTo>
                  <a:lnTo>
                    <a:pt x="451" y="794"/>
                  </a:lnTo>
                  <a:lnTo>
                    <a:pt x="442" y="805"/>
                  </a:lnTo>
                  <a:lnTo>
                    <a:pt x="442" y="808"/>
                  </a:lnTo>
                  <a:lnTo>
                    <a:pt x="448" y="835"/>
                  </a:lnTo>
                  <a:lnTo>
                    <a:pt x="455" y="847"/>
                  </a:lnTo>
                  <a:lnTo>
                    <a:pt x="462" y="850"/>
                  </a:lnTo>
                  <a:lnTo>
                    <a:pt x="472" y="851"/>
                  </a:lnTo>
                  <a:lnTo>
                    <a:pt x="481" y="854"/>
                  </a:lnTo>
                  <a:lnTo>
                    <a:pt x="493" y="852"/>
                  </a:lnTo>
                  <a:lnTo>
                    <a:pt x="509" y="841"/>
                  </a:lnTo>
                  <a:lnTo>
                    <a:pt x="512" y="833"/>
                  </a:lnTo>
                  <a:lnTo>
                    <a:pt x="526" y="832"/>
                  </a:lnTo>
                  <a:lnTo>
                    <a:pt x="549" y="818"/>
                  </a:lnTo>
                  <a:lnTo>
                    <a:pt x="550" y="813"/>
                  </a:lnTo>
                  <a:lnTo>
                    <a:pt x="552" y="817"/>
                  </a:lnTo>
                  <a:lnTo>
                    <a:pt x="559" y="816"/>
                  </a:lnTo>
                  <a:lnTo>
                    <a:pt x="564" y="822"/>
                  </a:lnTo>
                  <a:lnTo>
                    <a:pt x="573" y="825"/>
                  </a:lnTo>
                  <a:lnTo>
                    <a:pt x="571" y="833"/>
                  </a:lnTo>
                  <a:lnTo>
                    <a:pt x="567" y="833"/>
                  </a:lnTo>
                  <a:lnTo>
                    <a:pt x="562" y="835"/>
                  </a:lnTo>
                  <a:lnTo>
                    <a:pt x="560" y="835"/>
                  </a:lnTo>
                  <a:lnTo>
                    <a:pt x="560" y="838"/>
                  </a:lnTo>
                  <a:lnTo>
                    <a:pt x="556" y="838"/>
                  </a:lnTo>
                  <a:lnTo>
                    <a:pt x="556" y="839"/>
                  </a:lnTo>
                  <a:lnTo>
                    <a:pt x="559" y="844"/>
                  </a:lnTo>
                  <a:lnTo>
                    <a:pt x="560" y="846"/>
                  </a:lnTo>
                  <a:lnTo>
                    <a:pt x="564" y="851"/>
                  </a:lnTo>
                  <a:lnTo>
                    <a:pt x="573" y="864"/>
                  </a:lnTo>
                  <a:lnTo>
                    <a:pt x="583" y="877"/>
                  </a:lnTo>
                  <a:lnTo>
                    <a:pt x="607" y="888"/>
                  </a:lnTo>
                  <a:lnTo>
                    <a:pt x="607" y="889"/>
                  </a:lnTo>
                  <a:lnTo>
                    <a:pt x="610" y="890"/>
                  </a:lnTo>
                  <a:lnTo>
                    <a:pt x="614" y="889"/>
                  </a:lnTo>
                  <a:lnTo>
                    <a:pt x="615" y="907"/>
                  </a:lnTo>
                  <a:lnTo>
                    <a:pt x="631" y="910"/>
                  </a:lnTo>
                  <a:lnTo>
                    <a:pt x="643" y="909"/>
                  </a:lnTo>
                  <a:lnTo>
                    <a:pt x="654" y="906"/>
                  </a:lnTo>
                  <a:lnTo>
                    <a:pt x="668" y="909"/>
                  </a:lnTo>
                  <a:lnTo>
                    <a:pt x="677" y="907"/>
                  </a:lnTo>
                  <a:lnTo>
                    <a:pt x="706" y="910"/>
                  </a:lnTo>
                  <a:lnTo>
                    <a:pt x="753" y="912"/>
                  </a:lnTo>
                  <a:lnTo>
                    <a:pt x="780" y="911"/>
                  </a:lnTo>
                  <a:lnTo>
                    <a:pt x="791" y="912"/>
                  </a:lnTo>
                  <a:lnTo>
                    <a:pt x="797" y="905"/>
                  </a:lnTo>
                  <a:lnTo>
                    <a:pt x="810" y="896"/>
                  </a:lnTo>
                  <a:lnTo>
                    <a:pt x="817" y="895"/>
                  </a:lnTo>
                  <a:lnTo>
                    <a:pt x="816" y="893"/>
                  </a:lnTo>
                  <a:lnTo>
                    <a:pt x="822" y="889"/>
                  </a:lnTo>
                  <a:lnTo>
                    <a:pt x="827" y="886"/>
                  </a:lnTo>
                  <a:lnTo>
                    <a:pt x="828" y="879"/>
                  </a:lnTo>
                  <a:lnTo>
                    <a:pt x="825" y="879"/>
                  </a:lnTo>
                  <a:lnTo>
                    <a:pt x="819" y="872"/>
                  </a:lnTo>
                  <a:lnTo>
                    <a:pt x="817" y="843"/>
                  </a:lnTo>
                  <a:lnTo>
                    <a:pt x="811" y="839"/>
                  </a:lnTo>
                  <a:lnTo>
                    <a:pt x="808" y="835"/>
                  </a:lnTo>
                  <a:lnTo>
                    <a:pt x="804" y="827"/>
                  </a:lnTo>
                  <a:lnTo>
                    <a:pt x="803" y="826"/>
                  </a:lnTo>
                  <a:lnTo>
                    <a:pt x="799" y="818"/>
                  </a:lnTo>
                  <a:lnTo>
                    <a:pt x="793" y="815"/>
                  </a:lnTo>
                  <a:lnTo>
                    <a:pt x="791" y="813"/>
                  </a:lnTo>
                  <a:lnTo>
                    <a:pt x="786" y="815"/>
                  </a:lnTo>
                  <a:lnTo>
                    <a:pt x="780" y="810"/>
                  </a:lnTo>
                  <a:lnTo>
                    <a:pt x="773" y="801"/>
                  </a:lnTo>
                  <a:lnTo>
                    <a:pt x="768" y="799"/>
                  </a:lnTo>
                  <a:lnTo>
                    <a:pt x="761" y="784"/>
                  </a:lnTo>
                  <a:lnTo>
                    <a:pt x="759" y="784"/>
                  </a:lnTo>
                  <a:lnTo>
                    <a:pt x="755" y="788"/>
                  </a:lnTo>
                  <a:lnTo>
                    <a:pt x="754" y="786"/>
                  </a:lnTo>
                  <a:lnTo>
                    <a:pt x="750" y="784"/>
                  </a:lnTo>
                  <a:lnTo>
                    <a:pt x="749" y="783"/>
                  </a:lnTo>
                  <a:lnTo>
                    <a:pt x="747" y="763"/>
                  </a:lnTo>
                  <a:lnTo>
                    <a:pt x="751" y="757"/>
                  </a:lnTo>
                  <a:lnTo>
                    <a:pt x="749" y="756"/>
                  </a:lnTo>
                  <a:lnTo>
                    <a:pt x="745" y="753"/>
                  </a:lnTo>
                  <a:lnTo>
                    <a:pt x="745" y="745"/>
                  </a:lnTo>
                  <a:lnTo>
                    <a:pt x="743" y="741"/>
                  </a:lnTo>
                  <a:lnTo>
                    <a:pt x="743" y="736"/>
                  </a:lnTo>
                  <a:lnTo>
                    <a:pt x="743" y="716"/>
                  </a:lnTo>
                  <a:lnTo>
                    <a:pt x="739" y="721"/>
                  </a:lnTo>
                  <a:lnTo>
                    <a:pt x="737" y="721"/>
                  </a:lnTo>
                  <a:lnTo>
                    <a:pt x="729" y="723"/>
                  </a:lnTo>
                  <a:lnTo>
                    <a:pt x="716" y="726"/>
                  </a:lnTo>
                  <a:lnTo>
                    <a:pt x="705" y="727"/>
                  </a:lnTo>
                  <a:lnTo>
                    <a:pt x="701" y="727"/>
                  </a:lnTo>
                  <a:lnTo>
                    <a:pt x="691" y="727"/>
                  </a:lnTo>
                  <a:lnTo>
                    <a:pt x="688" y="728"/>
                  </a:lnTo>
                  <a:lnTo>
                    <a:pt x="689" y="731"/>
                  </a:lnTo>
                  <a:lnTo>
                    <a:pt x="687" y="734"/>
                  </a:lnTo>
                  <a:lnTo>
                    <a:pt x="683" y="733"/>
                  </a:lnTo>
                  <a:lnTo>
                    <a:pt x="685" y="731"/>
                  </a:lnTo>
                  <a:lnTo>
                    <a:pt x="685" y="727"/>
                  </a:lnTo>
                  <a:lnTo>
                    <a:pt x="671" y="728"/>
                  </a:lnTo>
                  <a:lnTo>
                    <a:pt x="666" y="724"/>
                  </a:lnTo>
                  <a:lnTo>
                    <a:pt x="658" y="717"/>
                  </a:lnTo>
                  <a:lnTo>
                    <a:pt x="642" y="704"/>
                  </a:lnTo>
                  <a:lnTo>
                    <a:pt x="640" y="704"/>
                  </a:lnTo>
                  <a:lnTo>
                    <a:pt x="636" y="696"/>
                  </a:lnTo>
                  <a:lnTo>
                    <a:pt x="630" y="691"/>
                  </a:lnTo>
                  <a:lnTo>
                    <a:pt x="620" y="675"/>
                  </a:lnTo>
                  <a:lnTo>
                    <a:pt x="614" y="671"/>
                  </a:lnTo>
                  <a:lnTo>
                    <a:pt x="607" y="667"/>
                  </a:lnTo>
                  <a:lnTo>
                    <a:pt x="598" y="667"/>
                  </a:lnTo>
                  <a:lnTo>
                    <a:pt x="596" y="667"/>
                  </a:lnTo>
                  <a:lnTo>
                    <a:pt x="596" y="665"/>
                  </a:lnTo>
                  <a:lnTo>
                    <a:pt x="586" y="661"/>
                  </a:lnTo>
                  <a:lnTo>
                    <a:pt x="580" y="657"/>
                  </a:lnTo>
                  <a:lnTo>
                    <a:pt x="579" y="650"/>
                  </a:lnTo>
                  <a:lnTo>
                    <a:pt x="577" y="648"/>
                  </a:lnTo>
                  <a:lnTo>
                    <a:pt x="577" y="647"/>
                  </a:lnTo>
                  <a:lnTo>
                    <a:pt x="577" y="645"/>
                  </a:lnTo>
                  <a:lnTo>
                    <a:pt x="574" y="645"/>
                  </a:lnTo>
                  <a:lnTo>
                    <a:pt x="572" y="645"/>
                  </a:lnTo>
                  <a:lnTo>
                    <a:pt x="562" y="636"/>
                  </a:lnTo>
                  <a:lnTo>
                    <a:pt x="558" y="636"/>
                  </a:lnTo>
                  <a:lnTo>
                    <a:pt x="553" y="637"/>
                  </a:lnTo>
                  <a:lnTo>
                    <a:pt x="546" y="637"/>
                  </a:lnTo>
                  <a:lnTo>
                    <a:pt x="542" y="636"/>
                  </a:lnTo>
                  <a:lnTo>
                    <a:pt x="538" y="636"/>
                  </a:lnTo>
                  <a:lnTo>
                    <a:pt x="534" y="638"/>
                  </a:lnTo>
                  <a:lnTo>
                    <a:pt x="534" y="634"/>
                  </a:lnTo>
                  <a:lnTo>
                    <a:pt x="529" y="636"/>
                  </a:lnTo>
                  <a:lnTo>
                    <a:pt x="525" y="636"/>
                  </a:lnTo>
                  <a:lnTo>
                    <a:pt x="518" y="637"/>
                  </a:lnTo>
                  <a:lnTo>
                    <a:pt x="501" y="636"/>
                  </a:lnTo>
                  <a:lnTo>
                    <a:pt x="482" y="631"/>
                  </a:lnTo>
                  <a:lnTo>
                    <a:pt x="461" y="621"/>
                  </a:lnTo>
                  <a:lnTo>
                    <a:pt x="457" y="620"/>
                  </a:lnTo>
                  <a:lnTo>
                    <a:pt x="444" y="616"/>
                  </a:lnTo>
                  <a:lnTo>
                    <a:pt x="442" y="615"/>
                  </a:lnTo>
                  <a:lnTo>
                    <a:pt x="438" y="604"/>
                  </a:lnTo>
                  <a:lnTo>
                    <a:pt x="426" y="600"/>
                  </a:lnTo>
                  <a:lnTo>
                    <a:pt x="424" y="597"/>
                  </a:lnTo>
                  <a:lnTo>
                    <a:pt x="418" y="591"/>
                  </a:lnTo>
                  <a:lnTo>
                    <a:pt x="417" y="587"/>
                  </a:lnTo>
                  <a:lnTo>
                    <a:pt x="417" y="582"/>
                  </a:lnTo>
                  <a:lnTo>
                    <a:pt x="418" y="577"/>
                  </a:lnTo>
                  <a:lnTo>
                    <a:pt x="412" y="571"/>
                  </a:lnTo>
                  <a:lnTo>
                    <a:pt x="409" y="568"/>
                  </a:lnTo>
                  <a:lnTo>
                    <a:pt x="408" y="564"/>
                  </a:lnTo>
                  <a:lnTo>
                    <a:pt x="403" y="561"/>
                  </a:lnTo>
                  <a:lnTo>
                    <a:pt x="400" y="555"/>
                  </a:lnTo>
                  <a:lnTo>
                    <a:pt x="394" y="549"/>
                  </a:lnTo>
                  <a:lnTo>
                    <a:pt x="381" y="540"/>
                  </a:lnTo>
                  <a:lnTo>
                    <a:pt x="366" y="526"/>
                  </a:lnTo>
                  <a:lnTo>
                    <a:pt x="361" y="514"/>
                  </a:lnTo>
                  <a:lnTo>
                    <a:pt x="364" y="507"/>
                  </a:lnTo>
                  <a:lnTo>
                    <a:pt x="366" y="489"/>
                  </a:lnTo>
                  <a:lnTo>
                    <a:pt x="361" y="480"/>
                  </a:lnTo>
                  <a:lnTo>
                    <a:pt x="359" y="469"/>
                  </a:lnTo>
                  <a:lnTo>
                    <a:pt x="355" y="464"/>
                  </a:lnTo>
                  <a:lnTo>
                    <a:pt x="351" y="459"/>
                  </a:lnTo>
                  <a:lnTo>
                    <a:pt x="352" y="458"/>
                  </a:lnTo>
                  <a:lnTo>
                    <a:pt x="348" y="453"/>
                  </a:lnTo>
                  <a:lnTo>
                    <a:pt x="339" y="436"/>
                  </a:lnTo>
                  <a:lnTo>
                    <a:pt x="339" y="433"/>
                  </a:lnTo>
                  <a:lnTo>
                    <a:pt x="334" y="430"/>
                  </a:lnTo>
                  <a:lnTo>
                    <a:pt x="329" y="419"/>
                  </a:lnTo>
                  <a:lnTo>
                    <a:pt x="285" y="352"/>
                  </a:lnTo>
                  <a:lnTo>
                    <a:pt x="281" y="351"/>
                  </a:lnTo>
                  <a:lnTo>
                    <a:pt x="275" y="347"/>
                  </a:lnTo>
                  <a:lnTo>
                    <a:pt x="247" y="317"/>
                  </a:lnTo>
                  <a:lnTo>
                    <a:pt x="243" y="317"/>
                  </a:lnTo>
                  <a:lnTo>
                    <a:pt x="243" y="307"/>
                  </a:lnTo>
                  <a:lnTo>
                    <a:pt x="242" y="306"/>
                  </a:lnTo>
                  <a:lnTo>
                    <a:pt x="237" y="303"/>
                  </a:lnTo>
                  <a:lnTo>
                    <a:pt x="241" y="301"/>
                  </a:lnTo>
                  <a:lnTo>
                    <a:pt x="235" y="292"/>
                  </a:lnTo>
                  <a:lnTo>
                    <a:pt x="214" y="233"/>
                  </a:lnTo>
                  <a:lnTo>
                    <a:pt x="211" y="201"/>
                  </a:lnTo>
                  <a:lnTo>
                    <a:pt x="213" y="190"/>
                  </a:lnTo>
                  <a:lnTo>
                    <a:pt x="213" y="186"/>
                  </a:lnTo>
                  <a:lnTo>
                    <a:pt x="220" y="165"/>
                  </a:lnTo>
                  <a:lnTo>
                    <a:pt x="223" y="151"/>
                  </a:lnTo>
                  <a:lnTo>
                    <a:pt x="220" y="147"/>
                  </a:lnTo>
                  <a:lnTo>
                    <a:pt x="217" y="147"/>
                  </a:lnTo>
                  <a:lnTo>
                    <a:pt x="205" y="138"/>
                  </a:lnTo>
                  <a:lnTo>
                    <a:pt x="193" y="128"/>
                  </a:lnTo>
                  <a:lnTo>
                    <a:pt x="183" y="121"/>
                  </a:lnTo>
                  <a:lnTo>
                    <a:pt x="169" y="100"/>
                  </a:lnTo>
                  <a:lnTo>
                    <a:pt x="133" y="39"/>
                  </a:lnTo>
                  <a:lnTo>
                    <a:pt x="124" y="40"/>
                  </a:lnTo>
                  <a:lnTo>
                    <a:pt x="116" y="36"/>
                  </a:lnTo>
                  <a:lnTo>
                    <a:pt x="102" y="23"/>
                  </a:lnTo>
                  <a:lnTo>
                    <a:pt x="96" y="17"/>
                  </a:lnTo>
                  <a:lnTo>
                    <a:pt x="92" y="13"/>
                  </a:lnTo>
                  <a:lnTo>
                    <a:pt x="87" y="6"/>
                  </a:lnTo>
                  <a:lnTo>
                    <a:pt x="84" y="4"/>
                  </a:lnTo>
                  <a:lnTo>
                    <a:pt x="78" y="3"/>
                  </a:lnTo>
                  <a:lnTo>
                    <a:pt x="75" y="0"/>
                  </a:lnTo>
                  <a:lnTo>
                    <a:pt x="73" y="0"/>
                  </a:lnTo>
                  <a:lnTo>
                    <a:pt x="66" y="6"/>
                  </a:lnTo>
                  <a:lnTo>
                    <a:pt x="64" y="11"/>
                  </a:lnTo>
                  <a:lnTo>
                    <a:pt x="56" y="10"/>
                  </a:lnTo>
                  <a:lnTo>
                    <a:pt x="52" y="10"/>
                  </a:lnTo>
                  <a:lnTo>
                    <a:pt x="43" y="10"/>
                  </a:lnTo>
                  <a:lnTo>
                    <a:pt x="39" y="10"/>
                  </a:lnTo>
                  <a:lnTo>
                    <a:pt x="40" y="9"/>
                  </a:lnTo>
                  <a:lnTo>
                    <a:pt x="34" y="10"/>
                  </a:lnTo>
                  <a:lnTo>
                    <a:pt x="35" y="9"/>
                  </a:lnTo>
                  <a:lnTo>
                    <a:pt x="25" y="9"/>
                  </a:lnTo>
                  <a:lnTo>
                    <a:pt x="23" y="10"/>
                  </a:lnTo>
                  <a:lnTo>
                    <a:pt x="21" y="10"/>
                  </a:lnTo>
                  <a:lnTo>
                    <a:pt x="10" y="27"/>
                  </a:lnTo>
                  <a:lnTo>
                    <a:pt x="27" y="37"/>
                  </a:lnTo>
                  <a:lnTo>
                    <a:pt x="27" y="43"/>
                  </a:lnTo>
                  <a:lnTo>
                    <a:pt x="13" y="54"/>
                  </a:lnTo>
                  <a:lnTo>
                    <a:pt x="17" y="63"/>
                  </a:lnTo>
                  <a:lnTo>
                    <a:pt x="10" y="79"/>
                  </a:lnTo>
                  <a:lnTo>
                    <a:pt x="0" y="81"/>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 name="Freeform 893"/>
            <p:cNvSpPr>
              <a:spLocks/>
            </p:cNvSpPr>
            <p:nvPr/>
          </p:nvSpPr>
          <p:spPr bwMode="auto">
            <a:xfrm>
              <a:off x="5831678" y="4168284"/>
              <a:ext cx="1324143" cy="1606558"/>
            </a:xfrm>
            <a:custGeom>
              <a:avLst/>
              <a:gdLst/>
              <a:ahLst/>
              <a:cxnLst>
                <a:cxn ang="0">
                  <a:pos x="53" y="429"/>
                </a:cxn>
                <a:cxn ang="0">
                  <a:pos x="178" y="589"/>
                </a:cxn>
                <a:cxn ang="0">
                  <a:pos x="137" y="758"/>
                </a:cxn>
                <a:cxn ang="0">
                  <a:pos x="60" y="816"/>
                </a:cxn>
                <a:cxn ang="0">
                  <a:pos x="218" y="868"/>
                </a:cxn>
                <a:cxn ang="0">
                  <a:pos x="340" y="779"/>
                </a:cxn>
                <a:cxn ang="0">
                  <a:pos x="498" y="908"/>
                </a:cxn>
                <a:cxn ang="0">
                  <a:pos x="450" y="1103"/>
                </a:cxn>
                <a:cxn ang="0">
                  <a:pos x="578" y="1097"/>
                </a:cxn>
                <a:cxn ang="0">
                  <a:pos x="592" y="1227"/>
                </a:cxn>
                <a:cxn ang="0">
                  <a:pos x="534" y="1451"/>
                </a:cxn>
                <a:cxn ang="0">
                  <a:pos x="653" y="1561"/>
                </a:cxn>
                <a:cxn ang="0">
                  <a:pos x="504" y="1729"/>
                </a:cxn>
                <a:cxn ang="0">
                  <a:pos x="639" y="1872"/>
                </a:cxn>
                <a:cxn ang="0">
                  <a:pos x="786" y="1861"/>
                </a:cxn>
                <a:cxn ang="0">
                  <a:pos x="948" y="1800"/>
                </a:cxn>
                <a:cxn ang="0">
                  <a:pos x="1059" y="1961"/>
                </a:cxn>
                <a:cxn ang="0">
                  <a:pos x="1202" y="2232"/>
                </a:cxn>
                <a:cxn ang="0">
                  <a:pos x="1537" y="2203"/>
                </a:cxn>
                <a:cxn ang="0">
                  <a:pos x="1626" y="2374"/>
                </a:cxn>
                <a:cxn ang="0">
                  <a:pos x="2173" y="2382"/>
                </a:cxn>
                <a:cxn ang="0">
                  <a:pos x="2076" y="2173"/>
                </a:cxn>
                <a:cxn ang="0">
                  <a:pos x="1976" y="1986"/>
                </a:cxn>
                <a:cxn ang="0">
                  <a:pos x="1792" y="1958"/>
                </a:cxn>
                <a:cxn ang="0">
                  <a:pos x="1540" y="1748"/>
                </a:cxn>
                <a:cxn ang="0">
                  <a:pos x="1402" y="1711"/>
                </a:cxn>
                <a:cxn ang="0">
                  <a:pos x="1093" y="1537"/>
                </a:cxn>
                <a:cxn ang="0">
                  <a:pos x="934" y="1224"/>
                </a:cxn>
                <a:cxn ang="0">
                  <a:pos x="638" y="804"/>
                </a:cxn>
                <a:cxn ang="0">
                  <a:pos x="307" y="110"/>
                </a:cxn>
                <a:cxn ang="0">
                  <a:pos x="108" y="39"/>
                </a:cxn>
                <a:cxn ang="0">
                  <a:pos x="39" y="174"/>
                </a:cxn>
                <a:cxn ang="0">
                  <a:pos x="139" y="26"/>
                </a:cxn>
                <a:cxn ang="0">
                  <a:pos x="496" y="325"/>
                </a:cxn>
                <a:cxn ang="0">
                  <a:pos x="655" y="821"/>
                </a:cxn>
                <a:cxn ang="0">
                  <a:pos x="973" y="1286"/>
                </a:cxn>
                <a:cxn ang="0">
                  <a:pos x="1119" y="1571"/>
                </a:cxn>
                <a:cxn ang="0">
                  <a:pos x="1433" y="1710"/>
                </a:cxn>
                <a:cxn ang="0">
                  <a:pos x="1593" y="1774"/>
                </a:cxn>
                <a:cxn ang="0">
                  <a:pos x="1831" y="1967"/>
                </a:cxn>
                <a:cxn ang="0">
                  <a:pos x="2005" y="2019"/>
                </a:cxn>
                <a:cxn ang="0">
                  <a:pos x="2114" y="2170"/>
                </a:cxn>
                <a:cxn ang="0">
                  <a:pos x="2182" y="2403"/>
                </a:cxn>
                <a:cxn ang="0">
                  <a:pos x="1611" y="2376"/>
                </a:cxn>
                <a:cxn ang="0">
                  <a:pos x="1493" y="2192"/>
                </a:cxn>
                <a:cxn ang="0">
                  <a:pos x="1198" y="2120"/>
                </a:cxn>
                <a:cxn ang="0">
                  <a:pos x="1042" y="1945"/>
                </a:cxn>
                <a:cxn ang="0">
                  <a:pos x="899" y="1790"/>
                </a:cxn>
                <a:cxn ang="0">
                  <a:pos x="769" y="1903"/>
                </a:cxn>
                <a:cxn ang="0">
                  <a:pos x="603" y="1885"/>
                </a:cxn>
                <a:cxn ang="0">
                  <a:pos x="508" y="1706"/>
                </a:cxn>
                <a:cxn ang="0">
                  <a:pos x="674" y="1519"/>
                </a:cxn>
                <a:cxn ang="0">
                  <a:pos x="526" y="1424"/>
                </a:cxn>
                <a:cxn ang="0">
                  <a:pos x="600" y="1198"/>
                </a:cxn>
                <a:cxn ang="0">
                  <a:pos x="534" y="1088"/>
                </a:cxn>
                <a:cxn ang="0">
                  <a:pos x="380" y="1086"/>
                </a:cxn>
                <a:cxn ang="0">
                  <a:pos x="425" y="886"/>
                </a:cxn>
                <a:cxn ang="0">
                  <a:pos x="315" y="831"/>
                </a:cxn>
                <a:cxn ang="0">
                  <a:pos x="81" y="994"/>
                </a:cxn>
                <a:cxn ang="0">
                  <a:pos x="30" y="800"/>
                </a:cxn>
                <a:cxn ang="0">
                  <a:pos x="172" y="700"/>
                </a:cxn>
                <a:cxn ang="0">
                  <a:pos x="66" y="559"/>
                </a:cxn>
                <a:cxn ang="0">
                  <a:pos x="41" y="363"/>
                </a:cxn>
              </a:cxnLst>
              <a:rect l="0" t="0" r="r" b="b"/>
              <a:pathLst>
                <a:path w="2218" h="2449">
                  <a:moveTo>
                    <a:pt x="3" y="215"/>
                  </a:moveTo>
                  <a:lnTo>
                    <a:pt x="64" y="228"/>
                  </a:lnTo>
                  <a:cubicBezTo>
                    <a:pt x="64" y="228"/>
                    <a:pt x="65" y="228"/>
                    <a:pt x="65" y="228"/>
                  </a:cubicBezTo>
                  <a:lnTo>
                    <a:pt x="81" y="235"/>
                  </a:lnTo>
                  <a:cubicBezTo>
                    <a:pt x="83" y="236"/>
                    <a:pt x="84" y="237"/>
                    <a:pt x="85" y="239"/>
                  </a:cubicBezTo>
                  <a:lnTo>
                    <a:pt x="88" y="245"/>
                  </a:lnTo>
                  <a:cubicBezTo>
                    <a:pt x="89" y="247"/>
                    <a:pt x="89" y="249"/>
                    <a:pt x="89" y="251"/>
                  </a:cubicBezTo>
                  <a:lnTo>
                    <a:pt x="86" y="261"/>
                  </a:lnTo>
                  <a:lnTo>
                    <a:pt x="86" y="260"/>
                  </a:lnTo>
                  <a:lnTo>
                    <a:pt x="83" y="282"/>
                  </a:lnTo>
                  <a:lnTo>
                    <a:pt x="82" y="279"/>
                  </a:lnTo>
                  <a:lnTo>
                    <a:pt x="86" y="288"/>
                  </a:lnTo>
                  <a:lnTo>
                    <a:pt x="84" y="285"/>
                  </a:lnTo>
                  <a:lnTo>
                    <a:pt x="93" y="295"/>
                  </a:lnTo>
                  <a:cubicBezTo>
                    <a:pt x="95" y="297"/>
                    <a:pt x="96" y="299"/>
                    <a:pt x="96" y="301"/>
                  </a:cubicBezTo>
                  <a:lnTo>
                    <a:pt x="96" y="323"/>
                  </a:lnTo>
                  <a:lnTo>
                    <a:pt x="96" y="336"/>
                  </a:lnTo>
                  <a:cubicBezTo>
                    <a:pt x="96" y="339"/>
                    <a:pt x="94" y="342"/>
                    <a:pt x="92" y="343"/>
                  </a:cubicBezTo>
                  <a:lnTo>
                    <a:pt x="73" y="356"/>
                  </a:lnTo>
                  <a:lnTo>
                    <a:pt x="51" y="375"/>
                  </a:lnTo>
                  <a:lnTo>
                    <a:pt x="53" y="372"/>
                  </a:lnTo>
                  <a:lnTo>
                    <a:pt x="37" y="405"/>
                  </a:lnTo>
                  <a:lnTo>
                    <a:pt x="35" y="395"/>
                  </a:lnTo>
                  <a:lnTo>
                    <a:pt x="44" y="401"/>
                  </a:lnTo>
                  <a:cubicBezTo>
                    <a:pt x="46" y="403"/>
                    <a:pt x="48" y="405"/>
                    <a:pt x="48" y="408"/>
                  </a:cubicBezTo>
                  <a:lnTo>
                    <a:pt x="48" y="424"/>
                  </a:lnTo>
                  <a:lnTo>
                    <a:pt x="46" y="420"/>
                  </a:lnTo>
                  <a:lnTo>
                    <a:pt x="53" y="429"/>
                  </a:lnTo>
                  <a:lnTo>
                    <a:pt x="51" y="428"/>
                  </a:lnTo>
                  <a:lnTo>
                    <a:pt x="67" y="441"/>
                  </a:lnTo>
                  <a:cubicBezTo>
                    <a:pt x="68" y="441"/>
                    <a:pt x="69" y="442"/>
                    <a:pt x="69" y="443"/>
                  </a:cubicBezTo>
                  <a:lnTo>
                    <a:pt x="76" y="456"/>
                  </a:lnTo>
                  <a:cubicBezTo>
                    <a:pt x="77" y="458"/>
                    <a:pt x="77" y="461"/>
                    <a:pt x="76" y="463"/>
                  </a:cubicBezTo>
                  <a:lnTo>
                    <a:pt x="69" y="476"/>
                  </a:lnTo>
                  <a:cubicBezTo>
                    <a:pt x="68" y="478"/>
                    <a:pt x="67" y="480"/>
                    <a:pt x="65" y="480"/>
                  </a:cubicBezTo>
                  <a:lnTo>
                    <a:pt x="55" y="484"/>
                  </a:lnTo>
                  <a:lnTo>
                    <a:pt x="56" y="469"/>
                  </a:lnTo>
                  <a:lnTo>
                    <a:pt x="69" y="475"/>
                  </a:lnTo>
                  <a:lnTo>
                    <a:pt x="82" y="482"/>
                  </a:lnTo>
                  <a:cubicBezTo>
                    <a:pt x="84" y="483"/>
                    <a:pt x="85" y="485"/>
                    <a:pt x="86" y="487"/>
                  </a:cubicBezTo>
                  <a:lnTo>
                    <a:pt x="89" y="500"/>
                  </a:lnTo>
                  <a:cubicBezTo>
                    <a:pt x="89" y="502"/>
                    <a:pt x="89" y="504"/>
                    <a:pt x="88" y="506"/>
                  </a:cubicBezTo>
                  <a:lnTo>
                    <a:pt x="76" y="532"/>
                  </a:lnTo>
                  <a:lnTo>
                    <a:pt x="73" y="540"/>
                  </a:lnTo>
                  <a:lnTo>
                    <a:pt x="73" y="535"/>
                  </a:lnTo>
                  <a:lnTo>
                    <a:pt x="79" y="551"/>
                  </a:lnTo>
                  <a:lnTo>
                    <a:pt x="78" y="549"/>
                  </a:lnTo>
                  <a:lnTo>
                    <a:pt x="122" y="597"/>
                  </a:lnTo>
                  <a:lnTo>
                    <a:pt x="112" y="596"/>
                  </a:lnTo>
                  <a:lnTo>
                    <a:pt x="141" y="579"/>
                  </a:lnTo>
                  <a:lnTo>
                    <a:pt x="148" y="576"/>
                  </a:lnTo>
                  <a:cubicBezTo>
                    <a:pt x="149" y="575"/>
                    <a:pt x="150" y="575"/>
                    <a:pt x="151" y="575"/>
                  </a:cubicBezTo>
                  <a:lnTo>
                    <a:pt x="161" y="575"/>
                  </a:lnTo>
                  <a:cubicBezTo>
                    <a:pt x="162" y="575"/>
                    <a:pt x="163" y="575"/>
                    <a:pt x="164" y="576"/>
                  </a:cubicBezTo>
                  <a:lnTo>
                    <a:pt x="173" y="579"/>
                  </a:lnTo>
                  <a:cubicBezTo>
                    <a:pt x="177" y="580"/>
                    <a:pt x="180" y="585"/>
                    <a:pt x="178" y="589"/>
                  </a:cubicBezTo>
                  <a:lnTo>
                    <a:pt x="172" y="608"/>
                  </a:lnTo>
                  <a:lnTo>
                    <a:pt x="172" y="606"/>
                  </a:lnTo>
                  <a:lnTo>
                    <a:pt x="172" y="616"/>
                  </a:lnTo>
                  <a:lnTo>
                    <a:pt x="164" y="608"/>
                  </a:lnTo>
                  <a:lnTo>
                    <a:pt x="180" y="608"/>
                  </a:lnTo>
                  <a:lnTo>
                    <a:pt x="190" y="608"/>
                  </a:lnTo>
                  <a:cubicBezTo>
                    <a:pt x="191" y="608"/>
                    <a:pt x="192" y="608"/>
                    <a:pt x="193" y="609"/>
                  </a:cubicBezTo>
                  <a:lnTo>
                    <a:pt x="200" y="612"/>
                  </a:lnTo>
                  <a:cubicBezTo>
                    <a:pt x="201" y="613"/>
                    <a:pt x="203" y="614"/>
                    <a:pt x="203" y="615"/>
                  </a:cubicBezTo>
                  <a:lnTo>
                    <a:pt x="206" y="622"/>
                  </a:lnTo>
                  <a:lnTo>
                    <a:pt x="203" y="619"/>
                  </a:lnTo>
                  <a:lnTo>
                    <a:pt x="219" y="628"/>
                  </a:lnTo>
                  <a:cubicBezTo>
                    <a:pt x="222" y="630"/>
                    <a:pt x="224" y="633"/>
                    <a:pt x="223" y="636"/>
                  </a:cubicBezTo>
                  <a:lnTo>
                    <a:pt x="220" y="656"/>
                  </a:lnTo>
                  <a:cubicBezTo>
                    <a:pt x="220" y="657"/>
                    <a:pt x="220" y="657"/>
                    <a:pt x="219" y="658"/>
                  </a:cubicBezTo>
                  <a:lnTo>
                    <a:pt x="207" y="687"/>
                  </a:lnTo>
                  <a:cubicBezTo>
                    <a:pt x="206" y="688"/>
                    <a:pt x="205" y="689"/>
                    <a:pt x="204" y="690"/>
                  </a:cubicBezTo>
                  <a:lnTo>
                    <a:pt x="185" y="706"/>
                  </a:lnTo>
                  <a:lnTo>
                    <a:pt x="188" y="700"/>
                  </a:lnTo>
                  <a:lnTo>
                    <a:pt x="188" y="723"/>
                  </a:lnTo>
                  <a:lnTo>
                    <a:pt x="188" y="765"/>
                  </a:lnTo>
                  <a:cubicBezTo>
                    <a:pt x="188" y="767"/>
                    <a:pt x="187" y="769"/>
                    <a:pt x="186" y="771"/>
                  </a:cubicBezTo>
                  <a:lnTo>
                    <a:pt x="183" y="774"/>
                  </a:lnTo>
                  <a:cubicBezTo>
                    <a:pt x="181" y="775"/>
                    <a:pt x="179" y="776"/>
                    <a:pt x="177" y="776"/>
                  </a:cubicBezTo>
                  <a:lnTo>
                    <a:pt x="164" y="776"/>
                  </a:lnTo>
                  <a:cubicBezTo>
                    <a:pt x="163" y="776"/>
                    <a:pt x="161" y="776"/>
                    <a:pt x="160" y="775"/>
                  </a:cubicBezTo>
                  <a:lnTo>
                    <a:pt x="150" y="768"/>
                  </a:lnTo>
                  <a:lnTo>
                    <a:pt x="137" y="758"/>
                  </a:lnTo>
                  <a:lnTo>
                    <a:pt x="139" y="760"/>
                  </a:lnTo>
                  <a:lnTo>
                    <a:pt x="130" y="756"/>
                  </a:lnTo>
                  <a:cubicBezTo>
                    <a:pt x="129" y="756"/>
                    <a:pt x="129" y="756"/>
                    <a:pt x="129" y="756"/>
                  </a:cubicBezTo>
                  <a:lnTo>
                    <a:pt x="122" y="753"/>
                  </a:lnTo>
                  <a:lnTo>
                    <a:pt x="123" y="753"/>
                  </a:lnTo>
                  <a:lnTo>
                    <a:pt x="114" y="750"/>
                  </a:lnTo>
                  <a:lnTo>
                    <a:pt x="120" y="749"/>
                  </a:lnTo>
                  <a:lnTo>
                    <a:pt x="107" y="756"/>
                  </a:lnTo>
                  <a:cubicBezTo>
                    <a:pt x="106" y="756"/>
                    <a:pt x="105" y="757"/>
                    <a:pt x="104" y="757"/>
                  </a:cubicBezTo>
                  <a:lnTo>
                    <a:pt x="97" y="757"/>
                  </a:lnTo>
                  <a:lnTo>
                    <a:pt x="105" y="751"/>
                  </a:lnTo>
                  <a:lnTo>
                    <a:pt x="92" y="796"/>
                  </a:lnTo>
                  <a:cubicBezTo>
                    <a:pt x="91" y="799"/>
                    <a:pt x="89" y="801"/>
                    <a:pt x="87" y="802"/>
                  </a:cubicBezTo>
                  <a:lnTo>
                    <a:pt x="77" y="805"/>
                  </a:lnTo>
                  <a:cubicBezTo>
                    <a:pt x="77" y="805"/>
                    <a:pt x="76" y="805"/>
                    <a:pt x="75" y="805"/>
                  </a:cubicBezTo>
                  <a:lnTo>
                    <a:pt x="53" y="805"/>
                  </a:lnTo>
                  <a:lnTo>
                    <a:pt x="56" y="805"/>
                  </a:lnTo>
                  <a:lnTo>
                    <a:pt x="40" y="811"/>
                  </a:lnTo>
                  <a:lnTo>
                    <a:pt x="43" y="808"/>
                  </a:lnTo>
                  <a:lnTo>
                    <a:pt x="37" y="818"/>
                  </a:lnTo>
                  <a:lnTo>
                    <a:pt x="38" y="816"/>
                  </a:lnTo>
                  <a:lnTo>
                    <a:pt x="35" y="826"/>
                  </a:lnTo>
                  <a:lnTo>
                    <a:pt x="27" y="815"/>
                  </a:lnTo>
                  <a:lnTo>
                    <a:pt x="37" y="815"/>
                  </a:lnTo>
                  <a:cubicBezTo>
                    <a:pt x="37" y="815"/>
                    <a:pt x="38" y="816"/>
                    <a:pt x="39" y="816"/>
                  </a:cubicBezTo>
                  <a:lnTo>
                    <a:pt x="51" y="819"/>
                  </a:lnTo>
                  <a:lnTo>
                    <a:pt x="47" y="819"/>
                  </a:lnTo>
                  <a:lnTo>
                    <a:pt x="60" y="816"/>
                  </a:lnTo>
                  <a:lnTo>
                    <a:pt x="85" y="806"/>
                  </a:lnTo>
                  <a:cubicBezTo>
                    <a:pt x="87" y="805"/>
                    <a:pt x="90" y="806"/>
                    <a:pt x="92" y="807"/>
                  </a:cubicBezTo>
                  <a:cubicBezTo>
                    <a:pt x="94" y="809"/>
                    <a:pt x="96" y="811"/>
                    <a:pt x="96" y="814"/>
                  </a:cubicBezTo>
                  <a:lnTo>
                    <a:pt x="96" y="823"/>
                  </a:lnTo>
                  <a:cubicBezTo>
                    <a:pt x="96" y="825"/>
                    <a:pt x="95" y="827"/>
                    <a:pt x="94" y="828"/>
                  </a:cubicBezTo>
                  <a:lnTo>
                    <a:pt x="81" y="845"/>
                  </a:lnTo>
                  <a:lnTo>
                    <a:pt x="58" y="868"/>
                  </a:lnTo>
                  <a:lnTo>
                    <a:pt x="61" y="862"/>
                  </a:lnTo>
                  <a:lnTo>
                    <a:pt x="61" y="872"/>
                  </a:lnTo>
                  <a:cubicBezTo>
                    <a:pt x="61" y="873"/>
                    <a:pt x="60" y="875"/>
                    <a:pt x="60" y="876"/>
                  </a:cubicBezTo>
                  <a:lnTo>
                    <a:pt x="53" y="889"/>
                  </a:lnTo>
                  <a:lnTo>
                    <a:pt x="54" y="885"/>
                  </a:lnTo>
                  <a:lnTo>
                    <a:pt x="61" y="985"/>
                  </a:lnTo>
                  <a:lnTo>
                    <a:pt x="55" y="978"/>
                  </a:lnTo>
                  <a:lnTo>
                    <a:pt x="65" y="981"/>
                  </a:lnTo>
                  <a:lnTo>
                    <a:pt x="60" y="981"/>
                  </a:lnTo>
                  <a:lnTo>
                    <a:pt x="69" y="978"/>
                  </a:lnTo>
                  <a:cubicBezTo>
                    <a:pt x="70" y="978"/>
                    <a:pt x="71" y="978"/>
                    <a:pt x="72" y="978"/>
                  </a:cubicBezTo>
                  <a:lnTo>
                    <a:pt x="81" y="978"/>
                  </a:lnTo>
                  <a:lnTo>
                    <a:pt x="78" y="979"/>
                  </a:lnTo>
                  <a:lnTo>
                    <a:pt x="84" y="975"/>
                  </a:lnTo>
                  <a:lnTo>
                    <a:pt x="113" y="962"/>
                  </a:lnTo>
                  <a:lnTo>
                    <a:pt x="111" y="963"/>
                  </a:lnTo>
                  <a:lnTo>
                    <a:pt x="130" y="947"/>
                  </a:lnTo>
                  <a:lnTo>
                    <a:pt x="165" y="909"/>
                  </a:lnTo>
                  <a:cubicBezTo>
                    <a:pt x="165" y="909"/>
                    <a:pt x="165" y="908"/>
                    <a:pt x="166" y="908"/>
                  </a:cubicBezTo>
                  <a:lnTo>
                    <a:pt x="220" y="866"/>
                  </a:lnTo>
                  <a:lnTo>
                    <a:pt x="218" y="868"/>
                  </a:lnTo>
                  <a:lnTo>
                    <a:pt x="227" y="852"/>
                  </a:lnTo>
                  <a:cubicBezTo>
                    <a:pt x="228" y="850"/>
                    <a:pt x="230" y="849"/>
                    <a:pt x="231" y="849"/>
                  </a:cubicBezTo>
                  <a:lnTo>
                    <a:pt x="247" y="842"/>
                  </a:lnTo>
                  <a:cubicBezTo>
                    <a:pt x="248" y="842"/>
                    <a:pt x="249" y="841"/>
                    <a:pt x="250" y="841"/>
                  </a:cubicBezTo>
                  <a:lnTo>
                    <a:pt x="254" y="841"/>
                  </a:lnTo>
                  <a:lnTo>
                    <a:pt x="251" y="842"/>
                  </a:lnTo>
                  <a:lnTo>
                    <a:pt x="261" y="839"/>
                  </a:lnTo>
                  <a:cubicBezTo>
                    <a:pt x="263" y="838"/>
                    <a:pt x="266" y="838"/>
                    <a:pt x="268" y="840"/>
                  </a:cubicBezTo>
                  <a:lnTo>
                    <a:pt x="287" y="856"/>
                  </a:lnTo>
                  <a:cubicBezTo>
                    <a:pt x="288" y="857"/>
                    <a:pt x="289" y="858"/>
                    <a:pt x="289" y="859"/>
                  </a:cubicBezTo>
                  <a:lnTo>
                    <a:pt x="305" y="888"/>
                  </a:lnTo>
                  <a:lnTo>
                    <a:pt x="292" y="887"/>
                  </a:lnTo>
                  <a:lnTo>
                    <a:pt x="301" y="874"/>
                  </a:lnTo>
                  <a:lnTo>
                    <a:pt x="300" y="875"/>
                  </a:lnTo>
                  <a:lnTo>
                    <a:pt x="313" y="846"/>
                  </a:lnTo>
                  <a:lnTo>
                    <a:pt x="314" y="854"/>
                  </a:lnTo>
                  <a:lnTo>
                    <a:pt x="301" y="838"/>
                  </a:lnTo>
                  <a:cubicBezTo>
                    <a:pt x="301" y="837"/>
                    <a:pt x="300" y="837"/>
                    <a:pt x="300" y="836"/>
                  </a:cubicBezTo>
                  <a:lnTo>
                    <a:pt x="297" y="826"/>
                  </a:lnTo>
                  <a:cubicBezTo>
                    <a:pt x="296" y="823"/>
                    <a:pt x="297" y="820"/>
                    <a:pt x="299" y="818"/>
                  </a:cubicBezTo>
                  <a:lnTo>
                    <a:pt x="305" y="811"/>
                  </a:lnTo>
                  <a:cubicBezTo>
                    <a:pt x="307" y="810"/>
                    <a:pt x="308" y="809"/>
                    <a:pt x="310" y="809"/>
                  </a:cubicBezTo>
                  <a:lnTo>
                    <a:pt x="342" y="806"/>
                  </a:lnTo>
                  <a:lnTo>
                    <a:pt x="336" y="809"/>
                  </a:lnTo>
                  <a:lnTo>
                    <a:pt x="343" y="800"/>
                  </a:lnTo>
                  <a:lnTo>
                    <a:pt x="341" y="805"/>
                  </a:lnTo>
                  <a:lnTo>
                    <a:pt x="338" y="786"/>
                  </a:lnTo>
                  <a:cubicBezTo>
                    <a:pt x="338" y="783"/>
                    <a:pt x="338" y="781"/>
                    <a:pt x="340" y="779"/>
                  </a:cubicBezTo>
                  <a:cubicBezTo>
                    <a:pt x="341" y="778"/>
                    <a:pt x="344" y="776"/>
                    <a:pt x="346" y="776"/>
                  </a:cubicBezTo>
                  <a:lnTo>
                    <a:pt x="352" y="776"/>
                  </a:lnTo>
                  <a:lnTo>
                    <a:pt x="350" y="777"/>
                  </a:lnTo>
                  <a:lnTo>
                    <a:pt x="359" y="774"/>
                  </a:lnTo>
                  <a:cubicBezTo>
                    <a:pt x="361" y="773"/>
                    <a:pt x="362" y="773"/>
                    <a:pt x="363" y="773"/>
                  </a:cubicBezTo>
                  <a:lnTo>
                    <a:pt x="389" y="777"/>
                  </a:lnTo>
                  <a:lnTo>
                    <a:pt x="381" y="780"/>
                  </a:lnTo>
                  <a:lnTo>
                    <a:pt x="387" y="770"/>
                  </a:lnTo>
                  <a:cubicBezTo>
                    <a:pt x="389" y="768"/>
                    <a:pt x="391" y="767"/>
                    <a:pt x="394" y="767"/>
                  </a:cubicBezTo>
                  <a:lnTo>
                    <a:pt x="407" y="767"/>
                  </a:lnTo>
                  <a:cubicBezTo>
                    <a:pt x="410" y="767"/>
                    <a:pt x="414" y="769"/>
                    <a:pt x="415" y="773"/>
                  </a:cubicBezTo>
                  <a:lnTo>
                    <a:pt x="421" y="802"/>
                  </a:lnTo>
                  <a:cubicBezTo>
                    <a:pt x="421" y="803"/>
                    <a:pt x="421" y="804"/>
                    <a:pt x="421" y="805"/>
                  </a:cubicBezTo>
                  <a:lnTo>
                    <a:pt x="415" y="851"/>
                  </a:lnTo>
                  <a:lnTo>
                    <a:pt x="412" y="844"/>
                  </a:lnTo>
                  <a:lnTo>
                    <a:pt x="419" y="850"/>
                  </a:lnTo>
                  <a:lnTo>
                    <a:pt x="428" y="860"/>
                  </a:lnTo>
                  <a:cubicBezTo>
                    <a:pt x="429" y="861"/>
                    <a:pt x="429" y="861"/>
                    <a:pt x="430" y="862"/>
                  </a:cubicBezTo>
                  <a:lnTo>
                    <a:pt x="439" y="878"/>
                  </a:lnTo>
                  <a:lnTo>
                    <a:pt x="434" y="874"/>
                  </a:lnTo>
                  <a:lnTo>
                    <a:pt x="447" y="877"/>
                  </a:lnTo>
                  <a:lnTo>
                    <a:pt x="441" y="878"/>
                  </a:lnTo>
                  <a:lnTo>
                    <a:pt x="448" y="875"/>
                  </a:lnTo>
                  <a:cubicBezTo>
                    <a:pt x="451" y="873"/>
                    <a:pt x="455" y="874"/>
                    <a:pt x="457" y="876"/>
                  </a:cubicBezTo>
                  <a:lnTo>
                    <a:pt x="470" y="889"/>
                  </a:lnTo>
                  <a:lnTo>
                    <a:pt x="468" y="888"/>
                  </a:lnTo>
                  <a:lnTo>
                    <a:pt x="493" y="901"/>
                  </a:lnTo>
                  <a:cubicBezTo>
                    <a:pt x="496" y="902"/>
                    <a:pt x="498" y="905"/>
                    <a:pt x="498" y="908"/>
                  </a:cubicBezTo>
                  <a:lnTo>
                    <a:pt x="498" y="934"/>
                  </a:lnTo>
                  <a:cubicBezTo>
                    <a:pt x="498" y="936"/>
                    <a:pt x="496" y="939"/>
                    <a:pt x="495" y="940"/>
                  </a:cubicBezTo>
                  <a:lnTo>
                    <a:pt x="482" y="950"/>
                  </a:lnTo>
                  <a:cubicBezTo>
                    <a:pt x="481" y="950"/>
                    <a:pt x="480" y="951"/>
                    <a:pt x="480" y="951"/>
                  </a:cubicBezTo>
                  <a:lnTo>
                    <a:pt x="454" y="961"/>
                  </a:lnTo>
                  <a:lnTo>
                    <a:pt x="457" y="959"/>
                  </a:lnTo>
                  <a:lnTo>
                    <a:pt x="444" y="972"/>
                  </a:lnTo>
                  <a:cubicBezTo>
                    <a:pt x="442" y="974"/>
                    <a:pt x="438" y="975"/>
                    <a:pt x="435" y="973"/>
                  </a:cubicBezTo>
                  <a:lnTo>
                    <a:pt x="429" y="970"/>
                  </a:lnTo>
                  <a:cubicBezTo>
                    <a:pt x="427" y="969"/>
                    <a:pt x="426" y="968"/>
                    <a:pt x="425" y="967"/>
                  </a:cubicBezTo>
                  <a:lnTo>
                    <a:pt x="422" y="960"/>
                  </a:lnTo>
                  <a:lnTo>
                    <a:pt x="425" y="964"/>
                  </a:lnTo>
                  <a:lnTo>
                    <a:pt x="419" y="960"/>
                  </a:lnTo>
                  <a:lnTo>
                    <a:pt x="425" y="961"/>
                  </a:lnTo>
                  <a:lnTo>
                    <a:pt x="416" y="964"/>
                  </a:lnTo>
                  <a:lnTo>
                    <a:pt x="418" y="963"/>
                  </a:lnTo>
                  <a:lnTo>
                    <a:pt x="402" y="976"/>
                  </a:lnTo>
                  <a:lnTo>
                    <a:pt x="405" y="970"/>
                  </a:lnTo>
                  <a:lnTo>
                    <a:pt x="396" y="1087"/>
                  </a:lnTo>
                  <a:lnTo>
                    <a:pt x="392" y="1080"/>
                  </a:lnTo>
                  <a:lnTo>
                    <a:pt x="411" y="1093"/>
                  </a:lnTo>
                  <a:cubicBezTo>
                    <a:pt x="412" y="1093"/>
                    <a:pt x="413" y="1094"/>
                    <a:pt x="413" y="1095"/>
                  </a:cubicBezTo>
                  <a:lnTo>
                    <a:pt x="420" y="1105"/>
                  </a:lnTo>
                  <a:lnTo>
                    <a:pt x="416" y="1102"/>
                  </a:lnTo>
                  <a:lnTo>
                    <a:pt x="425" y="1105"/>
                  </a:lnTo>
                  <a:lnTo>
                    <a:pt x="421" y="1105"/>
                  </a:lnTo>
                  <a:lnTo>
                    <a:pt x="444" y="1101"/>
                  </a:lnTo>
                  <a:cubicBezTo>
                    <a:pt x="446" y="1101"/>
                    <a:pt x="448" y="1102"/>
                    <a:pt x="450" y="1103"/>
                  </a:cubicBezTo>
                  <a:cubicBezTo>
                    <a:pt x="452" y="1105"/>
                    <a:pt x="453" y="1107"/>
                    <a:pt x="453" y="1109"/>
                  </a:cubicBezTo>
                  <a:lnTo>
                    <a:pt x="453" y="1122"/>
                  </a:lnTo>
                  <a:lnTo>
                    <a:pt x="453" y="1120"/>
                  </a:lnTo>
                  <a:lnTo>
                    <a:pt x="459" y="1139"/>
                  </a:lnTo>
                  <a:lnTo>
                    <a:pt x="451" y="1134"/>
                  </a:lnTo>
                  <a:lnTo>
                    <a:pt x="458" y="1134"/>
                  </a:lnTo>
                  <a:lnTo>
                    <a:pt x="471" y="1134"/>
                  </a:lnTo>
                  <a:lnTo>
                    <a:pt x="465" y="1136"/>
                  </a:lnTo>
                  <a:lnTo>
                    <a:pt x="471" y="1130"/>
                  </a:lnTo>
                  <a:lnTo>
                    <a:pt x="483" y="1114"/>
                  </a:lnTo>
                  <a:cubicBezTo>
                    <a:pt x="484" y="1113"/>
                    <a:pt x="485" y="1112"/>
                    <a:pt x="486" y="1112"/>
                  </a:cubicBezTo>
                  <a:lnTo>
                    <a:pt x="499" y="1105"/>
                  </a:lnTo>
                  <a:lnTo>
                    <a:pt x="495" y="1109"/>
                  </a:lnTo>
                  <a:lnTo>
                    <a:pt x="502" y="1096"/>
                  </a:lnTo>
                  <a:lnTo>
                    <a:pt x="508" y="1077"/>
                  </a:lnTo>
                  <a:cubicBezTo>
                    <a:pt x="508" y="1075"/>
                    <a:pt x="511" y="1073"/>
                    <a:pt x="514" y="1072"/>
                  </a:cubicBezTo>
                  <a:lnTo>
                    <a:pt x="530" y="1069"/>
                  </a:lnTo>
                  <a:cubicBezTo>
                    <a:pt x="532" y="1068"/>
                    <a:pt x="535" y="1069"/>
                    <a:pt x="537" y="1071"/>
                  </a:cubicBezTo>
                  <a:lnTo>
                    <a:pt x="540" y="1074"/>
                  </a:lnTo>
                  <a:lnTo>
                    <a:pt x="534" y="1072"/>
                  </a:lnTo>
                  <a:lnTo>
                    <a:pt x="541" y="1072"/>
                  </a:lnTo>
                  <a:lnTo>
                    <a:pt x="550" y="1072"/>
                  </a:lnTo>
                  <a:cubicBezTo>
                    <a:pt x="551" y="1072"/>
                    <a:pt x="552" y="1072"/>
                    <a:pt x="553" y="1072"/>
                  </a:cubicBezTo>
                  <a:lnTo>
                    <a:pt x="562" y="1076"/>
                  </a:lnTo>
                  <a:cubicBezTo>
                    <a:pt x="564" y="1076"/>
                    <a:pt x="566" y="1078"/>
                    <a:pt x="567" y="1080"/>
                  </a:cubicBezTo>
                  <a:lnTo>
                    <a:pt x="573" y="1093"/>
                  </a:lnTo>
                  <a:lnTo>
                    <a:pt x="572" y="1091"/>
                  </a:lnTo>
                  <a:lnTo>
                    <a:pt x="578" y="1097"/>
                  </a:lnTo>
                  <a:lnTo>
                    <a:pt x="576" y="1095"/>
                  </a:lnTo>
                  <a:lnTo>
                    <a:pt x="637" y="1125"/>
                  </a:lnTo>
                  <a:lnTo>
                    <a:pt x="635" y="1124"/>
                  </a:lnTo>
                  <a:lnTo>
                    <a:pt x="651" y="1127"/>
                  </a:lnTo>
                  <a:lnTo>
                    <a:pt x="643" y="1130"/>
                  </a:lnTo>
                  <a:lnTo>
                    <a:pt x="647" y="1126"/>
                  </a:lnTo>
                  <a:cubicBezTo>
                    <a:pt x="649" y="1124"/>
                    <a:pt x="653" y="1123"/>
                    <a:pt x="656" y="1125"/>
                  </a:cubicBezTo>
                  <a:cubicBezTo>
                    <a:pt x="659" y="1126"/>
                    <a:pt x="661" y="1130"/>
                    <a:pt x="660" y="1133"/>
                  </a:cubicBezTo>
                  <a:lnTo>
                    <a:pt x="657" y="1153"/>
                  </a:lnTo>
                  <a:cubicBezTo>
                    <a:pt x="656" y="1157"/>
                    <a:pt x="653" y="1159"/>
                    <a:pt x="649" y="1159"/>
                  </a:cubicBezTo>
                  <a:lnTo>
                    <a:pt x="643" y="1159"/>
                  </a:lnTo>
                  <a:lnTo>
                    <a:pt x="649" y="1157"/>
                  </a:lnTo>
                  <a:lnTo>
                    <a:pt x="645" y="1160"/>
                  </a:lnTo>
                  <a:lnTo>
                    <a:pt x="647" y="1159"/>
                  </a:lnTo>
                  <a:lnTo>
                    <a:pt x="637" y="1175"/>
                  </a:lnTo>
                  <a:cubicBezTo>
                    <a:pt x="636" y="1177"/>
                    <a:pt x="633" y="1179"/>
                    <a:pt x="630" y="1179"/>
                  </a:cubicBezTo>
                  <a:lnTo>
                    <a:pt x="624" y="1179"/>
                  </a:lnTo>
                  <a:lnTo>
                    <a:pt x="630" y="1176"/>
                  </a:lnTo>
                  <a:lnTo>
                    <a:pt x="617" y="1192"/>
                  </a:lnTo>
                  <a:lnTo>
                    <a:pt x="619" y="1189"/>
                  </a:lnTo>
                  <a:lnTo>
                    <a:pt x="615" y="1202"/>
                  </a:lnTo>
                  <a:cubicBezTo>
                    <a:pt x="615" y="1206"/>
                    <a:pt x="611" y="1208"/>
                    <a:pt x="608" y="1208"/>
                  </a:cubicBezTo>
                  <a:lnTo>
                    <a:pt x="598" y="1208"/>
                  </a:lnTo>
                  <a:lnTo>
                    <a:pt x="604" y="1205"/>
                  </a:lnTo>
                  <a:lnTo>
                    <a:pt x="592" y="1221"/>
                  </a:lnTo>
                  <a:lnTo>
                    <a:pt x="593" y="1216"/>
                  </a:lnTo>
                  <a:lnTo>
                    <a:pt x="593" y="1223"/>
                  </a:lnTo>
                  <a:cubicBezTo>
                    <a:pt x="593" y="1224"/>
                    <a:pt x="593" y="1226"/>
                    <a:pt x="592" y="1227"/>
                  </a:cubicBezTo>
                  <a:lnTo>
                    <a:pt x="576" y="1256"/>
                  </a:lnTo>
                  <a:lnTo>
                    <a:pt x="577" y="1254"/>
                  </a:lnTo>
                  <a:lnTo>
                    <a:pt x="568" y="1293"/>
                  </a:lnTo>
                  <a:lnTo>
                    <a:pt x="561" y="1313"/>
                  </a:lnTo>
                  <a:cubicBezTo>
                    <a:pt x="561" y="1314"/>
                    <a:pt x="561" y="1314"/>
                    <a:pt x="560" y="1315"/>
                  </a:cubicBezTo>
                  <a:lnTo>
                    <a:pt x="541" y="1344"/>
                  </a:lnTo>
                  <a:lnTo>
                    <a:pt x="542" y="1340"/>
                  </a:lnTo>
                  <a:lnTo>
                    <a:pt x="542" y="1356"/>
                  </a:lnTo>
                  <a:lnTo>
                    <a:pt x="542" y="1359"/>
                  </a:lnTo>
                  <a:cubicBezTo>
                    <a:pt x="542" y="1363"/>
                    <a:pt x="540" y="1366"/>
                    <a:pt x="537" y="1367"/>
                  </a:cubicBezTo>
                  <a:lnTo>
                    <a:pt x="527" y="1370"/>
                  </a:lnTo>
                  <a:lnTo>
                    <a:pt x="531" y="1367"/>
                  </a:lnTo>
                  <a:lnTo>
                    <a:pt x="519" y="1386"/>
                  </a:lnTo>
                  <a:lnTo>
                    <a:pt x="516" y="1392"/>
                  </a:lnTo>
                  <a:lnTo>
                    <a:pt x="516" y="1385"/>
                  </a:lnTo>
                  <a:lnTo>
                    <a:pt x="519" y="1391"/>
                  </a:lnTo>
                  <a:lnTo>
                    <a:pt x="525" y="1400"/>
                  </a:lnTo>
                  <a:lnTo>
                    <a:pt x="523" y="1398"/>
                  </a:lnTo>
                  <a:lnTo>
                    <a:pt x="538" y="1408"/>
                  </a:lnTo>
                  <a:cubicBezTo>
                    <a:pt x="541" y="1409"/>
                    <a:pt x="542" y="1412"/>
                    <a:pt x="542" y="1414"/>
                  </a:cubicBezTo>
                  <a:lnTo>
                    <a:pt x="542" y="1424"/>
                  </a:lnTo>
                  <a:cubicBezTo>
                    <a:pt x="542" y="1426"/>
                    <a:pt x="542" y="1428"/>
                    <a:pt x="540" y="1430"/>
                  </a:cubicBezTo>
                  <a:lnTo>
                    <a:pt x="527" y="1443"/>
                  </a:lnTo>
                  <a:lnTo>
                    <a:pt x="529" y="1440"/>
                  </a:lnTo>
                  <a:lnTo>
                    <a:pt x="526" y="1449"/>
                  </a:lnTo>
                  <a:lnTo>
                    <a:pt x="524" y="1441"/>
                  </a:lnTo>
                  <a:lnTo>
                    <a:pt x="530" y="1448"/>
                  </a:lnTo>
                  <a:lnTo>
                    <a:pt x="534" y="1451"/>
                  </a:lnTo>
                  <a:lnTo>
                    <a:pt x="531" y="1449"/>
                  </a:lnTo>
                  <a:lnTo>
                    <a:pt x="553" y="1459"/>
                  </a:lnTo>
                  <a:lnTo>
                    <a:pt x="550" y="1458"/>
                  </a:lnTo>
                  <a:lnTo>
                    <a:pt x="557" y="1458"/>
                  </a:lnTo>
                  <a:cubicBezTo>
                    <a:pt x="560" y="1458"/>
                    <a:pt x="562" y="1460"/>
                    <a:pt x="564" y="1463"/>
                  </a:cubicBezTo>
                  <a:lnTo>
                    <a:pt x="567" y="1469"/>
                  </a:lnTo>
                  <a:lnTo>
                    <a:pt x="565" y="1466"/>
                  </a:lnTo>
                  <a:lnTo>
                    <a:pt x="577" y="1476"/>
                  </a:lnTo>
                  <a:lnTo>
                    <a:pt x="574" y="1475"/>
                  </a:lnTo>
                  <a:lnTo>
                    <a:pt x="593" y="1478"/>
                  </a:lnTo>
                  <a:lnTo>
                    <a:pt x="592" y="1478"/>
                  </a:lnTo>
                  <a:lnTo>
                    <a:pt x="598" y="1478"/>
                  </a:lnTo>
                  <a:cubicBezTo>
                    <a:pt x="600" y="1478"/>
                    <a:pt x="601" y="1478"/>
                    <a:pt x="602" y="1479"/>
                  </a:cubicBezTo>
                  <a:lnTo>
                    <a:pt x="618" y="1489"/>
                  </a:lnTo>
                  <a:lnTo>
                    <a:pt x="615" y="1488"/>
                  </a:lnTo>
                  <a:lnTo>
                    <a:pt x="641" y="1491"/>
                  </a:lnTo>
                  <a:lnTo>
                    <a:pt x="660" y="1494"/>
                  </a:lnTo>
                  <a:lnTo>
                    <a:pt x="676" y="1497"/>
                  </a:lnTo>
                  <a:cubicBezTo>
                    <a:pt x="679" y="1498"/>
                    <a:pt x="681" y="1500"/>
                    <a:pt x="682" y="1502"/>
                  </a:cubicBezTo>
                  <a:lnTo>
                    <a:pt x="685" y="1508"/>
                  </a:lnTo>
                  <a:lnTo>
                    <a:pt x="682" y="1505"/>
                  </a:lnTo>
                  <a:lnTo>
                    <a:pt x="688" y="1508"/>
                  </a:lnTo>
                  <a:cubicBezTo>
                    <a:pt x="692" y="1510"/>
                    <a:pt x="693" y="1514"/>
                    <a:pt x="692" y="1518"/>
                  </a:cubicBezTo>
                  <a:lnTo>
                    <a:pt x="685" y="1534"/>
                  </a:lnTo>
                  <a:cubicBezTo>
                    <a:pt x="685" y="1535"/>
                    <a:pt x="685" y="1535"/>
                    <a:pt x="684" y="1536"/>
                  </a:cubicBezTo>
                  <a:lnTo>
                    <a:pt x="675" y="1549"/>
                  </a:lnTo>
                  <a:cubicBezTo>
                    <a:pt x="674" y="1550"/>
                    <a:pt x="673" y="1551"/>
                    <a:pt x="672" y="1551"/>
                  </a:cubicBezTo>
                  <a:lnTo>
                    <a:pt x="653" y="1561"/>
                  </a:lnTo>
                  <a:cubicBezTo>
                    <a:pt x="652" y="1561"/>
                    <a:pt x="652" y="1562"/>
                    <a:pt x="651" y="1562"/>
                  </a:cubicBezTo>
                  <a:lnTo>
                    <a:pt x="613" y="1572"/>
                  </a:lnTo>
                  <a:cubicBezTo>
                    <a:pt x="611" y="1572"/>
                    <a:pt x="609" y="1572"/>
                    <a:pt x="607" y="1571"/>
                  </a:cubicBezTo>
                  <a:lnTo>
                    <a:pt x="595" y="1564"/>
                  </a:lnTo>
                  <a:lnTo>
                    <a:pt x="604" y="1563"/>
                  </a:lnTo>
                  <a:lnTo>
                    <a:pt x="594" y="1573"/>
                  </a:lnTo>
                  <a:cubicBezTo>
                    <a:pt x="593" y="1574"/>
                    <a:pt x="591" y="1575"/>
                    <a:pt x="589" y="1575"/>
                  </a:cubicBezTo>
                  <a:lnTo>
                    <a:pt x="569" y="1575"/>
                  </a:lnTo>
                  <a:lnTo>
                    <a:pt x="566" y="1575"/>
                  </a:lnTo>
                  <a:lnTo>
                    <a:pt x="560" y="1575"/>
                  </a:lnTo>
                  <a:lnTo>
                    <a:pt x="568" y="1569"/>
                  </a:lnTo>
                  <a:lnTo>
                    <a:pt x="565" y="1585"/>
                  </a:lnTo>
                  <a:lnTo>
                    <a:pt x="558" y="1668"/>
                  </a:lnTo>
                  <a:cubicBezTo>
                    <a:pt x="558" y="1670"/>
                    <a:pt x="557" y="1672"/>
                    <a:pt x="556" y="1673"/>
                  </a:cubicBezTo>
                  <a:lnTo>
                    <a:pt x="546" y="1683"/>
                  </a:lnTo>
                  <a:cubicBezTo>
                    <a:pt x="546" y="1684"/>
                    <a:pt x="545" y="1684"/>
                    <a:pt x="544" y="1685"/>
                  </a:cubicBezTo>
                  <a:lnTo>
                    <a:pt x="538" y="1688"/>
                  </a:lnTo>
                  <a:lnTo>
                    <a:pt x="540" y="1686"/>
                  </a:lnTo>
                  <a:lnTo>
                    <a:pt x="530" y="1696"/>
                  </a:lnTo>
                  <a:lnTo>
                    <a:pt x="532" y="1694"/>
                  </a:lnTo>
                  <a:lnTo>
                    <a:pt x="522" y="1713"/>
                  </a:lnTo>
                  <a:cubicBezTo>
                    <a:pt x="521" y="1715"/>
                    <a:pt x="520" y="1717"/>
                    <a:pt x="518" y="1717"/>
                  </a:cubicBezTo>
                  <a:lnTo>
                    <a:pt x="508" y="1721"/>
                  </a:lnTo>
                  <a:lnTo>
                    <a:pt x="513" y="1716"/>
                  </a:lnTo>
                  <a:lnTo>
                    <a:pt x="510" y="1725"/>
                  </a:lnTo>
                  <a:cubicBezTo>
                    <a:pt x="510" y="1727"/>
                    <a:pt x="509" y="1728"/>
                    <a:pt x="508" y="1728"/>
                  </a:cubicBezTo>
                  <a:lnTo>
                    <a:pt x="502" y="1735"/>
                  </a:lnTo>
                  <a:lnTo>
                    <a:pt x="504" y="1729"/>
                  </a:lnTo>
                  <a:lnTo>
                    <a:pt x="507" y="1761"/>
                  </a:lnTo>
                  <a:lnTo>
                    <a:pt x="505" y="1756"/>
                  </a:lnTo>
                  <a:lnTo>
                    <a:pt x="521" y="1772"/>
                  </a:lnTo>
                  <a:lnTo>
                    <a:pt x="515" y="1770"/>
                  </a:lnTo>
                  <a:lnTo>
                    <a:pt x="525" y="1770"/>
                  </a:lnTo>
                  <a:lnTo>
                    <a:pt x="541" y="1770"/>
                  </a:lnTo>
                  <a:cubicBezTo>
                    <a:pt x="543" y="1770"/>
                    <a:pt x="545" y="1771"/>
                    <a:pt x="546" y="1772"/>
                  </a:cubicBezTo>
                  <a:lnTo>
                    <a:pt x="556" y="1782"/>
                  </a:lnTo>
                  <a:lnTo>
                    <a:pt x="548" y="1780"/>
                  </a:lnTo>
                  <a:lnTo>
                    <a:pt x="561" y="1777"/>
                  </a:lnTo>
                  <a:cubicBezTo>
                    <a:pt x="563" y="1776"/>
                    <a:pt x="564" y="1776"/>
                    <a:pt x="566" y="1777"/>
                  </a:cubicBezTo>
                  <a:lnTo>
                    <a:pt x="585" y="1783"/>
                  </a:lnTo>
                  <a:cubicBezTo>
                    <a:pt x="586" y="1784"/>
                    <a:pt x="588" y="1785"/>
                    <a:pt x="589" y="1786"/>
                  </a:cubicBezTo>
                  <a:lnTo>
                    <a:pt x="598" y="1799"/>
                  </a:lnTo>
                  <a:lnTo>
                    <a:pt x="601" y="1802"/>
                  </a:lnTo>
                  <a:cubicBezTo>
                    <a:pt x="603" y="1804"/>
                    <a:pt x="603" y="1807"/>
                    <a:pt x="603" y="1810"/>
                  </a:cubicBezTo>
                  <a:lnTo>
                    <a:pt x="596" y="1829"/>
                  </a:lnTo>
                  <a:lnTo>
                    <a:pt x="596" y="1824"/>
                  </a:lnTo>
                  <a:lnTo>
                    <a:pt x="599" y="1834"/>
                  </a:lnTo>
                  <a:lnTo>
                    <a:pt x="605" y="1846"/>
                  </a:lnTo>
                  <a:lnTo>
                    <a:pt x="618" y="1879"/>
                  </a:lnTo>
                  <a:lnTo>
                    <a:pt x="612" y="1874"/>
                  </a:lnTo>
                  <a:lnTo>
                    <a:pt x="637" y="1877"/>
                  </a:lnTo>
                  <a:lnTo>
                    <a:pt x="630" y="1881"/>
                  </a:lnTo>
                  <a:lnTo>
                    <a:pt x="636" y="1871"/>
                  </a:lnTo>
                  <a:cubicBezTo>
                    <a:pt x="638" y="1869"/>
                    <a:pt x="640" y="1867"/>
                    <a:pt x="643" y="1867"/>
                  </a:cubicBezTo>
                  <a:lnTo>
                    <a:pt x="646" y="1867"/>
                  </a:lnTo>
                  <a:lnTo>
                    <a:pt x="639" y="1872"/>
                  </a:lnTo>
                  <a:lnTo>
                    <a:pt x="642" y="1865"/>
                  </a:lnTo>
                  <a:cubicBezTo>
                    <a:pt x="643" y="1864"/>
                    <a:pt x="645" y="1862"/>
                    <a:pt x="647" y="1861"/>
                  </a:cubicBezTo>
                  <a:cubicBezTo>
                    <a:pt x="649" y="1861"/>
                    <a:pt x="651" y="1861"/>
                    <a:pt x="653" y="1862"/>
                  </a:cubicBezTo>
                  <a:lnTo>
                    <a:pt x="659" y="1865"/>
                  </a:lnTo>
                  <a:lnTo>
                    <a:pt x="656" y="1864"/>
                  </a:lnTo>
                  <a:lnTo>
                    <a:pt x="668" y="1864"/>
                  </a:lnTo>
                  <a:lnTo>
                    <a:pt x="667" y="1864"/>
                  </a:lnTo>
                  <a:lnTo>
                    <a:pt x="683" y="1861"/>
                  </a:lnTo>
                  <a:lnTo>
                    <a:pt x="681" y="1862"/>
                  </a:lnTo>
                  <a:lnTo>
                    <a:pt x="700" y="1852"/>
                  </a:lnTo>
                  <a:cubicBezTo>
                    <a:pt x="700" y="1852"/>
                    <a:pt x="701" y="1852"/>
                    <a:pt x="702" y="1851"/>
                  </a:cubicBezTo>
                  <a:lnTo>
                    <a:pt x="718" y="1848"/>
                  </a:lnTo>
                  <a:cubicBezTo>
                    <a:pt x="720" y="1848"/>
                    <a:pt x="723" y="1848"/>
                    <a:pt x="725" y="1850"/>
                  </a:cubicBezTo>
                  <a:lnTo>
                    <a:pt x="731" y="1857"/>
                  </a:lnTo>
                  <a:cubicBezTo>
                    <a:pt x="732" y="1858"/>
                    <a:pt x="733" y="1859"/>
                    <a:pt x="733" y="1860"/>
                  </a:cubicBezTo>
                  <a:lnTo>
                    <a:pt x="743" y="1886"/>
                  </a:lnTo>
                  <a:lnTo>
                    <a:pt x="741" y="1883"/>
                  </a:lnTo>
                  <a:lnTo>
                    <a:pt x="747" y="1889"/>
                  </a:lnTo>
                  <a:lnTo>
                    <a:pt x="757" y="1899"/>
                  </a:lnTo>
                  <a:lnTo>
                    <a:pt x="749" y="1897"/>
                  </a:lnTo>
                  <a:lnTo>
                    <a:pt x="758" y="1894"/>
                  </a:lnTo>
                  <a:lnTo>
                    <a:pt x="753" y="1900"/>
                  </a:lnTo>
                  <a:lnTo>
                    <a:pt x="756" y="1887"/>
                  </a:lnTo>
                  <a:cubicBezTo>
                    <a:pt x="757" y="1885"/>
                    <a:pt x="757" y="1884"/>
                    <a:pt x="758" y="1883"/>
                  </a:cubicBezTo>
                  <a:lnTo>
                    <a:pt x="768" y="1873"/>
                  </a:lnTo>
                  <a:cubicBezTo>
                    <a:pt x="768" y="1873"/>
                    <a:pt x="768" y="1873"/>
                    <a:pt x="769" y="1872"/>
                  </a:cubicBezTo>
                  <a:lnTo>
                    <a:pt x="782" y="1863"/>
                  </a:lnTo>
                  <a:cubicBezTo>
                    <a:pt x="783" y="1862"/>
                    <a:pt x="785" y="1861"/>
                    <a:pt x="786" y="1861"/>
                  </a:cubicBezTo>
                  <a:lnTo>
                    <a:pt x="793" y="1861"/>
                  </a:lnTo>
                  <a:lnTo>
                    <a:pt x="787" y="1863"/>
                  </a:lnTo>
                  <a:lnTo>
                    <a:pt x="793" y="1857"/>
                  </a:lnTo>
                  <a:lnTo>
                    <a:pt x="792" y="1859"/>
                  </a:lnTo>
                  <a:lnTo>
                    <a:pt x="798" y="1846"/>
                  </a:lnTo>
                  <a:lnTo>
                    <a:pt x="821" y="1804"/>
                  </a:lnTo>
                  <a:lnTo>
                    <a:pt x="820" y="1805"/>
                  </a:lnTo>
                  <a:lnTo>
                    <a:pt x="823" y="1795"/>
                  </a:lnTo>
                  <a:lnTo>
                    <a:pt x="824" y="1801"/>
                  </a:lnTo>
                  <a:lnTo>
                    <a:pt x="814" y="1782"/>
                  </a:lnTo>
                  <a:cubicBezTo>
                    <a:pt x="814" y="1781"/>
                    <a:pt x="813" y="1779"/>
                    <a:pt x="813" y="1778"/>
                  </a:cubicBezTo>
                  <a:lnTo>
                    <a:pt x="813" y="1752"/>
                  </a:lnTo>
                  <a:cubicBezTo>
                    <a:pt x="813" y="1748"/>
                    <a:pt x="817" y="1744"/>
                    <a:pt x="821" y="1744"/>
                  </a:cubicBezTo>
                  <a:lnTo>
                    <a:pt x="841" y="1744"/>
                  </a:lnTo>
                  <a:cubicBezTo>
                    <a:pt x="842" y="1744"/>
                    <a:pt x="843" y="1744"/>
                    <a:pt x="844" y="1745"/>
                  </a:cubicBezTo>
                  <a:lnTo>
                    <a:pt x="851" y="1748"/>
                  </a:lnTo>
                  <a:cubicBezTo>
                    <a:pt x="851" y="1748"/>
                    <a:pt x="852" y="1749"/>
                    <a:pt x="852" y="1749"/>
                  </a:cubicBezTo>
                  <a:lnTo>
                    <a:pt x="871" y="1765"/>
                  </a:lnTo>
                  <a:lnTo>
                    <a:pt x="869" y="1764"/>
                  </a:lnTo>
                  <a:lnTo>
                    <a:pt x="878" y="1767"/>
                  </a:lnTo>
                  <a:lnTo>
                    <a:pt x="907" y="1777"/>
                  </a:lnTo>
                  <a:cubicBezTo>
                    <a:pt x="908" y="1777"/>
                    <a:pt x="909" y="1778"/>
                    <a:pt x="910" y="1779"/>
                  </a:cubicBezTo>
                  <a:lnTo>
                    <a:pt x="923" y="1792"/>
                  </a:lnTo>
                  <a:lnTo>
                    <a:pt x="921" y="1790"/>
                  </a:lnTo>
                  <a:lnTo>
                    <a:pt x="940" y="1800"/>
                  </a:lnTo>
                  <a:lnTo>
                    <a:pt x="936" y="1799"/>
                  </a:lnTo>
                  <a:lnTo>
                    <a:pt x="946" y="1799"/>
                  </a:lnTo>
                  <a:cubicBezTo>
                    <a:pt x="947" y="1799"/>
                    <a:pt x="948" y="1799"/>
                    <a:pt x="948" y="1800"/>
                  </a:cubicBezTo>
                  <a:lnTo>
                    <a:pt x="980" y="1809"/>
                  </a:lnTo>
                  <a:cubicBezTo>
                    <a:pt x="984" y="1810"/>
                    <a:pt x="986" y="1814"/>
                    <a:pt x="986" y="1817"/>
                  </a:cubicBezTo>
                  <a:lnTo>
                    <a:pt x="986" y="1827"/>
                  </a:lnTo>
                  <a:lnTo>
                    <a:pt x="985" y="1823"/>
                  </a:lnTo>
                  <a:lnTo>
                    <a:pt x="1001" y="1849"/>
                  </a:lnTo>
                  <a:cubicBezTo>
                    <a:pt x="1001" y="1850"/>
                    <a:pt x="1002" y="1851"/>
                    <a:pt x="1002" y="1853"/>
                  </a:cubicBezTo>
                  <a:lnTo>
                    <a:pt x="1002" y="1859"/>
                  </a:lnTo>
                  <a:lnTo>
                    <a:pt x="1002" y="1863"/>
                  </a:lnTo>
                  <a:lnTo>
                    <a:pt x="1001" y="1858"/>
                  </a:lnTo>
                  <a:lnTo>
                    <a:pt x="1010" y="1875"/>
                  </a:lnTo>
                  <a:cubicBezTo>
                    <a:pt x="1011" y="1876"/>
                    <a:pt x="1012" y="1878"/>
                    <a:pt x="1011" y="1880"/>
                  </a:cubicBezTo>
                  <a:lnTo>
                    <a:pt x="1008" y="1906"/>
                  </a:lnTo>
                  <a:lnTo>
                    <a:pt x="1007" y="1901"/>
                  </a:lnTo>
                  <a:lnTo>
                    <a:pt x="1011" y="1908"/>
                  </a:lnTo>
                  <a:lnTo>
                    <a:pt x="1007" y="1904"/>
                  </a:lnTo>
                  <a:lnTo>
                    <a:pt x="1020" y="1911"/>
                  </a:lnTo>
                  <a:lnTo>
                    <a:pt x="1045" y="1924"/>
                  </a:lnTo>
                  <a:cubicBezTo>
                    <a:pt x="1047" y="1924"/>
                    <a:pt x="1048" y="1926"/>
                    <a:pt x="1049" y="1927"/>
                  </a:cubicBezTo>
                  <a:lnTo>
                    <a:pt x="1052" y="1934"/>
                  </a:lnTo>
                  <a:cubicBezTo>
                    <a:pt x="1052" y="1934"/>
                    <a:pt x="1052" y="1935"/>
                    <a:pt x="1053" y="1935"/>
                  </a:cubicBezTo>
                  <a:lnTo>
                    <a:pt x="1056" y="1948"/>
                  </a:lnTo>
                  <a:cubicBezTo>
                    <a:pt x="1056" y="1951"/>
                    <a:pt x="1056" y="1954"/>
                    <a:pt x="1054" y="1956"/>
                  </a:cubicBezTo>
                  <a:lnTo>
                    <a:pt x="1047" y="1962"/>
                  </a:lnTo>
                  <a:lnTo>
                    <a:pt x="1050" y="1957"/>
                  </a:lnTo>
                  <a:lnTo>
                    <a:pt x="1050" y="1960"/>
                  </a:lnTo>
                  <a:lnTo>
                    <a:pt x="1044" y="1952"/>
                  </a:lnTo>
                  <a:lnTo>
                    <a:pt x="1054" y="1956"/>
                  </a:lnTo>
                  <a:cubicBezTo>
                    <a:pt x="1056" y="1956"/>
                    <a:pt x="1058" y="1958"/>
                    <a:pt x="1059" y="1961"/>
                  </a:cubicBezTo>
                  <a:lnTo>
                    <a:pt x="1065" y="1980"/>
                  </a:lnTo>
                  <a:lnTo>
                    <a:pt x="1059" y="1975"/>
                  </a:lnTo>
                  <a:lnTo>
                    <a:pt x="1075" y="1978"/>
                  </a:lnTo>
                  <a:lnTo>
                    <a:pt x="1071" y="1978"/>
                  </a:lnTo>
                  <a:lnTo>
                    <a:pt x="1090" y="1972"/>
                  </a:lnTo>
                  <a:cubicBezTo>
                    <a:pt x="1092" y="1971"/>
                    <a:pt x="1093" y="1971"/>
                    <a:pt x="1094" y="1972"/>
                  </a:cubicBezTo>
                  <a:lnTo>
                    <a:pt x="1123" y="1978"/>
                  </a:lnTo>
                  <a:lnTo>
                    <a:pt x="1120" y="1978"/>
                  </a:lnTo>
                  <a:lnTo>
                    <a:pt x="1155" y="1972"/>
                  </a:lnTo>
                  <a:cubicBezTo>
                    <a:pt x="1156" y="1971"/>
                    <a:pt x="1156" y="1971"/>
                    <a:pt x="1157" y="1971"/>
                  </a:cubicBezTo>
                  <a:lnTo>
                    <a:pt x="1176" y="1971"/>
                  </a:lnTo>
                  <a:cubicBezTo>
                    <a:pt x="1178" y="1971"/>
                    <a:pt x="1180" y="1972"/>
                    <a:pt x="1181" y="1974"/>
                  </a:cubicBezTo>
                  <a:lnTo>
                    <a:pt x="1204" y="1997"/>
                  </a:lnTo>
                  <a:cubicBezTo>
                    <a:pt x="1204" y="1997"/>
                    <a:pt x="1205" y="1998"/>
                    <a:pt x="1205" y="1999"/>
                  </a:cubicBezTo>
                  <a:lnTo>
                    <a:pt x="1221" y="2035"/>
                  </a:lnTo>
                  <a:cubicBezTo>
                    <a:pt x="1221" y="2035"/>
                    <a:pt x="1222" y="2036"/>
                    <a:pt x="1222" y="2036"/>
                  </a:cubicBezTo>
                  <a:lnTo>
                    <a:pt x="1228" y="2065"/>
                  </a:lnTo>
                  <a:cubicBezTo>
                    <a:pt x="1228" y="2066"/>
                    <a:pt x="1228" y="2067"/>
                    <a:pt x="1228" y="2068"/>
                  </a:cubicBezTo>
                  <a:lnTo>
                    <a:pt x="1225" y="2100"/>
                  </a:lnTo>
                  <a:cubicBezTo>
                    <a:pt x="1225" y="2101"/>
                    <a:pt x="1225" y="2102"/>
                    <a:pt x="1224" y="2103"/>
                  </a:cubicBezTo>
                  <a:lnTo>
                    <a:pt x="1212" y="2129"/>
                  </a:lnTo>
                  <a:cubicBezTo>
                    <a:pt x="1211" y="2130"/>
                    <a:pt x="1211" y="2130"/>
                    <a:pt x="1210" y="2131"/>
                  </a:cubicBezTo>
                  <a:lnTo>
                    <a:pt x="1185" y="2160"/>
                  </a:lnTo>
                  <a:lnTo>
                    <a:pt x="1187" y="2155"/>
                  </a:lnTo>
                  <a:lnTo>
                    <a:pt x="1187" y="2164"/>
                  </a:lnTo>
                  <a:lnTo>
                    <a:pt x="1187" y="2163"/>
                  </a:lnTo>
                  <a:lnTo>
                    <a:pt x="1203" y="2234"/>
                  </a:lnTo>
                  <a:lnTo>
                    <a:pt x="1202" y="2232"/>
                  </a:lnTo>
                  <a:lnTo>
                    <a:pt x="1221" y="2264"/>
                  </a:lnTo>
                  <a:lnTo>
                    <a:pt x="1217" y="2261"/>
                  </a:lnTo>
                  <a:lnTo>
                    <a:pt x="1236" y="2267"/>
                  </a:lnTo>
                  <a:lnTo>
                    <a:pt x="1234" y="2267"/>
                  </a:lnTo>
                  <a:lnTo>
                    <a:pt x="1260" y="2270"/>
                  </a:lnTo>
                  <a:lnTo>
                    <a:pt x="1286" y="2277"/>
                  </a:lnTo>
                  <a:lnTo>
                    <a:pt x="1283" y="2277"/>
                  </a:lnTo>
                  <a:lnTo>
                    <a:pt x="1315" y="2273"/>
                  </a:lnTo>
                  <a:lnTo>
                    <a:pt x="1311" y="2275"/>
                  </a:lnTo>
                  <a:lnTo>
                    <a:pt x="1353" y="2246"/>
                  </a:lnTo>
                  <a:lnTo>
                    <a:pt x="1350" y="2249"/>
                  </a:lnTo>
                  <a:lnTo>
                    <a:pt x="1360" y="2226"/>
                  </a:lnTo>
                  <a:cubicBezTo>
                    <a:pt x="1361" y="2224"/>
                    <a:pt x="1363" y="2222"/>
                    <a:pt x="1366" y="2221"/>
                  </a:cubicBezTo>
                  <a:lnTo>
                    <a:pt x="1405" y="2218"/>
                  </a:lnTo>
                  <a:lnTo>
                    <a:pt x="1401" y="2219"/>
                  </a:lnTo>
                  <a:lnTo>
                    <a:pt x="1462" y="2184"/>
                  </a:lnTo>
                  <a:lnTo>
                    <a:pt x="1458" y="2189"/>
                  </a:lnTo>
                  <a:lnTo>
                    <a:pt x="1461" y="2176"/>
                  </a:lnTo>
                  <a:cubicBezTo>
                    <a:pt x="1462" y="2172"/>
                    <a:pt x="1465" y="2170"/>
                    <a:pt x="1469" y="2169"/>
                  </a:cubicBezTo>
                  <a:cubicBezTo>
                    <a:pt x="1472" y="2169"/>
                    <a:pt x="1476" y="2172"/>
                    <a:pt x="1477" y="2175"/>
                  </a:cubicBezTo>
                  <a:lnTo>
                    <a:pt x="1480" y="2185"/>
                  </a:lnTo>
                  <a:lnTo>
                    <a:pt x="1471" y="2179"/>
                  </a:lnTo>
                  <a:lnTo>
                    <a:pt x="1490" y="2176"/>
                  </a:lnTo>
                  <a:cubicBezTo>
                    <a:pt x="1493" y="2176"/>
                    <a:pt x="1496" y="2177"/>
                    <a:pt x="1498" y="2179"/>
                  </a:cubicBezTo>
                  <a:lnTo>
                    <a:pt x="1511" y="2195"/>
                  </a:lnTo>
                  <a:lnTo>
                    <a:pt x="1506" y="2192"/>
                  </a:lnTo>
                  <a:lnTo>
                    <a:pt x="1532" y="2199"/>
                  </a:lnTo>
                  <a:cubicBezTo>
                    <a:pt x="1534" y="2199"/>
                    <a:pt x="1536" y="2201"/>
                    <a:pt x="1537" y="2203"/>
                  </a:cubicBezTo>
                  <a:cubicBezTo>
                    <a:pt x="1538" y="2205"/>
                    <a:pt x="1538" y="2207"/>
                    <a:pt x="1538" y="2209"/>
                  </a:cubicBezTo>
                  <a:lnTo>
                    <a:pt x="1531" y="2232"/>
                  </a:lnTo>
                  <a:cubicBezTo>
                    <a:pt x="1530" y="2235"/>
                    <a:pt x="1527" y="2237"/>
                    <a:pt x="1523" y="2237"/>
                  </a:cubicBezTo>
                  <a:lnTo>
                    <a:pt x="1514" y="2237"/>
                  </a:lnTo>
                  <a:lnTo>
                    <a:pt x="1518" y="2237"/>
                  </a:lnTo>
                  <a:lnTo>
                    <a:pt x="1505" y="2243"/>
                  </a:lnTo>
                  <a:cubicBezTo>
                    <a:pt x="1504" y="2244"/>
                    <a:pt x="1502" y="2244"/>
                    <a:pt x="1501" y="2244"/>
                  </a:cubicBezTo>
                  <a:lnTo>
                    <a:pt x="1495" y="2244"/>
                  </a:lnTo>
                  <a:lnTo>
                    <a:pt x="1503" y="2236"/>
                  </a:lnTo>
                  <a:lnTo>
                    <a:pt x="1503" y="2242"/>
                  </a:lnTo>
                  <a:cubicBezTo>
                    <a:pt x="1503" y="2247"/>
                    <a:pt x="1499" y="2250"/>
                    <a:pt x="1495" y="2250"/>
                  </a:cubicBezTo>
                  <a:lnTo>
                    <a:pt x="1485" y="2250"/>
                  </a:lnTo>
                  <a:lnTo>
                    <a:pt x="1493" y="2242"/>
                  </a:lnTo>
                  <a:lnTo>
                    <a:pt x="1493" y="2246"/>
                  </a:lnTo>
                  <a:lnTo>
                    <a:pt x="1492" y="2242"/>
                  </a:lnTo>
                  <a:lnTo>
                    <a:pt x="1499" y="2255"/>
                  </a:lnTo>
                  <a:lnTo>
                    <a:pt x="1502" y="2262"/>
                  </a:lnTo>
                  <a:lnTo>
                    <a:pt x="1501" y="2260"/>
                  </a:lnTo>
                  <a:lnTo>
                    <a:pt x="1511" y="2273"/>
                  </a:lnTo>
                  <a:lnTo>
                    <a:pt x="1536" y="2306"/>
                  </a:lnTo>
                  <a:lnTo>
                    <a:pt x="1562" y="2342"/>
                  </a:lnTo>
                  <a:lnTo>
                    <a:pt x="1559" y="2339"/>
                  </a:lnTo>
                  <a:lnTo>
                    <a:pt x="1623" y="2368"/>
                  </a:lnTo>
                  <a:cubicBezTo>
                    <a:pt x="1625" y="2370"/>
                    <a:pt x="1627" y="2372"/>
                    <a:pt x="1627" y="2376"/>
                  </a:cubicBezTo>
                  <a:lnTo>
                    <a:pt x="1627" y="2379"/>
                  </a:lnTo>
                  <a:lnTo>
                    <a:pt x="1622" y="2371"/>
                  </a:lnTo>
                  <a:lnTo>
                    <a:pt x="1631" y="2374"/>
                  </a:lnTo>
                  <a:lnTo>
                    <a:pt x="1626" y="2374"/>
                  </a:lnTo>
                  <a:lnTo>
                    <a:pt x="1636" y="2371"/>
                  </a:lnTo>
                  <a:cubicBezTo>
                    <a:pt x="1638" y="2370"/>
                    <a:pt x="1641" y="2371"/>
                    <a:pt x="1643" y="2372"/>
                  </a:cubicBezTo>
                  <a:cubicBezTo>
                    <a:pt x="1645" y="2373"/>
                    <a:pt x="1646" y="2376"/>
                    <a:pt x="1646" y="2378"/>
                  </a:cubicBezTo>
                  <a:lnTo>
                    <a:pt x="1650" y="2427"/>
                  </a:lnTo>
                  <a:lnTo>
                    <a:pt x="1643" y="2420"/>
                  </a:lnTo>
                  <a:lnTo>
                    <a:pt x="1684" y="2426"/>
                  </a:lnTo>
                  <a:lnTo>
                    <a:pt x="1682" y="2426"/>
                  </a:lnTo>
                  <a:lnTo>
                    <a:pt x="1714" y="2423"/>
                  </a:lnTo>
                  <a:lnTo>
                    <a:pt x="1742" y="2416"/>
                  </a:lnTo>
                  <a:cubicBezTo>
                    <a:pt x="1743" y="2416"/>
                    <a:pt x="1744" y="2416"/>
                    <a:pt x="1745" y="2416"/>
                  </a:cubicBezTo>
                  <a:lnTo>
                    <a:pt x="1783" y="2423"/>
                  </a:lnTo>
                  <a:lnTo>
                    <a:pt x="1781" y="2423"/>
                  </a:lnTo>
                  <a:lnTo>
                    <a:pt x="1806" y="2420"/>
                  </a:lnTo>
                  <a:cubicBezTo>
                    <a:pt x="1807" y="2419"/>
                    <a:pt x="1808" y="2419"/>
                    <a:pt x="1808" y="2419"/>
                  </a:cubicBezTo>
                  <a:lnTo>
                    <a:pt x="1885" y="2426"/>
                  </a:lnTo>
                  <a:lnTo>
                    <a:pt x="2009" y="2432"/>
                  </a:lnTo>
                  <a:lnTo>
                    <a:pt x="2081" y="2429"/>
                  </a:lnTo>
                  <a:cubicBezTo>
                    <a:pt x="2082" y="2429"/>
                    <a:pt x="2082" y="2429"/>
                    <a:pt x="2083" y="2429"/>
                  </a:cubicBezTo>
                  <a:lnTo>
                    <a:pt x="2111" y="2433"/>
                  </a:lnTo>
                  <a:lnTo>
                    <a:pt x="2104" y="2435"/>
                  </a:lnTo>
                  <a:lnTo>
                    <a:pt x="2120" y="2416"/>
                  </a:lnTo>
                  <a:cubicBezTo>
                    <a:pt x="2121" y="2415"/>
                    <a:pt x="2121" y="2415"/>
                    <a:pt x="2122" y="2414"/>
                  </a:cubicBezTo>
                  <a:lnTo>
                    <a:pt x="2157" y="2392"/>
                  </a:lnTo>
                  <a:cubicBezTo>
                    <a:pt x="2158" y="2391"/>
                    <a:pt x="2159" y="2391"/>
                    <a:pt x="2160" y="2390"/>
                  </a:cubicBezTo>
                  <a:lnTo>
                    <a:pt x="2179" y="2387"/>
                  </a:lnTo>
                  <a:lnTo>
                    <a:pt x="2174" y="2399"/>
                  </a:lnTo>
                  <a:lnTo>
                    <a:pt x="2170" y="2392"/>
                  </a:lnTo>
                  <a:cubicBezTo>
                    <a:pt x="2169" y="2388"/>
                    <a:pt x="2170" y="2384"/>
                    <a:pt x="2173" y="2382"/>
                  </a:cubicBezTo>
                  <a:lnTo>
                    <a:pt x="2189" y="2372"/>
                  </a:lnTo>
                  <a:lnTo>
                    <a:pt x="2203" y="2365"/>
                  </a:lnTo>
                  <a:lnTo>
                    <a:pt x="2198" y="2371"/>
                  </a:lnTo>
                  <a:lnTo>
                    <a:pt x="2202" y="2352"/>
                  </a:lnTo>
                  <a:lnTo>
                    <a:pt x="2209" y="2361"/>
                  </a:lnTo>
                  <a:lnTo>
                    <a:pt x="2200" y="2361"/>
                  </a:lnTo>
                  <a:cubicBezTo>
                    <a:pt x="2197" y="2361"/>
                    <a:pt x="2195" y="2360"/>
                    <a:pt x="2194" y="2358"/>
                  </a:cubicBezTo>
                  <a:lnTo>
                    <a:pt x="2178" y="2338"/>
                  </a:lnTo>
                  <a:cubicBezTo>
                    <a:pt x="2177" y="2337"/>
                    <a:pt x="2176" y="2335"/>
                    <a:pt x="2176" y="2334"/>
                  </a:cubicBezTo>
                  <a:lnTo>
                    <a:pt x="2173" y="2256"/>
                  </a:lnTo>
                  <a:lnTo>
                    <a:pt x="2177" y="2262"/>
                  </a:lnTo>
                  <a:lnTo>
                    <a:pt x="2161" y="2252"/>
                  </a:lnTo>
                  <a:cubicBezTo>
                    <a:pt x="2160" y="2252"/>
                    <a:pt x="2160" y="2252"/>
                    <a:pt x="2159" y="2251"/>
                  </a:cubicBezTo>
                  <a:lnTo>
                    <a:pt x="2150" y="2242"/>
                  </a:lnTo>
                  <a:cubicBezTo>
                    <a:pt x="2149" y="2241"/>
                    <a:pt x="2148" y="2240"/>
                    <a:pt x="2148" y="2239"/>
                  </a:cubicBezTo>
                  <a:lnTo>
                    <a:pt x="2138" y="2216"/>
                  </a:lnTo>
                  <a:lnTo>
                    <a:pt x="2140" y="2219"/>
                  </a:lnTo>
                  <a:lnTo>
                    <a:pt x="2137" y="2216"/>
                  </a:lnTo>
                  <a:cubicBezTo>
                    <a:pt x="2136" y="2215"/>
                    <a:pt x="2136" y="2214"/>
                    <a:pt x="2135" y="2213"/>
                  </a:cubicBezTo>
                  <a:lnTo>
                    <a:pt x="2126" y="2194"/>
                  </a:lnTo>
                  <a:lnTo>
                    <a:pt x="2129" y="2197"/>
                  </a:lnTo>
                  <a:lnTo>
                    <a:pt x="2113" y="2188"/>
                  </a:lnTo>
                  <a:lnTo>
                    <a:pt x="2107" y="2185"/>
                  </a:lnTo>
                  <a:lnTo>
                    <a:pt x="2113" y="2185"/>
                  </a:lnTo>
                  <a:lnTo>
                    <a:pt x="2100" y="2188"/>
                  </a:lnTo>
                  <a:cubicBezTo>
                    <a:pt x="2097" y="2189"/>
                    <a:pt x="2095" y="2189"/>
                    <a:pt x="2093" y="2187"/>
                  </a:cubicBezTo>
                  <a:lnTo>
                    <a:pt x="2077" y="2174"/>
                  </a:lnTo>
                  <a:cubicBezTo>
                    <a:pt x="2076" y="2174"/>
                    <a:pt x="2076" y="2173"/>
                    <a:pt x="2076" y="2173"/>
                  </a:cubicBezTo>
                  <a:lnTo>
                    <a:pt x="2057" y="2150"/>
                  </a:lnTo>
                  <a:lnTo>
                    <a:pt x="2059" y="2152"/>
                  </a:lnTo>
                  <a:lnTo>
                    <a:pt x="2046" y="2146"/>
                  </a:lnTo>
                  <a:cubicBezTo>
                    <a:pt x="2045" y="2145"/>
                    <a:pt x="2044" y="2144"/>
                    <a:pt x="2043" y="2142"/>
                  </a:cubicBezTo>
                  <a:lnTo>
                    <a:pt x="2024" y="2103"/>
                  </a:lnTo>
                  <a:lnTo>
                    <a:pt x="2031" y="2108"/>
                  </a:lnTo>
                  <a:lnTo>
                    <a:pt x="2024" y="2108"/>
                  </a:lnTo>
                  <a:lnTo>
                    <a:pt x="2030" y="2105"/>
                  </a:lnTo>
                  <a:lnTo>
                    <a:pt x="2021" y="2115"/>
                  </a:lnTo>
                  <a:cubicBezTo>
                    <a:pt x="2019" y="2117"/>
                    <a:pt x="2016" y="2118"/>
                    <a:pt x="2014" y="2117"/>
                  </a:cubicBezTo>
                  <a:cubicBezTo>
                    <a:pt x="2011" y="2117"/>
                    <a:pt x="2009" y="2115"/>
                    <a:pt x="2008" y="2113"/>
                  </a:cubicBezTo>
                  <a:lnTo>
                    <a:pt x="2004" y="2106"/>
                  </a:lnTo>
                  <a:lnTo>
                    <a:pt x="2009" y="2110"/>
                  </a:lnTo>
                  <a:lnTo>
                    <a:pt x="1999" y="2107"/>
                  </a:lnTo>
                  <a:cubicBezTo>
                    <a:pt x="1998" y="2107"/>
                    <a:pt x="1997" y="2106"/>
                    <a:pt x="1996" y="2105"/>
                  </a:cubicBezTo>
                  <a:lnTo>
                    <a:pt x="1993" y="2102"/>
                  </a:lnTo>
                  <a:cubicBezTo>
                    <a:pt x="1992" y="2101"/>
                    <a:pt x="1991" y="2099"/>
                    <a:pt x="1991" y="2097"/>
                  </a:cubicBezTo>
                  <a:lnTo>
                    <a:pt x="1985" y="2045"/>
                  </a:lnTo>
                  <a:cubicBezTo>
                    <a:pt x="1984" y="2043"/>
                    <a:pt x="1985" y="2041"/>
                    <a:pt x="1986" y="2039"/>
                  </a:cubicBezTo>
                  <a:lnTo>
                    <a:pt x="1999" y="2023"/>
                  </a:lnTo>
                  <a:lnTo>
                    <a:pt x="2002" y="2035"/>
                  </a:lnTo>
                  <a:lnTo>
                    <a:pt x="1995" y="2032"/>
                  </a:lnTo>
                  <a:cubicBezTo>
                    <a:pt x="1994" y="2032"/>
                    <a:pt x="1994" y="2031"/>
                    <a:pt x="1993" y="2030"/>
                  </a:cubicBezTo>
                  <a:lnTo>
                    <a:pt x="1984" y="2021"/>
                  </a:lnTo>
                  <a:cubicBezTo>
                    <a:pt x="1982" y="2019"/>
                    <a:pt x="1981" y="2017"/>
                    <a:pt x="1981" y="2015"/>
                  </a:cubicBezTo>
                  <a:lnTo>
                    <a:pt x="1981" y="1996"/>
                  </a:lnTo>
                  <a:lnTo>
                    <a:pt x="1982" y="1999"/>
                  </a:lnTo>
                  <a:lnTo>
                    <a:pt x="1976" y="1986"/>
                  </a:lnTo>
                  <a:cubicBezTo>
                    <a:pt x="1975" y="1985"/>
                    <a:pt x="1975" y="1984"/>
                    <a:pt x="1975" y="1983"/>
                  </a:cubicBezTo>
                  <a:lnTo>
                    <a:pt x="1975" y="1970"/>
                  </a:lnTo>
                  <a:lnTo>
                    <a:pt x="1975" y="1918"/>
                  </a:lnTo>
                  <a:lnTo>
                    <a:pt x="1989" y="1922"/>
                  </a:lnTo>
                  <a:lnTo>
                    <a:pt x="1980" y="1935"/>
                  </a:lnTo>
                  <a:cubicBezTo>
                    <a:pt x="1978" y="1937"/>
                    <a:pt x="1976" y="1939"/>
                    <a:pt x="1973" y="1939"/>
                  </a:cubicBezTo>
                  <a:lnTo>
                    <a:pt x="1967" y="1939"/>
                  </a:lnTo>
                  <a:lnTo>
                    <a:pt x="1969" y="1938"/>
                  </a:lnTo>
                  <a:lnTo>
                    <a:pt x="1947" y="1945"/>
                  </a:lnTo>
                  <a:lnTo>
                    <a:pt x="1911" y="1952"/>
                  </a:lnTo>
                  <a:lnTo>
                    <a:pt x="1882" y="1955"/>
                  </a:lnTo>
                  <a:lnTo>
                    <a:pt x="1871" y="1955"/>
                  </a:lnTo>
                  <a:lnTo>
                    <a:pt x="1843" y="1955"/>
                  </a:lnTo>
                  <a:lnTo>
                    <a:pt x="1846" y="1954"/>
                  </a:lnTo>
                  <a:lnTo>
                    <a:pt x="1840" y="1957"/>
                  </a:lnTo>
                  <a:lnTo>
                    <a:pt x="1843" y="1947"/>
                  </a:lnTo>
                  <a:lnTo>
                    <a:pt x="1847" y="1953"/>
                  </a:lnTo>
                  <a:cubicBezTo>
                    <a:pt x="1848" y="1956"/>
                    <a:pt x="1848" y="1959"/>
                    <a:pt x="1846" y="1961"/>
                  </a:cubicBezTo>
                  <a:lnTo>
                    <a:pt x="1840" y="1971"/>
                  </a:lnTo>
                  <a:cubicBezTo>
                    <a:pt x="1838" y="1974"/>
                    <a:pt x="1834" y="1975"/>
                    <a:pt x="1830" y="1974"/>
                  </a:cubicBezTo>
                  <a:lnTo>
                    <a:pt x="1821" y="1971"/>
                  </a:lnTo>
                  <a:cubicBezTo>
                    <a:pt x="1819" y="1970"/>
                    <a:pt x="1817" y="1968"/>
                    <a:pt x="1816" y="1966"/>
                  </a:cubicBezTo>
                  <a:cubicBezTo>
                    <a:pt x="1815" y="1964"/>
                    <a:pt x="1815" y="1962"/>
                    <a:pt x="1816" y="1960"/>
                  </a:cubicBezTo>
                  <a:lnTo>
                    <a:pt x="1819" y="1953"/>
                  </a:lnTo>
                  <a:lnTo>
                    <a:pt x="1819" y="1957"/>
                  </a:lnTo>
                  <a:lnTo>
                    <a:pt x="1819" y="1947"/>
                  </a:lnTo>
                  <a:lnTo>
                    <a:pt x="1827" y="1955"/>
                  </a:lnTo>
                  <a:lnTo>
                    <a:pt x="1792" y="1958"/>
                  </a:lnTo>
                  <a:cubicBezTo>
                    <a:pt x="1790" y="1958"/>
                    <a:pt x="1789" y="1958"/>
                    <a:pt x="1787" y="1957"/>
                  </a:cubicBezTo>
                  <a:lnTo>
                    <a:pt x="1771" y="1947"/>
                  </a:lnTo>
                  <a:cubicBezTo>
                    <a:pt x="1771" y="1947"/>
                    <a:pt x="1770" y="1947"/>
                    <a:pt x="1770" y="1946"/>
                  </a:cubicBezTo>
                  <a:lnTo>
                    <a:pt x="1751" y="1927"/>
                  </a:lnTo>
                  <a:lnTo>
                    <a:pt x="1707" y="1891"/>
                  </a:lnTo>
                  <a:lnTo>
                    <a:pt x="1712" y="1893"/>
                  </a:lnTo>
                  <a:lnTo>
                    <a:pt x="1709" y="1893"/>
                  </a:lnTo>
                  <a:cubicBezTo>
                    <a:pt x="1706" y="1893"/>
                    <a:pt x="1703" y="1892"/>
                    <a:pt x="1702" y="1889"/>
                  </a:cubicBezTo>
                  <a:lnTo>
                    <a:pt x="1689" y="1866"/>
                  </a:lnTo>
                  <a:lnTo>
                    <a:pt x="1691" y="1869"/>
                  </a:lnTo>
                  <a:lnTo>
                    <a:pt x="1675" y="1856"/>
                  </a:lnTo>
                  <a:cubicBezTo>
                    <a:pt x="1674" y="1855"/>
                    <a:pt x="1673" y="1854"/>
                    <a:pt x="1673" y="1854"/>
                  </a:cubicBezTo>
                  <a:lnTo>
                    <a:pt x="1647" y="1811"/>
                  </a:lnTo>
                  <a:lnTo>
                    <a:pt x="1650" y="1814"/>
                  </a:lnTo>
                  <a:lnTo>
                    <a:pt x="1634" y="1804"/>
                  </a:lnTo>
                  <a:lnTo>
                    <a:pt x="1616" y="1795"/>
                  </a:lnTo>
                  <a:lnTo>
                    <a:pt x="1619" y="1796"/>
                  </a:lnTo>
                  <a:lnTo>
                    <a:pt x="1597" y="1796"/>
                  </a:lnTo>
                  <a:lnTo>
                    <a:pt x="1590" y="1796"/>
                  </a:lnTo>
                  <a:cubicBezTo>
                    <a:pt x="1586" y="1796"/>
                    <a:pt x="1582" y="1792"/>
                    <a:pt x="1582" y="1788"/>
                  </a:cubicBezTo>
                  <a:lnTo>
                    <a:pt x="1582" y="1781"/>
                  </a:lnTo>
                  <a:lnTo>
                    <a:pt x="1588" y="1789"/>
                  </a:lnTo>
                  <a:lnTo>
                    <a:pt x="1562" y="1779"/>
                  </a:lnTo>
                  <a:cubicBezTo>
                    <a:pt x="1561" y="1779"/>
                    <a:pt x="1561" y="1778"/>
                    <a:pt x="1560" y="1778"/>
                  </a:cubicBezTo>
                  <a:lnTo>
                    <a:pt x="1544" y="1765"/>
                  </a:lnTo>
                  <a:cubicBezTo>
                    <a:pt x="1542" y="1764"/>
                    <a:pt x="1541" y="1762"/>
                    <a:pt x="1541" y="1760"/>
                  </a:cubicBezTo>
                  <a:lnTo>
                    <a:pt x="1538" y="1744"/>
                  </a:lnTo>
                  <a:lnTo>
                    <a:pt x="1540" y="1748"/>
                  </a:lnTo>
                  <a:lnTo>
                    <a:pt x="1534" y="1741"/>
                  </a:lnTo>
                  <a:cubicBezTo>
                    <a:pt x="1532" y="1740"/>
                    <a:pt x="1531" y="1738"/>
                    <a:pt x="1531" y="1736"/>
                  </a:cubicBezTo>
                  <a:lnTo>
                    <a:pt x="1531" y="1733"/>
                  </a:lnTo>
                  <a:lnTo>
                    <a:pt x="1531" y="1729"/>
                  </a:lnTo>
                  <a:lnTo>
                    <a:pt x="1539" y="1737"/>
                  </a:lnTo>
                  <a:lnTo>
                    <a:pt x="1533" y="1737"/>
                  </a:lnTo>
                  <a:lnTo>
                    <a:pt x="1527" y="1737"/>
                  </a:lnTo>
                  <a:cubicBezTo>
                    <a:pt x="1524" y="1737"/>
                    <a:pt x="1522" y="1737"/>
                    <a:pt x="1521" y="1735"/>
                  </a:cubicBezTo>
                  <a:lnTo>
                    <a:pt x="1495" y="1709"/>
                  </a:lnTo>
                  <a:lnTo>
                    <a:pt x="1501" y="1711"/>
                  </a:lnTo>
                  <a:lnTo>
                    <a:pt x="1488" y="1711"/>
                  </a:lnTo>
                  <a:lnTo>
                    <a:pt x="1490" y="1711"/>
                  </a:lnTo>
                  <a:lnTo>
                    <a:pt x="1478" y="1714"/>
                  </a:lnTo>
                  <a:cubicBezTo>
                    <a:pt x="1477" y="1715"/>
                    <a:pt x="1476" y="1715"/>
                    <a:pt x="1476" y="1715"/>
                  </a:cubicBezTo>
                  <a:lnTo>
                    <a:pt x="1456" y="1715"/>
                  </a:lnTo>
                  <a:cubicBezTo>
                    <a:pt x="1456" y="1715"/>
                    <a:pt x="1455" y="1715"/>
                    <a:pt x="1454" y="1714"/>
                  </a:cubicBezTo>
                  <a:lnTo>
                    <a:pt x="1444" y="1711"/>
                  </a:lnTo>
                  <a:lnTo>
                    <a:pt x="1447" y="1711"/>
                  </a:lnTo>
                  <a:lnTo>
                    <a:pt x="1437" y="1711"/>
                  </a:lnTo>
                  <a:lnTo>
                    <a:pt x="1441" y="1711"/>
                  </a:lnTo>
                  <a:lnTo>
                    <a:pt x="1428" y="1717"/>
                  </a:lnTo>
                  <a:cubicBezTo>
                    <a:pt x="1426" y="1718"/>
                    <a:pt x="1423" y="1718"/>
                    <a:pt x="1420" y="1717"/>
                  </a:cubicBezTo>
                  <a:cubicBezTo>
                    <a:pt x="1418" y="1715"/>
                    <a:pt x="1417" y="1713"/>
                    <a:pt x="1417" y="1710"/>
                  </a:cubicBezTo>
                  <a:lnTo>
                    <a:pt x="1417" y="1700"/>
                  </a:lnTo>
                  <a:lnTo>
                    <a:pt x="1427" y="1708"/>
                  </a:lnTo>
                  <a:lnTo>
                    <a:pt x="1414" y="1711"/>
                  </a:lnTo>
                  <a:cubicBezTo>
                    <a:pt x="1413" y="1711"/>
                    <a:pt x="1412" y="1711"/>
                    <a:pt x="1412" y="1711"/>
                  </a:cubicBezTo>
                  <a:lnTo>
                    <a:pt x="1402" y="1711"/>
                  </a:lnTo>
                  <a:lnTo>
                    <a:pt x="1404" y="1711"/>
                  </a:lnTo>
                  <a:lnTo>
                    <a:pt x="1384" y="1715"/>
                  </a:lnTo>
                  <a:cubicBezTo>
                    <a:pt x="1384" y="1715"/>
                    <a:pt x="1383" y="1715"/>
                    <a:pt x="1382" y="1715"/>
                  </a:cubicBezTo>
                  <a:lnTo>
                    <a:pt x="1338" y="1711"/>
                  </a:lnTo>
                  <a:cubicBezTo>
                    <a:pt x="1337" y="1711"/>
                    <a:pt x="1337" y="1711"/>
                    <a:pt x="1336" y="1711"/>
                  </a:cubicBezTo>
                  <a:lnTo>
                    <a:pt x="1285" y="1698"/>
                  </a:lnTo>
                  <a:cubicBezTo>
                    <a:pt x="1285" y="1698"/>
                    <a:pt x="1284" y="1698"/>
                    <a:pt x="1284" y="1698"/>
                  </a:cubicBezTo>
                  <a:lnTo>
                    <a:pt x="1227" y="1672"/>
                  </a:lnTo>
                  <a:lnTo>
                    <a:pt x="1218" y="1669"/>
                  </a:lnTo>
                  <a:lnTo>
                    <a:pt x="1183" y="1659"/>
                  </a:lnTo>
                  <a:cubicBezTo>
                    <a:pt x="1183" y="1659"/>
                    <a:pt x="1182" y="1659"/>
                    <a:pt x="1182" y="1659"/>
                  </a:cubicBezTo>
                  <a:lnTo>
                    <a:pt x="1175" y="1655"/>
                  </a:lnTo>
                  <a:cubicBezTo>
                    <a:pt x="1173" y="1654"/>
                    <a:pt x="1172" y="1653"/>
                    <a:pt x="1171" y="1651"/>
                  </a:cubicBezTo>
                  <a:lnTo>
                    <a:pt x="1162" y="1621"/>
                  </a:lnTo>
                  <a:lnTo>
                    <a:pt x="1167" y="1627"/>
                  </a:lnTo>
                  <a:lnTo>
                    <a:pt x="1135" y="1617"/>
                  </a:lnTo>
                  <a:cubicBezTo>
                    <a:pt x="1133" y="1616"/>
                    <a:pt x="1132" y="1615"/>
                    <a:pt x="1131" y="1614"/>
                  </a:cubicBezTo>
                  <a:lnTo>
                    <a:pt x="1124" y="1604"/>
                  </a:lnTo>
                  <a:lnTo>
                    <a:pt x="1125" y="1605"/>
                  </a:lnTo>
                  <a:lnTo>
                    <a:pt x="1109" y="1589"/>
                  </a:lnTo>
                  <a:cubicBezTo>
                    <a:pt x="1108" y="1588"/>
                    <a:pt x="1108" y="1587"/>
                    <a:pt x="1107" y="1586"/>
                  </a:cubicBezTo>
                  <a:lnTo>
                    <a:pt x="1104" y="1576"/>
                  </a:lnTo>
                  <a:cubicBezTo>
                    <a:pt x="1104" y="1575"/>
                    <a:pt x="1104" y="1574"/>
                    <a:pt x="1104" y="1574"/>
                  </a:cubicBezTo>
                  <a:lnTo>
                    <a:pt x="1104" y="1561"/>
                  </a:lnTo>
                  <a:cubicBezTo>
                    <a:pt x="1104" y="1560"/>
                    <a:pt x="1104" y="1559"/>
                    <a:pt x="1104" y="1559"/>
                  </a:cubicBezTo>
                  <a:lnTo>
                    <a:pt x="1107" y="1546"/>
                  </a:lnTo>
                  <a:lnTo>
                    <a:pt x="1109" y="1553"/>
                  </a:lnTo>
                  <a:lnTo>
                    <a:pt x="1093" y="1537"/>
                  </a:lnTo>
                  <a:cubicBezTo>
                    <a:pt x="1093" y="1537"/>
                    <a:pt x="1093" y="1536"/>
                    <a:pt x="1092" y="1536"/>
                  </a:cubicBezTo>
                  <a:lnTo>
                    <a:pt x="1086" y="1526"/>
                  </a:lnTo>
                  <a:cubicBezTo>
                    <a:pt x="1086" y="1525"/>
                    <a:pt x="1085" y="1525"/>
                    <a:pt x="1085" y="1524"/>
                  </a:cubicBezTo>
                  <a:lnTo>
                    <a:pt x="1082" y="1514"/>
                  </a:lnTo>
                  <a:lnTo>
                    <a:pt x="1086" y="1519"/>
                  </a:lnTo>
                  <a:lnTo>
                    <a:pt x="1073" y="1512"/>
                  </a:lnTo>
                  <a:cubicBezTo>
                    <a:pt x="1072" y="1512"/>
                    <a:pt x="1071" y="1511"/>
                    <a:pt x="1070" y="1509"/>
                  </a:cubicBezTo>
                  <a:lnTo>
                    <a:pt x="1060" y="1493"/>
                  </a:lnTo>
                  <a:lnTo>
                    <a:pt x="1061" y="1495"/>
                  </a:lnTo>
                  <a:lnTo>
                    <a:pt x="1046" y="1478"/>
                  </a:lnTo>
                  <a:lnTo>
                    <a:pt x="1046" y="1479"/>
                  </a:lnTo>
                  <a:lnTo>
                    <a:pt x="1011" y="1453"/>
                  </a:lnTo>
                  <a:lnTo>
                    <a:pt x="972" y="1417"/>
                  </a:lnTo>
                  <a:cubicBezTo>
                    <a:pt x="971" y="1416"/>
                    <a:pt x="971" y="1415"/>
                    <a:pt x="970" y="1414"/>
                  </a:cubicBezTo>
                  <a:lnTo>
                    <a:pt x="958" y="1382"/>
                  </a:lnTo>
                  <a:cubicBezTo>
                    <a:pt x="957" y="1380"/>
                    <a:pt x="957" y="1378"/>
                    <a:pt x="957" y="1376"/>
                  </a:cubicBezTo>
                  <a:lnTo>
                    <a:pt x="964" y="1357"/>
                  </a:lnTo>
                  <a:lnTo>
                    <a:pt x="964" y="1358"/>
                  </a:lnTo>
                  <a:lnTo>
                    <a:pt x="970" y="1309"/>
                  </a:lnTo>
                  <a:lnTo>
                    <a:pt x="971" y="1314"/>
                  </a:lnTo>
                  <a:lnTo>
                    <a:pt x="958" y="1292"/>
                  </a:lnTo>
                  <a:cubicBezTo>
                    <a:pt x="958" y="1291"/>
                    <a:pt x="957" y="1290"/>
                    <a:pt x="957" y="1289"/>
                  </a:cubicBezTo>
                  <a:lnTo>
                    <a:pt x="951" y="1260"/>
                  </a:lnTo>
                  <a:lnTo>
                    <a:pt x="952" y="1263"/>
                  </a:lnTo>
                  <a:lnTo>
                    <a:pt x="943" y="1250"/>
                  </a:lnTo>
                  <a:lnTo>
                    <a:pt x="931" y="1238"/>
                  </a:lnTo>
                  <a:cubicBezTo>
                    <a:pt x="928" y="1235"/>
                    <a:pt x="928" y="1230"/>
                    <a:pt x="931" y="1227"/>
                  </a:cubicBezTo>
                  <a:lnTo>
                    <a:pt x="934" y="1224"/>
                  </a:lnTo>
                  <a:lnTo>
                    <a:pt x="933" y="1234"/>
                  </a:lnTo>
                  <a:lnTo>
                    <a:pt x="924" y="1221"/>
                  </a:lnTo>
                  <a:lnTo>
                    <a:pt x="897" y="1175"/>
                  </a:lnTo>
                  <a:cubicBezTo>
                    <a:pt x="897" y="1174"/>
                    <a:pt x="896" y="1172"/>
                    <a:pt x="896" y="1171"/>
                  </a:cubicBezTo>
                  <a:lnTo>
                    <a:pt x="896" y="1164"/>
                  </a:lnTo>
                  <a:lnTo>
                    <a:pt x="900" y="1171"/>
                  </a:lnTo>
                  <a:lnTo>
                    <a:pt x="887" y="1161"/>
                  </a:lnTo>
                  <a:cubicBezTo>
                    <a:pt x="886" y="1160"/>
                    <a:pt x="885" y="1159"/>
                    <a:pt x="884" y="1158"/>
                  </a:cubicBezTo>
                  <a:lnTo>
                    <a:pt x="872" y="1129"/>
                  </a:lnTo>
                  <a:lnTo>
                    <a:pt x="872" y="1130"/>
                  </a:lnTo>
                  <a:lnTo>
                    <a:pt x="754" y="951"/>
                  </a:lnTo>
                  <a:lnTo>
                    <a:pt x="758" y="954"/>
                  </a:lnTo>
                  <a:lnTo>
                    <a:pt x="749" y="951"/>
                  </a:lnTo>
                  <a:cubicBezTo>
                    <a:pt x="748" y="951"/>
                    <a:pt x="748" y="951"/>
                    <a:pt x="747" y="950"/>
                  </a:cubicBezTo>
                  <a:lnTo>
                    <a:pt x="731" y="941"/>
                  </a:lnTo>
                  <a:cubicBezTo>
                    <a:pt x="731" y="940"/>
                    <a:pt x="730" y="940"/>
                    <a:pt x="730" y="939"/>
                  </a:cubicBezTo>
                  <a:lnTo>
                    <a:pt x="653" y="858"/>
                  </a:lnTo>
                  <a:lnTo>
                    <a:pt x="659" y="861"/>
                  </a:lnTo>
                  <a:lnTo>
                    <a:pt x="649" y="861"/>
                  </a:lnTo>
                  <a:cubicBezTo>
                    <a:pt x="645" y="861"/>
                    <a:pt x="641" y="857"/>
                    <a:pt x="641" y="853"/>
                  </a:cubicBezTo>
                  <a:lnTo>
                    <a:pt x="641" y="827"/>
                  </a:lnTo>
                  <a:lnTo>
                    <a:pt x="643" y="832"/>
                  </a:lnTo>
                  <a:lnTo>
                    <a:pt x="640" y="829"/>
                  </a:lnTo>
                  <a:lnTo>
                    <a:pt x="642" y="831"/>
                  </a:lnTo>
                  <a:lnTo>
                    <a:pt x="630" y="824"/>
                  </a:lnTo>
                  <a:cubicBezTo>
                    <a:pt x="627" y="823"/>
                    <a:pt x="625" y="820"/>
                    <a:pt x="625" y="817"/>
                  </a:cubicBezTo>
                  <a:cubicBezTo>
                    <a:pt x="625" y="815"/>
                    <a:pt x="626" y="812"/>
                    <a:pt x="629" y="810"/>
                  </a:cubicBezTo>
                  <a:lnTo>
                    <a:pt x="638" y="804"/>
                  </a:lnTo>
                  <a:lnTo>
                    <a:pt x="636" y="815"/>
                  </a:lnTo>
                  <a:lnTo>
                    <a:pt x="620" y="792"/>
                  </a:lnTo>
                  <a:cubicBezTo>
                    <a:pt x="620" y="792"/>
                    <a:pt x="620" y="791"/>
                    <a:pt x="619" y="790"/>
                  </a:cubicBezTo>
                  <a:lnTo>
                    <a:pt x="565" y="631"/>
                  </a:lnTo>
                  <a:cubicBezTo>
                    <a:pt x="565" y="631"/>
                    <a:pt x="565" y="630"/>
                    <a:pt x="565" y="630"/>
                  </a:cubicBezTo>
                  <a:lnTo>
                    <a:pt x="555" y="545"/>
                  </a:lnTo>
                  <a:cubicBezTo>
                    <a:pt x="555" y="544"/>
                    <a:pt x="555" y="543"/>
                    <a:pt x="555" y="543"/>
                  </a:cubicBezTo>
                  <a:lnTo>
                    <a:pt x="562" y="513"/>
                  </a:lnTo>
                  <a:lnTo>
                    <a:pt x="561" y="515"/>
                  </a:lnTo>
                  <a:lnTo>
                    <a:pt x="561" y="505"/>
                  </a:lnTo>
                  <a:cubicBezTo>
                    <a:pt x="561" y="504"/>
                    <a:pt x="562" y="504"/>
                    <a:pt x="562" y="503"/>
                  </a:cubicBezTo>
                  <a:lnTo>
                    <a:pt x="581" y="444"/>
                  </a:lnTo>
                  <a:lnTo>
                    <a:pt x="587" y="410"/>
                  </a:lnTo>
                  <a:lnTo>
                    <a:pt x="588" y="415"/>
                  </a:lnTo>
                  <a:lnTo>
                    <a:pt x="582" y="406"/>
                  </a:lnTo>
                  <a:lnTo>
                    <a:pt x="589" y="409"/>
                  </a:lnTo>
                  <a:lnTo>
                    <a:pt x="579" y="409"/>
                  </a:lnTo>
                  <a:cubicBezTo>
                    <a:pt x="577" y="409"/>
                    <a:pt x="575" y="409"/>
                    <a:pt x="574" y="408"/>
                  </a:cubicBezTo>
                  <a:lnTo>
                    <a:pt x="542" y="382"/>
                  </a:lnTo>
                  <a:lnTo>
                    <a:pt x="510" y="356"/>
                  </a:lnTo>
                  <a:lnTo>
                    <a:pt x="485" y="336"/>
                  </a:lnTo>
                  <a:cubicBezTo>
                    <a:pt x="484" y="336"/>
                    <a:pt x="484" y="335"/>
                    <a:pt x="483" y="334"/>
                  </a:cubicBezTo>
                  <a:lnTo>
                    <a:pt x="445" y="279"/>
                  </a:lnTo>
                  <a:lnTo>
                    <a:pt x="349" y="116"/>
                  </a:lnTo>
                  <a:lnTo>
                    <a:pt x="357" y="120"/>
                  </a:lnTo>
                  <a:lnTo>
                    <a:pt x="334" y="124"/>
                  </a:lnTo>
                  <a:cubicBezTo>
                    <a:pt x="333" y="124"/>
                    <a:pt x="331" y="123"/>
                    <a:pt x="329" y="123"/>
                  </a:cubicBezTo>
                  <a:lnTo>
                    <a:pt x="307" y="110"/>
                  </a:lnTo>
                  <a:cubicBezTo>
                    <a:pt x="307" y="109"/>
                    <a:pt x="306" y="109"/>
                    <a:pt x="306" y="109"/>
                  </a:cubicBezTo>
                  <a:lnTo>
                    <a:pt x="268" y="76"/>
                  </a:lnTo>
                  <a:lnTo>
                    <a:pt x="251" y="60"/>
                  </a:lnTo>
                  <a:lnTo>
                    <a:pt x="241" y="50"/>
                  </a:lnTo>
                  <a:cubicBezTo>
                    <a:pt x="241" y="49"/>
                    <a:pt x="241" y="49"/>
                    <a:pt x="240" y="49"/>
                  </a:cubicBezTo>
                  <a:lnTo>
                    <a:pt x="228" y="29"/>
                  </a:lnTo>
                  <a:lnTo>
                    <a:pt x="230" y="31"/>
                  </a:lnTo>
                  <a:lnTo>
                    <a:pt x="220" y="25"/>
                  </a:lnTo>
                  <a:lnTo>
                    <a:pt x="223" y="26"/>
                  </a:lnTo>
                  <a:lnTo>
                    <a:pt x="207" y="23"/>
                  </a:lnTo>
                  <a:cubicBezTo>
                    <a:pt x="206" y="22"/>
                    <a:pt x="204" y="22"/>
                    <a:pt x="203" y="21"/>
                  </a:cubicBezTo>
                  <a:lnTo>
                    <a:pt x="197" y="14"/>
                  </a:lnTo>
                  <a:lnTo>
                    <a:pt x="202" y="16"/>
                  </a:lnTo>
                  <a:lnTo>
                    <a:pt x="196" y="16"/>
                  </a:lnTo>
                  <a:lnTo>
                    <a:pt x="201" y="15"/>
                  </a:lnTo>
                  <a:lnTo>
                    <a:pt x="182" y="31"/>
                  </a:lnTo>
                  <a:lnTo>
                    <a:pt x="184" y="28"/>
                  </a:lnTo>
                  <a:lnTo>
                    <a:pt x="178" y="41"/>
                  </a:lnTo>
                  <a:cubicBezTo>
                    <a:pt x="176" y="44"/>
                    <a:pt x="173" y="46"/>
                    <a:pt x="169" y="46"/>
                  </a:cubicBezTo>
                  <a:lnTo>
                    <a:pt x="150" y="42"/>
                  </a:lnTo>
                  <a:lnTo>
                    <a:pt x="151" y="42"/>
                  </a:lnTo>
                  <a:lnTo>
                    <a:pt x="139" y="42"/>
                  </a:lnTo>
                  <a:lnTo>
                    <a:pt x="116" y="42"/>
                  </a:lnTo>
                  <a:lnTo>
                    <a:pt x="104" y="42"/>
                  </a:lnTo>
                  <a:cubicBezTo>
                    <a:pt x="100" y="42"/>
                    <a:pt x="97" y="41"/>
                    <a:pt x="96" y="38"/>
                  </a:cubicBezTo>
                  <a:cubicBezTo>
                    <a:pt x="95" y="35"/>
                    <a:pt x="96" y="31"/>
                    <a:pt x="98" y="29"/>
                  </a:cubicBezTo>
                  <a:lnTo>
                    <a:pt x="101" y="26"/>
                  </a:lnTo>
                  <a:lnTo>
                    <a:pt x="108" y="39"/>
                  </a:lnTo>
                  <a:lnTo>
                    <a:pt x="92" y="42"/>
                  </a:lnTo>
                  <a:cubicBezTo>
                    <a:pt x="89" y="43"/>
                    <a:pt x="85" y="41"/>
                    <a:pt x="84" y="38"/>
                  </a:cubicBezTo>
                  <a:cubicBezTo>
                    <a:pt x="82" y="35"/>
                    <a:pt x="83" y="31"/>
                    <a:pt x="85" y="29"/>
                  </a:cubicBezTo>
                  <a:lnTo>
                    <a:pt x="88" y="26"/>
                  </a:lnTo>
                  <a:lnTo>
                    <a:pt x="94" y="39"/>
                  </a:lnTo>
                  <a:lnTo>
                    <a:pt x="68" y="39"/>
                  </a:lnTo>
                  <a:lnTo>
                    <a:pt x="72" y="38"/>
                  </a:lnTo>
                  <a:lnTo>
                    <a:pt x="66" y="42"/>
                  </a:lnTo>
                  <a:cubicBezTo>
                    <a:pt x="65" y="42"/>
                    <a:pt x="63" y="42"/>
                    <a:pt x="62" y="42"/>
                  </a:cubicBezTo>
                  <a:lnTo>
                    <a:pt x="56" y="42"/>
                  </a:lnTo>
                  <a:lnTo>
                    <a:pt x="62" y="39"/>
                  </a:lnTo>
                  <a:lnTo>
                    <a:pt x="34" y="84"/>
                  </a:lnTo>
                  <a:lnTo>
                    <a:pt x="31" y="73"/>
                  </a:lnTo>
                  <a:lnTo>
                    <a:pt x="76" y="99"/>
                  </a:lnTo>
                  <a:cubicBezTo>
                    <a:pt x="78" y="100"/>
                    <a:pt x="80" y="103"/>
                    <a:pt x="80" y="106"/>
                  </a:cubicBezTo>
                  <a:lnTo>
                    <a:pt x="80" y="122"/>
                  </a:lnTo>
                  <a:cubicBezTo>
                    <a:pt x="80" y="124"/>
                    <a:pt x="79" y="127"/>
                    <a:pt x="77" y="128"/>
                  </a:cubicBezTo>
                  <a:lnTo>
                    <a:pt x="42" y="157"/>
                  </a:lnTo>
                  <a:lnTo>
                    <a:pt x="44" y="149"/>
                  </a:lnTo>
                  <a:lnTo>
                    <a:pt x="54" y="175"/>
                  </a:lnTo>
                  <a:cubicBezTo>
                    <a:pt x="54" y="177"/>
                    <a:pt x="54" y="179"/>
                    <a:pt x="53" y="181"/>
                  </a:cubicBezTo>
                  <a:lnTo>
                    <a:pt x="34" y="223"/>
                  </a:lnTo>
                  <a:cubicBezTo>
                    <a:pt x="33" y="225"/>
                    <a:pt x="31" y="227"/>
                    <a:pt x="28" y="227"/>
                  </a:cubicBezTo>
                  <a:lnTo>
                    <a:pt x="2" y="231"/>
                  </a:lnTo>
                  <a:lnTo>
                    <a:pt x="0" y="215"/>
                  </a:lnTo>
                  <a:lnTo>
                    <a:pt x="26" y="212"/>
                  </a:lnTo>
                  <a:lnTo>
                    <a:pt x="20" y="216"/>
                  </a:lnTo>
                  <a:lnTo>
                    <a:pt x="39" y="174"/>
                  </a:lnTo>
                  <a:lnTo>
                    <a:pt x="39" y="180"/>
                  </a:lnTo>
                  <a:lnTo>
                    <a:pt x="29" y="154"/>
                  </a:lnTo>
                  <a:cubicBezTo>
                    <a:pt x="28" y="151"/>
                    <a:pt x="29" y="147"/>
                    <a:pt x="31" y="145"/>
                  </a:cubicBezTo>
                  <a:lnTo>
                    <a:pt x="67" y="116"/>
                  </a:lnTo>
                  <a:lnTo>
                    <a:pt x="64" y="122"/>
                  </a:lnTo>
                  <a:lnTo>
                    <a:pt x="64" y="106"/>
                  </a:lnTo>
                  <a:lnTo>
                    <a:pt x="68" y="113"/>
                  </a:lnTo>
                  <a:lnTo>
                    <a:pt x="23" y="87"/>
                  </a:lnTo>
                  <a:cubicBezTo>
                    <a:pt x="21" y="86"/>
                    <a:pt x="20" y="84"/>
                    <a:pt x="19" y="82"/>
                  </a:cubicBezTo>
                  <a:cubicBezTo>
                    <a:pt x="19" y="80"/>
                    <a:pt x="19" y="77"/>
                    <a:pt x="20" y="76"/>
                  </a:cubicBezTo>
                  <a:lnTo>
                    <a:pt x="49" y="30"/>
                  </a:lnTo>
                  <a:cubicBezTo>
                    <a:pt x="50" y="28"/>
                    <a:pt x="53" y="26"/>
                    <a:pt x="56" y="26"/>
                  </a:cubicBezTo>
                  <a:lnTo>
                    <a:pt x="62" y="26"/>
                  </a:lnTo>
                  <a:lnTo>
                    <a:pt x="58" y="27"/>
                  </a:lnTo>
                  <a:lnTo>
                    <a:pt x="65" y="24"/>
                  </a:lnTo>
                  <a:cubicBezTo>
                    <a:pt x="66" y="23"/>
                    <a:pt x="67" y="23"/>
                    <a:pt x="68" y="23"/>
                  </a:cubicBezTo>
                  <a:lnTo>
                    <a:pt x="94" y="23"/>
                  </a:lnTo>
                  <a:cubicBezTo>
                    <a:pt x="97" y="23"/>
                    <a:pt x="100" y="25"/>
                    <a:pt x="101" y="28"/>
                  </a:cubicBezTo>
                  <a:cubicBezTo>
                    <a:pt x="103" y="31"/>
                    <a:pt x="102" y="35"/>
                    <a:pt x="100" y="37"/>
                  </a:cubicBezTo>
                  <a:lnTo>
                    <a:pt x="97" y="40"/>
                  </a:lnTo>
                  <a:lnTo>
                    <a:pt x="89" y="27"/>
                  </a:lnTo>
                  <a:lnTo>
                    <a:pt x="105" y="23"/>
                  </a:lnTo>
                  <a:cubicBezTo>
                    <a:pt x="109" y="23"/>
                    <a:pt x="112" y="24"/>
                    <a:pt x="114" y="27"/>
                  </a:cubicBezTo>
                  <a:cubicBezTo>
                    <a:pt x="115" y="30"/>
                    <a:pt x="115" y="34"/>
                    <a:pt x="112" y="37"/>
                  </a:cubicBezTo>
                  <a:lnTo>
                    <a:pt x="109" y="40"/>
                  </a:lnTo>
                  <a:lnTo>
                    <a:pt x="104" y="26"/>
                  </a:lnTo>
                  <a:lnTo>
                    <a:pt x="116" y="26"/>
                  </a:lnTo>
                  <a:lnTo>
                    <a:pt x="139" y="26"/>
                  </a:lnTo>
                  <a:lnTo>
                    <a:pt x="151" y="26"/>
                  </a:lnTo>
                  <a:cubicBezTo>
                    <a:pt x="152" y="26"/>
                    <a:pt x="152" y="26"/>
                    <a:pt x="153" y="27"/>
                  </a:cubicBezTo>
                  <a:lnTo>
                    <a:pt x="172" y="30"/>
                  </a:lnTo>
                  <a:lnTo>
                    <a:pt x="163" y="34"/>
                  </a:lnTo>
                  <a:lnTo>
                    <a:pt x="170" y="21"/>
                  </a:lnTo>
                  <a:cubicBezTo>
                    <a:pt x="170" y="20"/>
                    <a:pt x="171" y="19"/>
                    <a:pt x="172" y="19"/>
                  </a:cubicBezTo>
                  <a:lnTo>
                    <a:pt x="191" y="2"/>
                  </a:lnTo>
                  <a:cubicBezTo>
                    <a:pt x="192" y="1"/>
                    <a:pt x="194" y="0"/>
                    <a:pt x="196" y="0"/>
                  </a:cubicBezTo>
                  <a:lnTo>
                    <a:pt x="202" y="0"/>
                  </a:lnTo>
                  <a:cubicBezTo>
                    <a:pt x="205" y="0"/>
                    <a:pt x="207" y="1"/>
                    <a:pt x="208" y="3"/>
                  </a:cubicBezTo>
                  <a:lnTo>
                    <a:pt x="215" y="9"/>
                  </a:lnTo>
                  <a:lnTo>
                    <a:pt x="210" y="7"/>
                  </a:lnTo>
                  <a:lnTo>
                    <a:pt x="226" y="10"/>
                  </a:lnTo>
                  <a:cubicBezTo>
                    <a:pt x="227" y="11"/>
                    <a:pt x="228" y="11"/>
                    <a:pt x="229" y="12"/>
                  </a:cubicBezTo>
                  <a:lnTo>
                    <a:pt x="239" y="18"/>
                  </a:lnTo>
                  <a:cubicBezTo>
                    <a:pt x="240" y="19"/>
                    <a:pt x="241" y="19"/>
                    <a:pt x="241" y="20"/>
                  </a:cubicBezTo>
                  <a:lnTo>
                    <a:pt x="254" y="40"/>
                  </a:lnTo>
                  <a:lnTo>
                    <a:pt x="253" y="39"/>
                  </a:lnTo>
                  <a:lnTo>
                    <a:pt x="262" y="48"/>
                  </a:lnTo>
                  <a:lnTo>
                    <a:pt x="278" y="64"/>
                  </a:lnTo>
                  <a:lnTo>
                    <a:pt x="316" y="97"/>
                  </a:lnTo>
                  <a:lnTo>
                    <a:pt x="315" y="96"/>
                  </a:lnTo>
                  <a:lnTo>
                    <a:pt x="337" y="109"/>
                  </a:lnTo>
                  <a:lnTo>
                    <a:pt x="332" y="108"/>
                  </a:lnTo>
                  <a:lnTo>
                    <a:pt x="354" y="104"/>
                  </a:lnTo>
                  <a:cubicBezTo>
                    <a:pt x="358" y="104"/>
                    <a:pt x="361" y="106"/>
                    <a:pt x="363" y="108"/>
                  </a:cubicBezTo>
                  <a:lnTo>
                    <a:pt x="458" y="270"/>
                  </a:lnTo>
                  <a:lnTo>
                    <a:pt x="496" y="325"/>
                  </a:lnTo>
                  <a:lnTo>
                    <a:pt x="495" y="324"/>
                  </a:lnTo>
                  <a:lnTo>
                    <a:pt x="520" y="343"/>
                  </a:lnTo>
                  <a:lnTo>
                    <a:pt x="552" y="369"/>
                  </a:lnTo>
                  <a:lnTo>
                    <a:pt x="584" y="395"/>
                  </a:lnTo>
                  <a:lnTo>
                    <a:pt x="579" y="393"/>
                  </a:lnTo>
                  <a:lnTo>
                    <a:pt x="589" y="393"/>
                  </a:lnTo>
                  <a:cubicBezTo>
                    <a:pt x="591" y="393"/>
                    <a:pt x="594" y="395"/>
                    <a:pt x="595" y="397"/>
                  </a:cubicBezTo>
                  <a:lnTo>
                    <a:pt x="602" y="407"/>
                  </a:lnTo>
                  <a:cubicBezTo>
                    <a:pt x="603" y="408"/>
                    <a:pt x="603" y="410"/>
                    <a:pt x="603" y="413"/>
                  </a:cubicBezTo>
                  <a:lnTo>
                    <a:pt x="596" y="449"/>
                  </a:lnTo>
                  <a:lnTo>
                    <a:pt x="577" y="508"/>
                  </a:lnTo>
                  <a:lnTo>
                    <a:pt x="577" y="505"/>
                  </a:lnTo>
                  <a:lnTo>
                    <a:pt x="577" y="515"/>
                  </a:lnTo>
                  <a:cubicBezTo>
                    <a:pt x="577" y="516"/>
                    <a:pt x="577" y="516"/>
                    <a:pt x="577" y="517"/>
                  </a:cubicBezTo>
                  <a:lnTo>
                    <a:pt x="571" y="546"/>
                  </a:lnTo>
                  <a:lnTo>
                    <a:pt x="571" y="543"/>
                  </a:lnTo>
                  <a:lnTo>
                    <a:pt x="581" y="628"/>
                  </a:lnTo>
                  <a:lnTo>
                    <a:pt x="580" y="626"/>
                  </a:lnTo>
                  <a:lnTo>
                    <a:pt x="634" y="785"/>
                  </a:lnTo>
                  <a:lnTo>
                    <a:pt x="633" y="783"/>
                  </a:lnTo>
                  <a:lnTo>
                    <a:pt x="649" y="806"/>
                  </a:lnTo>
                  <a:cubicBezTo>
                    <a:pt x="651" y="808"/>
                    <a:pt x="651" y="810"/>
                    <a:pt x="651" y="812"/>
                  </a:cubicBezTo>
                  <a:cubicBezTo>
                    <a:pt x="650" y="814"/>
                    <a:pt x="649" y="816"/>
                    <a:pt x="647" y="817"/>
                  </a:cubicBezTo>
                  <a:lnTo>
                    <a:pt x="638" y="824"/>
                  </a:lnTo>
                  <a:lnTo>
                    <a:pt x="637" y="810"/>
                  </a:lnTo>
                  <a:lnTo>
                    <a:pt x="650" y="816"/>
                  </a:lnTo>
                  <a:cubicBezTo>
                    <a:pt x="650" y="817"/>
                    <a:pt x="651" y="817"/>
                    <a:pt x="652" y="818"/>
                  </a:cubicBezTo>
                  <a:lnTo>
                    <a:pt x="655" y="821"/>
                  </a:lnTo>
                  <a:cubicBezTo>
                    <a:pt x="656" y="823"/>
                    <a:pt x="657" y="825"/>
                    <a:pt x="657" y="827"/>
                  </a:cubicBezTo>
                  <a:lnTo>
                    <a:pt x="657" y="853"/>
                  </a:lnTo>
                  <a:lnTo>
                    <a:pt x="649" y="845"/>
                  </a:lnTo>
                  <a:lnTo>
                    <a:pt x="659" y="845"/>
                  </a:lnTo>
                  <a:cubicBezTo>
                    <a:pt x="661" y="845"/>
                    <a:pt x="663" y="846"/>
                    <a:pt x="665" y="847"/>
                  </a:cubicBezTo>
                  <a:lnTo>
                    <a:pt x="741" y="928"/>
                  </a:lnTo>
                  <a:lnTo>
                    <a:pt x="740" y="927"/>
                  </a:lnTo>
                  <a:lnTo>
                    <a:pt x="755" y="937"/>
                  </a:lnTo>
                  <a:lnTo>
                    <a:pt x="754" y="936"/>
                  </a:lnTo>
                  <a:lnTo>
                    <a:pt x="763" y="939"/>
                  </a:lnTo>
                  <a:cubicBezTo>
                    <a:pt x="765" y="940"/>
                    <a:pt x="767" y="941"/>
                    <a:pt x="768" y="942"/>
                  </a:cubicBezTo>
                  <a:lnTo>
                    <a:pt x="886" y="1121"/>
                  </a:lnTo>
                  <a:cubicBezTo>
                    <a:pt x="886" y="1121"/>
                    <a:pt x="886" y="1122"/>
                    <a:pt x="886" y="1122"/>
                  </a:cubicBezTo>
                  <a:lnTo>
                    <a:pt x="899" y="1151"/>
                  </a:lnTo>
                  <a:lnTo>
                    <a:pt x="897" y="1148"/>
                  </a:lnTo>
                  <a:lnTo>
                    <a:pt x="909" y="1158"/>
                  </a:lnTo>
                  <a:cubicBezTo>
                    <a:pt x="911" y="1160"/>
                    <a:pt x="912" y="1162"/>
                    <a:pt x="912" y="1164"/>
                  </a:cubicBezTo>
                  <a:lnTo>
                    <a:pt x="912" y="1171"/>
                  </a:lnTo>
                  <a:lnTo>
                    <a:pt x="911" y="1167"/>
                  </a:lnTo>
                  <a:lnTo>
                    <a:pt x="936" y="1212"/>
                  </a:lnTo>
                  <a:lnTo>
                    <a:pt x="946" y="1225"/>
                  </a:lnTo>
                  <a:cubicBezTo>
                    <a:pt x="948" y="1228"/>
                    <a:pt x="948" y="1232"/>
                    <a:pt x="945" y="1235"/>
                  </a:cubicBezTo>
                  <a:lnTo>
                    <a:pt x="942" y="1238"/>
                  </a:lnTo>
                  <a:lnTo>
                    <a:pt x="942" y="1227"/>
                  </a:lnTo>
                  <a:lnTo>
                    <a:pt x="956" y="1241"/>
                  </a:lnTo>
                  <a:lnTo>
                    <a:pt x="965" y="1254"/>
                  </a:lnTo>
                  <a:cubicBezTo>
                    <a:pt x="966" y="1255"/>
                    <a:pt x="966" y="1256"/>
                    <a:pt x="967" y="1257"/>
                  </a:cubicBezTo>
                  <a:lnTo>
                    <a:pt x="973" y="1286"/>
                  </a:lnTo>
                  <a:lnTo>
                    <a:pt x="972" y="1284"/>
                  </a:lnTo>
                  <a:lnTo>
                    <a:pt x="985" y="1307"/>
                  </a:lnTo>
                  <a:cubicBezTo>
                    <a:pt x="986" y="1308"/>
                    <a:pt x="986" y="1310"/>
                    <a:pt x="986" y="1312"/>
                  </a:cubicBezTo>
                  <a:lnTo>
                    <a:pt x="979" y="1360"/>
                  </a:lnTo>
                  <a:cubicBezTo>
                    <a:pt x="979" y="1361"/>
                    <a:pt x="979" y="1361"/>
                    <a:pt x="979" y="1362"/>
                  </a:cubicBezTo>
                  <a:lnTo>
                    <a:pt x="973" y="1381"/>
                  </a:lnTo>
                  <a:lnTo>
                    <a:pt x="973" y="1376"/>
                  </a:lnTo>
                  <a:lnTo>
                    <a:pt x="985" y="1408"/>
                  </a:lnTo>
                  <a:lnTo>
                    <a:pt x="983" y="1405"/>
                  </a:lnTo>
                  <a:lnTo>
                    <a:pt x="1021" y="1440"/>
                  </a:lnTo>
                  <a:lnTo>
                    <a:pt x="1056" y="1466"/>
                  </a:lnTo>
                  <a:cubicBezTo>
                    <a:pt x="1056" y="1467"/>
                    <a:pt x="1057" y="1467"/>
                    <a:pt x="1057" y="1467"/>
                  </a:cubicBezTo>
                  <a:lnTo>
                    <a:pt x="1073" y="1483"/>
                  </a:lnTo>
                  <a:cubicBezTo>
                    <a:pt x="1073" y="1484"/>
                    <a:pt x="1074" y="1484"/>
                    <a:pt x="1074" y="1485"/>
                  </a:cubicBezTo>
                  <a:lnTo>
                    <a:pt x="1084" y="1501"/>
                  </a:lnTo>
                  <a:lnTo>
                    <a:pt x="1080" y="1498"/>
                  </a:lnTo>
                  <a:lnTo>
                    <a:pt x="1093" y="1505"/>
                  </a:lnTo>
                  <a:cubicBezTo>
                    <a:pt x="1095" y="1506"/>
                    <a:pt x="1096" y="1507"/>
                    <a:pt x="1097" y="1509"/>
                  </a:cubicBezTo>
                  <a:lnTo>
                    <a:pt x="1100" y="1519"/>
                  </a:lnTo>
                  <a:lnTo>
                    <a:pt x="1099" y="1517"/>
                  </a:lnTo>
                  <a:lnTo>
                    <a:pt x="1106" y="1527"/>
                  </a:lnTo>
                  <a:lnTo>
                    <a:pt x="1105" y="1526"/>
                  </a:lnTo>
                  <a:lnTo>
                    <a:pt x="1121" y="1542"/>
                  </a:lnTo>
                  <a:cubicBezTo>
                    <a:pt x="1123" y="1544"/>
                    <a:pt x="1123" y="1547"/>
                    <a:pt x="1123" y="1549"/>
                  </a:cubicBezTo>
                  <a:lnTo>
                    <a:pt x="1120" y="1562"/>
                  </a:lnTo>
                  <a:lnTo>
                    <a:pt x="1120" y="1561"/>
                  </a:lnTo>
                  <a:lnTo>
                    <a:pt x="1120" y="1574"/>
                  </a:lnTo>
                  <a:lnTo>
                    <a:pt x="1119" y="1571"/>
                  </a:lnTo>
                  <a:lnTo>
                    <a:pt x="1123" y="1581"/>
                  </a:lnTo>
                  <a:lnTo>
                    <a:pt x="1121" y="1578"/>
                  </a:lnTo>
                  <a:lnTo>
                    <a:pt x="1137" y="1594"/>
                  </a:lnTo>
                  <a:cubicBezTo>
                    <a:pt x="1137" y="1594"/>
                    <a:pt x="1137" y="1595"/>
                    <a:pt x="1138" y="1595"/>
                  </a:cubicBezTo>
                  <a:lnTo>
                    <a:pt x="1144" y="1605"/>
                  </a:lnTo>
                  <a:lnTo>
                    <a:pt x="1140" y="1602"/>
                  </a:lnTo>
                  <a:lnTo>
                    <a:pt x="1172" y="1611"/>
                  </a:lnTo>
                  <a:cubicBezTo>
                    <a:pt x="1174" y="1612"/>
                    <a:pt x="1176" y="1614"/>
                    <a:pt x="1177" y="1616"/>
                  </a:cubicBezTo>
                  <a:lnTo>
                    <a:pt x="1186" y="1646"/>
                  </a:lnTo>
                  <a:lnTo>
                    <a:pt x="1182" y="1641"/>
                  </a:lnTo>
                  <a:lnTo>
                    <a:pt x="1189" y="1644"/>
                  </a:lnTo>
                  <a:lnTo>
                    <a:pt x="1187" y="1644"/>
                  </a:lnTo>
                  <a:lnTo>
                    <a:pt x="1223" y="1654"/>
                  </a:lnTo>
                  <a:lnTo>
                    <a:pt x="1233" y="1657"/>
                  </a:lnTo>
                  <a:lnTo>
                    <a:pt x="1291" y="1683"/>
                  </a:lnTo>
                  <a:lnTo>
                    <a:pt x="1289" y="1683"/>
                  </a:lnTo>
                  <a:lnTo>
                    <a:pt x="1340" y="1696"/>
                  </a:lnTo>
                  <a:lnTo>
                    <a:pt x="1339" y="1695"/>
                  </a:lnTo>
                  <a:lnTo>
                    <a:pt x="1384" y="1699"/>
                  </a:lnTo>
                  <a:lnTo>
                    <a:pt x="1382" y="1699"/>
                  </a:lnTo>
                  <a:lnTo>
                    <a:pt x="1401" y="1696"/>
                  </a:lnTo>
                  <a:cubicBezTo>
                    <a:pt x="1401" y="1695"/>
                    <a:pt x="1402" y="1695"/>
                    <a:pt x="1402" y="1695"/>
                  </a:cubicBezTo>
                  <a:lnTo>
                    <a:pt x="1412" y="1695"/>
                  </a:lnTo>
                  <a:lnTo>
                    <a:pt x="1410" y="1696"/>
                  </a:lnTo>
                  <a:lnTo>
                    <a:pt x="1423" y="1692"/>
                  </a:lnTo>
                  <a:cubicBezTo>
                    <a:pt x="1425" y="1692"/>
                    <a:pt x="1428" y="1692"/>
                    <a:pt x="1429" y="1694"/>
                  </a:cubicBezTo>
                  <a:cubicBezTo>
                    <a:pt x="1431" y="1695"/>
                    <a:pt x="1433" y="1698"/>
                    <a:pt x="1433" y="1700"/>
                  </a:cubicBezTo>
                  <a:lnTo>
                    <a:pt x="1433" y="1710"/>
                  </a:lnTo>
                  <a:lnTo>
                    <a:pt x="1421" y="1703"/>
                  </a:lnTo>
                  <a:lnTo>
                    <a:pt x="1434" y="1696"/>
                  </a:lnTo>
                  <a:cubicBezTo>
                    <a:pt x="1435" y="1696"/>
                    <a:pt x="1436" y="1695"/>
                    <a:pt x="1437" y="1695"/>
                  </a:cubicBezTo>
                  <a:lnTo>
                    <a:pt x="1447" y="1695"/>
                  </a:lnTo>
                  <a:cubicBezTo>
                    <a:pt x="1448" y="1695"/>
                    <a:pt x="1449" y="1696"/>
                    <a:pt x="1449" y="1696"/>
                  </a:cubicBezTo>
                  <a:lnTo>
                    <a:pt x="1459" y="1699"/>
                  </a:lnTo>
                  <a:lnTo>
                    <a:pt x="1456" y="1699"/>
                  </a:lnTo>
                  <a:lnTo>
                    <a:pt x="1476" y="1699"/>
                  </a:lnTo>
                  <a:lnTo>
                    <a:pt x="1474" y="1699"/>
                  </a:lnTo>
                  <a:lnTo>
                    <a:pt x="1486" y="1696"/>
                  </a:lnTo>
                  <a:cubicBezTo>
                    <a:pt x="1487" y="1695"/>
                    <a:pt x="1488" y="1695"/>
                    <a:pt x="1488" y="1695"/>
                  </a:cubicBezTo>
                  <a:lnTo>
                    <a:pt x="1501" y="1695"/>
                  </a:lnTo>
                  <a:cubicBezTo>
                    <a:pt x="1503" y="1695"/>
                    <a:pt x="1505" y="1696"/>
                    <a:pt x="1507" y="1698"/>
                  </a:cubicBezTo>
                  <a:lnTo>
                    <a:pt x="1532" y="1724"/>
                  </a:lnTo>
                  <a:lnTo>
                    <a:pt x="1527" y="1721"/>
                  </a:lnTo>
                  <a:lnTo>
                    <a:pt x="1533" y="1721"/>
                  </a:lnTo>
                  <a:lnTo>
                    <a:pt x="1539" y="1721"/>
                  </a:lnTo>
                  <a:cubicBezTo>
                    <a:pt x="1544" y="1721"/>
                    <a:pt x="1547" y="1725"/>
                    <a:pt x="1547" y="1729"/>
                  </a:cubicBezTo>
                  <a:lnTo>
                    <a:pt x="1547" y="1733"/>
                  </a:lnTo>
                  <a:lnTo>
                    <a:pt x="1547" y="1736"/>
                  </a:lnTo>
                  <a:lnTo>
                    <a:pt x="1545" y="1730"/>
                  </a:lnTo>
                  <a:lnTo>
                    <a:pt x="1551" y="1737"/>
                  </a:lnTo>
                  <a:cubicBezTo>
                    <a:pt x="1553" y="1738"/>
                    <a:pt x="1553" y="1739"/>
                    <a:pt x="1554" y="1741"/>
                  </a:cubicBezTo>
                  <a:lnTo>
                    <a:pt x="1557" y="1757"/>
                  </a:lnTo>
                  <a:lnTo>
                    <a:pt x="1554" y="1752"/>
                  </a:lnTo>
                  <a:lnTo>
                    <a:pt x="1570" y="1765"/>
                  </a:lnTo>
                  <a:lnTo>
                    <a:pt x="1568" y="1764"/>
                  </a:lnTo>
                  <a:lnTo>
                    <a:pt x="1593" y="1774"/>
                  </a:lnTo>
                  <a:cubicBezTo>
                    <a:pt x="1596" y="1775"/>
                    <a:pt x="1598" y="1778"/>
                    <a:pt x="1598" y="1781"/>
                  </a:cubicBezTo>
                  <a:lnTo>
                    <a:pt x="1598" y="1788"/>
                  </a:lnTo>
                  <a:lnTo>
                    <a:pt x="1590" y="1780"/>
                  </a:lnTo>
                  <a:lnTo>
                    <a:pt x="1597" y="1780"/>
                  </a:lnTo>
                  <a:lnTo>
                    <a:pt x="1619" y="1780"/>
                  </a:lnTo>
                  <a:cubicBezTo>
                    <a:pt x="1620" y="1780"/>
                    <a:pt x="1622" y="1780"/>
                    <a:pt x="1623" y="1781"/>
                  </a:cubicBezTo>
                  <a:lnTo>
                    <a:pt x="1642" y="1791"/>
                  </a:lnTo>
                  <a:lnTo>
                    <a:pt x="1658" y="1800"/>
                  </a:lnTo>
                  <a:cubicBezTo>
                    <a:pt x="1660" y="1801"/>
                    <a:pt x="1660" y="1802"/>
                    <a:pt x="1661" y="1803"/>
                  </a:cubicBezTo>
                  <a:lnTo>
                    <a:pt x="1687" y="1845"/>
                  </a:lnTo>
                  <a:lnTo>
                    <a:pt x="1685" y="1843"/>
                  </a:lnTo>
                  <a:lnTo>
                    <a:pt x="1701" y="1856"/>
                  </a:lnTo>
                  <a:cubicBezTo>
                    <a:pt x="1702" y="1857"/>
                    <a:pt x="1702" y="1858"/>
                    <a:pt x="1703" y="1859"/>
                  </a:cubicBezTo>
                  <a:lnTo>
                    <a:pt x="1715" y="1881"/>
                  </a:lnTo>
                  <a:lnTo>
                    <a:pt x="1709" y="1877"/>
                  </a:lnTo>
                  <a:lnTo>
                    <a:pt x="1712" y="1877"/>
                  </a:lnTo>
                  <a:cubicBezTo>
                    <a:pt x="1714" y="1877"/>
                    <a:pt x="1715" y="1878"/>
                    <a:pt x="1717" y="1879"/>
                  </a:cubicBezTo>
                  <a:lnTo>
                    <a:pt x="1762" y="1915"/>
                  </a:lnTo>
                  <a:lnTo>
                    <a:pt x="1781" y="1935"/>
                  </a:lnTo>
                  <a:lnTo>
                    <a:pt x="1780" y="1934"/>
                  </a:lnTo>
                  <a:lnTo>
                    <a:pt x="1796" y="1943"/>
                  </a:lnTo>
                  <a:lnTo>
                    <a:pt x="1791" y="1942"/>
                  </a:lnTo>
                  <a:lnTo>
                    <a:pt x="1826" y="1939"/>
                  </a:lnTo>
                  <a:cubicBezTo>
                    <a:pt x="1828" y="1939"/>
                    <a:pt x="1830" y="1939"/>
                    <a:pt x="1832" y="1941"/>
                  </a:cubicBezTo>
                  <a:cubicBezTo>
                    <a:pt x="1834" y="1943"/>
                    <a:pt x="1835" y="1945"/>
                    <a:pt x="1835" y="1947"/>
                  </a:cubicBezTo>
                  <a:lnTo>
                    <a:pt x="1835" y="1957"/>
                  </a:lnTo>
                  <a:cubicBezTo>
                    <a:pt x="1835" y="1958"/>
                    <a:pt x="1834" y="1959"/>
                    <a:pt x="1834" y="1960"/>
                  </a:cubicBezTo>
                  <a:lnTo>
                    <a:pt x="1831" y="1967"/>
                  </a:lnTo>
                  <a:lnTo>
                    <a:pt x="1826" y="1956"/>
                  </a:lnTo>
                  <a:lnTo>
                    <a:pt x="1836" y="1959"/>
                  </a:lnTo>
                  <a:lnTo>
                    <a:pt x="1826" y="1962"/>
                  </a:lnTo>
                  <a:lnTo>
                    <a:pt x="1833" y="1952"/>
                  </a:lnTo>
                  <a:lnTo>
                    <a:pt x="1832" y="1960"/>
                  </a:lnTo>
                  <a:lnTo>
                    <a:pt x="1829" y="1954"/>
                  </a:lnTo>
                  <a:cubicBezTo>
                    <a:pt x="1827" y="1950"/>
                    <a:pt x="1829" y="1945"/>
                    <a:pt x="1833" y="1943"/>
                  </a:cubicBezTo>
                  <a:lnTo>
                    <a:pt x="1839" y="1940"/>
                  </a:lnTo>
                  <a:cubicBezTo>
                    <a:pt x="1840" y="1939"/>
                    <a:pt x="1841" y="1939"/>
                    <a:pt x="1843" y="1939"/>
                  </a:cubicBezTo>
                  <a:lnTo>
                    <a:pt x="1871" y="1939"/>
                  </a:lnTo>
                  <a:lnTo>
                    <a:pt x="1880" y="1939"/>
                  </a:lnTo>
                  <a:lnTo>
                    <a:pt x="1908" y="1936"/>
                  </a:lnTo>
                  <a:lnTo>
                    <a:pt x="1942" y="1929"/>
                  </a:lnTo>
                  <a:lnTo>
                    <a:pt x="1965" y="1923"/>
                  </a:lnTo>
                  <a:cubicBezTo>
                    <a:pt x="1965" y="1923"/>
                    <a:pt x="1966" y="1923"/>
                    <a:pt x="1967" y="1923"/>
                  </a:cubicBezTo>
                  <a:lnTo>
                    <a:pt x="1973" y="1923"/>
                  </a:lnTo>
                  <a:lnTo>
                    <a:pt x="1967" y="1926"/>
                  </a:lnTo>
                  <a:lnTo>
                    <a:pt x="1976" y="1913"/>
                  </a:lnTo>
                  <a:cubicBezTo>
                    <a:pt x="1979" y="1910"/>
                    <a:pt x="1982" y="1909"/>
                    <a:pt x="1985" y="1910"/>
                  </a:cubicBezTo>
                  <a:cubicBezTo>
                    <a:pt x="1989" y="1911"/>
                    <a:pt x="1991" y="1914"/>
                    <a:pt x="1991" y="1918"/>
                  </a:cubicBezTo>
                  <a:lnTo>
                    <a:pt x="1991" y="1970"/>
                  </a:lnTo>
                  <a:lnTo>
                    <a:pt x="1991" y="1983"/>
                  </a:lnTo>
                  <a:lnTo>
                    <a:pt x="1990" y="1979"/>
                  </a:lnTo>
                  <a:lnTo>
                    <a:pt x="1996" y="1992"/>
                  </a:lnTo>
                  <a:cubicBezTo>
                    <a:pt x="1997" y="1993"/>
                    <a:pt x="1997" y="1994"/>
                    <a:pt x="1997" y="1996"/>
                  </a:cubicBezTo>
                  <a:lnTo>
                    <a:pt x="1997" y="2015"/>
                  </a:lnTo>
                  <a:lnTo>
                    <a:pt x="1995" y="2009"/>
                  </a:lnTo>
                  <a:lnTo>
                    <a:pt x="2005" y="2019"/>
                  </a:lnTo>
                  <a:lnTo>
                    <a:pt x="2003" y="2018"/>
                  </a:lnTo>
                  <a:lnTo>
                    <a:pt x="2009" y="2021"/>
                  </a:lnTo>
                  <a:cubicBezTo>
                    <a:pt x="2011" y="2022"/>
                    <a:pt x="2013" y="2024"/>
                    <a:pt x="2013" y="2026"/>
                  </a:cubicBezTo>
                  <a:cubicBezTo>
                    <a:pt x="2014" y="2029"/>
                    <a:pt x="2013" y="2031"/>
                    <a:pt x="2012" y="2033"/>
                  </a:cubicBezTo>
                  <a:lnTo>
                    <a:pt x="1999" y="2049"/>
                  </a:lnTo>
                  <a:lnTo>
                    <a:pt x="2000" y="2043"/>
                  </a:lnTo>
                  <a:lnTo>
                    <a:pt x="2007" y="2095"/>
                  </a:lnTo>
                  <a:lnTo>
                    <a:pt x="2005" y="2091"/>
                  </a:lnTo>
                  <a:lnTo>
                    <a:pt x="2008" y="2094"/>
                  </a:lnTo>
                  <a:lnTo>
                    <a:pt x="2005" y="2092"/>
                  </a:lnTo>
                  <a:lnTo>
                    <a:pt x="2014" y="2095"/>
                  </a:lnTo>
                  <a:cubicBezTo>
                    <a:pt x="2016" y="2096"/>
                    <a:pt x="2018" y="2097"/>
                    <a:pt x="2019" y="2099"/>
                  </a:cubicBezTo>
                  <a:lnTo>
                    <a:pt x="2022" y="2106"/>
                  </a:lnTo>
                  <a:lnTo>
                    <a:pt x="2009" y="2104"/>
                  </a:lnTo>
                  <a:lnTo>
                    <a:pt x="2019" y="2094"/>
                  </a:lnTo>
                  <a:cubicBezTo>
                    <a:pt x="2020" y="2092"/>
                    <a:pt x="2022" y="2092"/>
                    <a:pt x="2024" y="2092"/>
                  </a:cubicBezTo>
                  <a:lnTo>
                    <a:pt x="2031" y="2092"/>
                  </a:lnTo>
                  <a:cubicBezTo>
                    <a:pt x="2034" y="2092"/>
                    <a:pt x="2037" y="2093"/>
                    <a:pt x="2038" y="2096"/>
                  </a:cubicBezTo>
                  <a:lnTo>
                    <a:pt x="2057" y="2135"/>
                  </a:lnTo>
                  <a:lnTo>
                    <a:pt x="2054" y="2131"/>
                  </a:lnTo>
                  <a:lnTo>
                    <a:pt x="2066" y="2138"/>
                  </a:lnTo>
                  <a:cubicBezTo>
                    <a:pt x="2067" y="2138"/>
                    <a:pt x="2068" y="2139"/>
                    <a:pt x="2069" y="2140"/>
                  </a:cubicBezTo>
                  <a:lnTo>
                    <a:pt x="2088" y="2163"/>
                  </a:lnTo>
                  <a:lnTo>
                    <a:pt x="2087" y="2162"/>
                  </a:lnTo>
                  <a:lnTo>
                    <a:pt x="2103" y="2174"/>
                  </a:lnTo>
                  <a:lnTo>
                    <a:pt x="2096" y="2173"/>
                  </a:lnTo>
                  <a:lnTo>
                    <a:pt x="2109" y="2170"/>
                  </a:lnTo>
                  <a:cubicBezTo>
                    <a:pt x="2110" y="2169"/>
                    <a:pt x="2112" y="2169"/>
                    <a:pt x="2114" y="2170"/>
                  </a:cubicBezTo>
                  <a:lnTo>
                    <a:pt x="2121" y="2174"/>
                  </a:lnTo>
                  <a:lnTo>
                    <a:pt x="2137" y="2184"/>
                  </a:lnTo>
                  <a:cubicBezTo>
                    <a:pt x="2138" y="2184"/>
                    <a:pt x="2139" y="2186"/>
                    <a:pt x="2140" y="2187"/>
                  </a:cubicBezTo>
                  <a:lnTo>
                    <a:pt x="2150" y="2206"/>
                  </a:lnTo>
                  <a:lnTo>
                    <a:pt x="2148" y="2204"/>
                  </a:lnTo>
                  <a:lnTo>
                    <a:pt x="2151" y="2208"/>
                  </a:lnTo>
                  <a:cubicBezTo>
                    <a:pt x="2152" y="2208"/>
                    <a:pt x="2153" y="2209"/>
                    <a:pt x="2153" y="2210"/>
                  </a:cubicBezTo>
                  <a:lnTo>
                    <a:pt x="2163" y="2233"/>
                  </a:lnTo>
                  <a:lnTo>
                    <a:pt x="2161" y="2230"/>
                  </a:lnTo>
                  <a:lnTo>
                    <a:pt x="2171" y="2240"/>
                  </a:lnTo>
                  <a:lnTo>
                    <a:pt x="2169" y="2239"/>
                  </a:lnTo>
                  <a:lnTo>
                    <a:pt x="2185" y="2249"/>
                  </a:lnTo>
                  <a:cubicBezTo>
                    <a:pt x="2187" y="2250"/>
                    <a:pt x="2189" y="2252"/>
                    <a:pt x="2189" y="2255"/>
                  </a:cubicBezTo>
                  <a:lnTo>
                    <a:pt x="2192" y="2333"/>
                  </a:lnTo>
                  <a:lnTo>
                    <a:pt x="2190" y="2328"/>
                  </a:lnTo>
                  <a:lnTo>
                    <a:pt x="2206" y="2348"/>
                  </a:lnTo>
                  <a:lnTo>
                    <a:pt x="2200" y="2345"/>
                  </a:lnTo>
                  <a:lnTo>
                    <a:pt x="2209" y="2345"/>
                  </a:lnTo>
                  <a:cubicBezTo>
                    <a:pt x="2212" y="2345"/>
                    <a:pt x="2214" y="2346"/>
                    <a:pt x="2216" y="2348"/>
                  </a:cubicBezTo>
                  <a:cubicBezTo>
                    <a:pt x="2217" y="2349"/>
                    <a:pt x="2218" y="2352"/>
                    <a:pt x="2217" y="2354"/>
                  </a:cubicBezTo>
                  <a:lnTo>
                    <a:pt x="2214" y="2374"/>
                  </a:lnTo>
                  <a:cubicBezTo>
                    <a:pt x="2214" y="2376"/>
                    <a:pt x="2212" y="2378"/>
                    <a:pt x="2210" y="2379"/>
                  </a:cubicBezTo>
                  <a:lnTo>
                    <a:pt x="2198" y="2386"/>
                  </a:lnTo>
                  <a:lnTo>
                    <a:pt x="2182" y="2395"/>
                  </a:lnTo>
                  <a:lnTo>
                    <a:pt x="2185" y="2385"/>
                  </a:lnTo>
                  <a:lnTo>
                    <a:pt x="2188" y="2391"/>
                  </a:lnTo>
                  <a:cubicBezTo>
                    <a:pt x="2189" y="2394"/>
                    <a:pt x="2189" y="2396"/>
                    <a:pt x="2188" y="2399"/>
                  </a:cubicBezTo>
                  <a:cubicBezTo>
                    <a:pt x="2187" y="2401"/>
                    <a:pt x="2185" y="2402"/>
                    <a:pt x="2182" y="2403"/>
                  </a:cubicBezTo>
                  <a:lnTo>
                    <a:pt x="2163" y="2406"/>
                  </a:lnTo>
                  <a:lnTo>
                    <a:pt x="2166" y="2405"/>
                  </a:lnTo>
                  <a:lnTo>
                    <a:pt x="2131" y="2428"/>
                  </a:lnTo>
                  <a:lnTo>
                    <a:pt x="2133" y="2426"/>
                  </a:lnTo>
                  <a:lnTo>
                    <a:pt x="2117" y="2446"/>
                  </a:lnTo>
                  <a:cubicBezTo>
                    <a:pt x="2115" y="2448"/>
                    <a:pt x="2112" y="2449"/>
                    <a:pt x="2110" y="2448"/>
                  </a:cubicBezTo>
                  <a:lnTo>
                    <a:pt x="2081" y="2445"/>
                  </a:lnTo>
                  <a:lnTo>
                    <a:pt x="2082" y="2445"/>
                  </a:lnTo>
                  <a:lnTo>
                    <a:pt x="2008" y="2448"/>
                  </a:lnTo>
                  <a:lnTo>
                    <a:pt x="1883" y="2442"/>
                  </a:lnTo>
                  <a:lnTo>
                    <a:pt x="1807" y="2435"/>
                  </a:lnTo>
                  <a:lnTo>
                    <a:pt x="1808" y="2435"/>
                  </a:lnTo>
                  <a:lnTo>
                    <a:pt x="1783" y="2439"/>
                  </a:lnTo>
                  <a:cubicBezTo>
                    <a:pt x="1782" y="2439"/>
                    <a:pt x="1781" y="2439"/>
                    <a:pt x="1781" y="2439"/>
                  </a:cubicBezTo>
                  <a:lnTo>
                    <a:pt x="1742" y="2432"/>
                  </a:lnTo>
                  <a:lnTo>
                    <a:pt x="1745" y="2432"/>
                  </a:lnTo>
                  <a:lnTo>
                    <a:pt x="1716" y="2439"/>
                  </a:lnTo>
                  <a:lnTo>
                    <a:pt x="1684" y="2442"/>
                  </a:lnTo>
                  <a:cubicBezTo>
                    <a:pt x="1683" y="2442"/>
                    <a:pt x="1682" y="2442"/>
                    <a:pt x="1682" y="2442"/>
                  </a:cubicBezTo>
                  <a:lnTo>
                    <a:pt x="1640" y="2435"/>
                  </a:lnTo>
                  <a:cubicBezTo>
                    <a:pt x="1637" y="2435"/>
                    <a:pt x="1634" y="2432"/>
                    <a:pt x="1634" y="2428"/>
                  </a:cubicBezTo>
                  <a:lnTo>
                    <a:pt x="1630" y="2379"/>
                  </a:lnTo>
                  <a:lnTo>
                    <a:pt x="1641" y="2386"/>
                  </a:lnTo>
                  <a:lnTo>
                    <a:pt x="1631" y="2390"/>
                  </a:lnTo>
                  <a:cubicBezTo>
                    <a:pt x="1630" y="2390"/>
                    <a:pt x="1628" y="2390"/>
                    <a:pt x="1626" y="2390"/>
                  </a:cubicBezTo>
                  <a:lnTo>
                    <a:pt x="1617" y="2386"/>
                  </a:lnTo>
                  <a:cubicBezTo>
                    <a:pt x="1613" y="2385"/>
                    <a:pt x="1611" y="2382"/>
                    <a:pt x="1611" y="2379"/>
                  </a:cubicBezTo>
                  <a:lnTo>
                    <a:pt x="1611" y="2376"/>
                  </a:lnTo>
                  <a:lnTo>
                    <a:pt x="1616" y="2383"/>
                  </a:lnTo>
                  <a:lnTo>
                    <a:pt x="1552" y="2354"/>
                  </a:lnTo>
                  <a:cubicBezTo>
                    <a:pt x="1551" y="2353"/>
                    <a:pt x="1550" y="2352"/>
                    <a:pt x="1549" y="2351"/>
                  </a:cubicBezTo>
                  <a:lnTo>
                    <a:pt x="1524" y="2316"/>
                  </a:lnTo>
                  <a:lnTo>
                    <a:pt x="1498" y="2283"/>
                  </a:lnTo>
                  <a:lnTo>
                    <a:pt x="1488" y="2270"/>
                  </a:lnTo>
                  <a:cubicBezTo>
                    <a:pt x="1488" y="2269"/>
                    <a:pt x="1488" y="2269"/>
                    <a:pt x="1488" y="2269"/>
                  </a:cubicBezTo>
                  <a:lnTo>
                    <a:pt x="1484" y="2262"/>
                  </a:lnTo>
                  <a:lnTo>
                    <a:pt x="1478" y="2249"/>
                  </a:lnTo>
                  <a:cubicBezTo>
                    <a:pt x="1477" y="2248"/>
                    <a:pt x="1477" y="2247"/>
                    <a:pt x="1477" y="2246"/>
                  </a:cubicBezTo>
                  <a:lnTo>
                    <a:pt x="1477" y="2242"/>
                  </a:lnTo>
                  <a:cubicBezTo>
                    <a:pt x="1477" y="2238"/>
                    <a:pt x="1481" y="2234"/>
                    <a:pt x="1485" y="2234"/>
                  </a:cubicBezTo>
                  <a:lnTo>
                    <a:pt x="1495" y="2234"/>
                  </a:lnTo>
                  <a:lnTo>
                    <a:pt x="1487" y="2242"/>
                  </a:lnTo>
                  <a:lnTo>
                    <a:pt x="1487" y="2236"/>
                  </a:lnTo>
                  <a:cubicBezTo>
                    <a:pt x="1487" y="2231"/>
                    <a:pt x="1490" y="2228"/>
                    <a:pt x="1495" y="2228"/>
                  </a:cubicBezTo>
                  <a:lnTo>
                    <a:pt x="1501" y="2228"/>
                  </a:lnTo>
                  <a:lnTo>
                    <a:pt x="1497" y="2229"/>
                  </a:lnTo>
                  <a:lnTo>
                    <a:pt x="1510" y="2222"/>
                  </a:lnTo>
                  <a:cubicBezTo>
                    <a:pt x="1511" y="2222"/>
                    <a:pt x="1513" y="2221"/>
                    <a:pt x="1514" y="2221"/>
                  </a:cubicBezTo>
                  <a:lnTo>
                    <a:pt x="1523" y="2221"/>
                  </a:lnTo>
                  <a:lnTo>
                    <a:pt x="1516" y="2227"/>
                  </a:lnTo>
                  <a:lnTo>
                    <a:pt x="1522" y="2205"/>
                  </a:lnTo>
                  <a:lnTo>
                    <a:pt x="1528" y="2214"/>
                  </a:lnTo>
                  <a:lnTo>
                    <a:pt x="1502" y="2208"/>
                  </a:lnTo>
                  <a:cubicBezTo>
                    <a:pt x="1501" y="2208"/>
                    <a:pt x="1499" y="2207"/>
                    <a:pt x="1498" y="2205"/>
                  </a:cubicBezTo>
                  <a:lnTo>
                    <a:pt x="1485" y="2189"/>
                  </a:lnTo>
                  <a:lnTo>
                    <a:pt x="1493" y="2192"/>
                  </a:lnTo>
                  <a:lnTo>
                    <a:pt x="1474" y="2195"/>
                  </a:lnTo>
                  <a:cubicBezTo>
                    <a:pt x="1470" y="2196"/>
                    <a:pt x="1466" y="2193"/>
                    <a:pt x="1465" y="2190"/>
                  </a:cubicBezTo>
                  <a:lnTo>
                    <a:pt x="1462" y="2180"/>
                  </a:lnTo>
                  <a:lnTo>
                    <a:pt x="1477" y="2179"/>
                  </a:lnTo>
                  <a:lnTo>
                    <a:pt x="1474" y="2192"/>
                  </a:lnTo>
                  <a:cubicBezTo>
                    <a:pt x="1473" y="2194"/>
                    <a:pt x="1472" y="2196"/>
                    <a:pt x="1470" y="2197"/>
                  </a:cubicBezTo>
                  <a:lnTo>
                    <a:pt x="1409" y="2233"/>
                  </a:lnTo>
                  <a:cubicBezTo>
                    <a:pt x="1408" y="2234"/>
                    <a:pt x="1407" y="2234"/>
                    <a:pt x="1406" y="2234"/>
                  </a:cubicBezTo>
                  <a:lnTo>
                    <a:pt x="1368" y="2237"/>
                  </a:lnTo>
                  <a:lnTo>
                    <a:pt x="1374" y="2233"/>
                  </a:lnTo>
                  <a:lnTo>
                    <a:pt x="1365" y="2255"/>
                  </a:lnTo>
                  <a:cubicBezTo>
                    <a:pt x="1364" y="2257"/>
                    <a:pt x="1363" y="2258"/>
                    <a:pt x="1362" y="2259"/>
                  </a:cubicBezTo>
                  <a:lnTo>
                    <a:pt x="1321" y="2288"/>
                  </a:lnTo>
                  <a:cubicBezTo>
                    <a:pt x="1320" y="2289"/>
                    <a:pt x="1318" y="2289"/>
                    <a:pt x="1317" y="2289"/>
                  </a:cubicBezTo>
                  <a:lnTo>
                    <a:pt x="1285" y="2293"/>
                  </a:lnTo>
                  <a:cubicBezTo>
                    <a:pt x="1284" y="2293"/>
                    <a:pt x="1283" y="2293"/>
                    <a:pt x="1282" y="2292"/>
                  </a:cubicBezTo>
                  <a:lnTo>
                    <a:pt x="1258" y="2286"/>
                  </a:lnTo>
                  <a:lnTo>
                    <a:pt x="1232" y="2283"/>
                  </a:lnTo>
                  <a:cubicBezTo>
                    <a:pt x="1232" y="2283"/>
                    <a:pt x="1231" y="2283"/>
                    <a:pt x="1231" y="2282"/>
                  </a:cubicBezTo>
                  <a:lnTo>
                    <a:pt x="1211" y="2276"/>
                  </a:lnTo>
                  <a:cubicBezTo>
                    <a:pt x="1210" y="2275"/>
                    <a:pt x="1208" y="2274"/>
                    <a:pt x="1207" y="2272"/>
                  </a:cubicBezTo>
                  <a:lnTo>
                    <a:pt x="1188" y="2240"/>
                  </a:lnTo>
                  <a:cubicBezTo>
                    <a:pt x="1187" y="2239"/>
                    <a:pt x="1187" y="2238"/>
                    <a:pt x="1187" y="2238"/>
                  </a:cubicBezTo>
                  <a:lnTo>
                    <a:pt x="1171" y="2166"/>
                  </a:lnTo>
                  <a:cubicBezTo>
                    <a:pt x="1171" y="2166"/>
                    <a:pt x="1171" y="2165"/>
                    <a:pt x="1171" y="2164"/>
                  </a:cubicBezTo>
                  <a:lnTo>
                    <a:pt x="1171" y="2155"/>
                  </a:lnTo>
                  <a:cubicBezTo>
                    <a:pt x="1171" y="2153"/>
                    <a:pt x="1172" y="2151"/>
                    <a:pt x="1173" y="2149"/>
                  </a:cubicBezTo>
                  <a:lnTo>
                    <a:pt x="1198" y="2120"/>
                  </a:lnTo>
                  <a:lnTo>
                    <a:pt x="1197" y="2122"/>
                  </a:lnTo>
                  <a:lnTo>
                    <a:pt x="1210" y="2096"/>
                  </a:lnTo>
                  <a:lnTo>
                    <a:pt x="1209" y="2099"/>
                  </a:lnTo>
                  <a:lnTo>
                    <a:pt x="1212" y="2066"/>
                  </a:lnTo>
                  <a:lnTo>
                    <a:pt x="1213" y="2069"/>
                  </a:lnTo>
                  <a:lnTo>
                    <a:pt x="1206" y="2040"/>
                  </a:lnTo>
                  <a:lnTo>
                    <a:pt x="1207" y="2041"/>
                  </a:lnTo>
                  <a:lnTo>
                    <a:pt x="1191" y="2005"/>
                  </a:lnTo>
                  <a:lnTo>
                    <a:pt x="1192" y="2008"/>
                  </a:lnTo>
                  <a:lnTo>
                    <a:pt x="1170" y="1985"/>
                  </a:lnTo>
                  <a:lnTo>
                    <a:pt x="1176" y="1987"/>
                  </a:lnTo>
                  <a:lnTo>
                    <a:pt x="1157" y="1987"/>
                  </a:lnTo>
                  <a:lnTo>
                    <a:pt x="1158" y="1987"/>
                  </a:lnTo>
                  <a:lnTo>
                    <a:pt x="1123" y="1994"/>
                  </a:lnTo>
                  <a:cubicBezTo>
                    <a:pt x="1122" y="1994"/>
                    <a:pt x="1121" y="1994"/>
                    <a:pt x="1120" y="1994"/>
                  </a:cubicBezTo>
                  <a:lnTo>
                    <a:pt x="1091" y="1987"/>
                  </a:lnTo>
                  <a:lnTo>
                    <a:pt x="1095" y="1987"/>
                  </a:lnTo>
                  <a:lnTo>
                    <a:pt x="1076" y="1993"/>
                  </a:lnTo>
                  <a:cubicBezTo>
                    <a:pt x="1075" y="1994"/>
                    <a:pt x="1073" y="1994"/>
                    <a:pt x="1072" y="1994"/>
                  </a:cubicBezTo>
                  <a:lnTo>
                    <a:pt x="1056" y="1990"/>
                  </a:lnTo>
                  <a:cubicBezTo>
                    <a:pt x="1053" y="1990"/>
                    <a:pt x="1051" y="1988"/>
                    <a:pt x="1050" y="1985"/>
                  </a:cubicBezTo>
                  <a:lnTo>
                    <a:pt x="1044" y="1966"/>
                  </a:lnTo>
                  <a:lnTo>
                    <a:pt x="1049" y="1971"/>
                  </a:lnTo>
                  <a:lnTo>
                    <a:pt x="1039" y="1967"/>
                  </a:lnTo>
                  <a:cubicBezTo>
                    <a:pt x="1036" y="1966"/>
                    <a:pt x="1034" y="1963"/>
                    <a:pt x="1034" y="1960"/>
                  </a:cubicBezTo>
                  <a:lnTo>
                    <a:pt x="1034" y="1957"/>
                  </a:lnTo>
                  <a:cubicBezTo>
                    <a:pt x="1034" y="1955"/>
                    <a:pt x="1034" y="1953"/>
                    <a:pt x="1036" y="1951"/>
                  </a:cubicBezTo>
                  <a:lnTo>
                    <a:pt x="1042" y="1945"/>
                  </a:lnTo>
                  <a:lnTo>
                    <a:pt x="1040" y="1952"/>
                  </a:lnTo>
                  <a:lnTo>
                    <a:pt x="1037" y="1939"/>
                  </a:lnTo>
                  <a:lnTo>
                    <a:pt x="1038" y="1941"/>
                  </a:lnTo>
                  <a:lnTo>
                    <a:pt x="1034" y="1934"/>
                  </a:lnTo>
                  <a:lnTo>
                    <a:pt x="1038" y="1938"/>
                  </a:lnTo>
                  <a:lnTo>
                    <a:pt x="1012" y="1925"/>
                  </a:lnTo>
                  <a:lnTo>
                    <a:pt x="1000" y="1918"/>
                  </a:lnTo>
                  <a:cubicBezTo>
                    <a:pt x="998" y="1918"/>
                    <a:pt x="997" y="1916"/>
                    <a:pt x="996" y="1915"/>
                  </a:cubicBezTo>
                  <a:lnTo>
                    <a:pt x="993" y="1908"/>
                  </a:lnTo>
                  <a:cubicBezTo>
                    <a:pt x="992" y="1907"/>
                    <a:pt x="992" y="1905"/>
                    <a:pt x="992" y="1904"/>
                  </a:cubicBezTo>
                  <a:lnTo>
                    <a:pt x="995" y="1878"/>
                  </a:lnTo>
                  <a:lnTo>
                    <a:pt x="996" y="1883"/>
                  </a:lnTo>
                  <a:lnTo>
                    <a:pt x="987" y="1867"/>
                  </a:lnTo>
                  <a:cubicBezTo>
                    <a:pt x="986" y="1865"/>
                    <a:pt x="986" y="1864"/>
                    <a:pt x="986" y="1863"/>
                  </a:cubicBezTo>
                  <a:lnTo>
                    <a:pt x="986" y="1859"/>
                  </a:lnTo>
                  <a:lnTo>
                    <a:pt x="986" y="1853"/>
                  </a:lnTo>
                  <a:lnTo>
                    <a:pt x="987" y="1857"/>
                  </a:lnTo>
                  <a:lnTo>
                    <a:pt x="971" y="1831"/>
                  </a:lnTo>
                  <a:cubicBezTo>
                    <a:pt x="970" y="1830"/>
                    <a:pt x="970" y="1828"/>
                    <a:pt x="970" y="1827"/>
                  </a:cubicBezTo>
                  <a:lnTo>
                    <a:pt x="970" y="1817"/>
                  </a:lnTo>
                  <a:lnTo>
                    <a:pt x="975" y="1825"/>
                  </a:lnTo>
                  <a:lnTo>
                    <a:pt x="944" y="1815"/>
                  </a:lnTo>
                  <a:lnTo>
                    <a:pt x="946" y="1815"/>
                  </a:lnTo>
                  <a:lnTo>
                    <a:pt x="936" y="1815"/>
                  </a:lnTo>
                  <a:cubicBezTo>
                    <a:pt x="935" y="1815"/>
                    <a:pt x="934" y="1815"/>
                    <a:pt x="933" y="1814"/>
                  </a:cubicBezTo>
                  <a:lnTo>
                    <a:pt x="914" y="1805"/>
                  </a:lnTo>
                  <a:cubicBezTo>
                    <a:pt x="913" y="1804"/>
                    <a:pt x="912" y="1804"/>
                    <a:pt x="911" y="1803"/>
                  </a:cubicBezTo>
                  <a:lnTo>
                    <a:pt x="899" y="1790"/>
                  </a:lnTo>
                  <a:lnTo>
                    <a:pt x="902" y="1792"/>
                  </a:lnTo>
                  <a:lnTo>
                    <a:pt x="873" y="1782"/>
                  </a:lnTo>
                  <a:lnTo>
                    <a:pt x="864" y="1779"/>
                  </a:lnTo>
                  <a:cubicBezTo>
                    <a:pt x="863" y="1779"/>
                    <a:pt x="862" y="1778"/>
                    <a:pt x="861" y="1778"/>
                  </a:cubicBezTo>
                  <a:lnTo>
                    <a:pt x="842" y="1761"/>
                  </a:lnTo>
                  <a:lnTo>
                    <a:pt x="843" y="1762"/>
                  </a:lnTo>
                  <a:lnTo>
                    <a:pt x="837" y="1759"/>
                  </a:lnTo>
                  <a:lnTo>
                    <a:pt x="841" y="1760"/>
                  </a:lnTo>
                  <a:lnTo>
                    <a:pt x="821" y="1760"/>
                  </a:lnTo>
                  <a:lnTo>
                    <a:pt x="829" y="1752"/>
                  </a:lnTo>
                  <a:lnTo>
                    <a:pt x="829" y="1778"/>
                  </a:lnTo>
                  <a:lnTo>
                    <a:pt x="829" y="1775"/>
                  </a:lnTo>
                  <a:lnTo>
                    <a:pt x="838" y="1794"/>
                  </a:lnTo>
                  <a:cubicBezTo>
                    <a:pt x="839" y="1796"/>
                    <a:pt x="839" y="1798"/>
                    <a:pt x="839" y="1800"/>
                  </a:cubicBezTo>
                  <a:lnTo>
                    <a:pt x="835" y="1810"/>
                  </a:lnTo>
                  <a:cubicBezTo>
                    <a:pt x="835" y="1810"/>
                    <a:pt x="835" y="1811"/>
                    <a:pt x="835" y="1811"/>
                  </a:cubicBezTo>
                  <a:lnTo>
                    <a:pt x="813" y="1853"/>
                  </a:lnTo>
                  <a:lnTo>
                    <a:pt x="806" y="1866"/>
                  </a:lnTo>
                  <a:cubicBezTo>
                    <a:pt x="806" y="1867"/>
                    <a:pt x="805" y="1868"/>
                    <a:pt x="805" y="1868"/>
                  </a:cubicBezTo>
                  <a:lnTo>
                    <a:pt x="798" y="1875"/>
                  </a:lnTo>
                  <a:cubicBezTo>
                    <a:pt x="797" y="1876"/>
                    <a:pt x="795" y="1877"/>
                    <a:pt x="793" y="1877"/>
                  </a:cubicBezTo>
                  <a:lnTo>
                    <a:pt x="786" y="1877"/>
                  </a:lnTo>
                  <a:lnTo>
                    <a:pt x="791" y="1875"/>
                  </a:lnTo>
                  <a:lnTo>
                    <a:pt x="778" y="1885"/>
                  </a:lnTo>
                  <a:lnTo>
                    <a:pt x="779" y="1884"/>
                  </a:lnTo>
                  <a:lnTo>
                    <a:pt x="770" y="1894"/>
                  </a:lnTo>
                  <a:lnTo>
                    <a:pt x="772" y="1890"/>
                  </a:lnTo>
                  <a:lnTo>
                    <a:pt x="769" y="1903"/>
                  </a:lnTo>
                  <a:cubicBezTo>
                    <a:pt x="768" y="1906"/>
                    <a:pt x="766" y="1908"/>
                    <a:pt x="763" y="1909"/>
                  </a:cubicBezTo>
                  <a:lnTo>
                    <a:pt x="754" y="1912"/>
                  </a:lnTo>
                  <a:cubicBezTo>
                    <a:pt x="751" y="1913"/>
                    <a:pt x="748" y="1913"/>
                    <a:pt x="746" y="1910"/>
                  </a:cubicBezTo>
                  <a:lnTo>
                    <a:pt x="736" y="1901"/>
                  </a:lnTo>
                  <a:lnTo>
                    <a:pt x="730" y="1894"/>
                  </a:lnTo>
                  <a:cubicBezTo>
                    <a:pt x="729" y="1893"/>
                    <a:pt x="728" y="1892"/>
                    <a:pt x="728" y="1891"/>
                  </a:cubicBezTo>
                  <a:lnTo>
                    <a:pt x="718" y="1865"/>
                  </a:lnTo>
                  <a:lnTo>
                    <a:pt x="720" y="1868"/>
                  </a:lnTo>
                  <a:lnTo>
                    <a:pt x="714" y="1862"/>
                  </a:lnTo>
                  <a:lnTo>
                    <a:pt x="721" y="1864"/>
                  </a:lnTo>
                  <a:lnTo>
                    <a:pt x="705" y="1867"/>
                  </a:lnTo>
                  <a:lnTo>
                    <a:pt x="707" y="1866"/>
                  </a:lnTo>
                  <a:lnTo>
                    <a:pt x="688" y="1876"/>
                  </a:lnTo>
                  <a:cubicBezTo>
                    <a:pt x="687" y="1876"/>
                    <a:pt x="687" y="1877"/>
                    <a:pt x="686" y="1877"/>
                  </a:cubicBezTo>
                  <a:lnTo>
                    <a:pt x="670" y="1880"/>
                  </a:lnTo>
                  <a:cubicBezTo>
                    <a:pt x="669" y="1880"/>
                    <a:pt x="669" y="1880"/>
                    <a:pt x="668" y="1880"/>
                  </a:cubicBezTo>
                  <a:lnTo>
                    <a:pt x="656" y="1880"/>
                  </a:lnTo>
                  <a:cubicBezTo>
                    <a:pt x="654" y="1880"/>
                    <a:pt x="653" y="1880"/>
                    <a:pt x="652" y="1879"/>
                  </a:cubicBezTo>
                  <a:lnTo>
                    <a:pt x="646" y="1876"/>
                  </a:lnTo>
                  <a:lnTo>
                    <a:pt x="656" y="1873"/>
                  </a:lnTo>
                  <a:lnTo>
                    <a:pt x="653" y="1879"/>
                  </a:lnTo>
                  <a:cubicBezTo>
                    <a:pt x="652" y="1882"/>
                    <a:pt x="649" y="1883"/>
                    <a:pt x="646" y="1883"/>
                  </a:cubicBezTo>
                  <a:lnTo>
                    <a:pt x="643" y="1883"/>
                  </a:lnTo>
                  <a:lnTo>
                    <a:pt x="650" y="1880"/>
                  </a:lnTo>
                  <a:lnTo>
                    <a:pt x="643" y="1890"/>
                  </a:lnTo>
                  <a:cubicBezTo>
                    <a:pt x="641" y="1892"/>
                    <a:pt x="638" y="1894"/>
                    <a:pt x="635" y="1893"/>
                  </a:cubicBezTo>
                  <a:lnTo>
                    <a:pt x="610" y="1890"/>
                  </a:lnTo>
                  <a:cubicBezTo>
                    <a:pt x="607" y="1890"/>
                    <a:pt x="605" y="1888"/>
                    <a:pt x="603" y="1885"/>
                  </a:cubicBezTo>
                  <a:lnTo>
                    <a:pt x="591" y="1853"/>
                  </a:lnTo>
                  <a:lnTo>
                    <a:pt x="584" y="1839"/>
                  </a:lnTo>
                  <a:lnTo>
                    <a:pt x="581" y="1829"/>
                  </a:lnTo>
                  <a:cubicBezTo>
                    <a:pt x="580" y="1828"/>
                    <a:pt x="580" y="1826"/>
                    <a:pt x="581" y="1824"/>
                  </a:cubicBezTo>
                  <a:lnTo>
                    <a:pt x="587" y="1805"/>
                  </a:lnTo>
                  <a:lnTo>
                    <a:pt x="589" y="1813"/>
                  </a:lnTo>
                  <a:lnTo>
                    <a:pt x="585" y="1809"/>
                  </a:lnTo>
                  <a:lnTo>
                    <a:pt x="576" y="1796"/>
                  </a:lnTo>
                  <a:lnTo>
                    <a:pt x="580" y="1799"/>
                  </a:lnTo>
                  <a:lnTo>
                    <a:pt x="560" y="1792"/>
                  </a:lnTo>
                  <a:lnTo>
                    <a:pt x="565" y="1792"/>
                  </a:lnTo>
                  <a:lnTo>
                    <a:pt x="552" y="1796"/>
                  </a:lnTo>
                  <a:cubicBezTo>
                    <a:pt x="549" y="1796"/>
                    <a:pt x="547" y="1795"/>
                    <a:pt x="545" y="1793"/>
                  </a:cubicBezTo>
                  <a:lnTo>
                    <a:pt x="535" y="1784"/>
                  </a:lnTo>
                  <a:lnTo>
                    <a:pt x="541" y="1786"/>
                  </a:lnTo>
                  <a:lnTo>
                    <a:pt x="525" y="1786"/>
                  </a:lnTo>
                  <a:lnTo>
                    <a:pt x="515" y="1786"/>
                  </a:lnTo>
                  <a:cubicBezTo>
                    <a:pt x="513" y="1786"/>
                    <a:pt x="511" y="1785"/>
                    <a:pt x="509" y="1784"/>
                  </a:cubicBezTo>
                  <a:lnTo>
                    <a:pt x="494" y="1767"/>
                  </a:lnTo>
                  <a:cubicBezTo>
                    <a:pt x="492" y="1766"/>
                    <a:pt x="491" y="1764"/>
                    <a:pt x="491" y="1763"/>
                  </a:cubicBezTo>
                  <a:lnTo>
                    <a:pt x="488" y="1730"/>
                  </a:lnTo>
                  <a:cubicBezTo>
                    <a:pt x="488" y="1728"/>
                    <a:pt x="489" y="1725"/>
                    <a:pt x="490" y="1724"/>
                  </a:cubicBezTo>
                  <a:lnTo>
                    <a:pt x="497" y="1717"/>
                  </a:lnTo>
                  <a:lnTo>
                    <a:pt x="495" y="1720"/>
                  </a:lnTo>
                  <a:lnTo>
                    <a:pt x="498" y="1711"/>
                  </a:lnTo>
                  <a:cubicBezTo>
                    <a:pt x="499" y="1708"/>
                    <a:pt x="501" y="1706"/>
                    <a:pt x="503" y="1706"/>
                  </a:cubicBezTo>
                  <a:lnTo>
                    <a:pt x="513" y="1702"/>
                  </a:lnTo>
                  <a:lnTo>
                    <a:pt x="508" y="1706"/>
                  </a:lnTo>
                  <a:lnTo>
                    <a:pt x="518" y="1687"/>
                  </a:lnTo>
                  <a:cubicBezTo>
                    <a:pt x="518" y="1686"/>
                    <a:pt x="518" y="1685"/>
                    <a:pt x="519" y="1685"/>
                  </a:cubicBezTo>
                  <a:lnTo>
                    <a:pt x="529" y="1675"/>
                  </a:lnTo>
                  <a:cubicBezTo>
                    <a:pt x="529" y="1674"/>
                    <a:pt x="530" y="1674"/>
                    <a:pt x="531" y="1674"/>
                  </a:cubicBezTo>
                  <a:lnTo>
                    <a:pt x="537" y="1670"/>
                  </a:lnTo>
                  <a:lnTo>
                    <a:pt x="535" y="1672"/>
                  </a:lnTo>
                  <a:lnTo>
                    <a:pt x="545" y="1662"/>
                  </a:lnTo>
                  <a:lnTo>
                    <a:pt x="542" y="1667"/>
                  </a:lnTo>
                  <a:lnTo>
                    <a:pt x="549" y="1582"/>
                  </a:lnTo>
                  <a:lnTo>
                    <a:pt x="552" y="1565"/>
                  </a:lnTo>
                  <a:cubicBezTo>
                    <a:pt x="553" y="1562"/>
                    <a:pt x="556" y="1559"/>
                    <a:pt x="560" y="1559"/>
                  </a:cubicBezTo>
                  <a:lnTo>
                    <a:pt x="566" y="1559"/>
                  </a:lnTo>
                  <a:lnTo>
                    <a:pt x="569" y="1559"/>
                  </a:lnTo>
                  <a:lnTo>
                    <a:pt x="589" y="1559"/>
                  </a:lnTo>
                  <a:lnTo>
                    <a:pt x="583" y="1561"/>
                  </a:lnTo>
                  <a:lnTo>
                    <a:pt x="592" y="1552"/>
                  </a:lnTo>
                  <a:cubicBezTo>
                    <a:pt x="595" y="1549"/>
                    <a:pt x="599" y="1549"/>
                    <a:pt x="602" y="1550"/>
                  </a:cubicBezTo>
                  <a:lnTo>
                    <a:pt x="615" y="1557"/>
                  </a:lnTo>
                  <a:lnTo>
                    <a:pt x="609" y="1556"/>
                  </a:lnTo>
                  <a:lnTo>
                    <a:pt x="647" y="1546"/>
                  </a:lnTo>
                  <a:lnTo>
                    <a:pt x="646" y="1547"/>
                  </a:lnTo>
                  <a:lnTo>
                    <a:pt x="665" y="1537"/>
                  </a:lnTo>
                  <a:lnTo>
                    <a:pt x="662" y="1540"/>
                  </a:lnTo>
                  <a:lnTo>
                    <a:pt x="671" y="1527"/>
                  </a:lnTo>
                  <a:lnTo>
                    <a:pt x="670" y="1528"/>
                  </a:lnTo>
                  <a:lnTo>
                    <a:pt x="677" y="1512"/>
                  </a:lnTo>
                  <a:lnTo>
                    <a:pt x="681" y="1522"/>
                  </a:lnTo>
                  <a:lnTo>
                    <a:pt x="674" y="1519"/>
                  </a:lnTo>
                  <a:cubicBezTo>
                    <a:pt x="673" y="1518"/>
                    <a:pt x="671" y="1517"/>
                    <a:pt x="671" y="1515"/>
                  </a:cubicBezTo>
                  <a:lnTo>
                    <a:pt x="668" y="1509"/>
                  </a:lnTo>
                  <a:lnTo>
                    <a:pt x="673" y="1513"/>
                  </a:lnTo>
                  <a:lnTo>
                    <a:pt x="657" y="1510"/>
                  </a:lnTo>
                  <a:lnTo>
                    <a:pt x="639" y="1507"/>
                  </a:lnTo>
                  <a:lnTo>
                    <a:pt x="613" y="1504"/>
                  </a:lnTo>
                  <a:cubicBezTo>
                    <a:pt x="612" y="1503"/>
                    <a:pt x="611" y="1503"/>
                    <a:pt x="610" y="1502"/>
                  </a:cubicBezTo>
                  <a:lnTo>
                    <a:pt x="594" y="1493"/>
                  </a:lnTo>
                  <a:lnTo>
                    <a:pt x="598" y="1494"/>
                  </a:lnTo>
                  <a:lnTo>
                    <a:pt x="592" y="1494"/>
                  </a:lnTo>
                  <a:cubicBezTo>
                    <a:pt x="591" y="1494"/>
                    <a:pt x="591" y="1494"/>
                    <a:pt x="590" y="1494"/>
                  </a:cubicBezTo>
                  <a:lnTo>
                    <a:pt x="571" y="1490"/>
                  </a:lnTo>
                  <a:cubicBezTo>
                    <a:pt x="570" y="1490"/>
                    <a:pt x="569" y="1490"/>
                    <a:pt x="568" y="1489"/>
                  </a:cubicBezTo>
                  <a:lnTo>
                    <a:pt x="555" y="1479"/>
                  </a:lnTo>
                  <a:cubicBezTo>
                    <a:pt x="554" y="1478"/>
                    <a:pt x="553" y="1478"/>
                    <a:pt x="553" y="1476"/>
                  </a:cubicBezTo>
                  <a:lnTo>
                    <a:pt x="549" y="1470"/>
                  </a:lnTo>
                  <a:lnTo>
                    <a:pt x="557" y="1474"/>
                  </a:lnTo>
                  <a:lnTo>
                    <a:pt x="550" y="1474"/>
                  </a:lnTo>
                  <a:cubicBezTo>
                    <a:pt x="549" y="1474"/>
                    <a:pt x="548" y="1474"/>
                    <a:pt x="547" y="1474"/>
                  </a:cubicBezTo>
                  <a:lnTo>
                    <a:pt x="525" y="1464"/>
                  </a:lnTo>
                  <a:cubicBezTo>
                    <a:pt x="524" y="1464"/>
                    <a:pt x="523" y="1463"/>
                    <a:pt x="522" y="1462"/>
                  </a:cubicBezTo>
                  <a:lnTo>
                    <a:pt x="519" y="1459"/>
                  </a:lnTo>
                  <a:lnTo>
                    <a:pt x="513" y="1452"/>
                  </a:lnTo>
                  <a:cubicBezTo>
                    <a:pt x="511" y="1450"/>
                    <a:pt x="510" y="1447"/>
                    <a:pt x="511" y="1444"/>
                  </a:cubicBezTo>
                  <a:lnTo>
                    <a:pt x="514" y="1435"/>
                  </a:lnTo>
                  <a:cubicBezTo>
                    <a:pt x="514" y="1433"/>
                    <a:pt x="515" y="1432"/>
                    <a:pt x="516" y="1432"/>
                  </a:cubicBezTo>
                  <a:lnTo>
                    <a:pt x="529" y="1419"/>
                  </a:lnTo>
                  <a:lnTo>
                    <a:pt x="526" y="1424"/>
                  </a:lnTo>
                  <a:lnTo>
                    <a:pt x="526" y="1414"/>
                  </a:lnTo>
                  <a:lnTo>
                    <a:pt x="530" y="1421"/>
                  </a:lnTo>
                  <a:lnTo>
                    <a:pt x="514" y="1412"/>
                  </a:lnTo>
                  <a:cubicBezTo>
                    <a:pt x="513" y="1411"/>
                    <a:pt x="512" y="1410"/>
                    <a:pt x="512" y="1409"/>
                  </a:cubicBezTo>
                  <a:lnTo>
                    <a:pt x="505" y="1398"/>
                  </a:lnTo>
                  <a:lnTo>
                    <a:pt x="502" y="1392"/>
                  </a:lnTo>
                  <a:cubicBezTo>
                    <a:pt x="501" y="1390"/>
                    <a:pt x="501" y="1387"/>
                    <a:pt x="502" y="1385"/>
                  </a:cubicBezTo>
                  <a:lnTo>
                    <a:pt x="505" y="1378"/>
                  </a:lnTo>
                  <a:lnTo>
                    <a:pt x="518" y="1358"/>
                  </a:lnTo>
                  <a:cubicBezTo>
                    <a:pt x="519" y="1357"/>
                    <a:pt x="520" y="1355"/>
                    <a:pt x="522" y="1355"/>
                  </a:cubicBezTo>
                  <a:lnTo>
                    <a:pt x="532" y="1352"/>
                  </a:lnTo>
                  <a:lnTo>
                    <a:pt x="526" y="1359"/>
                  </a:lnTo>
                  <a:lnTo>
                    <a:pt x="526" y="1356"/>
                  </a:lnTo>
                  <a:lnTo>
                    <a:pt x="526" y="1340"/>
                  </a:lnTo>
                  <a:cubicBezTo>
                    <a:pt x="526" y="1338"/>
                    <a:pt x="527" y="1337"/>
                    <a:pt x="528" y="1335"/>
                  </a:cubicBezTo>
                  <a:lnTo>
                    <a:pt x="547" y="1306"/>
                  </a:lnTo>
                  <a:lnTo>
                    <a:pt x="546" y="1308"/>
                  </a:lnTo>
                  <a:lnTo>
                    <a:pt x="552" y="1289"/>
                  </a:lnTo>
                  <a:lnTo>
                    <a:pt x="562" y="1250"/>
                  </a:lnTo>
                  <a:cubicBezTo>
                    <a:pt x="562" y="1249"/>
                    <a:pt x="562" y="1249"/>
                    <a:pt x="562" y="1248"/>
                  </a:cubicBezTo>
                  <a:lnTo>
                    <a:pt x="578" y="1219"/>
                  </a:lnTo>
                  <a:lnTo>
                    <a:pt x="577" y="1223"/>
                  </a:lnTo>
                  <a:lnTo>
                    <a:pt x="577" y="1216"/>
                  </a:lnTo>
                  <a:cubicBezTo>
                    <a:pt x="577" y="1215"/>
                    <a:pt x="578" y="1213"/>
                    <a:pt x="579" y="1211"/>
                  </a:cubicBezTo>
                  <a:lnTo>
                    <a:pt x="592" y="1195"/>
                  </a:lnTo>
                  <a:cubicBezTo>
                    <a:pt x="593" y="1193"/>
                    <a:pt x="596" y="1192"/>
                    <a:pt x="598" y="1192"/>
                  </a:cubicBezTo>
                  <a:lnTo>
                    <a:pt x="608" y="1192"/>
                  </a:lnTo>
                  <a:lnTo>
                    <a:pt x="600" y="1198"/>
                  </a:lnTo>
                  <a:lnTo>
                    <a:pt x="603" y="1185"/>
                  </a:lnTo>
                  <a:cubicBezTo>
                    <a:pt x="603" y="1184"/>
                    <a:pt x="604" y="1183"/>
                    <a:pt x="605" y="1182"/>
                  </a:cubicBezTo>
                  <a:lnTo>
                    <a:pt x="617" y="1166"/>
                  </a:lnTo>
                  <a:cubicBezTo>
                    <a:pt x="619" y="1164"/>
                    <a:pt x="621" y="1163"/>
                    <a:pt x="624" y="1163"/>
                  </a:cubicBezTo>
                  <a:lnTo>
                    <a:pt x="630" y="1163"/>
                  </a:lnTo>
                  <a:lnTo>
                    <a:pt x="623" y="1167"/>
                  </a:lnTo>
                  <a:lnTo>
                    <a:pt x="633" y="1151"/>
                  </a:lnTo>
                  <a:cubicBezTo>
                    <a:pt x="633" y="1150"/>
                    <a:pt x="633" y="1150"/>
                    <a:pt x="634" y="1149"/>
                  </a:cubicBezTo>
                  <a:lnTo>
                    <a:pt x="637" y="1146"/>
                  </a:lnTo>
                  <a:cubicBezTo>
                    <a:pt x="639" y="1144"/>
                    <a:pt x="641" y="1143"/>
                    <a:pt x="643" y="1143"/>
                  </a:cubicBezTo>
                  <a:lnTo>
                    <a:pt x="649" y="1143"/>
                  </a:lnTo>
                  <a:lnTo>
                    <a:pt x="641" y="1150"/>
                  </a:lnTo>
                  <a:lnTo>
                    <a:pt x="644" y="1131"/>
                  </a:lnTo>
                  <a:lnTo>
                    <a:pt x="658" y="1138"/>
                  </a:lnTo>
                  <a:lnTo>
                    <a:pt x="655" y="1141"/>
                  </a:lnTo>
                  <a:cubicBezTo>
                    <a:pt x="653" y="1143"/>
                    <a:pt x="650" y="1144"/>
                    <a:pt x="648" y="1143"/>
                  </a:cubicBezTo>
                  <a:lnTo>
                    <a:pt x="632" y="1140"/>
                  </a:lnTo>
                  <a:cubicBezTo>
                    <a:pt x="631" y="1140"/>
                    <a:pt x="630" y="1139"/>
                    <a:pt x="630" y="1139"/>
                  </a:cubicBezTo>
                  <a:lnTo>
                    <a:pt x="569" y="1110"/>
                  </a:lnTo>
                  <a:cubicBezTo>
                    <a:pt x="568" y="1110"/>
                    <a:pt x="568" y="1109"/>
                    <a:pt x="567" y="1108"/>
                  </a:cubicBezTo>
                  <a:lnTo>
                    <a:pt x="561" y="1102"/>
                  </a:lnTo>
                  <a:cubicBezTo>
                    <a:pt x="560" y="1101"/>
                    <a:pt x="559" y="1101"/>
                    <a:pt x="559" y="1100"/>
                  </a:cubicBezTo>
                  <a:lnTo>
                    <a:pt x="553" y="1087"/>
                  </a:lnTo>
                  <a:lnTo>
                    <a:pt x="557" y="1091"/>
                  </a:lnTo>
                  <a:lnTo>
                    <a:pt x="548" y="1088"/>
                  </a:lnTo>
                  <a:lnTo>
                    <a:pt x="550" y="1088"/>
                  </a:lnTo>
                  <a:lnTo>
                    <a:pt x="541" y="1088"/>
                  </a:lnTo>
                  <a:lnTo>
                    <a:pt x="534" y="1088"/>
                  </a:lnTo>
                  <a:cubicBezTo>
                    <a:pt x="532" y="1088"/>
                    <a:pt x="530" y="1087"/>
                    <a:pt x="529" y="1086"/>
                  </a:cubicBezTo>
                  <a:lnTo>
                    <a:pt x="525" y="1082"/>
                  </a:lnTo>
                  <a:lnTo>
                    <a:pt x="533" y="1085"/>
                  </a:lnTo>
                  <a:lnTo>
                    <a:pt x="517" y="1088"/>
                  </a:lnTo>
                  <a:lnTo>
                    <a:pt x="523" y="1082"/>
                  </a:lnTo>
                  <a:lnTo>
                    <a:pt x="516" y="1103"/>
                  </a:lnTo>
                  <a:lnTo>
                    <a:pt x="510" y="1116"/>
                  </a:lnTo>
                  <a:cubicBezTo>
                    <a:pt x="509" y="1118"/>
                    <a:pt x="508" y="1119"/>
                    <a:pt x="506" y="1120"/>
                  </a:cubicBezTo>
                  <a:lnTo>
                    <a:pt x="493" y="1126"/>
                  </a:lnTo>
                  <a:lnTo>
                    <a:pt x="496" y="1124"/>
                  </a:lnTo>
                  <a:lnTo>
                    <a:pt x="483" y="1141"/>
                  </a:lnTo>
                  <a:lnTo>
                    <a:pt x="476" y="1147"/>
                  </a:lnTo>
                  <a:cubicBezTo>
                    <a:pt x="475" y="1149"/>
                    <a:pt x="473" y="1150"/>
                    <a:pt x="471" y="1150"/>
                  </a:cubicBezTo>
                  <a:lnTo>
                    <a:pt x="458" y="1150"/>
                  </a:lnTo>
                  <a:lnTo>
                    <a:pt x="451" y="1150"/>
                  </a:lnTo>
                  <a:cubicBezTo>
                    <a:pt x="448" y="1150"/>
                    <a:pt x="445" y="1147"/>
                    <a:pt x="444" y="1144"/>
                  </a:cubicBezTo>
                  <a:lnTo>
                    <a:pt x="437" y="1125"/>
                  </a:lnTo>
                  <a:cubicBezTo>
                    <a:pt x="437" y="1124"/>
                    <a:pt x="437" y="1123"/>
                    <a:pt x="437" y="1122"/>
                  </a:cubicBezTo>
                  <a:lnTo>
                    <a:pt x="437" y="1109"/>
                  </a:lnTo>
                  <a:lnTo>
                    <a:pt x="446" y="1117"/>
                  </a:lnTo>
                  <a:lnTo>
                    <a:pt x="424" y="1120"/>
                  </a:lnTo>
                  <a:cubicBezTo>
                    <a:pt x="423" y="1121"/>
                    <a:pt x="421" y="1120"/>
                    <a:pt x="420" y="1120"/>
                  </a:cubicBezTo>
                  <a:lnTo>
                    <a:pt x="410" y="1117"/>
                  </a:lnTo>
                  <a:cubicBezTo>
                    <a:pt x="409" y="1116"/>
                    <a:pt x="407" y="1115"/>
                    <a:pt x="406" y="1114"/>
                  </a:cubicBezTo>
                  <a:lnTo>
                    <a:pt x="400" y="1104"/>
                  </a:lnTo>
                  <a:lnTo>
                    <a:pt x="402" y="1106"/>
                  </a:lnTo>
                  <a:lnTo>
                    <a:pt x="383" y="1093"/>
                  </a:lnTo>
                  <a:cubicBezTo>
                    <a:pt x="381" y="1091"/>
                    <a:pt x="379" y="1089"/>
                    <a:pt x="380" y="1086"/>
                  </a:cubicBezTo>
                  <a:lnTo>
                    <a:pt x="389" y="969"/>
                  </a:lnTo>
                  <a:cubicBezTo>
                    <a:pt x="389" y="967"/>
                    <a:pt x="390" y="965"/>
                    <a:pt x="392" y="963"/>
                  </a:cubicBezTo>
                  <a:lnTo>
                    <a:pt x="408" y="950"/>
                  </a:lnTo>
                  <a:cubicBezTo>
                    <a:pt x="409" y="950"/>
                    <a:pt x="410" y="949"/>
                    <a:pt x="410" y="949"/>
                  </a:cubicBezTo>
                  <a:lnTo>
                    <a:pt x="420" y="946"/>
                  </a:lnTo>
                  <a:cubicBezTo>
                    <a:pt x="422" y="945"/>
                    <a:pt x="424" y="945"/>
                    <a:pt x="426" y="946"/>
                  </a:cubicBezTo>
                  <a:lnTo>
                    <a:pt x="433" y="949"/>
                  </a:lnTo>
                  <a:cubicBezTo>
                    <a:pt x="434" y="950"/>
                    <a:pt x="435" y="952"/>
                    <a:pt x="436" y="953"/>
                  </a:cubicBezTo>
                  <a:lnTo>
                    <a:pt x="439" y="960"/>
                  </a:lnTo>
                  <a:lnTo>
                    <a:pt x="436" y="956"/>
                  </a:lnTo>
                  <a:lnTo>
                    <a:pt x="442" y="959"/>
                  </a:lnTo>
                  <a:lnTo>
                    <a:pt x="433" y="961"/>
                  </a:lnTo>
                  <a:lnTo>
                    <a:pt x="446" y="948"/>
                  </a:lnTo>
                  <a:cubicBezTo>
                    <a:pt x="446" y="947"/>
                    <a:pt x="447" y="946"/>
                    <a:pt x="449" y="946"/>
                  </a:cubicBezTo>
                  <a:lnTo>
                    <a:pt x="474" y="936"/>
                  </a:lnTo>
                  <a:lnTo>
                    <a:pt x="472" y="937"/>
                  </a:lnTo>
                  <a:lnTo>
                    <a:pt x="485" y="927"/>
                  </a:lnTo>
                  <a:lnTo>
                    <a:pt x="482" y="934"/>
                  </a:lnTo>
                  <a:lnTo>
                    <a:pt x="482" y="908"/>
                  </a:lnTo>
                  <a:lnTo>
                    <a:pt x="486" y="915"/>
                  </a:lnTo>
                  <a:lnTo>
                    <a:pt x="460" y="902"/>
                  </a:lnTo>
                  <a:cubicBezTo>
                    <a:pt x="460" y="902"/>
                    <a:pt x="459" y="901"/>
                    <a:pt x="458" y="901"/>
                  </a:cubicBezTo>
                  <a:lnTo>
                    <a:pt x="446" y="888"/>
                  </a:lnTo>
                  <a:lnTo>
                    <a:pt x="455" y="889"/>
                  </a:lnTo>
                  <a:lnTo>
                    <a:pt x="449" y="892"/>
                  </a:lnTo>
                  <a:cubicBezTo>
                    <a:pt x="447" y="893"/>
                    <a:pt x="445" y="893"/>
                    <a:pt x="443" y="893"/>
                  </a:cubicBezTo>
                  <a:lnTo>
                    <a:pt x="430" y="890"/>
                  </a:lnTo>
                  <a:cubicBezTo>
                    <a:pt x="428" y="889"/>
                    <a:pt x="426" y="888"/>
                    <a:pt x="425" y="886"/>
                  </a:cubicBezTo>
                  <a:lnTo>
                    <a:pt x="416" y="870"/>
                  </a:lnTo>
                  <a:lnTo>
                    <a:pt x="417" y="871"/>
                  </a:lnTo>
                  <a:lnTo>
                    <a:pt x="407" y="862"/>
                  </a:lnTo>
                  <a:lnTo>
                    <a:pt x="401" y="855"/>
                  </a:lnTo>
                  <a:cubicBezTo>
                    <a:pt x="399" y="853"/>
                    <a:pt x="398" y="851"/>
                    <a:pt x="399" y="848"/>
                  </a:cubicBezTo>
                  <a:lnTo>
                    <a:pt x="405" y="803"/>
                  </a:lnTo>
                  <a:lnTo>
                    <a:pt x="405" y="806"/>
                  </a:lnTo>
                  <a:lnTo>
                    <a:pt x="399" y="776"/>
                  </a:lnTo>
                  <a:lnTo>
                    <a:pt x="407" y="783"/>
                  </a:lnTo>
                  <a:lnTo>
                    <a:pt x="394" y="783"/>
                  </a:lnTo>
                  <a:lnTo>
                    <a:pt x="401" y="779"/>
                  </a:lnTo>
                  <a:lnTo>
                    <a:pt x="394" y="789"/>
                  </a:lnTo>
                  <a:cubicBezTo>
                    <a:pt x="393" y="791"/>
                    <a:pt x="390" y="793"/>
                    <a:pt x="387" y="792"/>
                  </a:cubicBezTo>
                  <a:lnTo>
                    <a:pt x="361" y="789"/>
                  </a:lnTo>
                  <a:lnTo>
                    <a:pt x="365" y="789"/>
                  </a:lnTo>
                  <a:lnTo>
                    <a:pt x="355" y="792"/>
                  </a:lnTo>
                  <a:cubicBezTo>
                    <a:pt x="354" y="792"/>
                    <a:pt x="353" y="793"/>
                    <a:pt x="352" y="793"/>
                  </a:cubicBezTo>
                  <a:lnTo>
                    <a:pt x="346" y="793"/>
                  </a:lnTo>
                  <a:lnTo>
                    <a:pt x="354" y="783"/>
                  </a:lnTo>
                  <a:lnTo>
                    <a:pt x="357" y="803"/>
                  </a:lnTo>
                  <a:cubicBezTo>
                    <a:pt x="357" y="805"/>
                    <a:pt x="357" y="807"/>
                    <a:pt x="356" y="808"/>
                  </a:cubicBezTo>
                  <a:lnTo>
                    <a:pt x="350" y="818"/>
                  </a:lnTo>
                  <a:cubicBezTo>
                    <a:pt x="348" y="820"/>
                    <a:pt x="346" y="821"/>
                    <a:pt x="344" y="822"/>
                  </a:cubicBezTo>
                  <a:lnTo>
                    <a:pt x="312" y="825"/>
                  </a:lnTo>
                  <a:lnTo>
                    <a:pt x="317" y="823"/>
                  </a:lnTo>
                  <a:lnTo>
                    <a:pt x="310" y="829"/>
                  </a:lnTo>
                  <a:lnTo>
                    <a:pt x="312" y="821"/>
                  </a:lnTo>
                  <a:lnTo>
                    <a:pt x="315" y="831"/>
                  </a:lnTo>
                  <a:lnTo>
                    <a:pt x="314" y="828"/>
                  </a:lnTo>
                  <a:lnTo>
                    <a:pt x="327" y="844"/>
                  </a:lnTo>
                  <a:cubicBezTo>
                    <a:pt x="329" y="847"/>
                    <a:pt x="329" y="850"/>
                    <a:pt x="328" y="853"/>
                  </a:cubicBezTo>
                  <a:lnTo>
                    <a:pt x="315" y="882"/>
                  </a:lnTo>
                  <a:cubicBezTo>
                    <a:pt x="315" y="882"/>
                    <a:pt x="315" y="883"/>
                    <a:pt x="314" y="883"/>
                  </a:cubicBezTo>
                  <a:lnTo>
                    <a:pt x="305" y="896"/>
                  </a:lnTo>
                  <a:cubicBezTo>
                    <a:pt x="303" y="899"/>
                    <a:pt x="300" y="900"/>
                    <a:pt x="298" y="900"/>
                  </a:cubicBezTo>
                  <a:cubicBezTo>
                    <a:pt x="295" y="899"/>
                    <a:pt x="292" y="898"/>
                    <a:pt x="291" y="895"/>
                  </a:cubicBezTo>
                  <a:lnTo>
                    <a:pt x="275" y="866"/>
                  </a:lnTo>
                  <a:lnTo>
                    <a:pt x="277" y="869"/>
                  </a:lnTo>
                  <a:lnTo>
                    <a:pt x="258" y="852"/>
                  </a:lnTo>
                  <a:lnTo>
                    <a:pt x="266" y="854"/>
                  </a:lnTo>
                  <a:lnTo>
                    <a:pt x="256" y="857"/>
                  </a:lnTo>
                  <a:cubicBezTo>
                    <a:pt x="255" y="857"/>
                    <a:pt x="254" y="857"/>
                    <a:pt x="254" y="857"/>
                  </a:cubicBezTo>
                  <a:lnTo>
                    <a:pt x="250" y="857"/>
                  </a:lnTo>
                  <a:lnTo>
                    <a:pt x="253" y="857"/>
                  </a:lnTo>
                  <a:lnTo>
                    <a:pt x="237" y="863"/>
                  </a:lnTo>
                  <a:lnTo>
                    <a:pt x="241" y="860"/>
                  </a:lnTo>
                  <a:lnTo>
                    <a:pt x="232" y="876"/>
                  </a:lnTo>
                  <a:cubicBezTo>
                    <a:pt x="231" y="877"/>
                    <a:pt x="231" y="878"/>
                    <a:pt x="230" y="878"/>
                  </a:cubicBezTo>
                  <a:lnTo>
                    <a:pt x="175" y="921"/>
                  </a:lnTo>
                  <a:lnTo>
                    <a:pt x="177" y="920"/>
                  </a:lnTo>
                  <a:lnTo>
                    <a:pt x="141" y="959"/>
                  </a:lnTo>
                  <a:lnTo>
                    <a:pt x="122" y="976"/>
                  </a:lnTo>
                  <a:cubicBezTo>
                    <a:pt x="121" y="976"/>
                    <a:pt x="120" y="977"/>
                    <a:pt x="120" y="977"/>
                  </a:cubicBezTo>
                  <a:lnTo>
                    <a:pt x="91" y="990"/>
                  </a:lnTo>
                  <a:lnTo>
                    <a:pt x="85" y="993"/>
                  </a:lnTo>
                  <a:cubicBezTo>
                    <a:pt x="84" y="994"/>
                    <a:pt x="82" y="994"/>
                    <a:pt x="81" y="994"/>
                  </a:cubicBezTo>
                  <a:lnTo>
                    <a:pt x="72" y="994"/>
                  </a:lnTo>
                  <a:lnTo>
                    <a:pt x="74" y="993"/>
                  </a:lnTo>
                  <a:lnTo>
                    <a:pt x="65" y="997"/>
                  </a:lnTo>
                  <a:cubicBezTo>
                    <a:pt x="63" y="997"/>
                    <a:pt x="61" y="997"/>
                    <a:pt x="60" y="997"/>
                  </a:cubicBezTo>
                  <a:lnTo>
                    <a:pt x="50" y="993"/>
                  </a:lnTo>
                  <a:cubicBezTo>
                    <a:pt x="47" y="992"/>
                    <a:pt x="45" y="990"/>
                    <a:pt x="45" y="986"/>
                  </a:cubicBezTo>
                  <a:lnTo>
                    <a:pt x="38" y="886"/>
                  </a:lnTo>
                  <a:cubicBezTo>
                    <a:pt x="38" y="884"/>
                    <a:pt x="38" y="883"/>
                    <a:pt x="39" y="882"/>
                  </a:cubicBezTo>
                  <a:lnTo>
                    <a:pt x="45" y="869"/>
                  </a:lnTo>
                  <a:lnTo>
                    <a:pt x="45" y="872"/>
                  </a:lnTo>
                  <a:lnTo>
                    <a:pt x="45" y="862"/>
                  </a:lnTo>
                  <a:cubicBezTo>
                    <a:pt x="45" y="860"/>
                    <a:pt x="45" y="858"/>
                    <a:pt x="47" y="857"/>
                  </a:cubicBezTo>
                  <a:lnTo>
                    <a:pt x="69" y="835"/>
                  </a:lnTo>
                  <a:lnTo>
                    <a:pt x="81" y="819"/>
                  </a:lnTo>
                  <a:lnTo>
                    <a:pt x="80" y="823"/>
                  </a:lnTo>
                  <a:lnTo>
                    <a:pt x="80" y="814"/>
                  </a:lnTo>
                  <a:lnTo>
                    <a:pt x="90" y="821"/>
                  </a:lnTo>
                  <a:lnTo>
                    <a:pt x="64" y="831"/>
                  </a:lnTo>
                  <a:lnTo>
                    <a:pt x="51" y="834"/>
                  </a:lnTo>
                  <a:cubicBezTo>
                    <a:pt x="50" y="835"/>
                    <a:pt x="49" y="835"/>
                    <a:pt x="47" y="834"/>
                  </a:cubicBezTo>
                  <a:lnTo>
                    <a:pt x="35" y="831"/>
                  </a:lnTo>
                  <a:lnTo>
                    <a:pt x="37" y="831"/>
                  </a:lnTo>
                  <a:lnTo>
                    <a:pt x="27" y="831"/>
                  </a:lnTo>
                  <a:cubicBezTo>
                    <a:pt x="24" y="831"/>
                    <a:pt x="22" y="830"/>
                    <a:pt x="21" y="828"/>
                  </a:cubicBezTo>
                  <a:cubicBezTo>
                    <a:pt x="19" y="826"/>
                    <a:pt x="19" y="823"/>
                    <a:pt x="19" y="821"/>
                  </a:cubicBezTo>
                  <a:lnTo>
                    <a:pt x="23" y="811"/>
                  </a:lnTo>
                  <a:cubicBezTo>
                    <a:pt x="23" y="811"/>
                    <a:pt x="23" y="810"/>
                    <a:pt x="23" y="809"/>
                  </a:cubicBezTo>
                  <a:lnTo>
                    <a:pt x="30" y="800"/>
                  </a:lnTo>
                  <a:cubicBezTo>
                    <a:pt x="31" y="798"/>
                    <a:pt x="32" y="797"/>
                    <a:pt x="34" y="797"/>
                  </a:cubicBezTo>
                  <a:lnTo>
                    <a:pt x="49" y="790"/>
                  </a:lnTo>
                  <a:cubicBezTo>
                    <a:pt x="50" y="790"/>
                    <a:pt x="51" y="789"/>
                    <a:pt x="53" y="789"/>
                  </a:cubicBezTo>
                  <a:lnTo>
                    <a:pt x="75" y="789"/>
                  </a:lnTo>
                  <a:lnTo>
                    <a:pt x="72" y="790"/>
                  </a:lnTo>
                  <a:lnTo>
                    <a:pt x="82" y="787"/>
                  </a:lnTo>
                  <a:lnTo>
                    <a:pt x="77" y="792"/>
                  </a:lnTo>
                  <a:lnTo>
                    <a:pt x="89" y="747"/>
                  </a:lnTo>
                  <a:cubicBezTo>
                    <a:pt x="90" y="743"/>
                    <a:pt x="94" y="741"/>
                    <a:pt x="97" y="741"/>
                  </a:cubicBezTo>
                  <a:lnTo>
                    <a:pt x="104" y="741"/>
                  </a:lnTo>
                  <a:lnTo>
                    <a:pt x="100" y="742"/>
                  </a:lnTo>
                  <a:lnTo>
                    <a:pt x="113" y="735"/>
                  </a:lnTo>
                  <a:cubicBezTo>
                    <a:pt x="115" y="734"/>
                    <a:pt x="117" y="734"/>
                    <a:pt x="119" y="735"/>
                  </a:cubicBezTo>
                  <a:lnTo>
                    <a:pt x="128" y="738"/>
                  </a:lnTo>
                  <a:cubicBezTo>
                    <a:pt x="129" y="738"/>
                    <a:pt x="129" y="738"/>
                    <a:pt x="130" y="738"/>
                  </a:cubicBezTo>
                  <a:lnTo>
                    <a:pt x="136" y="742"/>
                  </a:lnTo>
                  <a:lnTo>
                    <a:pt x="135" y="741"/>
                  </a:lnTo>
                  <a:lnTo>
                    <a:pt x="144" y="744"/>
                  </a:lnTo>
                  <a:cubicBezTo>
                    <a:pt x="145" y="745"/>
                    <a:pt x="146" y="745"/>
                    <a:pt x="147" y="746"/>
                  </a:cubicBezTo>
                  <a:lnTo>
                    <a:pt x="159" y="755"/>
                  </a:lnTo>
                  <a:lnTo>
                    <a:pt x="169" y="762"/>
                  </a:lnTo>
                  <a:lnTo>
                    <a:pt x="164" y="760"/>
                  </a:lnTo>
                  <a:lnTo>
                    <a:pt x="177" y="760"/>
                  </a:lnTo>
                  <a:lnTo>
                    <a:pt x="171" y="763"/>
                  </a:lnTo>
                  <a:lnTo>
                    <a:pt x="174" y="759"/>
                  </a:lnTo>
                  <a:lnTo>
                    <a:pt x="172" y="765"/>
                  </a:lnTo>
                  <a:lnTo>
                    <a:pt x="172" y="723"/>
                  </a:lnTo>
                  <a:lnTo>
                    <a:pt x="172" y="700"/>
                  </a:lnTo>
                  <a:cubicBezTo>
                    <a:pt x="172" y="698"/>
                    <a:pt x="173" y="695"/>
                    <a:pt x="175" y="694"/>
                  </a:cubicBezTo>
                  <a:lnTo>
                    <a:pt x="194" y="678"/>
                  </a:lnTo>
                  <a:lnTo>
                    <a:pt x="192" y="681"/>
                  </a:lnTo>
                  <a:lnTo>
                    <a:pt x="205" y="651"/>
                  </a:lnTo>
                  <a:lnTo>
                    <a:pt x="204" y="653"/>
                  </a:lnTo>
                  <a:lnTo>
                    <a:pt x="207" y="634"/>
                  </a:lnTo>
                  <a:lnTo>
                    <a:pt x="211" y="642"/>
                  </a:lnTo>
                  <a:lnTo>
                    <a:pt x="195" y="632"/>
                  </a:lnTo>
                  <a:cubicBezTo>
                    <a:pt x="194" y="631"/>
                    <a:pt x="193" y="630"/>
                    <a:pt x="192" y="629"/>
                  </a:cubicBezTo>
                  <a:lnTo>
                    <a:pt x="189" y="622"/>
                  </a:lnTo>
                  <a:lnTo>
                    <a:pt x="192" y="626"/>
                  </a:lnTo>
                  <a:lnTo>
                    <a:pt x="186" y="623"/>
                  </a:lnTo>
                  <a:lnTo>
                    <a:pt x="190" y="624"/>
                  </a:lnTo>
                  <a:lnTo>
                    <a:pt x="180" y="624"/>
                  </a:lnTo>
                  <a:lnTo>
                    <a:pt x="164" y="624"/>
                  </a:lnTo>
                  <a:cubicBezTo>
                    <a:pt x="160" y="624"/>
                    <a:pt x="156" y="620"/>
                    <a:pt x="156" y="616"/>
                  </a:cubicBezTo>
                  <a:lnTo>
                    <a:pt x="156" y="606"/>
                  </a:lnTo>
                  <a:cubicBezTo>
                    <a:pt x="156" y="605"/>
                    <a:pt x="156" y="604"/>
                    <a:pt x="157" y="603"/>
                  </a:cubicBezTo>
                  <a:lnTo>
                    <a:pt x="163" y="584"/>
                  </a:lnTo>
                  <a:lnTo>
                    <a:pt x="168" y="594"/>
                  </a:lnTo>
                  <a:lnTo>
                    <a:pt x="158" y="591"/>
                  </a:lnTo>
                  <a:lnTo>
                    <a:pt x="161" y="591"/>
                  </a:lnTo>
                  <a:lnTo>
                    <a:pt x="151" y="591"/>
                  </a:lnTo>
                  <a:lnTo>
                    <a:pt x="155" y="590"/>
                  </a:lnTo>
                  <a:lnTo>
                    <a:pt x="149" y="593"/>
                  </a:lnTo>
                  <a:lnTo>
                    <a:pt x="120" y="610"/>
                  </a:lnTo>
                  <a:cubicBezTo>
                    <a:pt x="117" y="611"/>
                    <a:pt x="113" y="611"/>
                    <a:pt x="110" y="608"/>
                  </a:cubicBezTo>
                  <a:lnTo>
                    <a:pt x="66" y="559"/>
                  </a:lnTo>
                  <a:cubicBezTo>
                    <a:pt x="65" y="559"/>
                    <a:pt x="65" y="558"/>
                    <a:pt x="64" y="557"/>
                  </a:cubicBezTo>
                  <a:lnTo>
                    <a:pt x="58" y="541"/>
                  </a:lnTo>
                  <a:cubicBezTo>
                    <a:pt x="57" y="539"/>
                    <a:pt x="57" y="537"/>
                    <a:pt x="58" y="535"/>
                  </a:cubicBezTo>
                  <a:lnTo>
                    <a:pt x="61" y="524"/>
                  </a:lnTo>
                  <a:lnTo>
                    <a:pt x="74" y="498"/>
                  </a:lnTo>
                  <a:lnTo>
                    <a:pt x="73" y="504"/>
                  </a:lnTo>
                  <a:lnTo>
                    <a:pt x="70" y="491"/>
                  </a:lnTo>
                  <a:lnTo>
                    <a:pt x="74" y="496"/>
                  </a:lnTo>
                  <a:lnTo>
                    <a:pt x="62" y="490"/>
                  </a:lnTo>
                  <a:lnTo>
                    <a:pt x="49" y="483"/>
                  </a:lnTo>
                  <a:cubicBezTo>
                    <a:pt x="46" y="482"/>
                    <a:pt x="44" y="479"/>
                    <a:pt x="45" y="475"/>
                  </a:cubicBezTo>
                  <a:cubicBezTo>
                    <a:pt x="45" y="472"/>
                    <a:pt x="47" y="469"/>
                    <a:pt x="50" y="468"/>
                  </a:cubicBezTo>
                  <a:lnTo>
                    <a:pt x="60" y="465"/>
                  </a:lnTo>
                  <a:lnTo>
                    <a:pt x="55" y="469"/>
                  </a:lnTo>
                  <a:lnTo>
                    <a:pt x="61" y="456"/>
                  </a:lnTo>
                  <a:lnTo>
                    <a:pt x="61" y="463"/>
                  </a:lnTo>
                  <a:lnTo>
                    <a:pt x="55" y="450"/>
                  </a:lnTo>
                  <a:lnTo>
                    <a:pt x="57" y="453"/>
                  </a:lnTo>
                  <a:lnTo>
                    <a:pt x="41" y="440"/>
                  </a:lnTo>
                  <a:cubicBezTo>
                    <a:pt x="40" y="440"/>
                    <a:pt x="40" y="439"/>
                    <a:pt x="39" y="438"/>
                  </a:cubicBezTo>
                  <a:lnTo>
                    <a:pt x="33" y="428"/>
                  </a:lnTo>
                  <a:cubicBezTo>
                    <a:pt x="32" y="427"/>
                    <a:pt x="32" y="426"/>
                    <a:pt x="32" y="424"/>
                  </a:cubicBezTo>
                  <a:lnTo>
                    <a:pt x="32" y="408"/>
                  </a:lnTo>
                  <a:lnTo>
                    <a:pt x="35" y="414"/>
                  </a:lnTo>
                  <a:lnTo>
                    <a:pt x="26" y="408"/>
                  </a:lnTo>
                  <a:cubicBezTo>
                    <a:pt x="22" y="406"/>
                    <a:pt x="21" y="401"/>
                    <a:pt x="23" y="398"/>
                  </a:cubicBezTo>
                  <a:lnTo>
                    <a:pt x="39" y="365"/>
                  </a:lnTo>
                  <a:cubicBezTo>
                    <a:pt x="39" y="364"/>
                    <a:pt x="40" y="364"/>
                    <a:pt x="41" y="363"/>
                  </a:cubicBezTo>
                  <a:lnTo>
                    <a:pt x="64" y="343"/>
                  </a:lnTo>
                  <a:lnTo>
                    <a:pt x="83" y="330"/>
                  </a:lnTo>
                  <a:lnTo>
                    <a:pt x="80" y="336"/>
                  </a:lnTo>
                  <a:lnTo>
                    <a:pt x="80" y="323"/>
                  </a:lnTo>
                  <a:lnTo>
                    <a:pt x="80" y="301"/>
                  </a:lnTo>
                  <a:lnTo>
                    <a:pt x="82" y="306"/>
                  </a:lnTo>
                  <a:lnTo>
                    <a:pt x="72" y="297"/>
                  </a:lnTo>
                  <a:cubicBezTo>
                    <a:pt x="71" y="296"/>
                    <a:pt x="71" y="295"/>
                    <a:pt x="70" y="293"/>
                  </a:cubicBezTo>
                  <a:lnTo>
                    <a:pt x="67" y="284"/>
                  </a:lnTo>
                  <a:cubicBezTo>
                    <a:pt x="67" y="283"/>
                    <a:pt x="67" y="281"/>
                    <a:pt x="67" y="280"/>
                  </a:cubicBezTo>
                  <a:lnTo>
                    <a:pt x="70" y="257"/>
                  </a:lnTo>
                  <a:cubicBezTo>
                    <a:pt x="70" y="257"/>
                    <a:pt x="70" y="256"/>
                    <a:pt x="70" y="256"/>
                  </a:cubicBezTo>
                  <a:lnTo>
                    <a:pt x="74" y="246"/>
                  </a:lnTo>
                  <a:lnTo>
                    <a:pt x="74" y="252"/>
                  </a:lnTo>
                  <a:lnTo>
                    <a:pt x="71" y="246"/>
                  </a:lnTo>
                  <a:lnTo>
                    <a:pt x="75" y="250"/>
                  </a:lnTo>
                  <a:lnTo>
                    <a:pt x="59" y="243"/>
                  </a:lnTo>
                  <a:lnTo>
                    <a:pt x="60" y="244"/>
                  </a:lnTo>
                  <a:lnTo>
                    <a:pt x="0" y="231"/>
                  </a:lnTo>
                  <a:lnTo>
                    <a:pt x="3" y="215"/>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1" name="Freeform 894"/>
            <p:cNvSpPr>
              <a:spLocks/>
            </p:cNvSpPr>
            <p:nvPr/>
          </p:nvSpPr>
          <p:spPr bwMode="auto">
            <a:xfrm>
              <a:off x="7452199" y="4577798"/>
              <a:ext cx="898696" cy="945034"/>
            </a:xfrm>
            <a:custGeom>
              <a:avLst/>
              <a:gdLst/>
              <a:ahLst/>
              <a:cxnLst>
                <a:cxn ang="0">
                  <a:pos x="49" y="494"/>
                </a:cxn>
                <a:cxn ang="0">
                  <a:pos x="57" y="502"/>
                </a:cxn>
                <a:cxn ang="0">
                  <a:pos x="67" y="505"/>
                </a:cxn>
                <a:cxn ang="0">
                  <a:pos x="70" y="510"/>
                </a:cxn>
                <a:cxn ang="0">
                  <a:pos x="80" y="510"/>
                </a:cxn>
                <a:cxn ang="0">
                  <a:pos x="85" y="517"/>
                </a:cxn>
                <a:cxn ang="0">
                  <a:pos x="98" y="527"/>
                </a:cxn>
                <a:cxn ang="0">
                  <a:pos x="136" y="529"/>
                </a:cxn>
                <a:cxn ang="0">
                  <a:pos x="141" y="524"/>
                </a:cxn>
                <a:cxn ang="0">
                  <a:pos x="150" y="505"/>
                </a:cxn>
                <a:cxn ang="0">
                  <a:pos x="163" y="493"/>
                </a:cxn>
                <a:cxn ang="0">
                  <a:pos x="183" y="500"/>
                </a:cxn>
                <a:cxn ang="0">
                  <a:pos x="222" y="517"/>
                </a:cxn>
                <a:cxn ang="0">
                  <a:pos x="256" y="540"/>
                </a:cxn>
                <a:cxn ang="0">
                  <a:pos x="532" y="521"/>
                </a:cxn>
                <a:cxn ang="0">
                  <a:pos x="562" y="496"/>
                </a:cxn>
                <a:cxn ang="0">
                  <a:pos x="545" y="270"/>
                </a:cxn>
                <a:cxn ang="0">
                  <a:pos x="388" y="64"/>
                </a:cxn>
                <a:cxn ang="0">
                  <a:pos x="366" y="67"/>
                </a:cxn>
                <a:cxn ang="0">
                  <a:pos x="350" y="61"/>
                </a:cxn>
                <a:cxn ang="0">
                  <a:pos x="332" y="1"/>
                </a:cxn>
                <a:cxn ang="0">
                  <a:pos x="318" y="21"/>
                </a:cxn>
                <a:cxn ang="0">
                  <a:pos x="318" y="148"/>
                </a:cxn>
                <a:cxn ang="0">
                  <a:pos x="323" y="170"/>
                </a:cxn>
                <a:cxn ang="0">
                  <a:pos x="306" y="182"/>
                </a:cxn>
                <a:cxn ang="0">
                  <a:pos x="288" y="195"/>
                </a:cxn>
                <a:cxn ang="0">
                  <a:pos x="285" y="232"/>
                </a:cxn>
                <a:cxn ang="0">
                  <a:pos x="283" y="262"/>
                </a:cxn>
                <a:cxn ang="0">
                  <a:pos x="268" y="289"/>
                </a:cxn>
                <a:cxn ang="0">
                  <a:pos x="162" y="372"/>
                </a:cxn>
                <a:cxn ang="0">
                  <a:pos x="141" y="380"/>
                </a:cxn>
                <a:cxn ang="0">
                  <a:pos x="133" y="384"/>
                </a:cxn>
                <a:cxn ang="0">
                  <a:pos x="121" y="392"/>
                </a:cxn>
                <a:cxn ang="0">
                  <a:pos x="114" y="396"/>
                </a:cxn>
                <a:cxn ang="0">
                  <a:pos x="0" y="407"/>
                </a:cxn>
                <a:cxn ang="0">
                  <a:pos x="46" y="441"/>
                </a:cxn>
                <a:cxn ang="0">
                  <a:pos x="48" y="483"/>
                </a:cxn>
              </a:cxnLst>
              <a:rect l="0" t="0" r="r" b="b"/>
              <a:pathLst>
                <a:path w="564" h="540">
                  <a:moveTo>
                    <a:pt x="48" y="483"/>
                  </a:moveTo>
                  <a:lnTo>
                    <a:pt x="49" y="494"/>
                  </a:lnTo>
                  <a:lnTo>
                    <a:pt x="54" y="494"/>
                  </a:lnTo>
                  <a:lnTo>
                    <a:pt x="57" y="502"/>
                  </a:lnTo>
                  <a:lnTo>
                    <a:pt x="62" y="505"/>
                  </a:lnTo>
                  <a:lnTo>
                    <a:pt x="67" y="505"/>
                  </a:lnTo>
                  <a:lnTo>
                    <a:pt x="69" y="506"/>
                  </a:lnTo>
                  <a:lnTo>
                    <a:pt x="70" y="510"/>
                  </a:lnTo>
                  <a:lnTo>
                    <a:pt x="78" y="510"/>
                  </a:lnTo>
                  <a:lnTo>
                    <a:pt x="80" y="510"/>
                  </a:lnTo>
                  <a:lnTo>
                    <a:pt x="82" y="510"/>
                  </a:lnTo>
                  <a:lnTo>
                    <a:pt x="85" y="517"/>
                  </a:lnTo>
                  <a:lnTo>
                    <a:pt x="97" y="523"/>
                  </a:lnTo>
                  <a:lnTo>
                    <a:pt x="98" y="527"/>
                  </a:lnTo>
                  <a:lnTo>
                    <a:pt x="100" y="531"/>
                  </a:lnTo>
                  <a:lnTo>
                    <a:pt x="136" y="529"/>
                  </a:lnTo>
                  <a:lnTo>
                    <a:pt x="142" y="531"/>
                  </a:lnTo>
                  <a:lnTo>
                    <a:pt x="141" y="524"/>
                  </a:lnTo>
                  <a:lnTo>
                    <a:pt x="151" y="523"/>
                  </a:lnTo>
                  <a:lnTo>
                    <a:pt x="150" y="505"/>
                  </a:lnTo>
                  <a:lnTo>
                    <a:pt x="156" y="496"/>
                  </a:lnTo>
                  <a:lnTo>
                    <a:pt x="163" y="493"/>
                  </a:lnTo>
                  <a:lnTo>
                    <a:pt x="176" y="496"/>
                  </a:lnTo>
                  <a:lnTo>
                    <a:pt x="183" y="500"/>
                  </a:lnTo>
                  <a:lnTo>
                    <a:pt x="192" y="501"/>
                  </a:lnTo>
                  <a:lnTo>
                    <a:pt x="222" y="517"/>
                  </a:lnTo>
                  <a:lnTo>
                    <a:pt x="251" y="516"/>
                  </a:lnTo>
                  <a:lnTo>
                    <a:pt x="256" y="540"/>
                  </a:lnTo>
                  <a:lnTo>
                    <a:pt x="331" y="534"/>
                  </a:lnTo>
                  <a:lnTo>
                    <a:pt x="532" y="521"/>
                  </a:lnTo>
                  <a:lnTo>
                    <a:pt x="564" y="521"/>
                  </a:lnTo>
                  <a:lnTo>
                    <a:pt x="562" y="496"/>
                  </a:lnTo>
                  <a:lnTo>
                    <a:pt x="549" y="316"/>
                  </a:lnTo>
                  <a:lnTo>
                    <a:pt x="545" y="270"/>
                  </a:lnTo>
                  <a:lnTo>
                    <a:pt x="412" y="97"/>
                  </a:lnTo>
                  <a:lnTo>
                    <a:pt x="388" y="64"/>
                  </a:lnTo>
                  <a:lnTo>
                    <a:pt x="381" y="72"/>
                  </a:lnTo>
                  <a:lnTo>
                    <a:pt x="366" y="67"/>
                  </a:lnTo>
                  <a:lnTo>
                    <a:pt x="360" y="64"/>
                  </a:lnTo>
                  <a:lnTo>
                    <a:pt x="350" y="61"/>
                  </a:lnTo>
                  <a:lnTo>
                    <a:pt x="335" y="62"/>
                  </a:lnTo>
                  <a:lnTo>
                    <a:pt x="332" y="1"/>
                  </a:lnTo>
                  <a:lnTo>
                    <a:pt x="329" y="0"/>
                  </a:lnTo>
                  <a:lnTo>
                    <a:pt x="318" y="21"/>
                  </a:lnTo>
                  <a:lnTo>
                    <a:pt x="311" y="64"/>
                  </a:lnTo>
                  <a:lnTo>
                    <a:pt x="318" y="148"/>
                  </a:lnTo>
                  <a:lnTo>
                    <a:pt x="324" y="164"/>
                  </a:lnTo>
                  <a:lnTo>
                    <a:pt x="323" y="170"/>
                  </a:lnTo>
                  <a:lnTo>
                    <a:pt x="312" y="178"/>
                  </a:lnTo>
                  <a:lnTo>
                    <a:pt x="306" y="182"/>
                  </a:lnTo>
                  <a:lnTo>
                    <a:pt x="294" y="195"/>
                  </a:lnTo>
                  <a:lnTo>
                    <a:pt x="288" y="195"/>
                  </a:lnTo>
                  <a:lnTo>
                    <a:pt x="287" y="200"/>
                  </a:lnTo>
                  <a:lnTo>
                    <a:pt x="285" y="232"/>
                  </a:lnTo>
                  <a:lnTo>
                    <a:pt x="287" y="250"/>
                  </a:lnTo>
                  <a:lnTo>
                    <a:pt x="283" y="262"/>
                  </a:lnTo>
                  <a:lnTo>
                    <a:pt x="277" y="278"/>
                  </a:lnTo>
                  <a:lnTo>
                    <a:pt x="268" y="289"/>
                  </a:lnTo>
                  <a:lnTo>
                    <a:pt x="257" y="301"/>
                  </a:lnTo>
                  <a:lnTo>
                    <a:pt x="162" y="372"/>
                  </a:lnTo>
                  <a:lnTo>
                    <a:pt x="157" y="376"/>
                  </a:lnTo>
                  <a:lnTo>
                    <a:pt x="141" y="380"/>
                  </a:lnTo>
                  <a:lnTo>
                    <a:pt x="138" y="382"/>
                  </a:lnTo>
                  <a:lnTo>
                    <a:pt x="133" y="384"/>
                  </a:lnTo>
                  <a:lnTo>
                    <a:pt x="132" y="386"/>
                  </a:lnTo>
                  <a:lnTo>
                    <a:pt x="121" y="392"/>
                  </a:lnTo>
                  <a:lnTo>
                    <a:pt x="118" y="392"/>
                  </a:lnTo>
                  <a:lnTo>
                    <a:pt x="114" y="396"/>
                  </a:lnTo>
                  <a:lnTo>
                    <a:pt x="106" y="396"/>
                  </a:lnTo>
                  <a:lnTo>
                    <a:pt x="0" y="407"/>
                  </a:lnTo>
                  <a:lnTo>
                    <a:pt x="19" y="432"/>
                  </a:lnTo>
                  <a:lnTo>
                    <a:pt x="46" y="441"/>
                  </a:lnTo>
                  <a:lnTo>
                    <a:pt x="48" y="466"/>
                  </a:lnTo>
                  <a:lnTo>
                    <a:pt x="48" y="483"/>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 name="Freeform 895"/>
            <p:cNvSpPr>
              <a:spLocks/>
            </p:cNvSpPr>
            <p:nvPr/>
          </p:nvSpPr>
          <p:spPr bwMode="auto">
            <a:xfrm>
              <a:off x="7452199" y="4577798"/>
              <a:ext cx="908257" cy="955534"/>
            </a:xfrm>
            <a:custGeom>
              <a:avLst/>
              <a:gdLst/>
              <a:ahLst/>
              <a:cxnLst>
                <a:cxn ang="0">
                  <a:pos x="159" y="1322"/>
                </a:cxn>
                <a:cxn ang="0">
                  <a:pos x="187" y="1347"/>
                </a:cxn>
                <a:cxn ang="0">
                  <a:pos x="196" y="1360"/>
                </a:cxn>
                <a:cxn ang="0">
                  <a:pos x="242" y="1384"/>
                </a:cxn>
                <a:cxn ang="0">
                  <a:pos x="276" y="1408"/>
                </a:cxn>
                <a:cxn ang="0">
                  <a:pos x="389" y="1415"/>
                </a:cxn>
                <a:cxn ang="0">
                  <a:pos x="409" y="1395"/>
                </a:cxn>
                <a:cxn ang="0">
                  <a:pos x="419" y="1325"/>
                </a:cxn>
                <a:cxn ang="0">
                  <a:pos x="500" y="1335"/>
                </a:cxn>
                <a:cxn ang="0">
                  <a:pos x="601" y="1379"/>
                </a:cxn>
                <a:cxn ang="0">
                  <a:pos x="890" y="1424"/>
                </a:cxn>
                <a:cxn ang="0">
                  <a:pos x="1463" y="850"/>
                </a:cxn>
                <a:cxn ang="0">
                  <a:pos x="1050" y="186"/>
                </a:cxn>
                <a:cxn ang="0">
                  <a:pos x="939" y="178"/>
                </a:cxn>
                <a:cxn ang="0">
                  <a:pos x="886" y="12"/>
                </a:cxn>
                <a:cxn ang="0">
                  <a:pos x="864" y="65"/>
                </a:cxn>
                <a:cxn ang="0">
                  <a:pos x="879" y="442"/>
                </a:cxn>
                <a:cxn ang="0">
                  <a:pos x="828" y="501"/>
                </a:cxn>
                <a:cxn ang="0">
                  <a:pos x="784" y="531"/>
                </a:cxn>
                <a:cxn ang="0">
                  <a:pos x="781" y="674"/>
                </a:cxn>
                <a:cxn ang="0">
                  <a:pos x="728" y="784"/>
                </a:cxn>
                <a:cxn ang="0">
                  <a:pos x="432" y="1017"/>
                </a:cxn>
                <a:cxn ang="0">
                  <a:pos x="377" y="1036"/>
                </a:cxn>
                <a:cxn ang="0">
                  <a:pos x="334" y="1061"/>
                </a:cxn>
                <a:cxn ang="0">
                  <a:pos x="311" y="1071"/>
                </a:cxn>
                <a:cxn ang="0">
                  <a:pos x="62" y="1153"/>
                </a:cxn>
                <a:cxn ang="0">
                  <a:pos x="128" y="1296"/>
                </a:cxn>
                <a:cxn ang="0">
                  <a:pos x="53" y="1165"/>
                </a:cxn>
                <a:cxn ang="0">
                  <a:pos x="311" y="1055"/>
                </a:cxn>
                <a:cxn ang="0">
                  <a:pos x="326" y="1047"/>
                </a:cxn>
                <a:cxn ang="0">
                  <a:pos x="373" y="1020"/>
                </a:cxn>
                <a:cxn ang="0">
                  <a:pos x="420" y="1006"/>
                </a:cxn>
                <a:cxn ang="0">
                  <a:pos x="716" y="773"/>
                </a:cxn>
                <a:cxn ang="0">
                  <a:pos x="765" y="676"/>
                </a:cxn>
                <a:cxn ang="0">
                  <a:pos x="769" y="528"/>
                </a:cxn>
                <a:cxn ang="0">
                  <a:pos x="820" y="487"/>
                </a:cxn>
                <a:cxn ang="0">
                  <a:pos x="865" y="448"/>
                </a:cxn>
                <a:cxn ang="0">
                  <a:pos x="848" y="62"/>
                </a:cxn>
                <a:cxn ang="0">
                  <a:pos x="902" y="11"/>
                </a:cxn>
                <a:cxn ang="0">
                  <a:pos x="971" y="173"/>
                </a:cxn>
                <a:cxn ang="0">
                  <a:pos x="1045" y="172"/>
                </a:cxn>
                <a:cxn ang="0">
                  <a:pos x="1479" y="849"/>
                </a:cxn>
                <a:cxn ang="0">
                  <a:pos x="1427" y="1405"/>
                </a:cxn>
                <a:cxn ang="0">
                  <a:pos x="678" y="1392"/>
                </a:cxn>
                <a:cxn ang="0">
                  <a:pos x="495" y="1350"/>
                </a:cxn>
                <a:cxn ang="0">
                  <a:pos x="445" y="1329"/>
                </a:cxn>
                <a:cxn ang="0">
                  <a:pos x="418" y="1403"/>
                </a:cxn>
                <a:cxn ang="0">
                  <a:pos x="393" y="1428"/>
                </a:cxn>
                <a:cxn ang="0">
                  <a:pos x="269" y="1427"/>
                </a:cxn>
                <a:cxn ang="0">
                  <a:pos x="231" y="1394"/>
                </a:cxn>
                <a:cxn ang="0">
                  <a:pos x="216" y="1376"/>
                </a:cxn>
                <a:cxn ang="0">
                  <a:pos x="183" y="1362"/>
                </a:cxn>
                <a:cxn ang="0">
                  <a:pos x="154" y="1351"/>
                </a:cxn>
                <a:cxn ang="0">
                  <a:pos x="128" y="1297"/>
                </a:cxn>
              </a:cxnLst>
              <a:rect l="0" t="0" r="r" b="b"/>
              <a:pathLst>
                <a:path w="1521" h="1457">
                  <a:moveTo>
                    <a:pt x="144" y="1296"/>
                  </a:moveTo>
                  <a:lnTo>
                    <a:pt x="147" y="1325"/>
                  </a:lnTo>
                  <a:lnTo>
                    <a:pt x="139" y="1317"/>
                  </a:lnTo>
                  <a:lnTo>
                    <a:pt x="152" y="1317"/>
                  </a:lnTo>
                  <a:cubicBezTo>
                    <a:pt x="155" y="1317"/>
                    <a:pt x="158" y="1319"/>
                    <a:pt x="159" y="1322"/>
                  </a:cubicBezTo>
                  <a:lnTo>
                    <a:pt x="169" y="1345"/>
                  </a:lnTo>
                  <a:lnTo>
                    <a:pt x="165" y="1341"/>
                  </a:lnTo>
                  <a:lnTo>
                    <a:pt x="178" y="1347"/>
                  </a:lnTo>
                  <a:lnTo>
                    <a:pt x="174" y="1347"/>
                  </a:lnTo>
                  <a:lnTo>
                    <a:pt x="187" y="1347"/>
                  </a:lnTo>
                  <a:cubicBezTo>
                    <a:pt x="188" y="1347"/>
                    <a:pt x="189" y="1347"/>
                    <a:pt x="191" y="1347"/>
                  </a:cubicBezTo>
                  <a:lnTo>
                    <a:pt x="197" y="1351"/>
                  </a:lnTo>
                  <a:cubicBezTo>
                    <a:pt x="199" y="1352"/>
                    <a:pt x="200" y="1353"/>
                    <a:pt x="201" y="1355"/>
                  </a:cubicBezTo>
                  <a:lnTo>
                    <a:pt x="204" y="1365"/>
                  </a:lnTo>
                  <a:lnTo>
                    <a:pt x="196" y="1360"/>
                  </a:lnTo>
                  <a:lnTo>
                    <a:pt x="216" y="1360"/>
                  </a:lnTo>
                  <a:lnTo>
                    <a:pt x="222" y="1360"/>
                  </a:lnTo>
                  <a:lnTo>
                    <a:pt x="228" y="1360"/>
                  </a:lnTo>
                  <a:cubicBezTo>
                    <a:pt x="232" y="1360"/>
                    <a:pt x="235" y="1362"/>
                    <a:pt x="236" y="1365"/>
                  </a:cubicBezTo>
                  <a:lnTo>
                    <a:pt x="242" y="1384"/>
                  </a:lnTo>
                  <a:lnTo>
                    <a:pt x="238" y="1380"/>
                  </a:lnTo>
                  <a:lnTo>
                    <a:pt x="270" y="1396"/>
                  </a:lnTo>
                  <a:cubicBezTo>
                    <a:pt x="272" y="1397"/>
                    <a:pt x="274" y="1399"/>
                    <a:pt x="274" y="1401"/>
                  </a:cubicBezTo>
                  <a:lnTo>
                    <a:pt x="277" y="1410"/>
                  </a:lnTo>
                  <a:lnTo>
                    <a:pt x="276" y="1408"/>
                  </a:lnTo>
                  <a:lnTo>
                    <a:pt x="283" y="1418"/>
                  </a:lnTo>
                  <a:lnTo>
                    <a:pt x="276" y="1415"/>
                  </a:lnTo>
                  <a:lnTo>
                    <a:pt x="371" y="1411"/>
                  </a:lnTo>
                  <a:cubicBezTo>
                    <a:pt x="372" y="1411"/>
                    <a:pt x="373" y="1411"/>
                    <a:pt x="373" y="1411"/>
                  </a:cubicBezTo>
                  <a:lnTo>
                    <a:pt x="389" y="1415"/>
                  </a:lnTo>
                  <a:lnTo>
                    <a:pt x="380" y="1424"/>
                  </a:lnTo>
                  <a:lnTo>
                    <a:pt x="377" y="1408"/>
                  </a:lnTo>
                  <a:cubicBezTo>
                    <a:pt x="376" y="1406"/>
                    <a:pt x="377" y="1404"/>
                    <a:pt x="378" y="1402"/>
                  </a:cubicBezTo>
                  <a:cubicBezTo>
                    <a:pt x="379" y="1400"/>
                    <a:pt x="381" y="1399"/>
                    <a:pt x="383" y="1398"/>
                  </a:cubicBezTo>
                  <a:lnTo>
                    <a:pt x="409" y="1395"/>
                  </a:lnTo>
                  <a:lnTo>
                    <a:pt x="402" y="1404"/>
                  </a:lnTo>
                  <a:lnTo>
                    <a:pt x="399" y="1355"/>
                  </a:lnTo>
                  <a:cubicBezTo>
                    <a:pt x="399" y="1353"/>
                    <a:pt x="399" y="1352"/>
                    <a:pt x="400" y="1350"/>
                  </a:cubicBezTo>
                  <a:lnTo>
                    <a:pt x="416" y="1327"/>
                  </a:lnTo>
                  <a:cubicBezTo>
                    <a:pt x="417" y="1326"/>
                    <a:pt x="418" y="1325"/>
                    <a:pt x="419" y="1325"/>
                  </a:cubicBezTo>
                  <a:lnTo>
                    <a:pt x="438" y="1315"/>
                  </a:lnTo>
                  <a:cubicBezTo>
                    <a:pt x="440" y="1314"/>
                    <a:pt x="442" y="1314"/>
                    <a:pt x="444" y="1315"/>
                  </a:cubicBezTo>
                  <a:lnTo>
                    <a:pt x="479" y="1324"/>
                  </a:lnTo>
                  <a:cubicBezTo>
                    <a:pt x="480" y="1324"/>
                    <a:pt x="480" y="1325"/>
                    <a:pt x="480" y="1325"/>
                  </a:cubicBezTo>
                  <a:lnTo>
                    <a:pt x="500" y="1335"/>
                  </a:lnTo>
                  <a:lnTo>
                    <a:pt x="497" y="1334"/>
                  </a:lnTo>
                  <a:lnTo>
                    <a:pt x="522" y="1337"/>
                  </a:lnTo>
                  <a:cubicBezTo>
                    <a:pt x="523" y="1337"/>
                    <a:pt x="524" y="1337"/>
                    <a:pt x="525" y="1338"/>
                  </a:cubicBezTo>
                  <a:lnTo>
                    <a:pt x="605" y="1380"/>
                  </a:lnTo>
                  <a:lnTo>
                    <a:pt x="601" y="1379"/>
                  </a:lnTo>
                  <a:lnTo>
                    <a:pt x="677" y="1376"/>
                  </a:lnTo>
                  <a:cubicBezTo>
                    <a:pt x="681" y="1376"/>
                    <a:pt x="685" y="1378"/>
                    <a:pt x="685" y="1382"/>
                  </a:cubicBezTo>
                  <a:lnTo>
                    <a:pt x="698" y="1447"/>
                  </a:lnTo>
                  <a:lnTo>
                    <a:pt x="690" y="1440"/>
                  </a:lnTo>
                  <a:lnTo>
                    <a:pt x="890" y="1424"/>
                  </a:lnTo>
                  <a:lnTo>
                    <a:pt x="1426" y="1389"/>
                  </a:lnTo>
                  <a:lnTo>
                    <a:pt x="1512" y="1389"/>
                  </a:lnTo>
                  <a:lnTo>
                    <a:pt x="1504" y="1397"/>
                  </a:lnTo>
                  <a:lnTo>
                    <a:pt x="1498" y="1333"/>
                  </a:lnTo>
                  <a:lnTo>
                    <a:pt x="1463" y="850"/>
                  </a:lnTo>
                  <a:lnTo>
                    <a:pt x="1453" y="727"/>
                  </a:lnTo>
                  <a:lnTo>
                    <a:pt x="1455" y="732"/>
                  </a:lnTo>
                  <a:lnTo>
                    <a:pt x="1101" y="272"/>
                  </a:lnTo>
                  <a:lnTo>
                    <a:pt x="1038" y="185"/>
                  </a:lnTo>
                  <a:lnTo>
                    <a:pt x="1050" y="186"/>
                  </a:lnTo>
                  <a:lnTo>
                    <a:pt x="1031" y="205"/>
                  </a:lnTo>
                  <a:cubicBezTo>
                    <a:pt x="1029" y="207"/>
                    <a:pt x="1025" y="208"/>
                    <a:pt x="1023" y="207"/>
                  </a:cubicBezTo>
                  <a:lnTo>
                    <a:pt x="981" y="194"/>
                  </a:lnTo>
                  <a:lnTo>
                    <a:pt x="965" y="187"/>
                  </a:lnTo>
                  <a:lnTo>
                    <a:pt x="939" y="178"/>
                  </a:lnTo>
                  <a:lnTo>
                    <a:pt x="943" y="178"/>
                  </a:lnTo>
                  <a:lnTo>
                    <a:pt x="901" y="181"/>
                  </a:lnTo>
                  <a:cubicBezTo>
                    <a:pt x="899" y="182"/>
                    <a:pt x="897" y="181"/>
                    <a:pt x="895" y="179"/>
                  </a:cubicBezTo>
                  <a:cubicBezTo>
                    <a:pt x="894" y="178"/>
                    <a:pt x="893" y="176"/>
                    <a:pt x="893" y="174"/>
                  </a:cubicBezTo>
                  <a:lnTo>
                    <a:pt x="886" y="12"/>
                  </a:lnTo>
                  <a:lnTo>
                    <a:pt x="892" y="19"/>
                  </a:lnTo>
                  <a:lnTo>
                    <a:pt x="882" y="16"/>
                  </a:lnTo>
                  <a:lnTo>
                    <a:pt x="892" y="12"/>
                  </a:lnTo>
                  <a:lnTo>
                    <a:pt x="863" y="67"/>
                  </a:lnTo>
                  <a:lnTo>
                    <a:pt x="864" y="65"/>
                  </a:lnTo>
                  <a:lnTo>
                    <a:pt x="845" y="181"/>
                  </a:lnTo>
                  <a:lnTo>
                    <a:pt x="845" y="179"/>
                  </a:lnTo>
                  <a:lnTo>
                    <a:pt x="864" y="403"/>
                  </a:lnTo>
                  <a:lnTo>
                    <a:pt x="864" y="400"/>
                  </a:lnTo>
                  <a:lnTo>
                    <a:pt x="879" y="442"/>
                  </a:lnTo>
                  <a:cubicBezTo>
                    <a:pt x="880" y="444"/>
                    <a:pt x="880" y="445"/>
                    <a:pt x="880" y="447"/>
                  </a:cubicBezTo>
                  <a:lnTo>
                    <a:pt x="877" y="463"/>
                  </a:lnTo>
                  <a:cubicBezTo>
                    <a:pt x="876" y="465"/>
                    <a:pt x="875" y="467"/>
                    <a:pt x="874" y="468"/>
                  </a:cubicBezTo>
                  <a:lnTo>
                    <a:pt x="845" y="490"/>
                  </a:lnTo>
                  <a:lnTo>
                    <a:pt x="828" y="501"/>
                  </a:lnTo>
                  <a:lnTo>
                    <a:pt x="830" y="499"/>
                  </a:lnTo>
                  <a:lnTo>
                    <a:pt x="798" y="535"/>
                  </a:lnTo>
                  <a:cubicBezTo>
                    <a:pt x="797" y="536"/>
                    <a:pt x="795" y="537"/>
                    <a:pt x="792" y="537"/>
                  </a:cubicBezTo>
                  <a:lnTo>
                    <a:pt x="776" y="537"/>
                  </a:lnTo>
                  <a:lnTo>
                    <a:pt x="784" y="531"/>
                  </a:lnTo>
                  <a:lnTo>
                    <a:pt x="781" y="544"/>
                  </a:lnTo>
                  <a:lnTo>
                    <a:pt x="781" y="543"/>
                  </a:lnTo>
                  <a:lnTo>
                    <a:pt x="775" y="627"/>
                  </a:lnTo>
                  <a:lnTo>
                    <a:pt x="775" y="625"/>
                  </a:lnTo>
                  <a:lnTo>
                    <a:pt x="781" y="674"/>
                  </a:lnTo>
                  <a:cubicBezTo>
                    <a:pt x="781" y="675"/>
                    <a:pt x="781" y="676"/>
                    <a:pt x="781" y="677"/>
                  </a:cubicBezTo>
                  <a:lnTo>
                    <a:pt x="771" y="710"/>
                  </a:lnTo>
                  <a:lnTo>
                    <a:pt x="755" y="752"/>
                  </a:lnTo>
                  <a:cubicBezTo>
                    <a:pt x="755" y="753"/>
                    <a:pt x="754" y="754"/>
                    <a:pt x="754" y="755"/>
                  </a:cubicBezTo>
                  <a:lnTo>
                    <a:pt x="728" y="784"/>
                  </a:lnTo>
                  <a:lnTo>
                    <a:pt x="700" y="816"/>
                  </a:lnTo>
                  <a:cubicBezTo>
                    <a:pt x="699" y="817"/>
                    <a:pt x="699" y="817"/>
                    <a:pt x="698" y="817"/>
                  </a:cubicBezTo>
                  <a:lnTo>
                    <a:pt x="443" y="1005"/>
                  </a:lnTo>
                  <a:lnTo>
                    <a:pt x="444" y="1004"/>
                  </a:lnTo>
                  <a:lnTo>
                    <a:pt x="432" y="1017"/>
                  </a:lnTo>
                  <a:cubicBezTo>
                    <a:pt x="431" y="1018"/>
                    <a:pt x="429" y="1019"/>
                    <a:pt x="428" y="1019"/>
                  </a:cubicBezTo>
                  <a:lnTo>
                    <a:pt x="386" y="1029"/>
                  </a:lnTo>
                  <a:lnTo>
                    <a:pt x="389" y="1028"/>
                  </a:lnTo>
                  <a:lnTo>
                    <a:pt x="379" y="1034"/>
                  </a:lnTo>
                  <a:cubicBezTo>
                    <a:pt x="379" y="1035"/>
                    <a:pt x="378" y="1035"/>
                    <a:pt x="377" y="1036"/>
                  </a:cubicBezTo>
                  <a:lnTo>
                    <a:pt x="364" y="1039"/>
                  </a:lnTo>
                  <a:lnTo>
                    <a:pt x="369" y="1035"/>
                  </a:lnTo>
                  <a:lnTo>
                    <a:pt x="366" y="1041"/>
                  </a:lnTo>
                  <a:cubicBezTo>
                    <a:pt x="365" y="1042"/>
                    <a:pt x="364" y="1044"/>
                    <a:pt x="363" y="1044"/>
                  </a:cubicBezTo>
                  <a:lnTo>
                    <a:pt x="334" y="1061"/>
                  </a:lnTo>
                  <a:cubicBezTo>
                    <a:pt x="333" y="1061"/>
                    <a:pt x="332" y="1062"/>
                    <a:pt x="330" y="1062"/>
                  </a:cubicBezTo>
                  <a:lnTo>
                    <a:pt x="324" y="1062"/>
                  </a:lnTo>
                  <a:lnTo>
                    <a:pt x="329" y="1060"/>
                  </a:lnTo>
                  <a:lnTo>
                    <a:pt x="316" y="1070"/>
                  </a:lnTo>
                  <a:cubicBezTo>
                    <a:pt x="315" y="1071"/>
                    <a:pt x="313" y="1071"/>
                    <a:pt x="311" y="1071"/>
                  </a:cubicBezTo>
                  <a:lnTo>
                    <a:pt x="292" y="1071"/>
                  </a:lnTo>
                  <a:lnTo>
                    <a:pt x="9" y="1100"/>
                  </a:lnTo>
                  <a:lnTo>
                    <a:pt x="15" y="1088"/>
                  </a:lnTo>
                  <a:lnTo>
                    <a:pt x="66" y="1156"/>
                  </a:lnTo>
                  <a:lnTo>
                    <a:pt x="62" y="1153"/>
                  </a:lnTo>
                  <a:lnTo>
                    <a:pt x="132" y="1175"/>
                  </a:lnTo>
                  <a:cubicBezTo>
                    <a:pt x="135" y="1176"/>
                    <a:pt x="137" y="1179"/>
                    <a:pt x="138" y="1182"/>
                  </a:cubicBezTo>
                  <a:lnTo>
                    <a:pt x="144" y="1250"/>
                  </a:lnTo>
                  <a:lnTo>
                    <a:pt x="144" y="1296"/>
                  </a:lnTo>
                  <a:lnTo>
                    <a:pt x="128" y="1296"/>
                  </a:lnTo>
                  <a:lnTo>
                    <a:pt x="128" y="1252"/>
                  </a:lnTo>
                  <a:lnTo>
                    <a:pt x="122" y="1184"/>
                  </a:lnTo>
                  <a:lnTo>
                    <a:pt x="127" y="1191"/>
                  </a:lnTo>
                  <a:lnTo>
                    <a:pt x="57" y="1168"/>
                  </a:lnTo>
                  <a:cubicBezTo>
                    <a:pt x="55" y="1168"/>
                    <a:pt x="54" y="1167"/>
                    <a:pt x="53" y="1165"/>
                  </a:cubicBezTo>
                  <a:lnTo>
                    <a:pt x="2" y="1097"/>
                  </a:lnTo>
                  <a:cubicBezTo>
                    <a:pt x="0" y="1095"/>
                    <a:pt x="0" y="1092"/>
                    <a:pt x="1" y="1089"/>
                  </a:cubicBezTo>
                  <a:cubicBezTo>
                    <a:pt x="2" y="1087"/>
                    <a:pt x="5" y="1085"/>
                    <a:pt x="8" y="1085"/>
                  </a:cubicBezTo>
                  <a:lnTo>
                    <a:pt x="292" y="1055"/>
                  </a:lnTo>
                  <a:lnTo>
                    <a:pt x="311" y="1055"/>
                  </a:lnTo>
                  <a:lnTo>
                    <a:pt x="306" y="1057"/>
                  </a:lnTo>
                  <a:lnTo>
                    <a:pt x="319" y="1047"/>
                  </a:lnTo>
                  <a:cubicBezTo>
                    <a:pt x="320" y="1046"/>
                    <a:pt x="322" y="1046"/>
                    <a:pt x="324" y="1046"/>
                  </a:cubicBezTo>
                  <a:lnTo>
                    <a:pt x="330" y="1046"/>
                  </a:lnTo>
                  <a:lnTo>
                    <a:pt x="326" y="1047"/>
                  </a:lnTo>
                  <a:lnTo>
                    <a:pt x="355" y="1031"/>
                  </a:lnTo>
                  <a:lnTo>
                    <a:pt x="352" y="1034"/>
                  </a:lnTo>
                  <a:lnTo>
                    <a:pt x="355" y="1027"/>
                  </a:lnTo>
                  <a:cubicBezTo>
                    <a:pt x="356" y="1025"/>
                    <a:pt x="358" y="1024"/>
                    <a:pt x="360" y="1023"/>
                  </a:cubicBezTo>
                  <a:lnTo>
                    <a:pt x="373" y="1020"/>
                  </a:lnTo>
                  <a:lnTo>
                    <a:pt x="370" y="1021"/>
                  </a:lnTo>
                  <a:lnTo>
                    <a:pt x="380" y="1015"/>
                  </a:lnTo>
                  <a:cubicBezTo>
                    <a:pt x="381" y="1014"/>
                    <a:pt x="382" y="1014"/>
                    <a:pt x="383" y="1014"/>
                  </a:cubicBezTo>
                  <a:lnTo>
                    <a:pt x="424" y="1004"/>
                  </a:lnTo>
                  <a:lnTo>
                    <a:pt x="420" y="1006"/>
                  </a:lnTo>
                  <a:lnTo>
                    <a:pt x="433" y="993"/>
                  </a:lnTo>
                  <a:cubicBezTo>
                    <a:pt x="433" y="993"/>
                    <a:pt x="434" y="992"/>
                    <a:pt x="434" y="992"/>
                  </a:cubicBezTo>
                  <a:lnTo>
                    <a:pt x="689" y="805"/>
                  </a:lnTo>
                  <a:lnTo>
                    <a:pt x="688" y="806"/>
                  </a:lnTo>
                  <a:lnTo>
                    <a:pt x="716" y="773"/>
                  </a:lnTo>
                  <a:lnTo>
                    <a:pt x="742" y="744"/>
                  </a:lnTo>
                  <a:lnTo>
                    <a:pt x="740" y="747"/>
                  </a:lnTo>
                  <a:lnTo>
                    <a:pt x="756" y="705"/>
                  </a:lnTo>
                  <a:lnTo>
                    <a:pt x="766" y="673"/>
                  </a:lnTo>
                  <a:lnTo>
                    <a:pt x="765" y="676"/>
                  </a:lnTo>
                  <a:lnTo>
                    <a:pt x="759" y="628"/>
                  </a:lnTo>
                  <a:cubicBezTo>
                    <a:pt x="759" y="627"/>
                    <a:pt x="759" y="626"/>
                    <a:pt x="759" y="626"/>
                  </a:cubicBezTo>
                  <a:lnTo>
                    <a:pt x="765" y="542"/>
                  </a:lnTo>
                  <a:cubicBezTo>
                    <a:pt x="765" y="541"/>
                    <a:pt x="765" y="541"/>
                    <a:pt x="765" y="540"/>
                  </a:cubicBezTo>
                  <a:lnTo>
                    <a:pt x="769" y="528"/>
                  </a:lnTo>
                  <a:cubicBezTo>
                    <a:pt x="769" y="524"/>
                    <a:pt x="773" y="521"/>
                    <a:pt x="776" y="521"/>
                  </a:cubicBezTo>
                  <a:lnTo>
                    <a:pt x="792" y="521"/>
                  </a:lnTo>
                  <a:lnTo>
                    <a:pt x="786" y="524"/>
                  </a:lnTo>
                  <a:lnTo>
                    <a:pt x="818" y="489"/>
                  </a:lnTo>
                  <a:cubicBezTo>
                    <a:pt x="819" y="488"/>
                    <a:pt x="819" y="487"/>
                    <a:pt x="820" y="487"/>
                  </a:cubicBezTo>
                  <a:lnTo>
                    <a:pt x="835" y="478"/>
                  </a:lnTo>
                  <a:lnTo>
                    <a:pt x="864" y="455"/>
                  </a:lnTo>
                  <a:lnTo>
                    <a:pt x="861" y="460"/>
                  </a:lnTo>
                  <a:lnTo>
                    <a:pt x="864" y="444"/>
                  </a:lnTo>
                  <a:lnTo>
                    <a:pt x="865" y="448"/>
                  </a:lnTo>
                  <a:lnTo>
                    <a:pt x="849" y="406"/>
                  </a:lnTo>
                  <a:cubicBezTo>
                    <a:pt x="848" y="405"/>
                    <a:pt x="848" y="405"/>
                    <a:pt x="848" y="404"/>
                  </a:cubicBezTo>
                  <a:lnTo>
                    <a:pt x="829" y="181"/>
                  </a:lnTo>
                  <a:cubicBezTo>
                    <a:pt x="829" y="180"/>
                    <a:pt x="829" y="179"/>
                    <a:pt x="829" y="179"/>
                  </a:cubicBezTo>
                  <a:lnTo>
                    <a:pt x="848" y="62"/>
                  </a:lnTo>
                  <a:cubicBezTo>
                    <a:pt x="848" y="61"/>
                    <a:pt x="849" y="61"/>
                    <a:pt x="849" y="60"/>
                  </a:cubicBezTo>
                  <a:lnTo>
                    <a:pt x="878" y="5"/>
                  </a:lnTo>
                  <a:cubicBezTo>
                    <a:pt x="879" y="1"/>
                    <a:pt x="884" y="0"/>
                    <a:pt x="887" y="1"/>
                  </a:cubicBezTo>
                  <a:lnTo>
                    <a:pt x="897" y="4"/>
                  </a:lnTo>
                  <a:cubicBezTo>
                    <a:pt x="900" y="5"/>
                    <a:pt x="902" y="8"/>
                    <a:pt x="902" y="11"/>
                  </a:cubicBezTo>
                  <a:lnTo>
                    <a:pt x="909" y="173"/>
                  </a:lnTo>
                  <a:lnTo>
                    <a:pt x="900" y="166"/>
                  </a:lnTo>
                  <a:lnTo>
                    <a:pt x="941" y="162"/>
                  </a:lnTo>
                  <a:cubicBezTo>
                    <a:pt x="943" y="162"/>
                    <a:pt x="944" y="162"/>
                    <a:pt x="945" y="163"/>
                  </a:cubicBezTo>
                  <a:lnTo>
                    <a:pt x="971" y="173"/>
                  </a:lnTo>
                  <a:lnTo>
                    <a:pt x="986" y="179"/>
                  </a:lnTo>
                  <a:lnTo>
                    <a:pt x="1027" y="192"/>
                  </a:lnTo>
                  <a:lnTo>
                    <a:pt x="1019" y="194"/>
                  </a:lnTo>
                  <a:lnTo>
                    <a:pt x="1038" y="174"/>
                  </a:lnTo>
                  <a:cubicBezTo>
                    <a:pt x="1040" y="173"/>
                    <a:pt x="1042" y="172"/>
                    <a:pt x="1045" y="172"/>
                  </a:cubicBezTo>
                  <a:cubicBezTo>
                    <a:pt x="1047" y="172"/>
                    <a:pt x="1049" y="173"/>
                    <a:pt x="1051" y="175"/>
                  </a:cubicBezTo>
                  <a:lnTo>
                    <a:pt x="1114" y="262"/>
                  </a:lnTo>
                  <a:lnTo>
                    <a:pt x="1468" y="722"/>
                  </a:lnTo>
                  <a:cubicBezTo>
                    <a:pt x="1469" y="723"/>
                    <a:pt x="1469" y="725"/>
                    <a:pt x="1469" y="726"/>
                  </a:cubicBezTo>
                  <a:lnTo>
                    <a:pt x="1479" y="849"/>
                  </a:lnTo>
                  <a:lnTo>
                    <a:pt x="1514" y="1331"/>
                  </a:lnTo>
                  <a:lnTo>
                    <a:pt x="1520" y="1396"/>
                  </a:lnTo>
                  <a:cubicBezTo>
                    <a:pt x="1521" y="1398"/>
                    <a:pt x="1520" y="1400"/>
                    <a:pt x="1518" y="1402"/>
                  </a:cubicBezTo>
                  <a:cubicBezTo>
                    <a:pt x="1517" y="1404"/>
                    <a:pt x="1515" y="1405"/>
                    <a:pt x="1512" y="1405"/>
                  </a:cubicBezTo>
                  <a:lnTo>
                    <a:pt x="1427" y="1405"/>
                  </a:lnTo>
                  <a:lnTo>
                    <a:pt x="892" y="1440"/>
                  </a:lnTo>
                  <a:lnTo>
                    <a:pt x="691" y="1456"/>
                  </a:lnTo>
                  <a:cubicBezTo>
                    <a:pt x="687" y="1457"/>
                    <a:pt x="683" y="1454"/>
                    <a:pt x="683" y="1450"/>
                  </a:cubicBezTo>
                  <a:lnTo>
                    <a:pt x="670" y="1385"/>
                  </a:lnTo>
                  <a:lnTo>
                    <a:pt x="678" y="1392"/>
                  </a:lnTo>
                  <a:lnTo>
                    <a:pt x="601" y="1395"/>
                  </a:lnTo>
                  <a:cubicBezTo>
                    <a:pt x="600" y="1395"/>
                    <a:pt x="599" y="1395"/>
                    <a:pt x="597" y="1394"/>
                  </a:cubicBezTo>
                  <a:lnTo>
                    <a:pt x="518" y="1352"/>
                  </a:lnTo>
                  <a:lnTo>
                    <a:pt x="520" y="1353"/>
                  </a:lnTo>
                  <a:lnTo>
                    <a:pt x="495" y="1350"/>
                  </a:lnTo>
                  <a:cubicBezTo>
                    <a:pt x="494" y="1350"/>
                    <a:pt x="493" y="1349"/>
                    <a:pt x="492" y="1349"/>
                  </a:cubicBezTo>
                  <a:lnTo>
                    <a:pt x="473" y="1339"/>
                  </a:lnTo>
                  <a:lnTo>
                    <a:pt x="475" y="1340"/>
                  </a:lnTo>
                  <a:lnTo>
                    <a:pt x="440" y="1330"/>
                  </a:lnTo>
                  <a:lnTo>
                    <a:pt x="445" y="1329"/>
                  </a:lnTo>
                  <a:lnTo>
                    <a:pt x="426" y="1339"/>
                  </a:lnTo>
                  <a:lnTo>
                    <a:pt x="429" y="1337"/>
                  </a:lnTo>
                  <a:lnTo>
                    <a:pt x="413" y="1359"/>
                  </a:lnTo>
                  <a:lnTo>
                    <a:pt x="415" y="1354"/>
                  </a:lnTo>
                  <a:lnTo>
                    <a:pt x="418" y="1403"/>
                  </a:lnTo>
                  <a:cubicBezTo>
                    <a:pt x="418" y="1407"/>
                    <a:pt x="415" y="1411"/>
                    <a:pt x="411" y="1411"/>
                  </a:cubicBezTo>
                  <a:lnTo>
                    <a:pt x="385" y="1414"/>
                  </a:lnTo>
                  <a:lnTo>
                    <a:pt x="392" y="1405"/>
                  </a:lnTo>
                  <a:lnTo>
                    <a:pt x="396" y="1421"/>
                  </a:lnTo>
                  <a:cubicBezTo>
                    <a:pt x="396" y="1424"/>
                    <a:pt x="395" y="1426"/>
                    <a:pt x="393" y="1428"/>
                  </a:cubicBezTo>
                  <a:cubicBezTo>
                    <a:pt x="391" y="1430"/>
                    <a:pt x="389" y="1431"/>
                    <a:pt x="386" y="1430"/>
                  </a:cubicBezTo>
                  <a:lnTo>
                    <a:pt x="370" y="1427"/>
                  </a:lnTo>
                  <a:lnTo>
                    <a:pt x="372" y="1427"/>
                  </a:lnTo>
                  <a:lnTo>
                    <a:pt x="276" y="1431"/>
                  </a:lnTo>
                  <a:cubicBezTo>
                    <a:pt x="274" y="1431"/>
                    <a:pt x="271" y="1429"/>
                    <a:pt x="269" y="1427"/>
                  </a:cubicBezTo>
                  <a:lnTo>
                    <a:pt x="263" y="1417"/>
                  </a:lnTo>
                  <a:cubicBezTo>
                    <a:pt x="263" y="1417"/>
                    <a:pt x="262" y="1416"/>
                    <a:pt x="262" y="1415"/>
                  </a:cubicBezTo>
                  <a:lnTo>
                    <a:pt x="259" y="1406"/>
                  </a:lnTo>
                  <a:lnTo>
                    <a:pt x="263" y="1410"/>
                  </a:lnTo>
                  <a:lnTo>
                    <a:pt x="231" y="1394"/>
                  </a:lnTo>
                  <a:cubicBezTo>
                    <a:pt x="229" y="1393"/>
                    <a:pt x="228" y="1391"/>
                    <a:pt x="227" y="1389"/>
                  </a:cubicBezTo>
                  <a:lnTo>
                    <a:pt x="221" y="1370"/>
                  </a:lnTo>
                  <a:lnTo>
                    <a:pt x="228" y="1376"/>
                  </a:lnTo>
                  <a:lnTo>
                    <a:pt x="222" y="1376"/>
                  </a:lnTo>
                  <a:lnTo>
                    <a:pt x="216" y="1376"/>
                  </a:lnTo>
                  <a:lnTo>
                    <a:pt x="196" y="1376"/>
                  </a:lnTo>
                  <a:cubicBezTo>
                    <a:pt x="193" y="1376"/>
                    <a:pt x="190" y="1373"/>
                    <a:pt x="189" y="1370"/>
                  </a:cubicBezTo>
                  <a:lnTo>
                    <a:pt x="186" y="1360"/>
                  </a:lnTo>
                  <a:lnTo>
                    <a:pt x="190" y="1365"/>
                  </a:lnTo>
                  <a:lnTo>
                    <a:pt x="183" y="1362"/>
                  </a:lnTo>
                  <a:lnTo>
                    <a:pt x="187" y="1363"/>
                  </a:lnTo>
                  <a:lnTo>
                    <a:pt x="174" y="1363"/>
                  </a:lnTo>
                  <a:cubicBezTo>
                    <a:pt x="173" y="1363"/>
                    <a:pt x="172" y="1362"/>
                    <a:pt x="171" y="1362"/>
                  </a:cubicBezTo>
                  <a:lnTo>
                    <a:pt x="158" y="1355"/>
                  </a:lnTo>
                  <a:cubicBezTo>
                    <a:pt x="156" y="1354"/>
                    <a:pt x="155" y="1353"/>
                    <a:pt x="154" y="1351"/>
                  </a:cubicBezTo>
                  <a:lnTo>
                    <a:pt x="144" y="1329"/>
                  </a:lnTo>
                  <a:lnTo>
                    <a:pt x="152" y="1334"/>
                  </a:lnTo>
                  <a:lnTo>
                    <a:pt x="139" y="1334"/>
                  </a:lnTo>
                  <a:cubicBezTo>
                    <a:pt x="135" y="1334"/>
                    <a:pt x="132" y="1330"/>
                    <a:pt x="131" y="1326"/>
                  </a:cubicBezTo>
                  <a:lnTo>
                    <a:pt x="128" y="1297"/>
                  </a:lnTo>
                  <a:lnTo>
                    <a:pt x="144" y="1296"/>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3" name="Freeform 896"/>
            <p:cNvSpPr>
              <a:spLocks/>
            </p:cNvSpPr>
            <p:nvPr/>
          </p:nvSpPr>
          <p:spPr bwMode="auto">
            <a:xfrm>
              <a:off x="8322214" y="4262787"/>
              <a:ext cx="602318" cy="1176042"/>
            </a:xfrm>
            <a:custGeom>
              <a:avLst/>
              <a:gdLst/>
              <a:ahLst/>
              <a:cxnLst>
                <a:cxn ang="0">
                  <a:pos x="22" y="658"/>
                </a:cxn>
                <a:cxn ang="0">
                  <a:pos x="42" y="654"/>
                </a:cxn>
                <a:cxn ang="0">
                  <a:pos x="58" y="664"/>
                </a:cxn>
                <a:cxn ang="0">
                  <a:pos x="75" y="658"/>
                </a:cxn>
                <a:cxn ang="0">
                  <a:pos x="84" y="642"/>
                </a:cxn>
                <a:cxn ang="0">
                  <a:pos x="98" y="622"/>
                </a:cxn>
                <a:cxn ang="0">
                  <a:pos x="108" y="593"/>
                </a:cxn>
                <a:cxn ang="0">
                  <a:pos x="124" y="558"/>
                </a:cxn>
                <a:cxn ang="0">
                  <a:pos x="150" y="557"/>
                </a:cxn>
                <a:cxn ang="0">
                  <a:pos x="167" y="539"/>
                </a:cxn>
                <a:cxn ang="0">
                  <a:pos x="174" y="523"/>
                </a:cxn>
                <a:cxn ang="0">
                  <a:pos x="180" y="513"/>
                </a:cxn>
                <a:cxn ang="0">
                  <a:pos x="185" y="498"/>
                </a:cxn>
                <a:cxn ang="0">
                  <a:pos x="196" y="495"/>
                </a:cxn>
                <a:cxn ang="0">
                  <a:pos x="201" y="513"/>
                </a:cxn>
                <a:cxn ang="0">
                  <a:pos x="197" y="535"/>
                </a:cxn>
                <a:cxn ang="0">
                  <a:pos x="192" y="547"/>
                </a:cxn>
                <a:cxn ang="0">
                  <a:pos x="210" y="559"/>
                </a:cxn>
                <a:cxn ang="0">
                  <a:pos x="220" y="570"/>
                </a:cxn>
                <a:cxn ang="0">
                  <a:pos x="227" y="575"/>
                </a:cxn>
                <a:cxn ang="0">
                  <a:pos x="227" y="590"/>
                </a:cxn>
                <a:cxn ang="0">
                  <a:pos x="228" y="599"/>
                </a:cxn>
                <a:cxn ang="0">
                  <a:pos x="234" y="596"/>
                </a:cxn>
                <a:cxn ang="0">
                  <a:pos x="238" y="597"/>
                </a:cxn>
                <a:cxn ang="0">
                  <a:pos x="248" y="563"/>
                </a:cxn>
                <a:cxn ang="0">
                  <a:pos x="250" y="516"/>
                </a:cxn>
                <a:cxn ang="0">
                  <a:pos x="261" y="487"/>
                </a:cxn>
                <a:cxn ang="0">
                  <a:pos x="268" y="454"/>
                </a:cxn>
                <a:cxn ang="0">
                  <a:pos x="272" y="434"/>
                </a:cxn>
                <a:cxn ang="0">
                  <a:pos x="279" y="405"/>
                </a:cxn>
                <a:cxn ang="0">
                  <a:pos x="259" y="416"/>
                </a:cxn>
                <a:cxn ang="0">
                  <a:pos x="253" y="410"/>
                </a:cxn>
                <a:cxn ang="0">
                  <a:pos x="251" y="400"/>
                </a:cxn>
                <a:cxn ang="0">
                  <a:pos x="262" y="388"/>
                </a:cxn>
                <a:cxn ang="0">
                  <a:pos x="285" y="376"/>
                </a:cxn>
                <a:cxn ang="0">
                  <a:pos x="282" y="347"/>
                </a:cxn>
                <a:cxn ang="0">
                  <a:pos x="278" y="355"/>
                </a:cxn>
                <a:cxn ang="0">
                  <a:pos x="261" y="364"/>
                </a:cxn>
                <a:cxn ang="0">
                  <a:pos x="246" y="363"/>
                </a:cxn>
                <a:cxn ang="0">
                  <a:pos x="246" y="353"/>
                </a:cxn>
                <a:cxn ang="0">
                  <a:pos x="264" y="320"/>
                </a:cxn>
                <a:cxn ang="0">
                  <a:pos x="277" y="315"/>
                </a:cxn>
                <a:cxn ang="0">
                  <a:pos x="274" y="290"/>
                </a:cxn>
                <a:cxn ang="0">
                  <a:pos x="284" y="237"/>
                </a:cxn>
                <a:cxn ang="0">
                  <a:pos x="306" y="198"/>
                </a:cxn>
                <a:cxn ang="0">
                  <a:pos x="337" y="158"/>
                </a:cxn>
                <a:cxn ang="0">
                  <a:pos x="359" y="130"/>
                </a:cxn>
                <a:cxn ang="0">
                  <a:pos x="367" y="97"/>
                </a:cxn>
                <a:cxn ang="0">
                  <a:pos x="373" y="82"/>
                </a:cxn>
                <a:cxn ang="0">
                  <a:pos x="365" y="58"/>
                </a:cxn>
                <a:cxn ang="0">
                  <a:pos x="364" y="33"/>
                </a:cxn>
                <a:cxn ang="0">
                  <a:pos x="353" y="25"/>
                </a:cxn>
                <a:cxn ang="0">
                  <a:pos x="343" y="21"/>
                </a:cxn>
                <a:cxn ang="0">
                  <a:pos x="326" y="4"/>
                </a:cxn>
                <a:cxn ang="0">
                  <a:pos x="286" y="13"/>
                </a:cxn>
                <a:cxn ang="0">
                  <a:pos x="265" y="16"/>
                </a:cxn>
                <a:cxn ang="0">
                  <a:pos x="250" y="25"/>
                </a:cxn>
                <a:cxn ang="0">
                  <a:pos x="187" y="200"/>
                </a:cxn>
              </a:cxnLst>
              <a:rect l="0" t="0" r="r" b="b"/>
              <a:pathLst>
                <a:path w="378" h="672">
                  <a:moveTo>
                    <a:pt x="0" y="436"/>
                  </a:moveTo>
                  <a:lnTo>
                    <a:pt x="4" y="480"/>
                  </a:lnTo>
                  <a:lnTo>
                    <a:pt x="17" y="661"/>
                  </a:lnTo>
                  <a:lnTo>
                    <a:pt x="21" y="661"/>
                  </a:lnTo>
                  <a:lnTo>
                    <a:pt x="22" y="658"/>
                  </a:lnTo>
                  <a:lnTo>
                    <a:pt x="24" y="658"/>
                  </a:lnTo>
                  <a:lnTo>
                    <a:pt x="27" y="654"/>
                  </a:lnTo>
                  <a:lnTo>
                    <a:pt x="36" y="651"/>
                  </a:lnTo>
                  <a:lnTo>
                    <a:pt x="37" y="650"/>
                  </a:lnTo>
                  <a:lnTo>
                    <a:pt x="42" y="654"/>
                  </a:lnTo>
                  <a:lnTo>
                    <a:pt x="46" y="658"/>
                  </a:lnTo>
                  <a:lnTo>
                    <a:pt x="47" y="658"/>
                  </a:lnTo>
                  <a:lnTo>
                    <a:pt x="48" y="658"/>
                  </a:lnTo>
                  <a:lnTo>
                    <a:pt x="53" y="658"/>
                  </a:lnTo>
                  <a:lnTo>
                    <a:pt x="58" y="664"/>
                  </a:lnTo>
                  <a:lnTo>
                    <a:pt x="64" y="665"/>
                  </a:lnTo>
                  <a:lnTo>
                    <a:pt x="70" y="672"/>
                  </a:lnTo>
                  <a:lnTo>
                    <a:pt x="68" y="663"/>
                  </a:lnTo>
                  <a:lnTo>
                    <a:pt x="71" y="660"/>
                  </a:lnTo>
                  <a:lnTo>
                    <a:pt x="75" y="658"/>
                  </a:lnTo>
                  <a:lnTo>
                    <a:pt x="78" y="653"/>
                  </a:lnTo>
                  <a:lnTo>
                    <a:pt x="80" y="651"/>
                  </a:lnTo>
                  <a:lnTo>
                    <a:pt x="80" y="649"/>
                  </a:lnTo>
                  <a:lnTo>
                    <a:pt x="82" y="645"/>
                  </a:lnTo>
                  <a:lnTo>
                    <a:pt x="84" y="642"/>
                  </a:lnTo>
                  <a:lnTo>
                    <a:pt x="85" y="639"/>
                  </a:lnTo>
                  <a:lnTo>
                    <a:pt x="92" y="636"/>
                  </a:lnTo>
                  <a:lnTo>
                    <a:pt x="93" y="634"/>
                  </a:lnTo>
                  <a:lnTo>
                    <a:pt x="94" y="628"/>
                  </a:lnTo>
                  <a:lnTo>
                    <a:pt x="98" y="622"/>
                  </a:lnTo>
                  <a:lnTo>
                    <a:pt x="100" y="616"/>
                  </a:lnTo>
                  <a:lnTo>
                    <a:pt x="103" y="609"/>
                  </a:lnTo>
                  <a:lnTo>
                    <a:pt x="104" y="608"/>
                  </a:lnTo>
                  <a:lnTo>
                    <a:pt x="106" y="604"/>
                  </a:lnTo>
                  <a:lnTo>
                    <a:pt x="108" y="593"/>
                  </a:lnTo>
                  <a:lnTo>
                    <a:pt x="115" y="585"/>
                  </a:lnTo>
                  <a:lnTo>
                    <a:pt x="115" y="581"/>
                  </a:lnTo>
                  <a:lnTo>
                    <a:pt x="117" y="574"/>
                  </a:lnTo>
                  <a:lnTo>
                    <a:pt x="118" y="563"/>
                  </a:lnTo>
                  <a:lnTo>
                    <a:pt x="124" y="558"/>
                  </a:lnTo>
                  <a:lnTo>
                    <a:pt x="129" y="558"/>
                  </a:lnTo>
                  <a:lnTo>
                    <a:pt x="130" y="561"/>
                  </a:lnTo>
                  <a:lnTo>
                    <a:pt x="139" y="557"/>
                  </a:lnTo>
                  <a:lnTo>
                    <a:pt x="141" y="558"/>
                  </a:lnTo>
                  <a:lnTo>
                    <a:pt x="150" y="557"/>
                  </a:lnTo>
                  <a:lnTo>
                    <a:pt x="153" y="557"/>
                  </a:lnTo>
                  <a:lnTo>
                    <a:pt x="158" y="557"/>
                  </a:lnTo>
                  <a:lnTo>
                    <a:pt x="162" y="552"/>
                  </a:lnTo>
                  <a:lnTo>
                    <a:pt x="162" y="550"/>
                  </a:lnTo>
                  <a:lnTo>
                    <a:pt x="167" y="539"/>
                  </a:lnTo>
                  <a:lnTo>
                    <a:pt x="167" y="537"/>
                  </a:lnTo>
                  <a:lnTo>
                    <a:pt x="168" y="534"/>
                  </a:lnTo>
                  <a:lnTo>
                    <a:pt x="171" y="530"/>
                  </a:lnTo>
                  <a:lnTo>
                    <a:pt x="172" y="526"/>
                  </a:lnTo>
                  <a:lnTo>
                    <a:pt x="174" y="523"/>
                  </a:lnTo>
                  <a:lnTo>
                    <a:pt x="179" y="520"/>
                  </a:lnTo>
                  <a:lnTo>
                    <a:pt x="179" y="517"/>
                  </a:lnTo>
                  <a:lnTo>
                    <a:pt x="180" y="517"/>
                  </a:lnTo>
                  <a:lnTo>
                    <a:pt x="181" y="513"/>
                  </a:lnTo>
                  <a:lnTo>
                    <a:pt x="180" y="513"/>
                  </a:lnTo>
                  <a:lnTo>
                    <a:pt x="181" y="508"/>
                  </a:lnTo>
                  <a:lnTo>
                    <a:pt x="181" y="506"/>
                  </a:lnTo>
                  <a:lnTo>
                    <a:pt x="185" y="501"/>
                  </a:lnTo>
                  <a:lnTo>
                    <a:pt x="185" y="499"/>
                  </a:lnTo>
                  <a:lnTo>
                    <a:pt x="185" y="498"/>
                  </a:lnTo>
                  <a:lnTo>
                    <a:pt x="189" y="494"/>
                  </a:lnTo>
                  <a:lnTo>
                    <a:pt x="190" y="489"/>
                  </a:lnTo>
                  <a:lnTo>
                    <a:pt x="195" y="488"/>
                  </a:lnTo>
                  <a:lnTo>
                    <a:pt x="196" y="490"/>
                  </a:lnTo>
                  <a:lnTo>
                    <a:pt x="196" y="495"/>
                  </a:lnTo>
                  <a:lnTo>
                    <a:pt x="198" y="498"/>
                  </a:lnTo>
                  <a:lnTo>
                    <a:pt x="201" y="502"/>
                  </a:lnTo>
                  <a:lnTo>
                    <a:pt x="201" y="505"/>
                  </a:lnTo>
                  <a:lnTo>
                    <a:pt x="202" y="510"/>
                  </a:lnTo>
                  <a:lnTo>
                    <a:pt x="201" y="513"/>
                  </a:lnTo>
                  <a:lnTo>
                    <a:pt x="201" y="516"/>
                  </a:lnTo>
                  <a:lnTo>
                    <a:pt x="202" y="518"/>
                  </a:lnTo>
                  <a:lnTo>
                    <a:pt x="201" y="526"/>
                  </a:lnTo>
                  <a:lnTo>
                    <a:pt x="198" y="530"/>
                  </a:lnTo>
                  <a:lnTo>
                    <a:pt x="197" y="535"/>
                  </a:lnTo>
                  <a:lnTo>
                    <a:pt x="197" y="537"/>
                  </a:lnTo>
                  <a:lnTo>
                    <a:pt x="197" y="539"/>
                  </a:lnTo>
                  <a:lnTo>
                    <a:pt x="197" y="544"/>
                  </a:lnTo>
                  <a:lnTo>
                    <a:pt x="197" y="544"/>
                  </a:lnTo>
                  <a:lnTo>
                    <a:pt x="192" y="547"/>
                  </a:lnTo>
                  <a:lnTo>
                    <a:pt x="192" y="549"/>
                  </a:lnTo>
                  <a:lnTo>
                    <a:pt x="193" y="551"/>
                  </a:lnTo>
                  <a:lnTo>
                    <a:pt x="193" y="555"/>
                  </a:lnTo>
                  <a:lnTo>
                    <a:pt x="197" y="556"/>
                  </a:lnTo>
                  <a:lnTo>
                    <a:pt x="210" y="559"/>
                  </a:lnTo>
                  <a:lnTo>
                    <a:pt x="216" y="561"/>
                  </a:lnTo>
                  <a:lnTo>
                    <a:pt x="217" y="562"/>
                  </a:lnTo>
                  <a:lnTo>
                    <a:pt x="216" y="567"/>
                  </a:lnTo>
                  <a:lnTo>
                    <a:pt x="216" y="568"/>
                  </a:lnTo>
                  <a:lnTo>
                    <a:pt x="220" y="570"/>
                  </a:lnTo>
                  <a:lnTo>
                    <a:pt x="221" y="570"/>
                  </a:lnTo>
                  <a:lnTo>
                    <a:pt x="223" y="570"/>
                  </a:lnTo>
                  <a:lnTo>
                    <a:pt x="225" y="571"/>
                  </a:lnTo>
                  <a:lnTo>
                    <a:pt x="226" y="574"/>
                  </a:lnTo>
                  <a:lnTo>
                    <a:pt x="227" y="575"/>
                  </a:lnTo>
                  <a:lnTo>
                    <a:pt x="227" y="580"/>
                  </a:lnTo>
                  <a:lnTo>
                    <a:pt x="227" y="585"/>
                  </a:lnTo>
                  <a:lnTo>
                    <a:pt x="226" y="585"/>
                  </a:lnTo>
                  <a:lnTo>
                    <a:pt x="227" y="588"/>
                  </a:lnTo>
                  <a:lnTo>
                    <a:pt x="227" y="590"/>
                  </a:lnTo>
                  <a:lnTo>
                    <a:pt x="227" y="587"/>
                  </a:lnTo>
                  <a:lnTo>
                    <a:pt x="228" y="587"/>
                  </a:lnTo>
                  <a:lnTo>
                    <a:pt x="229" y="593"/>
                  </a:lnTo>
                  <a:lnTo>
                    <a:pt x="227" y="597"/>
                  </a:lnTo>
                  <a:lnTo>
                    <a:pt x="228" y="599"/>
                  </a:lnTo>
                  <a:lnTo>
                    <a:pt x="231" y="601"/>
                  </a:lnTo>
                  <a:lnTo>
                    <a:pt x="232" y="601"/>
                  </a:lnTo>
                  <a:lnTo>
                    <a:pt x="233" y="599"/>
                  </a:lnTo>
                  <a:lnTo>
                    <a:pt x="232" y="598"/>
                  </a:lnTo>
                  <a:lnTo>
                    <a:pt x="234" y="596"/>
                  </a:lnTo>
                  <a:lnTo>
                    <a:pt x="233" y="601"/>
                  </a:lnTo>
                  <a:lnTo>
                    <a:pt x="235" y="602"/>
                  </a:lnTo>
                  <a:lnTo>
                    <a:pt x="237" y="604"/>
                  </a:lnTo>
                  <a:lnTo>
                    <a:pt x="238" y="604"/>
                  </a:lnTo>
                  <a:lnTo>
                    <a:pt x="238" y="597"/>
                  </a:lnTo>
                  <a:lnTo>
                    <a:pt x="238" y="585"/>
                  </a:lnTo>
                  <a:lnTo>
                    <a:pt x="240" y="577"/>
                  </a:lnTo>
                  <a:lnTo>
                    <a:pt x="242" y="575"/>
                  </a:lnTo>
                  <a:lnTo>
                    <a:pt x="243" y="573"/>
                  </a:lnTo>
                  <a:lnTo>
                    <a:pt x="248" y="563"/>
                  </a:lnTo>
                  <a:lnTo>
                    <a:pt x="248" y="557"/>
                  </a:lnTo>
                  <a:lnTo>
                    <a:pt x="248" y="546"/>
                  </a:lnTo>
                  <a:lnTo>
                    <a:pt x="250" y="540"/>
                  </a:lnTo>
                  <a:lnTo>
                    <a:pt x="250" y="528"/>
                  </a:lnTo>
                  <a:lnTo>
                    <a:pt x="250" y="516"/>
                  </a:lnTo>
                  <a:lnTo>
                    <a:pt x="253" y="511"/>
                  </a:lnTo>
                  <a:lnTo>
                    <a:pt x="257" y="507"/>
                  </a:lnTo>
                  <a:lnTo>
                    <a:pt x="259" y="502"/>
                  </a:lnTo>
                  <a:lnTo>
                    <a:pt x="260" y="498"/>
                  </a:lnTo>
                  <a:lnTo>
                    <a:pt x="261" y="487"/>
                  </a:lnTo>
                  <a:lnTo>
                    <a:pt x="264" y="484"/>
                  </a:lnTo>
                  <a:lnTo>
                    <a:pt x="265" y="468"/>
                  </a:lnTo>
                  <a:lnTo>
                    <a:pt x="267" y="461"/>
                  </a:lnTo>
                  <a:lnTo>
                    <a:pt x="267" y="457"/>
                  </a:lnTo>
                  <a:lnTo>
                    <a:pt x="268" y="454"/>
                  </a:lnTo>
                  <a:lnTo>
                    <a:pt x="268" y="453"/>
                  </a:lnTo>
                  <a:lnTo>
                    <a:pt x="270" y="450"/>
                  </a:lnTo>
                  <a:lnTo>
                    <a:pt x="271" y="445"/>
                  </a:lnTo>
                  <a:lnTo>
                    <a:pt x="273" y="441"/>
                  </a:lnTo>
                  <a:lnTo>
                    <a:pt x="272" y="434"/>
                  </a:lnTo>
                  <a:lnTo>
                    <a:pt x="274" y="417"/>
                  </a:lnTo>
                  <a:lnTo>
                    <a:pt x="285" y="404"/>
                  </a:lnTo>
                  <a:lnTo>
                    <a:pt x="285" y="400"/>
                  </a:lnTo>
                  <a:lnTo>
                    <a:pt x="283" y="404"/>
                  </a:lnTo>
                  <a:lnTo>
                    <a:pt x="279" y="405"/>
                  </a:lnTo>
                  <a:lnTo>
                    <a:pt x="278" y="400"/>
                  </a:lnTo>
                  <a:lnTo>
                    <a:pt x="277" y="400"/>
                  </a:lnTo>
                  <a:lnTo>
                    <a:pt x="274" y="403"/>
                  </a:lnTo>
                  <a:lnTo>
                    <a:pt x="272" y="404"/>
                  </a:lnTo>
                  <a:lnTo>
                    <a:pt x="259" y="416"/>
                  </a:lnTo>
                  <a:lnTo>
                    <a:pt x="255" y="420"/>
                  </a:lnTo>
                  <a:lnTo>
                    <a:pt x="250" y="418"/>
                  </a:lnTo>
                  <a:lnTo>
                    <a:pt x="250" y="417"/>
                  </a:lnTo>
                  <a:lnTo>
                    <a:pt x="250" y="415"/>
                  </a:lnTo>
                  <a:lnTo>
                    <a:pt x="253" y="410"/>
                  </a:lnTo>
                  <a:lnTo>
                    <a:pt x="251" y="409"/>
                  </a:lnTo>
                  <a:lnTo>
                    <a:pt x="250" y="408"/>
                  </a:lnTo>
                  <a:lnTo>
                    <a:pt x="250" y="406"/>
                  </a:lnTo>
                  <a:lnTo>
                    <a:pt x="251" y="405"/>
                  </a:lnTo>
                  <a:lnTo>
                    <a:pt x="251" y="400"/>
                  </a:lnTo>
                  <a:lnTo>
                    <a:pt x="250" y="399"/>
                  </a:lnTo>
                  <a:lnTo>
                    <a:pt x="254" y="394"/>
                  </a:lnTo>
                  <a:lnTo>
                    <a:pt x="256" y="393"/>
                  </a:lnTo>
                  <a:lnTo>
                    <a:pt x="259" y="391"/>
                  </a:lnTo>
                  <a:lnTo>
                    <a:pt x="262" y="388"/>
                  </a:lnTo>
                  <a:lnTo>
                    <a:pt x="265" y="391"/>
                  </a:lnTo>
                  <a:lnTo>
                    <a:pt x="268" y="391"/>
                  </a:lnTo>
                  <a:lnTo>
                    <a:pt x="273" y="390"/>
                  </a:lnTo>
                  <a:lnTo>
                    <a:pt x="277" y="382"/>
                  </a:lnTo>
                  <a:lnTo>
                    <a:pt x="285" y="376"/>
                  </a:lnTo>
                  <a:lnTo>
                    <a:pt x="289" y="357"/>
                  </a:lnTo>
                  <a:lnTo>
                    <a:pt x="289" y="354"/>
                  </a:lnTo>
                  <a:lnTo>
                    <a:pt x="285" y="351"/>
                  </a:lnTo>
                  <a:lnTo>
                    <a:pt x="283" y="347"/>
                  </a:lnTo>
                  <a:lnTo>
                    <a:pt x="282" y="347"/>
                  </a:lnTo>
                  <a:lnTo>
                    <a:pt x="282" y="348"/>
                  </a:lnTo>
                  <a:lnTo>
                    <a:pt x="284" y="352"/>
                  </a:lnTo>
                  <a:lnTo>
                    <a:pt x="282" y="354"/>
                  </a:lnTo>
                  <a:lnTo>
                    <a:pt x="280" y="355"/>
                  </a:lnTo>
                  <a:lnTo>
                    <a:pt x="278" y="355"/>
                  </a:lnTo>
                  <a:lnTo>
                    <a:pt x="274" y="357"/>
                  </a:lnTo>
                  <a:lnTo>
                    <a:pt x="270" y="357"/>
                  </a:lnTo>
                  <a:lnTo>
                    <a:pt x="267" y="358"/>
                  </a:lnTo>
                  <a:lnTo>
                    <a:pt x="266" y="358"/>
                  </a:lnTo>
                  <a:lnTo>
                    <a:pt x="261" y="364"/>
                  </a:lnTo>
                  <a:lnTo>
                    <a:pt x="257" y="364"/>
                  </a:lnTo>
                  <a:lnTo>
                    <a:pt x="255" y="365"/>
                  </a:lnTo>
                  <a:lnTo>
                    <a:pt x="249" y="364"/>
                  </a:lnTo>
                  <a:lnTo>
                    <a:pt x="248" y="363"/>
                  </a:lnTo>
                  <a:lnTo>
                    <a:pt x="246" y="363"/>
                  </a:lnTo>
                  <a:lnTo>
                    <a:pt x="243" y="364"/>
                  </a:lnTo>
                  <a:lnTo>
                    <a:pt x="242" y="364"/>
                  </a:lnTo>
                  <a:lnTo>
                    <a:pt x="240" y="360"/>
                  </a:lnTo>
                  <a:lnTo>
                    <a:pt x="244" y="354"/>
                  </a:lnTo>
                  <a:lnTo>
                    <a:pt x="246" y="353"/>
                  </a:lnTo>
                  <a:lnTo>
                    <a:pt x="249" y="341"/>
                  </a:lnTo>
                  <a:lnTo>
                    <a:pt x="253" y="335"/>
                  </a:lnTo>
                  <a:lnTo>
                    <a:pt x="257" y="322"/>
                  </a:lnTo>
                  <a:lnTo>
                    <a:pt x="260" y="318"/>
                  </a:lnTo>
                  <a:lnTo>
                    <a:pt x="264" y="320"/>
                  </a:lnTo>
                  <a:lnTo>
                    <a:pt x="271" y="318"/>
                  </a:lnTo>
                  <a:lnTo>
                    <a:pt x="274" y="317"/>
                  </a:lnTo>
                  <a:lnTo>
                    <a:pt x="274" y="322"/>
                  </a:lnTo>
                  <a:lnTo>
                    <a:pt x="276" y="322"/>
                  </a:lnTo>
                  <a:lnTo>
                    <a:pt x="277" y="315"/>
                  </a:lnTo>
                  <a:lnTo>
                    <a:pt x="280" y="311"/>
                  </a:lnTo>
                  <a:lnTo>
                    <a:pt x="282" y="303"/>
                  </a:lnTo>
                  <a:lnTo>
                    <a:pt x="280" y="295"/>
                  </a:lnTo>
                  <a:lnTo>
                    <a:pt x="278" y="295"/>
                  </a:lnTo>
                  <a:lnTo>
                    <a:pt x="274" y="290"/>
                  </a:lnTo>
                  <a:lnTo>
                    <a:pt x="273" y="282"/>
                  </a:lnTo>
                  <a:lnTo>
                    <a:pt x="272" y="263"/>
                  </a:lnTo>
                  <a:lnTo>
                    <a:pt x="278" y="244"/>
                  </a:lnTo>
                  <a:lnTo>
                    <a:pt x="282" y="237"/>
                  </a:lnTo>
                  <a:lnTo>
                    <a:pt x="284" y="237"/>
                  </a:lnTo>
                  <a:lnTo>
                    <a:pt x="285" y="233"/>
                  </a:lnTo>
                  <a:lnTo>
                    <a:pt x="289" y="226"/>
                  </a:lnTo>
                  <a:lnTo>
                    <a:pt x="298" y="204"/>
                  </a:lnTo>
                  <a:lnTo>
                    <a:pt x="303" y="198"/>
                  </a:lnTo>
                  <a:lnTo>
                    <a:pt x="306" y="198"/>
                  </a:lnTo>
                  <a:lnTo>
                    <a:pt x="304" y="196"/>
                  </a:lnTo>
                  <a:lnTo>
                    <a:pt x="319" y="182"/>
                  </a:lnTo>
                  <a:lnTo>
                    <a:pt x="320" y="182"/>
                  </a:lnTo>
                  <a:lnTo>
                    <a:pt x="336" y="165"/>
                  </a:lnTo>
                  <a:lnTo>
                    <a:pt x="337" y="158"/>
                  </a:lnTo>
                  <a:lnTo>
                    <a:pt x="343" y="153"/>
                  </a:lnTo>
                  <a:lnTo>
                    <a:pt x="346" y="149"/>
                  </a:lnTo>
                  <a:lnTo>
                    <a:pt x="352" y="139"/>
                  </a:lnTo>
                  <a:lnTo>
                    <a:pt x="355" y="137"/>
                  </a:lnTo>
                  <a:lnTo>
                    <a:pt x="359" y="130"/>
                  </a:lnTo>
                  <a:lnTo>
                    <a:pt x="360" y="125"/>
                  </a:lnTo>
                  <a:lnTo>
                    <a:pt x="361" y="120"/>
                  </a:lnTo>
                  <a:lnTo>
                    <a:pt x="364" y="119"/>
                  </a:lnTo>
                  <a:lnTo>
                    <a:pt x="365" y="103"/>
                  </a:lnTo>
                  <a:lnTo>
                    <a:pt x="367" y="97"/>
                  </a:lnTo>
                  <a:lnTo>
                    <a:pt x="369" y="96"/>
                  </a:lnTo>
                  <a:lnTo>
                    <a:pt x="371" y="96"/>
                  </a:lnTo>
                  <a:lnTo>
                    <a:pt x="372" y="96"/>
                  </a:lnTo>
                  <a:lnTo>
                    <a:pt x="372" y="92"/>
                  </a:lnTo>
                  <a:lnTo>
                    <a:pt x="373" y="82"/>
                  </a:lnTo>
                  <a:lnTo>
                    <a:pt x="378" y="76"/>
                  </a:lnTo>
                  <a:lnTo>
                    <a:pt x="369" y="75"/>
                  </a:lnTo>
                  <a:lnTo>
                    <a:pt x="367" y="75"/>
                  </a:lnTo>
                  <a:lnTo>
                    <a:pt x="365" y="69"/>
                  </a:lnTo>
                  <a:lnTo>
                    <a:pt x="365" y="58"/>
                  </a:lnTo>
                  <a:lnTo>
                    <a:pt x="361" y="52"/>
                  </a:lnTo>
                  <a:lnTo>
                    <a:pt x="361" y="49"/>
                  </a:lnTo>
                  <a:lnTo>
                    <a:pt x="364" y="43"/>
                  </a:lnTo>
                  <a:lnTo>
                    <a:pt x="365" y="39"/>
                  </a:lnTo>
                  <a:lnTo>
                    <a:pt x="364" y="33"/>
                  </a:lnTo>
                  <a:lnTo>
                    <a:pt x="360" y="29"/>
                  </a:lnTo>
                  <a:lnTo>
                    <a:pt x="357" y="28"/>
                  </a:lnTo>
                  <a:lnTo>
                    <a:pt x="357" y="29"/>
                  </a:lnTo>
                  <a:lnTo>
                    <a:pt x="353" y="29"/>
                  </a:lnTo>
                  <a:lnTo>
                    <a:pt x="353" y="25"/>
                  </a:lnTo>
                  <a:lnTo>
                    <a:pt x="350" y="27"/>
                  </a:lnTo>
                  <a:lnTo>
                    <a:pt x="347" y="27"/>
                  </a:lnTo>
                  <a:lnTo>
                    <a:pt x="343" y="24"/>
                  </a:lnTo>
                  <a:lnTo>
                    <a:pt x="343" y="22"/>
                  </a:lnTo>
                  <a:lnTo>
                    <a:pt x="343" y="21"/>
                  </a:lnTo>
                  <a:lnTo>
                    <a:pt x="339" y="19"/>
                  </a:lnTo>
                  <a:lnTo>
                    <a:pt x="339" y="18"/>
                  </a:lnTo>
                  <a:lnTo>
                    <a:pt x="337" y="17"/>
                  </a:lnTo>
                  <a:lnTo>
                    <a:pt x="328" y="6"/>
                  </a:lnTo>
                  <a:lnTo>
                    <a:pt x="326" y="4"/>
                  </a:lnTo>
                  <a:lnTo>
                    <a:pt x="309" y="0"/>
                  </a:lnTo>
                  <a:lnTo>
                    <a:pt x="308" y="0"/>
                  </a:lnTo>
                  <a:lnTo>
                    <a:pt x="303" y="5"/>
                  </a:lnTo>
                  <a:lnTo>
                    <a:pt x="292" y="11"/>
                  </a:lnTo>
                  <a:lnTo>
                    <a:pt x="286" y="13"/>
                  </a:lnTo>
                  <a:lnTo>
                    <a:pt x="280" y="13"/>
                  </a:lnTo>
                  <a:lnTo>
                    <a:pt x="274" y="12"/>
                  </a:lnTo>
                  <a:lnTo>
                    <a:pt x="272" y="10"/>
                  </a:lnTo>
                  <a:lnTo>
                    <a:pt x="270" y="10"/>
                  </a:lnTo>
                  <a:lnTo>
                    <a:pt x="265" y="16"/>
                  </a:lnTo>
                  <a:lnTo>
                    <a:pt x="260" y="18"/>
                  </a:lnTo>
                  <a:lnTo>
                    <a:pt x="259" y="18"/>
                  </a:lnTo>
                  <a:lnTo>
                    <a:pt x="257" y="22"/>
                  </a:lnTo>
                  <a:lnTo>
                    <a:pt x="253" y="22"/>
                  </a:lnTo>
                  <a:lnTo>
                    <a:pt x="250" y="25"/>
                  </a:lnTo>
                  <a:lnTo>
                    <a:pt x="248" y="25"/>
                  </a:lnTo>
                  <a:lnTo>
                    <a:pt x="243" y="25"/>
                  </a:lnTo>
                  <a:lnTo>
                    <a:pt x="250" y="87"/>
                  </a:lnTo>
                  <a:lnTo>
                    <a:pt x="235" y="142"/>
                  </a:lnTo>
                  <a:lnTo>
                    <a:pt x="187" y="200"/>
                  </a:lnTo>
                  <a:lnTo>
                    <a:pt x="0" y="436"/>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 name="Freeform 897"/>
            <p:cNvSpPr>
              <a:spLocks/>
            </p:cNvSpPr>
            <p:nvPr/>
          </p:nvSpPr>
          <p:spPr bwMode="auto">
            <a:xfrm>
              <a:off x="8322214" y="4262787"/>
              <a:ext cx="611878" cy="1186543"/>
            </a:xfrm>
            <a:custGeom>
              <a:avLst/>
              <a:gdLst/>
              <a:ahLst/>
              <a:cxnLst>
                <a:cxn ang="0">
                  <a:pos x="127" y="1746"/>
                </a:cxn>
                <a:cxn ang="0">
                  <a:pos x="207" y="1745"/>
                </a:cxn>
                <a:cxn ang="0">
                  <a:pos x="262" y="1665"/>
                </a:cxn>
                <a:cxn ang="0">
                  <a:pos x="335" y="1490"/>
                </a:cxn>
                <a:cxn ang="0">
                  <a:pos x="433" y="1471"/>
                </a:cxn>
                <a:cxn ang="0">
                  <a:pos x="481" y="1384"/>
                </a:cxn>
                <a:cxn ang="0">
                  <a:pos x="512" y="1304"/>
                </a:cxn>
                <a:cxn ang="0">
                  <a:pos x="550" y="1380"/>
                </a:cxn>
                <a:cxn ang="0">
                  <a:pos x="532" y="1477"/>
                </a:cxn>
                <a:cxn ang="0">
                  <a:pos x="613" y="1526"/>
                </a:cxn>
                <a:cxn ang="0">
                  <a:pos x="617" y="1566"/>
                </a:cxn>
                <a:cxn ang="0">
                  <a:pos x="641" y="1599"/>
                </a:cxn>
                <a:cxn ang="0">
                  <a:pos x="661" y="1464"/>
                </a:cxn>
                <a:cxn ang="0">
                  <a:pos x="706" y="1255"/>
                </a:cxn>
                <a:cxn ang="0">
                  <a:pos x="733" y="1116"/>
                </a:cxn>
                <a:cxn ang="0">
                  <a:pos x="703" y="1124"/>
                </a:cxn>
                <a:cxn ang="0">
                  <a:pos x="673" y="1082"/>
                </a:cxn>
                <a:cxn ang="0">
                  <a:pos x="741" y="1021"/>
                </a:cxn>
                <a:cxn ang="0">
                  <a:pos x="761" y="962"/>
                </a:cxn>
                <a:cxn ang="0">
                  <a:pos x="670" y="987"/>
                </a:cxn>
                <a:cxn ang="0">
                  <a:pos x="675" y="897"/>
                </a:cxn>
                <a:cxn ang="0">
                  <a:pos x="740" y="845"/>
                </a:cxn>
                <a:cxn ang="0">
                  <a:pos x="765" y="631"/>
                </a:cxn>
                <a:cxn ang="0">
                  <a:pos x="899" y="428"/>
                </a:cxn>
                <a:cxn ang="0">
                  <a:pos x="980" y="264"/>
                </a:cxn>
                <a:cxn ang="0">
                  <a:pos x="974" y="168"/>
                </a:cxn>
                <a:cxn ang="0">
                  <a:pos x="941" y="76"/>
                </a:cxn>
                <a:cxn ang="0">
                  <a:pos x="872" y="24"/>
                </a:cxn>
                <a:cxn ang="0">
                  <a:pos x="733" y="39"/>
                </a:cxn>
                <a:cxn ang="0">
                  <a:pos x="644" y="389"/>
                </a:cxn>
                <a:cxn ang="0">
                  <a:pos x="694" y="59"/>
                </a:cxn>
                <a:cxn ang="0">
                  <a:pos x="784" y="31"/>
                </a:cxn>
                <a:cxn ang="0">
                  <a:pos x="931" y="67"/>
                </a:cxn>
                <a:cxn ang="0">
                  <a:pos x="974" y="80"/>
                </a:cxn>
                <a:cxn ang="0">
                  <a:pos x="1024" y="209"/>
                </a:cxn>
                <a:cxn ang="0">
                  <a:pos x="976" y="344"/>
                </a:cxn>
                <a:cxn ang="0">
                  <a:pos x="826" y="538"/>
                </a:cxn>
                <a:cxn ang="0">
                  <a:pos x="741" y="710"/>
                </a:cxn>
                <a:cxn ang="0">
                  <a:pos x="731" y="853"/>
                </a:cxn>
                <a:cxn ang="0">
                  <a:pos x="657" y="967"/>
                </a:cxn>
                <a:cxn ang="0">
                  <a:pos x="717" y="955"/>
                </a:cxn>
                <a:cxn ang="0">
                  <a:pos x="762" y="926"/>
                </a:cxn>
                <a:cxn ang="0">
                  <a:pos x="702" y="1049"/>
                </a:cxn>
                <a:cxn ang="0">
                  <a:pos x="684" y="1093"/>
                </a:cxn>
                <a:cxn ang="0">
                  <a:pos x="757" y="1074"/>
                </a:cxn>
                <a:cxn ang="0">
                  <a:pos x="734" y="1210"/>
                </a:cxn>
                <a:cxn ang="0">
                  <a:pos x="702" y="1362"/>
                </a:cxn>
                <a:cxn ang="0">
                  <a:pos x="651" y="1568"/>
                </a:cxn>
                <a:cxn ang="0">
                  <a:pos x="624" y="1618"/>
                </a:cxn>
                <a:cxn ang="0">
                  <a:pos x="611" y="1560"/>
                </a:cxn>
                <a:cxn ang="0">
                  <a:pos x="577" y="1517"/>
                </a:cxn>
                <a:cxn ang="0">
                  <a:pos x="525" y="1441"/>
                </a:cxn>
                <a:cxn ang="0">
                  <a:pos x="536" y="1351"/>
                </a:cxn>
                <a:cxn ang="0">
                  <a:pos x="498" y="1362"/>
                </a:cxn>
                <a:cxn ang="0">
                  <a:pos x="473" y="1415"/>
                </a:cxn>
                <a:cxn ang="0">
                  <a:pos x="386" y="1504"/>
                </a:cxn>
                <a:cxn ang="0">
                  <a:pos x="301" y="1595"/>
                </a:cxn>
                <a:cxn ang="0">
                  <a:pos x="241" y="1717"/>
                </a:cxn>
                <a:cxn ang="0">
                  <a:pos x="173" y="1786"/>
                </a:cxn>
                <a:cxn ang="0">
                  <a:pos x="80" y="1766"/>
                </a:cxn>
              </a:cxnLst>
              <a:rect l="0" t="0" r="r" b="b"/>
              <a:pathLst>
                <a:path w="1025" h="1809">
                  <a:moveTo>
                    <a:pt x="16" y="1169"/>
                  </a:moveTo>
                  <a:lnTo>
                    <a:pt x="26" y="1289"/>
                  </a:lnTo>
                  <a:lnTo>
                    <a:pt x="62" y="1771"/>
                  </a:lnTo>
                  <a:lnTo>
                    <a:pt x="54" y="1763"/>
                  </a:lnTo>
                  <a:lnTo>
                    <a:pt x="63" y="1763"/>
                  </a:lnTo>
                  <a:lnTo>
                    <a:pt x="56" y="1769"/>
                  </a:lnTo>
                  <a:lnTo>
                    <a:pt x="59" y="1759"/>
                  </a:lnTo>
                  <a:cubicBezTo>
                    <a:pt x="60" y="1756"/>
                    <a:pt x="63" y="1754"/>
                    <a:pt x="66" y="1754"/>
                  </a:cubicBezTo>
                  <a:lnTo>
                    <a:pt x="73" y="1754"/>
                  </a:lnTo>
                  <a:lnTo>
                    <a:pt x="66" y="1757"/>
                  </a:lnTo>
                  <a:lnTo>
                    <a:pt x="73" y="1748"/>
                  </a:lnTo>
                  <a:cubicBezTo>
                    <a:pt x="74" y="1746"/>
                    <a:pt x="75" y="1745"/>
                    <a:pt x="77" y="1744"/>
                  </a:cubicBezTo>
                  <a:lnTo>
                    <a:pt x="103" y="1738"/>
                  </a:lnTo>
                  <a:lnTo>
                    <a:pt x="99" y="1740"/>
                  </a:lnTo>
                  <a:lnTo>
                    <a:pt x="103" y="1737"/>
                  </a:lnTo>
                  <a:cubicBezTo>
                    <a:pt x="105" y="1734"/>
                    <a:pt x="110" y="1733"/>
                    <a:pt x="113" y="1736"/>
                  </a:cubicBezTo>
                  <a:lnTo>
                    <a:pt x="126" y="1746"/>
                  </a:lnTo>
                  <a:cubicBezTo>
                    <a:pt x="126" y="1746"/>
                    <a:pt x="127" y="1746"/>
                    <a:pt x="127" y="1746"/>
                  </a:cubicBezTo>
                  <a:lnTo>
                    <a:pt x="137" y="1756"/>
                  </a:lnTo>
                  <a:lnTo>
                    <a:pt x="131" y="1754"/>
                  </a:lnTo>
                  <a:lnTo>
                    <a:pt x="134" y="1754"/>
                  </a:lnTo>
                  <a:lnTo>
                    <a:pt x="137" y="1754"/>
                  </a:lnTo>
                  <a:lnTo>
                    <a:pt x="150" y="1754"/>
                  </a:lnTo>
                  <a:cubicBezTo>
                    <a:pt x="153" y="1754"/>
                    <a:pt x="155" y="1755"/>
                    <a:pt x="156" y="1757"/>
                  </a:cubicBezTo>
                  <a:lnTo>
                    <a:pt x="169" y="1773"/>
                  </a:lnTo>
                  <a:lnTo>
                    <a:pt x="165" y="1770"/>
                  </a:lnTo>
                  <a:lnTo>
                    <a:pt x="181" y="1773"/>
                  </a:lnTo>
                  <a:cubicBezTo>
                    <a:pt x="183" y="1774"/>
                    <a:pt x="184" y="1775"/>
                    <a:pt x="185" y="1776"/>
                  </a:cubicBezTo>
                  <a:lnTo>
                    <a:pt x="201" y="1795"/>
                  </a:lnTo>
                  <a:lnTo>
                    <a:pt x="187" y="1802"/>
                  </a:lnTo>
                  <a:lnTo>
                    <a:pt x="181" y="1777"/>
                  </a:lnTo>
                  <a:cubicBezTo>
                    <a:pt x="180" y="1773"/>
                    <a:pt x="182" y="1770"/>
                    <a:pt x="184" y="1768"/>
                  </a:cubicBezTo>
                  <a:lnTo>
                    <a:pt x="194" y="1761"/>
                  </a:lnTo>
                  <a:lnTo>
                    <a:pt x="204" y="1755"/>
                  </a:lnTo>
                  <a:lnTo>
                    <a:pt x="201" y="1758"/>
                  </a:lnTo>
                  <a:lnTo>
                    <a:pt x="207" y="1745"/>
                  </a:lnTo>
                  <a:cubicBezTo>
                    <a:pt x="208" y="1744"/>
                    <a:pt x="209" y="1742"/>
                    <a:pt x="211" y="1742"/>
                  </a:cubicBezTo>
                  <a:lnTo>
                    <a:pt x="217" y="1738"/>
                  </a:lnTo>
                  <a:lnTo>
                    <a:pt x="213" y="1745"/>
                  </a:lnTo>
                  <a:lnTo>
                    <a:pt x="213" y="1739"/>
                  </a:lnTo>
                  <a:cubicBezTo>
                    <a:pt x="213" y="1737"/>
                    <a:pt x="213" y="1736"/>
                    <a:pt x="214" y="1735"/>
                  </a:cubicBezTo>
                  <a:lnTo>
                    <a:pt x="221" y="1725"/>
                  </a:lnTo>
                  <a:lnTo>
                    <a:pt x="220" y="1727"/>
                  </a:lnTo>
                  <a:lnTo>
                    <a:pt x="223" y="1717"/>
                  </a:lnTo>
                  <a:lnTo>
                    <a:pt x="227" y="1710"/>
                  </a:lnTo>
                  <a:cubicBezTo>
                    <a:pt x="227" y="1708"/>
                    <a:pt x="229" y="1707"/>
                    <a:pt x="230" y="1706"/>
                  </a:cubicBezTo>
                  <a:lnTo>
                    <a:pt x="250" y="1696"/>
                  </a:lnTo>
                  <a:lnTo>
                    <a:pt x="248" y="1698"/>
                  </a:lnTo>
                  <a:lnTo>
                    <a:pt x="251" y="1695"/>
                  </a:lnTo>
                  <a:lnTo>
                    <a:pt x="249" y="1699"/>
                  </a:lnTo>
                  <a:lnTo>
                    <a:pt x="252" y="1682"/>
                  </a:lnTo>
                  <a:cubicBezTo>
                    <a:pt x="252" y="1682"/>
                    <a:pt x="252" y="1681"/>
                    <a:pt x="253" y="1680"/>
                  </a:cubicBezTo>
                  <a:lnTo>
                    <a:pt x="262" y="1664"/>
                  </a:lnTo>
                  <a:lnTo>
                    <a:pt x="262" y="1665"/>
                  </a:lnTo>
                  <a:lnTo>
                    <a:pt x="268" y="1649"/>
                  </a:lnTo>
                  <a:lnTo>
                    <a:pt x="275" y="1630"/>
                  </a:lnTo>
                  <a:cubicBezTo>
                    <a:pt x="275" y="1629"/>
                    <a:pt x="276" y="1627"/>
                    <a:pt x="277" y="1627"/>
                  </a:cubicBezTo>
                  <a:lnTo>
                    <a:pt x="280" y="1623"/>
                  </a:lnTo>
                  <a:lnTo>
                    <a:pt x="279" y="1625"/>
                  </a:lnTo>
                  <a:lnTo>
                    <a:pt x="285" y="1615"/>
                  </a:lnTo>
                  <a:lnTo>
                    <a:pt x="284" y="1618"/>
                  </a:lnTo>
                  <a:lnTo>
                    <a:pt x="287" y="1589"/>
                  </a:lnTo>
                  <a:cubicBezTo>
                    <a:pt x="287" y="1588"/>
                    <a:pt x="288" y="1586"/>
                    <a:pt x="289" y="1585"/>
                  </a:cubicBezTo>
                  <a:lnTo>
                    <a:pt x="308" y="1562"/>
                  </a:lnTo>
                  <a:lnTo>
                    <a:pt x="306" y="1568"/>
                  </a:lnTo>
                  <a:lnTo>
                    <a:pt x="306" y="1558"/>
                  </a:lnTo>
                  <a:cubicBezTo>
                    <a:pt x="306" y="1557"/>
                    <a:pt x="307" y="1556"/>
                    <a:pt x="307" y="1555"/>
                  </a:cubicBezTo>
                  <a:lnTo>
                    <a:pt x="313" y="1536"/>
                  </a:lnTo>
                  <a:lnTo>
                    <a:pt x="313" y="1538"/>
                  </a:lnTo>
                  <a:lnTo>
                    <a:pt x="316" y="1508"/>
                  </a:lnTo>
                  <a:cubicBezTo>
                    <a:pt x="316" y="1506"/>
                    <a:pt x="317" y="1504"/>
                    <a:pt x="319" y="1503"/>
                  </a:cubicBezTo>
                  <a:lnTo>
                    <a:pt x="335" y="1490"/>
                  </a:lnTo>
                  <a:cubicBezTo>
                    <a:pt x="337" y="1489"/>
                    <a:pt x="338" y="1488"/>
                    <a:pt x="340" y="1488"/>
                  </a:cubicBezTo>
                  <a:lnTo>
                    <a:pt x="353" y="1488"/>
                  </a:lnTo>
                  <a:cubicBezTo>
                    <a:pt x="356" y="1488"/>
                    <a:pt x="359" y="1490"/>
                    <a:pt x="360" y="1493"/>
                  </a:cubicBezTo>
                  <a:lnTo>
                    <a:pt x="363" y="1499"/>
                  </a:lnTo>
                  <a:lnTo>
                    <a:pt x="353" y="1496"/>
                  </a:lnTo>
                  <a:lnTo>
                    <a:pt x="376" y="1486"/>
                  </a:lnTo>
                  <a:cubicBezTo>
                    <a:pt x="378" y="1485"/>
                    <a:pt x="380" y="1485"/>
                    <a:pt x="382" y="1486"/>
                  </a:cubicBezTo>
                  <a:lnTo>
                    <a:pt x="389" y="1489"/>
                  </a:lnTo>
                  <a:lnTo>
                    <a:pt x="384" y="1488"/>
                  </a:lnTo>
                  <a:lnTo>
                    <a:pt x="407" y="1485"/>
                  </a:lnTo>
                  <a:cubicBezTo>
                    <a:pt x="407" y="1485"/>
                    <a:pt x="407" y="1485"/>
                    <a:pt x="408" y="1485"/>
                  </a:cubicBezTo>
                  <a:lnTo>
                    <a:pt x="417" y="1485"/>
                  </a:lnTo>
                  <a:lnTo>
                    <a:pt x="430" y="1485"/>
                  </a:lnTo>
                  <a:lnTo>
                    <a:pt x="424" y="1488"/>
                  </a:lnTo>
                  <a:lnTo>
                    <a:pt x="434" y="1475"/>
                  </a:lnTo>
                  <a:lnTo>
                    <a:pt x="432" y="1480"/>
                  </a:lnTo>
                  <a:lnTo>
                    <a:pt x="432" y="1474"/>
                  </a:lnTo>
                  <a:cubicBezTo>
                    <a:pt x="432" y="1473"/>
                    <a:pt x="432" y="1472"/>
                    <a:pt x="433" y="1471"/>
                  </a:cubicBezTo>
                  <a:lnTo>
                    <a:pt x="446" y="1441"/>
                  </a:lnTo>
                  <a:lnTo>
                    <a:pt x="445" y="1445"/>
                  </a:lnTo>
                  <a:lnTo>
                    <a:pt x="445" y="1441"/>
                  </a:lnTo>
                  <a:cubicBezTo>
                    <a:pt x="445" y="1441"/>
                    <a:pt x="445" y="1440"/>
                    <a:pt x="445" y="1439"/>
                  </a:cubicBezTo>
                  <a:lnTo>
                    <a:pt x="449" y="1429"/>
                  </a:lnTo>
                  <a:cubicBezTo>
                    <a:pt x="449" y="1429"/>
                    <a:pt x="449" y="1428"/>
                    <a:pt x="449" y="1427"/>
                  </a:cubicBezTo>
                  <a:lnTo>
                    <a:pt x="456" y="1418"/>
                  </a:lnTo>
                  <a:lnTo>
                    <a:pt x="455" y="1419"/>
                  </a:lnTo>
                  <a:lnTo>
                    <a:pt x="458" y="1410"/>
                  </a:lnTo>
                  <a:cubicBezTo>
                    <a:pt x="458" y="1409"/>
                    <a:pt x="459" y="1408"/>
                    <a:pt x="459" y="1408"/>
                  </a:cubicBezTo>
                  <a:lnTo>
                    <a:pt x="466" y="1398"/>
                  </a:lnTo>
                  <a:cubicBezTo>
                    <a:pt x="466" y="1397"/>
                    <a:pt x="467" y="1396"/>
                    <a:pt x="469" y="1395"/>
                  </a:cubicBezTo>
                  <a:lnTo>
                    <a:pt x="481" y="1389"/>
                  </a:lnTo>
                  <a:lnTo>
                    <a:pt x="477" y="1396"/>
                  </a:lnTo>
                  <a:lnTo>
                    <a:pt x="477" y="1386"/>
                  </a:lnTo>
                  <a:cubicBezTo>
                    <a:pt x="477" y="1382"/>
                    <a:pt x="481" y="1378"/>
                    <a:pt x="485" y="1378"/>
                  </a:cubicBezTo>
                  <a:lnTo>
                    <a:pt x="488" y="1378"/>
                  </a:lnTo>
                  <a:lnTo>
                    <a:pt x="481" y="1384"/>
                  </a:lnTo>
                  <a:lnTo>
                    <a:pt x="484" y="1374"/>
                  </a:lnTo>
                  <a:lnTo>
                    <a:pt x="492" y="1385"/>
                  </a:lnTo>
                  <a:lnTo>
                    <a:pt x="488" y="1385"/>
                  </a:lnTo>
                  <a:cubicBezTo>
                    <a:pt x="486" y="1385"/>
                    <a:pt x="484" y="1384"/>
                    <a:pt x="482" y="1382"/>
                  </a:cubicBezTo>
                  <a:cubicBezTo>
                    <a:pt x="480" y="1380"/>
                    <a:pt x="480" y="1377"/>
                    <a:pt x="481" y="1375"/>
                  </a:cubicBezTo>
                  <a:lnTo>
                    <a:pt x="484" y="1362"/>
                  </a:lnTo>
                  <a:lnTo>
                    <a:pt x="484" y="1364"/>
                  </a:lnTo>
                  <a:lnTo>
                    <a:pt x="484" y="1357"/>
                  </a:lnTo>
                  <a:cubicBezTo>
                    <a:pt x="484" y="1356"/>
                    <a:pt x="484" y="1354"/>
                    <a:pt x="485" y="1353"/>
                  </a:cubicBezTo>
                  <a:lnTo>
                    <a:pt x="495" y="1340"/>
                  </a:lnTo>
                  <a:lnTo>
                    <a:pt x="493" y="1344"/>
                  </a:lnTo>
                  <a:lnTo>
                    <a:pt x="493" y="1338"/>
                  </a:lnTo>
                  <a:lnTo>
                    <a:pt x="493" y="1335"/>
                  </a:lnTo>
                  <a:cubicBezTo>
                    <a:pt x="493" y="1333"/>
                    <a:pt x="494" y="1331"/>
                    <a:pt x="496" y="1329"/>
                  </a:cubicBezTo>
                  <a:lnTo>
                    <a:pt x="505" y="1319"/>
                  </a:lnTo>
                  <a:lnTo>
                    <a:pt x="503" y="1323"/>
                  </a:lnTo>
                  <a:lnTo>
                    <a:pt x="506" y="1310"/>
                  </a:lnTo>
                  <a:cubicBezTo>
                    <a:pt x="507" y="1307"/>
                    <a:pt x="509" y="1305"/>
                    <a:pt x="512" y="1304"/>
                  </a:cubicBezTo>
                  <a:lnTo>
                    <a:pt x="525" y="1301"/>
                  </a:lnTo>
                  <a:cubicBezTo>
                    <a:pt x="529" y="1300"/>
                    <a:pt x="532" y="1302"/>
                    <a:pt x="534" y="1305"/>
                  </a:cubicBezTo>
                  <a:lnTo>
                    <a:pt x="537" y="1312"/>
                  </a:lnTo>
                  <a:cubicBezTo>
                    <a:pt x="538" y="1313"/>
                    <a:pt x="538" y="1314"/>
                    <a:pt x="538" y="1315"/>
                  </a:cubicBezTo>
                  <a:lnTo>
                    <a:pt x="538" y="1328"/>
                  </a:lnTo>
                  <a:lnTo>
                    <a:pt x="536" y="1323"/>
                  </a:lnTo>
                  <a:lnTo>
                    <a:pt x="542" y="1329"/>
                  </a:lnTo>
                  <a:cubicBezTo>
                    <a:pt x="543" y="1330"/>
                    <a:pt x="543" y="1330"/>
                    <a:pt x="544" y="1331"/>
                  </a:cubicBezTo>
                  <a:lnTo>
                    <a:pt x="550" y="1344"/>
                  </a:lnTo>
                  <a:cubicBezTo>
                    <a:pt x="551" y="1345"/>
                    <a:pt x="551" y="1346"/>
                    <a:pt x="551" y="1348"/>
                  </a:cubicBezTo>
                  <a:lnTo>
                    <a:pt x="551" y="1354"/>
                  </a:lnTo>
                  <a:lnTo>
                    <a:pt x="551" y="1352"/>
                  </a:lnTo>
                  <a:lnTo>
                    <a:pt x="554" y="1365"/>
                  </a:lnTo>
                  <a:cubicBezTo>
                    <a:pt x="554" y="1367"/>
                    <a:pt x="554" y="1368"/>
                    <a:pt x="554" y="1370"/>
                  </a:cubicBezTo>
                  <a:lnTo>
                    <a:pt x="551" y="1379"/>
                  </a:lnTo>
                  <a:lnTo>
                    <a:pt x="551" y="1377"/>
                  </a:lnTo>
                  <a:lnTo>
                    <a:pt x="551" y="1383"/>
                  </a:lnTo>
                  <a:lnTo>
                    <a:pt x="550" y="1380"/>
                  </a:lnTo>
                  <a:lnTo>
                    <a:pt x="553" y="1386"/>
                  </a:lnTo>
                  <a:cubicBezTo>
                    <a:pt x="554" y="1388"/>
                    <a:pt x="554" y="1389"/>
                    <a:pt x="554" y="1391"/>
                  </a:cubicBezTo>
                  <a:lnTo>
                    <a:pt x="551" y="1413"/>
                  </a:lnTo>
                  <a:cubicBezTo>
                    <a:pt x="551" y="1415"/>
                    <a:pt x="550" y="1416"/>
                    <a:pt x="550" y="1417"/>
                  </a:cubicBezTo>
                  <a:lnTo>
                    <a:pt x="543" y="1426"/>
                  </a:lnTo>
                  <a:lnTo>
                    <a:pt x="544" y="1424"/>
                  </a:lnTo>
                  <a:lnTo>
                    <a:pt x="541" y="1437"/>
                  </a:lnTo>
                  <a:lnTo>
                    <a:pt x="541" y="1435"/>
                  </a:lnTo>
                  <a:lnTo>
                    <a:pt x="541" y="1441"/>
                  </a:lnTo>
                  <a:lnTo>
                    <a:pt x="541" y="1445"/>
                  </a:lnTo>
                  <a:lnTo>
                    <a:pt x="541" y="1458"/>
                  </a:lnTo>
                  <a:cubicBezTo>
                    <a:pt x="541" y="1460"/>
                    <a:pt x="540" y="1462"/>
                    <a:pt x="538" y="1464"/>
                  </a:cubicBezTo>
                  <a:lnTo>
                    <a:pt x="525" y="1474"/>
                  </a:lnTo>
                  <a:lnTo>
                    <a:pt x="529" y="1467"/>
                  </a:lnTo>
                  <a:lnTo>
                    <a:pt x="529" y="1471"/>
                  </a:lnTo>
                  <a:lnTo>
                    <a:pt x="528" y="1467"/>
                  </a:lnTo>
                  <a:lnTo>
                    <a:pt x="531" y="1473"/>
                  </a:lnTo>
                  <a:cubicBezTo>
                    <a:pt x="531" y="1475"/>
                    <a:pt x="532" y="1476"/>
                    <a:pt x="532" y="1477"/>
                  </a:cubicBezTo>
                  <a:lnTo>
                    <a:pt x="532" y="1487"/>
                  </a:lnTo>
                  <a:lnTo>
                    <a:pt x="526" y="1479"/>
                  </a:lnTo>
                  <a:lnTo>
                    <a:pt x="536" y="1482"/>
                  </a:lnTo>
                  <a:lnTo>
                    <a:pt x="571" y="1492"/>
                  </a:lnTo>
                  <a:lnTo>
                    <a:pt x="587" y="1495"/>
                  </a:lnTo>
                  <a:cubicBezTo>
                    <a:pt x="588" y="1495"/>
                    <a:pt x="589" y="1496"/>
                    <a:pt x="591" y="1497"/>
                  </a:cubicBezTo>
                  <a:lnTo>
                    <a:pt x="594" y="1500"/>
                  </a:lnTo>
                  <a:cubicBezTo>
                    <a:pt x="596" y="1502"/>
                    <a:pt x="597" y="1505"/>
                    <a:pt x="596" y="1508"/>
                  </a:cubicBezTo>
                  <a:lnTo>
                    <a:pt x="593" y="1521"/>
                  </a:lnTo>
                  <a:lnTo>
                    <a:pt x="593" y="1519"/>
                  </a:lnTo>
                  <a:lnTo>
                    <a:pt x="593" y="1522"/>
                  </a:lnTo>
                  <a:lnTo>
                    <a:pt x="589" y="1516"/>
                  </a:lnTo>
                  <a:lnTo>
                    <a:pt x="599" y="1522"/>
                  </a:lnTo>
                  <a:lnTo>
                    <a:pt x="595" y="1521"/>
                  </a:lnTo>
                  <a:lnTo>
                    <a:pt x="598" y="1521"/>
                  </a:lnTo>
                  <a:lnTo>
                    <a:pt x="604" y="1521"/>
                  </a:lnTo>
                  <a:cubicBezTo>
                    <a:pt x="606" y="1521"/>
                    <a:pt x="608" y="1522"/>
                    <a:pt x="610" y="1523"/>
                  </a:cubicBezTo>
                  <a:lnTo>
                    <a:pt x="613" y="1526"/>
                  </a:lnTo>
                  <a:cubicBezTo>
                    <a:pt x="614" y="1527"/>
                    <a:pt x="614" y="1528"/>
                    <a:pt x="615" y="1528"/>
                  </a:cubicBezTo>
                  <a:lnTo>
                    <a:pt x="618" y="1535"/>
                  </a:lnTo>
                  <a:lnTo>
                    <a:pt x="616" y="1533"/>
                  </a:lnTo>
                  <a:lnTo>
                    <a:pt x="620" y="1536"/>
                  </a:lnTo>
                  <a:cubicBezTo>
                    <a:pt x="621" y="1538"/>
                    <a:pt x="622" y="1540"/>
                    <a:pt x="622" y="1542"/>
                  </a:cubicBezTo>
                  <a:lnTo>
                    <a:pt x="622" y="1555"/>
                  </a:lnTo>
                  <a:lnTo>
                    <a:pt x="622" y="1568"/>
                  </a:lnTo>
                  <a:cubicBezTo>
                    <a:pt x="622" y="1572"/>
                    <a:pt x="618" y="1576"/>
                    <a:pt x="614" y="1576"/>
                  </a:cubicBezTo>
                  <a:lnTo>
                    <a:pt x="611" y="1576"/>
                  </a:lnTo>
                  <a:lnTo>
                    <a:pt x="618" y="1565"/>
                  </a:lnTo>
                  <a:lnTo>
                    <a:pt x="622" y="1575"/>
                  </a:lnTo>
                  <a:cubicBezTo>
                    <a:pt x="622" y="1576"/>
                    <a:pt x="622" y="1576"/>
                    <a:pt x="622" y="1577"/>
                  </a:cubicBezTo>
                  <a:lnTo>
                    <a:pt x="622" y="1581"/>
                  </a:lnTo>
                  <a:cubicBezTo>
                    <a:pt x="622" y="1585"/>
                    <a:pt x="618" y="1589"/>
                    <a:pt x="614" y="1589"/>
                  </a:cubicBezTo>
                  <a:cubicBezTo>
                    <a:pt x="609" y="1589"/>
                    <a:pt x="606" y="1585"/>
                    <a:pt x="606" y="1581"/>
                  </a:cubicBezTo>
                  <a:lnTo>
                    <a:pt x="606" y="1574"/>
                  </a:lnTo>
                  <a:cubicBezTo>
                    <a:pt x="606" y="1570"/>
                    <a:pt x="609" y="1566"/>
                    <a:pt x="614" y="1566"/>
                  </a:cubicBezTo>
                  <a:lnTo>
                    <a:pt x="617" y="1566"/>
                  </a:lnTo>
                  <a:cubicBezTo>
                    <a:pt x="621" y="1566"/>
                    <a:pt x="624" y="1569"/>
                    <a:pt x="625" y="1572"/>
                  </a:cubicBezTo>
                  <a:lnTo>
                    <a:pt x="628" y="1589"/>
                  </a:lnTo>
                  <a:cubicBezTo>
                    <a:pt x="629" y="1591"/>
                    <a:pt x="628" y="1593"/>
                    <a:pt x="627" y="1595"/>
                  </a:cubicBezTo>
                  <a:lnTo>
                    <a:pt x="621" y="1604"/>
                  </a:lnTo>
                  <a:lnTo>
                    <a:pt x="621" y="1596"/>
                  </a:lnTo>
                  <a:lnTo>
                    <a:pt x="624" y="1603"/>
                  </a:lnTo>
                  <a:lnTo>
                    <a:pt x="621" y="1599"/>
                  </a:lnTo>
                  <a:lnTo>
                    <a:pt x="627" y="1602"/>
                  </a:lnTo>
                  <a:lnTo>
                    <a:pt x="624" y="1602"/>
                  </a:lnTo>
                  <a:lnTo>
                    <a:pt x="627" y="1602"/>
                  </a:lnTo>
                  <a:lnTo>
                    <a:pt x="621" y="1604"/>
                  </a:lnTo>
                  <a:lnTo>
                    <a:pt x="624" y="1601"/>
                  </a:lnTo>
                  <a:lnTo>
                    <a:pt x="624" y="1612"/>
                  </a:lnTo>
                  <a:lnTo>
                    <a:pt x="621" y="1609"/>
                  </a:lnTo>
                  <a:cubicBezTo>
                    <a:pt x="618" y="1606"/>
                    <a:pt x="618" y="1601"/>
                    <a:pt x="621" y="1598"/>
                  </a:cubicBezTo>
                  <a:lnTo>
                    <a:pt x="628" y="1591"/>
                  </a:lnTo>
                  <a:cubicBezTo>
                    <a:pt x="630" y="1588"/>
                    <a:pt x="634" y="1588"/>
                    <a:pt x="637" y="1590"/>
                  </a:cubicBezTo>
                  <a:cubicBezTo>
                    <a:pt x="640" y="1591"/>
                    <a:pt x="642" y="1595"/>
                    <a:pt x="641" y="1599"/>
                  </a:cubicBezTo>
                  <a:lnTo>
                    <a:pt x="638" y="1612"/>
                  </a:lnTo>
                  <a:lnTo>
                    <a:pt x="634" y="1602"/>
                  </a:lnTo>
                  <a:lnTo>
                    <a:pt x="640" y="1606"/>
                  </a:lnTo>
                  <a:cubicBezTo>
                    <a:pt x="642" y="1606"/>
                    <a:pt x="643" y="1608"/>
                    <a:pt x="644" y="1609"/>
                  </a:cubicBezTo>
                  <a:lnTo>
                    <a:pt x="647" y="1616"/>
                  </a:lnTo>
                  <a:lnTo>
                    <a:pt x="640" y="1611"/>
                  </a:lnTo>
                  <a:lnTo>
                    <a:pt x="643" y="1611"/>
                  </a:lnTo>
                  <a:lnTo>
                    <a:pt x="635" y="1619"/>
                  </a:lnTo>
                  <a:lnTo>
                    <a:pt x="635" y="1600"/>
                  </a:lnTo>
                  <a:lnTo>
                    <a:pt x="635" y="1568"/>
                  </a:lnTo>
                  <a:cubicBezTo>
                    <a:pt x="635" y="1567"/>
                    <a:pt x="635" y="1566"/>
                    <a:pt x="635" y="1565"/>
                  </a:cubicBezTo>
                  <a:lnTo>
                    <a:pt x="642" y="1546"/>
                  </a:lnTo>
                  <a:lnTo>
                    <a:pt x="645" y="1538"/>
                  </a:lnTo>
                  <a:lnTo>
                    <a:pt x="649" y="1532"/>
                  </a:lnTo>
                  <a:lnTo>
                    <a:pt x="661" y="1506"/>
                  </a:lnTo>
                  <a:lnTo>
                    <a:pt x="661" y="1509"/>
                  </a:lnTo>
                  <a:lnTo>
                    <a:pt x="661" y="1493"/>
                  </a:lnTo>
                  <a:lnTo>
                    <a:pt x="661" y="1464"/>
                  </a:lnTo>
                  <a:cubicBezTo>
                    <a:pt x="661" y="1463"/>
                    <a:pt x="661" y="1462"/>
                    <a:pt x="661" y="1461"/>
                  </a:cubicBezTo>
                  <a:lnTo>
                    <a:pt x="668" y="1445"/>
                  </a:lnTo>
                  <a:lnTo>
                    <a:pt x="667" y="1448"/>
                  </a:lnTo>
                  <a:lnTo>
                    <a:pt x="667" y="1416"/>
                  </a:lnTo>
                  <a:lnTo>
                    <a:pt x="667" y="1383"/>
                  </a:lnTo>
                  <a:cubicBezTo>
                    <a:pt x="667" y="1382"/>
                    <a:pt x="667" y="1381"/>
                    <a:pt x="668" y="1380"/>
                  </a:cubicBezTo>
                  <a:lnTo>
                    <a:pt x="674" y="1367"/>
                  </a:lnTo>
                  <a:cubicBezTo>
                    <a:pt x="675" y="1366"/>
                    <a:pt x="676" y="1365"/>
                    <a:pt x="677" y="1364"/>
                  </a:cubicBezTo>
                  <a:lnTo>
                    <a:pt x="690" y="1354"/>
                  </a:lnTo>
                  <a:lnTo>
                    <a:pt x="687" y="1359"/>
                  </a:lnTo>
                  <a:lnTo>
                    <a:pt x="690" y="1346"/>
                  </a:lnTo>
                  <a:lnTo>
                    <a:pt x="693" y="1333"/>
                  </a:lnTo>
                  <a:lnTo>
                    <a:pt x="696" y="1305"/>
                  </a:lnTo>
                  <a:cubicBezTo>
                    <a:pt x="696" y="1303"/>
                    <a:pt x="697" y="1301"/>
                    <a:pt x="698" y="1300"/>
                  </a:cubicBezTo>
                  <a:lnTo>
                    <a:pt x="705" y="1293"/>
                  </a:lnTo>
                  <a:lnTo>
                    <a:pt x="703" y="1298"/>
                  </a:lnTo>
                  <a:lnTo>
                    <a:pt x="706" y="1256"/>
                  </a:lnTo>
                  <a:cubicBezTo>
                    <a:pt x="706" y="1256"/>
                    <a:pt x="706" y="1255"/>
                    <a:pt x="706" y="1255"/>
                  </a:cubicBezTo>
                  <a:lnTo>
                    <a:pt x="713" y="1235"/>
                  </a:lnTo>
                  <a:lnTo>
                    <a:pt x="712" y="1238"/>
                  </a:lnTo>
                  <a:lnTo>
                    <a:pt x="712" y="1228"/>
                  </a:lnTo>
                  <a:cubicBezTo>
                    <a:pt x="712" y="1227"/>
                    <a:pt x="712" y="1226"/>
                    <a:pt x="713" y="1225"/>
                  </a:cubicBezTo>
                  <a:lnTo>
                    <a:pt x="716" y="1216"/>
                  </a:lnTo>
                  <a:lnTo>
                    <a:pt x="715" y="1218"/>
                  </a:lnTo>
                  <a:lnTo>
                    <a:pt x="715" y="1215"/>
                  </a:lnTo>
                  <a:cubicBezTo>
                    <a:pt x="715" y="1214"/>
                    <a:pt x="716" y="1213"/>
                    <a:pt x="716" y="1211"/>
                  </a:cubicBezTo>
                  <a:lnTo>
                    <a:pt x="719" y="1205"/>
                  </a:lnTo>
                  <a:lnTo>
                    <a:pt x="719" y="1207"/>
                  </a:lnTo>
                  <a:lnTo>
                    <a:pt x="722" y="1194"/>
                  </a:lnTo>
                  <a:cubicBezTo>
                    <a:pt x="722" y="1193"/>
                    <a:pt x="722" y="1193"/>
                    <a:pt x="723" y="1192"/>
                  </a:cubicBezTo>
                  <a:lnTo>
                    <a:pt x="729" y="1179"/>
                  </a:lnTo>
                  <a:lnTo>
                    <a:pt x="728" y="1184"/>
                  </a:lnTo>
                  <a:lnTo>
                    <a:pt x="725" y="1168"/>
                  </a:lnTo>
                  <a:cubicBezTo>
                    <a:pt x="725" y="1167"/>
                    <a:pt x="725" y="1166"/>
                    <a:pt x="725" y="1165"/>
                  </a:cubicBezTo>
                  <a:lnTo>
                    <a:pt x="732" y="1120"/>
                  </a:lnTo>
                  <a:cubicBezTo>
                    <a:pt x="732" y="1119"/>
                    <a:pt x="732" y="1117"/>
                    <a:pt x="733" y="1116"/>
                  </a:cubicBezTo>
                  <a:lnTo>
                    <a:pt x="762" y="1081"/>
                  </a:lnTo>
                  <a:lnTo>
                    <a:pt x="760" y="1086"/>
                  </a:lnTo>
                  <a:lnTo>
                    <a:pt x="760" y="1076"/>
                  </a:lnTo>
                  <a:lnTo>
                    <a:pt x="775" y="1080"/>
                  </a:lnTo>
                  <a:lnTo>
                    <a:pt x="769" y="1090"/>
                  </a:lnTo>
                  <a:cubicBezTo>
                    <a:pt x="768" y="1092"/>
                    <a:pt x="766" y="1093"/>
                    <a:pt x="765" y="1093"/>
                  </a:cubicBezTo>
                  <a:lnTo>
                    <a:pt x="755" y="1096"/>
                  </a:lnTo>
                  <a:cubicBezTo>
                    <a:pt x="753" y="1097"/>
                    <a:pt x="750" y="1097"/>
                    <a:pt x="749" y="1096"/>
                  </a:cubicBezTo>
                  <a:cubicBezTo>
                    <a:pt x="747" y="1095"/>
                    <a:pt x="745" y="1093"/>
                    <a:pt x="745" y="1091"/>
                  </a:cubicBezTo>
                  <a:lnTo>
                    <a:pt x="741" y="1078"/>
                  </a:lnTo>
                  <a:lnTo>
                    <a:pt x="749" y="1084"/>
                  </a:lnTo>
                  <a:lnTo>
                    <a:pt x="746" y="1084"/>
                  </a:lnTo>
                  <a:lnTo>
                    <a:pt x="752" y="1082"/>
                  </a:lnTo>
                  <a:lnTo>
                    <a:pt x="745" y="1088"/>
                  </a:lnTo>
                  <a:cubicBezTo>
                    <a:pt x="745" y="1089"/>
                    <a:pt x="744" y="1089"/>
                    <a:pt x="743" y="1090"/>
                  </a:cubicBezTo>
                  <a:lnTo>
                    <a:pt x="737" y="1093"/>
                  </a:lnTo>
                  <a:lnTo>
                    <a:pt x="738" y="1092"/>
                  </a:lnTo>
                  <a:lnTo>
                    <a:pt x="703" y="1124"/>
                  </a:lnTo>
                  <a:lnTo>
                    <a:pt x="694" y="1133"/>
                  </a:lnTo>
                  <a:cubicBezTo>
                    <a:pt x="692" y="1135"/>
                    <a:pt x="689" y="1136"/>
                    <a:pt x="686" y="1135"/>
                  </a:cubicBezTo>
                  <a:lnTo>
                    <a:pt x="673" y="1132"/>
                  </a:lnTo>
                  <a:cubicBezTo>
                    <a:pt x="670" y="1131"/>
                    <a:pt x="667" y="1128"/>
                    <a:pt x="667" y="1124"/>
                  </a:cubicBezTo>
                  <a:lnTo>
                    <a:pt x="667" y="1121"/>
                  </a:lnTo>
                  <a:lnTo>
                    <a:pt x="667" y="1115"/>
                  </a:lnTo>
                  <a:cubicBezTo>
                    <a:pt x="667" y="1113"/>
                    <a:pt x="667" y="1112"/>
                    <a:pt x="668" y="1111"/>
                  </a:cubicBezTo>
                  <a:lnTo>
                    <a:pt x="674" y="1098"/>
                  </a:lnTo>
                  <a:lnTo>
                    <a:pt x="676" y="1107"/>
                  </a:lnTo>
                  <a:lnTo>
                    <a:pt x="673" y="1104"/>
                  </a:lnTo>
                  <a:lnTo>
                    <a:pt x="669" y="1101"/>
                  </a:lnTo>
                  <a:cubicBezTo>
                    <a:pt x="668" y="1099"/>
                    <a:pt x="667" y="1097"/>
                    <a:pt x="667" y="1095"/>
                  </a:cubicBezTo>
                  <a:lnTo>
                    <a:pt x="667" y="1092"/>
                  </a:lnTo>
                  <a:cubicBezTo>
                    <a:pt x="667" y="1090"/>
                    <a:pt x="668" y="1088"/>
                    <a:pt x="669" y="1086"/>
                  </a:cubicBezTo>
                  <a:lnTo>
                    <a:pt x="673" y="1083"/>
                  </a:lnTo>
                  <a:lnTo>
                    <a:pt x="670" y="1089"/>
                  </a:lnTo>
                  <a:lnTo>
                    <a:pt x="670" y="1076"/>
                  </a:lnTo>
                  <a:lnTo>
                    <a:pt x="673" y="1082"/>
                  </a:lnTo>
                  <a:lnTo>
                    <a:pt x="669" y="1078"/>
                  </a:lnTo>
                  <a:cubicBezTo>
                    <a:pt x="667" y="1076"/>
                    <a:pt x="666" y="1071"/>
                    <a:pt x="669" y="1068"/>
                  </a:cubicBezTo>
                  <a:lnTo>
                    <a:pt x="678" y="1055"/>
                  </a:lnTo>
                  <a:cubicBezTo>
                    <a:pt x="679" y="1054"/>
                    <a:pt x="680" y="1053"/>
                    <a:pt x="681" y="1053"/>
                  </a:cubicBezTo>
                  <a:lnTo>
                    <a:pt x="688" y="1049"/>
                  </a:lnTo>
                  <a:lnTo>
                    <a:pt x="686" y="1051"/>
                  </a:lnTo>
                  <a:lnTo>
                    <a:pt x="692" y="1044"/>
                  </a:lnTo>
                  <a:cubicBezTo>
                    <a:pt x="692" y="1044"/>
                    <a:pt x="693" y="1044"/>
                    <a:pt x="693" y="1043"/>
                  </a:cubicBezTo>
                  <a:lnTo>
                    <a:pt x="703" y="1037"/>
                  </a:lnTo>
                  <a:cubicBezTo>
                    <a:pt x="706" y="1035"/>
                    <a:pt x="710" y="1035"/>
                    <a:pt x="713" y="1038"/>
                  </a:cubicBezTo>
                  <a:lnTo>
                    <a:pt x="719" y="1044"/>
                  </a:lnTo>
                  <a:lnTo>
                    <a:pt x="714" y="1042"/>
                  </a:lnTo>
                  <a:lnTo>
                    <a:pt x="723" y="1042"/>
                  </a:lnTo>
                  <a:lnTo>
                    <a:pt x="721" y="1042"/>
                  </a:lnTo>
                  <a:lnTo>
                    <a:pt x="734" y="1039"/>
                  </a:lnTo>
                  <a:lnTo>
                    <a:pt x="729" y="1043"/>
                  </a:lnTo>
                  <a:lnTo>
                    <a:pt x="739" y="1024"/>
                  </a:lnTo>
                  <a:cubicBezTo>
                    <a:pt x="739" y="1023"/>
                    <a:pt x="740" y="1022"/>
                    <a:pt x="741" y="1021"/>
                  </a:cubicBezTo>
                  <a:lnTo>
                    <a:pt x="764" y="1005"/>
                  </a:lnTo>
                  <a:lnTo>
                    <a:pt x="761" y="1010"/>
                  </a:lnTo>
                  <a:lnTo>
                    <a:pt x="770" y="958"/>
                  </a:lnTo>
                  <a:lnTo>
                    <a:pt x="770" y="959"/>
                  </a:lnTo>
                  <a:lnTo>
                    <a:pt x="770" y="953"/>
                  </a:lnTo>
                  <a:lnTo>
                    <a:pt x="772" y="959"/>
                  </a:lnTo>
                  <a:lnTo>
                    <a:pt x="763" y="949"/>
                  </a:lnTo>
                  <a:cubicBezTo>
                    <a:pt x="762" y="949"/>
                    <a:pt x="762" y="948"/>
                    <a:pt x="762" y="948"/>
                  </a:cubicBezTo>
                  <a:lnTo>
                    <a:pt x="755" y="938"/>
                  </a:lnTo>
                  <a:lnTo>
                    <a:pt x="762" y="942"/>
                  </a:lnTo>
                  <a:lnTo>
                    <a:pt x="759" y="942"/>
                  </a:lnTo>
                  <a:lnTo>
                    <a:pt x="767" y="934"/>
                  </a:lnTo>
                  <a:lnTo>
                    <a:pt x="767" y="937"/>
                  </a:lnTo>
                  <a:lnTo>
                    <a:pt x="765" y="932"/>
                  </a:lnTo>
                  <a:lnTo>
                    <a:pt x="772" y="942"/>
                  </a:lnTo>
                  <a:cubicBezTo>
                    <a:pt x="774" y="945"/>
                    <a:pt x="774" y="949"/>
                    <a:pt x="771" y="952"/>
                  </a:cubicBezTo>
                  <a:lnTo>
                    <a:pt x="765" y="959"/>
                  </a:lnTo>
                  <a:lnTo>
                    <a:pt x="761" y="962"/>
                  </a:lnTo>
                  <a:cubicBezTo>
                    <a:pt x="760" y="963"/>
                    <a:pt x="758" y="964"/>
                    <a:pt x="756" y="964"/>
                  </a:cubicBezTo>
                  <a:lnTo>
                    <a:pt x="749" y="964"/>
                  </a:lnTo>
                  <a:lnTo>
                    <a:pt x="752" y="964"/>
                  </a:lnTo>
                  <a:lnTo>
                    <a:pt x="742" y="967"/>
                  </a:lnTo>
                  <a:cubicBezTo>
                    <a:pt x="741" y="967"/>
                    <a:pt x="740" y="967"/>
                    <a:pt x="740" y="967"/>
                  </a:cubicBezTo>
                  <a:lnTo>
                    <a:pt x="727" y="967"/>
                  </a:lnTo>
                  <a:lnTo>
                    <a:pt x="730" y="967"/>
                  </a:lnTo>
                  <a:lnTo>
                    <a:pt x="724" y="970"/>
                  </a:lnTo>
                  <a:cubicBezTo>
                    <a:pt x="723" y="970"/>
                    <a:pt x="721" y="971"/>
                    <a:pt x="720" y="971"/>
                  </a:cubicBezTo>
                  <a:lnTo>
                    <a:pt x="717" y="971"/>
                  </a:lnTo>
                  <a:lnTo>
                    <a:pt x="723" y="968"/>
                  </a:lnTo>
                  <a:lnTo>
                    <a:pt x="710" y="984"/>
                  </a:lnTo>
                  <a:cubicBezTo>
                    <a:pt x="709" y="986"/>
                    <a:pt x="707" y="987"/>
                    <a:pt x="704" y="987"/>
                  </a:cubicBezTo>
                  <a:lnTo>
                    <a:pt x="694" y="987"/>
                  </a:lnTo>
                  <a:lnTo>
                    <a:pt x="698" y="986"/>
                  </a:lnTo>
                  <a:lnTo>
                    <a:pt x="692" y="989"/>
                  </a:lnTo>
                  <a:cubicBezTo>
                    <a:pt x="690" y="990"/>
                    <a:pt x="688" y="990"/>
                    <a:pt x="686" y="990"/>
                  </a:cubicBezTo>
                  <a:lnTo>
                    <a:pt x="670" y="987"/>
                  </a:lnTo>
                  <a:cubicBezTo>
                    <a:pt x="669" y="986"/>
                    <a:pt x="667" y="986"/>
                    <a:pt x="666" y="985"/>
                  </a:cubicBezTo>
                  <a:lnTo>
                    <a:pt x="663" y="981"/>
                  </a:lnTo>
                  <a:lnTo>
                    <a:pt x="669" y="984"/>
                  </a:lnTo>
                  <a:lnTo>
                    <a:pt x="665" y="984"/>
                  </a:lnTo>
                  <a:lnTo>
                    <a:pt x="668" y="983"/>
                  </a:lnTo>
                  <a:lnTo>
                    <a:pt x="658" y="986"/>
                  </a:lnTo>
                  <a:cubicBezTo>
                    <a:pt x="657" y="987"/>
                    <a:pt x="657" y="987"/>
                    <a:pt x="656" y="987"/>
                  </a:cubicBezTo>
                  <a:lnTo>
                    <a:pt x="653" y="987"/>
                  </a:lnTo>
                  <a:cubicBezTo>
                    <a:pt x="649" y="987"/>
                    <a:pt x="646" y="985"/>
                    <a:pt x="645" y="981"/>
                  </a:cubicBezTo>
                  <a:lnTo>
                    <a:pt x="642" y="972"/>
                  </a:lnTo>
                  <a:cubicBezTo>
                    <a:pt x="641" y="969"/>
                    <a:pt x="641" y="967"/>
                    <a:pt x="642" y="965"/>
                  </a:cubicBezTo>
                  <a:lnTo>
                    <a:pt x="652" y="949"/>
                  </a:lnTo>
                  <a:cubicBezTo>
                    <a:pt x="653" y="948"/>
                    <a:pt x="654" y="947"/>
                    <a:pt x="655" y="946"/>
                  </a:cubicBezTo>
                  <a:lnTo>
                    <a:pt x="662" y="943"/>
                  </a:lnTo>
                  <a:lnTo>
                    <a:pt x="658" y="948"/>
                  </a:lnTo>
                  <a:lnTo>
                    <a:pt x="664" y="916"/>
                  </a:lnTo>
                  <a:cubicBezTo>
                    <a:pt x="664" y="915"/>
                    <a:pt x="665" y="914"/>
                    <a:pt x="665" y="913"/>
                  </a:cubicBezTo>
                  <a:lnTo>
                    <a:pt x="675" y="897"/>
                  </a:lnTo>
                  <a:lnTo>
                    <a:pt x="674" y="899"/>
                  </a:lnTo>
                  <a:lnTo>
                    <a:pt x="687" y="863"/>
                  </a:lnTo>
                  <a:cubicBezTo>
                    <a:pt x="687" y="862"/>
                    <a:pt x="687" y="862"/>
                    <a:pt x="688" y="861"/>
                  </a:cubicBezTo>
                  <a:lnTo>
                    <a:pt x="694" y="852"/>
                  </a:lnTo>
                  <a:cubicBezTo>
                    <a:pt x="695" y="850"/>
                    <a:pt x="697" y="849"/>
                    <a:pt x="699" y="848"/>
                  </a:cubicBezTo>
                  <a:cubicBezTo>
                    <a:pt x="701" y="848"/>
                    <a:pt x="704" y="848"/>
                    <a:pt x="705" y="849"/>
                  </a:cubicBezTo>
                  <a:lnTo>
                    <a:pt x="715" y="856"/>
                  </a:lnTo>
                  <a:lnTo>
                    <a:pt x="708" y="855"/>
                  </a:lnTo>
                  <a:lnTo>
                    <a:pt x="727" y="848"/>
                  </a:lnTo>
                  <a:lnTo>
                    <a:pt x="737" y="845"/>
                  </a:lnTo>
                  <a:cubicBezTo>
                    <a:pt x="739" y="844"/>
                    <a:pt x="742" y="845"/>
                    <a:pt x="744" y="846"/>
                  </a:cubicBezTo>
                  <a:cubicBezTo>
                    <a:pt x="746" y="848"/>
                    <a:pt x="748" y="850"/>
                    <a:pt x="748" y="853"/>
                  </a:cubicBezTo>
                  <a:lnTo>
                    <a:pt x="748" y="866"/>
                  </a:lnTo>
                  <a:lnTo>
                    <a:pt x="740" y="858"/>
                  </a:lnTo>
                  <a:lnTo>
                    <a:pt x="743" y="858"/>
                  </a:lnTo>
                  <a:lnTo>
                    <a:pt x="735" y="864"/>
                  </a:lnTo>
                  <a:lnTo>
                    <a:pt x="738" y="848"/>
                  </a:lnTo>
                  <a:cubicBezTo>
                    <a:pt x="738" y="847"/>
                    <a:pt x="739" y="846"/>
                    <a:pt x="740" y="845"/>
                  </a:cubicBezTo>
                  <a:lnTo>
                    <a:pt x="749" y="832"/>
                  </a:lnTo>
                  <a:lnTo>
                    <a:pt x="748" y="835"/>
                  </a:lnTo>
                  <a:lnTo>
                    <a:pt x="751" y="816"/>
                  </a:lnTo>
                  <a:lnTo>
                    <a:pt x="751" y="818"/>
                  </a:lnTo>
                  <a:lnTo>
                    <a:pt x="748" y="796"/>
                  </a:lnTo>
                  <a:lnTo>
                    <a:pt x="756" y="802"/>
                  </a:lnTo>
                  <a:lnTo>
                    <a:pt x="749" y="802"/>
                  </a:lnTo>
                  <a:cubicBezTo>
                    <a:pt x="747" y="802"/>
                    <a:pt x="744" y="801"/>
                    <a:pt x="743" y="799"/>
                  </a:cubicBezTo>
                  <a:lnTo>
                    <a:pt x="733" y="786"/>
                  </a:lnTo>
                  <a:cubicBezTo>
                    <a:pt x="732" y="785"/>
                    <a:pt x="732" y="784"/>
                    <a:pt x="732" y="783"/>
                  </a:cubicBezTo>
                  <a:lnTo>
                    <a:pt x="728" y="760"/>
                  </a:lnTo>
                  <a:lnTo>
                    <a:pt x="725" y="711"/>
                  </a:lnTo>
                  <a:cubicBezTo>
                    <a:pt x="725" y="710"/>
                    <a:pt x="725" y="709"/>
                    <a:pt x="725" y="708"/>
                  </a:cubicBezTo>
                  <a:lnTo>
                    <a:pt x="742" y="656"/>
                  </a:lnTo>
                  <a:cubicBezTo>
                    <a:pt x="742" y="656"/>
                    <a:pt x="742" y="655"/>
                    <a:pt x="742" y="655"/>
                  </a:cubicBezTo>
                  <a:lnTo>
                    <a:pt x="752" y="636"/>
                  </a:lnTo>
                  <a:cubicBezTo>
                    <a:pt x="753" y="633"/>
                    <a:pt x="756" y="631"/>
                    <a:pt x="759" y="631"/>
                  </a:cubicBezTo>
                  <a:lnTo>
                    <a:pt x="765" y="631"/>
                  </a:lnTo>
                  <a:lnTo>
                    <a:pt x="758" y="637"/>
                  </a:lnTo>
                  <a:lnTo>
                    <a:pt x="761" y="627"/>
                  </a:lnTo>
                  <a:lnTo>
                    <a:pt x="771" y="607"/>
                  </a:lnTo>
                  <a:lnTo>
                    <a:pt x="797" y="549"/>
                  </a:lnTo>
                  <a:cubicBezTo>
                    <a:pt x="797" y="548"/>
                    <a:pt x="797" y="547"/>
                    <a:pt x="798" y="547"/>
                  </a:cubicBezTo>
                  <a:lnTo>
                    <a:pt x="811" y="531"/>
                  </a:lnTo>
                  <a:cubicBezTo>
                    <a:pt x="812" y="529"/>
                    <a:pt x="814" y="528"/>
                    <a:pt x="817" y="528"/>
                  </a:cubicBezTo>
                  <a:lnTo>
                    <a:pt x="823" y="528"/>
                  </a:lnTo>
                  <a:lnTo>
                    <a:pt x="818" y="541"/>
                  </a:lnTo>
                  <a:lnTo>
                    <a:pt x="814" y="538"/>
                  </a:lnTo>
                  <a:cubicBezTo>
                    <a:pt x="811" y="535"/>
                    <a:pt x="811" y="530"/>
                    <a:pt x="814" y="527"/>
                  </a:cubicBezTo>
                  <a:lnTo>
                    <a:pt x="853" y="488"/>
                  </a:lnTo>
                  <a:cubicBezTo>
                    <a:pt x="854" y="487"/>
                    <a:pt x="857" y="486"/>
                    <a:pt x="859" y="486"/>
                  </a:cubicBezTo>
                  <a:lnTo>
                    <a:pt x="862" y="486"/>
                  </a:lnTo>
                  <a:lnTo>
                    <a:pt x="856" y="488"/>
                  </a:lnTo>
                  <a:lnTo>
                    <a:pt x="898" y="443"/>
                  </a:lnTo>
                  <a:lnTo>
                    <a:pt x="896" y="447"/>
                  </a:lnTo>
                  <a:lnTo>
                    <a:pt x="899" y="428"/>
                  </a:lnTo>
                  <a:cubicBezTo>
                    <a:pt x="899" y="426"/>
                    <a:pt x="900" y="424"/>
                    <a:pt x="902" y="423"/>
                  </a:cubicBezTo>
                  <a:lnTo>
                    <a:pt x="918" y="410"/>
                  </a:lnTo>
                  <a:lnTo>
                    <a:pt x="916" y="412"/>
                  </a:lnTo>
                  <a:lnTo>
                    <a:pt x="923" y="402"/>
                  </a:lnTo>
                  <a:lnTo>
                    <a:pt x="939" y="376"/>
                  </a:lnTo>
                  <a:cubicBezTo>
                    <a:pt x="939" y="375"/>
                    <a:pt x="940" y="374"/>
                    <a:pt x="941" y="374"/>
                  </a:cubicBezTo>
                  <a:lnTo>
                    <a:pt x="951" y="367"/>
                  </a:lnTo>
                  <a:lnTo>
                    <a:pt x="948" y="370"/>
                  </a:lnTo>
                  <a:lnTo>
                    <a:pt x="958" y="351"/>
                  </a:lnTo>
                  <a:lnTo>
                    <a:pt x="957" y="353"/>
                  </a:lnTo>
                  <a:lnTo>
                    <a:pt x="960" y="340"/>
                  </a:lnTo>
                  <a:lnTo>
                    <a:pt x="964" y="327"/>
                  </a:lnTo>
                  <a:cubicBezTo>
                    <a:pt x="964" y="324"/>
                    <a:pt x="966" y="323"/>
                    <a:pt x="968" y="322"/>
                  </a:cubicBezTo>
                  <a:lnTo>
                    <a:pt x="974" y="318"/>
                  </a:lnTo>
                  <a:lnTo>
                    <a:pt x="970" y="325"/>
                  </a:lnTo>
                  <a:lnTo>
                    <a:pt x="973" y="283"/>
                  </a:lnTo>
                  <a:cubicBezTo>
                    <a:pt x="973" y="282"/>
                    <a:pt x="973" y="281"/>
                    <a:pt x="974" y="280"/>
                  </a:cubicBezTo>
                  <a:lnTo>
                    <a:pt x="980" y="264"/>
                  </a:lnTo>
                  <a:cubicBezTo>
                    <a:pt x="980" y="263"/>
                    <a:pt x="981" y="262"/>
                    <a:pt x="982" y="262"/>
                  </a:cubicBezTo>
                  <a:lnTo>
                    <a:pt x="985" y="258"/>
                  </a:lnTo>
                  <a:cubicBezTo>
                    <a:pt x="987" y="257"/>
                    <a:pt x="989" y="256"/>
                    <a:pt x="991" y="256"/>
                  </a:cubicBezTo>
                  <a:lnTo>
                    <a:pt x="997" y="256"/>
                  </a:lnTo>
                  <a:lnTo>
                    <a:pt x="1000" y="256"/>
                  </a:lnTo>
                  <a:lnTo>
                    <a:pt x="992" y="264"/>
                  </a:lnTo>
                  <a:lnTo>
                    <a:pt x="992" y="254"/>
                  </a:lnTo>
                  <a:lnTo>
                    <a:pt x="996" y="227"/>
                  </a:lnTo>
                  <a:cubicBezTo>
                    <a:pt x="996" y="226"/>
                    <a:pt x="996" y="225"/>
                    <a:pt x="997" y="223"/>
                  </a:cubicBezTo>
                  <a:lnTo>
                    <a:pt x="1010" y="207"/>
                  </a:lnTo>
                  <a:lnTo>
                    <a:pt x="1015" y="220"/>
                  </a:lnTo>
                  <a:lnTo>
                    <a:pt x="990" y="217"/>
                  </a:lnTo>
                  <a:lnTo>
                    <a:pt x="987" y="217"/>
                  </a:lnTo>
                  <a:cubicBezTo>
                    <a:pt x="984" y="217"/>
                    <a:pt x="981" y="215"/>
                    <a:pt x="980" y="212"/>
                  </a:cubicBezTo>
                  <a:lnTo>
                    <a:pt x="974" y="196"/>
                  </a:lnTo>
                  <a:cubicBezTo>
                    <a:pt x="973" y="195"/>
                    <a:pt x="973" y="194"/>
                    <a:pt x="973" y="193"/>
                  </a:cubicBezTo>
                  <a:lnTo>
                    <a:pt x="973" y="164"/>
                  </a:lnTo>
                  <a:lnTo>
                    <a:pt x="974" y="168"/>
                  </a:lnTo>
                  <a:lnTo>
                    <a:pt x="965" y="152"/>
                  </a:lnTo>
                  <a:cubicBezTo>
                    <a:pt x="964" y="150"/>
                    <a:pt x="963" y="149"/>
                    <a:pt x="963" y="148"/>
                  </a:cubicBezTo>
                  <a:lnTo>
                    <a:pt x="963" y="138"/>
                  </a:lnTo>
                  <a:cubicBezTo>
                    <a:pt x="963" y="137"/>
                    <a:pt x="964" y="136"/>
                    <a:pt x="964" y="135"/>
                  </a:cubicBezTo>
                  <a:lnTo>
                    <a:pt x="970" y="119"/>
                  </a:lnTo>
                  <a:lnTo>
                    <a:pt x="973" y="109"/>
                  </a:lnTo>
                  <a:lnTo>
                    <a:pt x="973" y="114"/>
                  </a:lnTo>
                  <a:lnTo>
                    <a:pt x="970" y="97"/>
                  </a:lnTo>
                  <a:lnTo>
                    <a:pt x="972" y="101"/>
                  </a:lnTo>
                  <a:lnTo>
                    <a:pt x="962" y="92"/>
                  </a:lnTo>
                  <a:lnTo>
                    <a:pt x="966" y="94"/>
                  </a:lnTo>
                  <a:lnTo>
                    <a:pt x="956" y="90"/>
                  </a:lnTo>
                  <a:lnTo>
                    <a:pt x="967" y="83"/>
                  </a:lnTo>
                  <a:lnTo>
                    <a:pt x="967" y="86"/>
                  </a:lnTo>
                  <a:cubicBezTo>
                    <a:pt x="967" y="91"/>
                    <a:pt x="963" y="94"/>
                    <a:pt x="958" y="94"/>
                  </a:cubicBezTo>
                  <a:lnTo>
                    <a:pt x="949" y="94"/>
                  </a:lnTo>
                  <a:cubicBezTo>
                    <a:pt x="944" y="94"/>
                    <a:pt x="941" y="91"/>
                    <a:pt x="941" y="86"/>
                  </a:cubicBezTo>
                  <a:lnTo>
                    <a:pt x="941" y="76"/>
                  </a:lnTo>
                  <a:lnTo>
                    <a:pt x="952" y="84"/>
                  </a:lnTo>
                  <a:lnTo>
                    <a:pt x="946" y="87"/>
                  </a:lnTo>
                  <a:cubicBezTo>
                    <a:pt x="945" y="87"/>
                    <a:pt x="944" y="88"/>
                    <a:pt x="942" y="88"/>
                  </a:cubicBezTo>
                  <a:lnTo>
                    <a:pt x="933" y="88"/>
                  </a:lnTo>
                  <a:cubicBezTo>
                    <a:pt x="931" y="88"/>
                    <a:pt x="930" y="87"/>
                    <a:pt x="928" y="86"/>
                  </a:cubicBezTo>
                  <a:lnTo>
                    <a:pt x="919" y="80"/>
                  </a:lnTo>
                  <a:cubicBezTo>
                    <a:pt x="916" y="78"/>
                    <a:pt x="915" y="76"/>
                    <a:pt x="915" y="73"/>
                  </a:cubicBezTo>
                  <a:lnTo>
                    <a:pt x="915" y="67"/>
                  </a:lnTo>
                  <a:lnTo>
                    <a:pt x="915" y="63"/>
                  </a:lnTo>
                  <a:lnTo>
                    <a:pt x="921" y="71"/>
                  </a:lnTo>
                  <a:lnTo>
                    <a:pt x="911" y="68"/>
                  </a:lnTo>
                  <a:cubicBezTo>
                    <a:pt x="908" y="67"/>
                    <a:pt x="905" y="64"/>
                    <a:pt x="905" y="60"/>
                  </a:cubicBezTo>
                  <a:lnTo>
                    <a:pt x="905" y="57"/>
                  </a:lnTo>
                  <a:lnTo>
                    <a:pt x="910" y="64"/>
                  </a:lnTo>
                  <a:lnTo>
                    <a:pt x="903" y="61"/>
                  </a:lnTo>
                  <a:cubicBezTo>
                    <a:pt x="902" y="60"/>
                    <a:pt x="901" y="60"/>
                    <a:pt x="901" y="59"/>
                  </a:cubicBezTo>
                  <a:lnTo>
                    <a:pt x="878" y="30"/>
                  </a:lnTo>
                  <a:lnTo>
                    <a:pt x="872" y="24"/>
                  </a:lnTo>
                  <a:lnTo>
                    <a:pt x="876" y="26"/>
                  </a:lnTo>
                  <a:lnTo>
                    <a:pt x="831" y="16"/>
                  </a:lnTo>
                  <a:lnTo>
                    <a:pt x="833" y="16"/>
                  </a:lnTo>
                  <a:lnTo>
                    <a:pt x="830" y="16"/>
                  </a:lnTo>
                  <a:lnTo>
                    <a:pt x="835" y="14"/>
                  </a:lnTo>
                  <a:lnTo>
                    <a:pt x="822" y="27"/>
                  </a:lnTo>
                  <a:cubicBezTo>
                    <a:pt x="822" y="28"/>
                    <a:pt x="821" y="28"/>
                    <a:pt x="821" y="28"/>
                  </a:cubicBezTo>
                  <a:lnTo>
                    <a:pt x="792" y="45"/>
                  </a:lnTo>
                  <a:lnTo>
                    <a:pt x="775" y="51"/>
                  </a:lnTo>
                  <a:cubicBezTo>
                    <a:pt x="774" y="52"/>
                    <a:pt x="773" y="52"/>
                    <a:pt x="772" y="52"/>
                  </a:cubicBezTo>
                  <a:lnTo>
                    <a:pt x="756" y="52"/>
                  </a:lnTo>
                  <a:cubicBezTo>
                    <a:pt x="755" y="52"/>
                    <a:pt x="755" y="52"/>
                    <a:pt x="754" y="52"/>
                  </a:cubicBezTo>
                  <a:lnTo>
                    <a:pt x="738" y="49"/>
                  </a:lnTo>
                  <a:cubicBezTo>
                    <a:pt x="736" y="48"/>
                    <a:pt x="735" y="48"/>
                    <a:pt x="734" y="46"/>
                  </a:cubicBezTo>
                  <a:lnTo>
                    <a:pt x="727" y="40"/>
                  </a:lnTo>
                  <a:lnTo>
                    <a:pt x="733" y="42"/>
                  </a:lnTo>
                  <a:lnTo>
                    <a:pt x="727" y="42"/>
                  </a:lnTo>
                  <a:lnTo>
                    <a:pt x="733" y="39"/>
                  </a:lnTo>
                  <a:lnTo>
                    <a:pt x="720" y="56"/>
                  </a:lnTo>
                  <a:cubicBezTo>
                    <a:pt x="719" y="56"/>
                    <a:pt x="718" y="57"/>
                    <a:pt x="717" y="58"/>
                  </a:cubicBezTo>
                  <a:lnTo>
                    <a:pt x="704" y="64"/>
                  </a:lnTo>
                  <a:cubicBezTo>
                    <a:pt x="703" y="65"/>
                    <a:pt x="702" y="65"/>
                    <a:pt x="701" y="65"/>
                  </a:cubicBezTo>
                  <a:lnTo>
                    <a:pt x="698" y="65"/>
                  </a:lnTo>
                  <a:lnTo>
                    <a:pt x="705" y="60"/>
                  </a:lnTo>
                  <a:lnTo>
                    <a:pt x="702" y="69"/>
                  </a:lnTo>
                  <a:cubicBezTo>
                    <a:pt x="701" y="72"/>
                    <a:pt x="698" y="75"/>
                    <a:pt x="694" y="75"/>
                  </a:cubicBezTo>
                  <a:lnTo>
                    <a:pt x="682" y="75"/>
                  </a:lnTo>
                  <a:lnTo>
                    <a:pt x="688" y="71"/>
                  </a:lnTo>
                  <a:lnTo>
                    <a:pt x="682" y="81"/>
                  </a:lnTo>
                  <a:cubicBezTo>
                    <a:pt x="680" y="83"/>
                    <a:pt x="678" y="84"/>
                    <a:pt x="675" y="84"/>
                  </a:cubicBezTo>
                  <a:lnTo>
                    <a:pt x="669" y="84"/>
                  </a:lnTo>
                  <a:lnTo>
                    <a:pt x="656" y="84"/>
                  </a:lnTo>
                  <a:lnTo>
                    <a:pt x="664" y="75"/>
                  </a:lnTo>
                  <a:lnTo>
                    <a:pt x="683" y="240"/>
                  </a:lnTo>
                  <a:cubicBezTo>
                    <a:pt x="683" y="241"/>
                    <a:pt x="683" y="242"/>
                    <a:pt x="683" y="243"/>
                  </a:cubicBezTo>
                  <a:lnTo>
                    <a:pt x="644" y="389"/>
                  </a:lnTo>
                  <a:cubicBezTo>
                    <a:pt x="644" y="390"/>
                    <a:pt x="643" y="391"/>
                    <a:pt x="643" y="392"/>
                  </a:cubicBezTo>
                  <a:lnTo>
                    <a:pt x="514" y="547"/>
                  </a:lnTo>
                  <a:lnTo>
                    <a:pt x="15" y="1175"/>
                  </a:lnTo>
                  <a:lnTo>
                    <a:pt x="2" y="1165"/>
                  </a:lnTo>
                  <a:lnTo>
                    <a:pt x="501" y="537"/>
                  </a:lnTo>
                  <a:lnTo>
                    <a:pt x="630" y="382"/>
                  </a:lnTo>
                  <a:lnTo>
                    <a:pt x="629" y="385"/>
                  </a:lnTo>
                  <a:lnTo>
                    <a:pt x="667" y="239"/>
                  </a:lnTo>
                  <a:lnTo>
                    <a:pt x="667" y="242"/>
                  </a:lnTo>
                  <a:lnTo>
                    <a:pt x="648" y="77"/>
                  </a:lnTo>
                  <a:cubicBezTo>
                    <a:pt x="648" y="75"/>
                    <a:pt x="648" y="73"/>
                    <a:pt x="650" y="71"/>
                  </a:cubicBezTo>
                  <a:cubicBezTo>
                    <a:pt x="651" y="69"/>
                    <a:pt x="653" y="68"/>
                    <a:pt x="656" y="68"/>
                  </a:cubicBezTo>
                  <a:lnTo>
                    <a:pt x="669" y="68"/>
                  </a:lnTo>
                  <a:lnTo>
                    <a:pt x="675" y="68"/>
                  </a:lnTo>
                  <a:lnTo>
                    <a:pt x="668" y="72"/>
                  </a:lnTo>
                  <a:lnTo>
                    <a:pt x="675" y="62"/>
                  </a:lnTo>
                  <a:cubicBezTo>
                    <a:pt x="676" y="60"/>
                    <a:pt x="679" y="59"/>
                    <a:pt x="682" y="59"/>
                  </a:cubicBezTo>
                  <a:lnTo>
                    <a:pt x="694" y="59"/>
                  </a:lnTo>
                  <a:lnTo>
                    <a:pt x="687" y="64"/>
                  </a:lnTo>
                  <a:lnTo>
                    <a:pt x="690" y="54"/>
                  </a:lnTo>
                  <a:cubicBezTo>
                    <a:pt x="691" y="51"/>
                    <a:pt x="694" y="49"/>
                    <a:pt x="698" y="49"/>
                  </a:cubicBezTo>
                  <a:lnTo>
                    <a:pt x="701" y="49"/>
                  </a:lnTo>
                  <a:lnTo>
                    <a:pt x="697" y="50"/>
                  </a:lnTo>
                  <a:lnTo>
                    <a:pt x="710" y="43"/>
                  </a:lnTo>
                  <a:lnTo>
                    <a:pt x="707" y="46"/>
                  </a:lnTo>
                  <a:lnTo>
                    <a:pt x="720" y="29"/>
                  </a:lnTo>
                  <a:cubicBezTo>
                    <a:pt x="722" y="27"/>
                    <a:pt x="724" y="26"/>
                    <a:pt x="727" y="26"/>
                  </a:cubicBezTo>
                  <a:lnTo>
                    <a:pt x="733" y="26"/>
                  </a:lnTo>
                  <a:cubicBezTo>
                    <a:pt x="735" y="26"/>
                    <a:pt x="737" y="27"/>
                    <a:pt x="739" y="29"/>
                  </a:cubicBezTo>
                  <a:lnTo>
                    <a:pt x="745" y="35"/>
                  </a:lnTo>
                  <a:lnTo>
                    <a:pt x="741" y="33"/>
                  </a:lnTo>
                  <a:lnTo>
                    <a:pt x="757" y="36"/>
                  </a:lnTo>
                  <a:lnTo>
                    <a:pt x="756" y="36"/>
                  </a:lnTo>
                  <a:lnTo>
                    <a:pt x="772" y="36"/>
                  </a:lnTo>
                  <a:lnTo>
                    <a:pt x="769" y="37"/>
                  </a:lnTo>
                  <a:lnTo>
                    <a:pt x="784" y="31"/>
                  </a:lnTo>
                  <a:lnTo>
                    <a:pt x="813" y="14"/>
                  </a:lnTo>
                  <a:lnTo>
                    <a:pt x="811" y="16"/>
                  </a:lnTo>
                  <a:lnTo>
                    <a:pt x="824" y="3"/>
                  </a:lnTo>
                  <a:cubicBezTo>
                    <a:pt x="826" y="1"/>
                    <a:pt x="828" y="0"/>
                    <a:pt x="830" y="0"/>
                  </a:cubicBezTo>
                  <a:lnTo>
                    <a:pt x="833" y="0"/>
                  </a:lnTo>
                  <a:cubicBezTo>
                    <a:pt x="833" y="0"/>
                    <a:pt x="834" y="1"/>
                    <a:pt x="835" y="1"/>
                  </a:cubicBezTo>
                  <a:lnTo>
                    <a:pt x="880" y="10"/>
                  </a:lnTo>
                  <a:cubicBezTo>
                    <a:pt x="881" y="11"/>
                    <a:pt x="883" y="11"/>
                    <a:pt x="884" y="13"/>
                  </a:cubicBezTo>
                  <a:lnTo>
                    <a:pt x="891" y="20"/>
                  </a:lnTo>
                  <a:lnTo>
                    <a:pt x="913" y="49"/>
                  </a:lnTo>
                  <a:lnTo>
                    <a:pt x="911" y="47"/>
                  </a:lnTo>
                  <a:lnTo>
                    <a:pt x="917" y="50"/>
                  </a:lnTo>
                  <a:cubicBezTo>
                    <a:pt x="920" y="51"/>
                    <a:pt x="921" y="54"/>
                    <a:pt x="921" y="57"/>
                  </a:cubicBezTo>
                  <a:lnTo>
                    <a:pt x="921" y="60"/>
                  </a:lnTo>
                  <a:lnTo>
                    <a:pt x="916" y="53"/>
                  </a:lnTo>
                  <a:lnTo>
                    <a:pt x="926" y="56"/>
                  </a:lnTo>
                  <a:cubicBezTo>
                    <a:pt x="929" y="57"/>
                    <a:pt x="931" y="60"/>
                    <a:pt x="931" y="63"/>
                  </a:cubicBezTo>
                  <a:lnTo>
                    <a:pt x="931" y="67"/>
                  </a:lnTo>
                  <a:lnTo>
                    <a:pt x="931" y="73"/>
                  </a:lnTo>
                  <a:lnTo>
                    <a:pt x="928" y="67"/>
                  </a:lnTo>
                  <a:lnTo>
                    <a:pt x="937" y="73"/>
                  </a:lnTo>
                  <a:lnTo>
                    <a:pt x="933" y="72"/>
                  </a:lnTo>
                  <a:lnTo>
                    <a:pt x="942" y="72"/>
                  </a:lnTo>
                  <a:lnTo>
                    <a:pt x="939" y="72"/>
                  </a:lnTo>
                  <a:lnTo>
                    <a:pt x="945" y="69"/>
                  </a:lnTo>
                  <a:cubicBezTo>
                    <a:pt x="948" y="68"/>
                    <a:pt x="951" y="68"/>
                    <a:pt x="953" y="70"/>
                  </a:cubicBezTo>
                  <a:cubicBezTo>
                    <a:pt x="955" y="71"/>
                    <a:pt x="957" y="74"/>
                    <a:pt x="957" y="76"/>
                  </a:cubicBezTo>
                  <a:lnTo>
                    <a:pt x="957" y="86"/>
                  </a:lnTo>
                  <a:lnTo>
                    <a:pt x="949" y="78"/>
                  </a:lnTo>
                  <a:lnTo>
                    <a:pt x="958" y="78"/>
                  </a:lnTo>
                  <a:lnTo>
                    <a:pt x="950" y="86"/>
                  </a:lnTo>
                  <a:lnTo>
                    <a:pt x="950" y="83"/>
                  </a:lnTo>
                  <a:cubicBezTo>
                    <a:pt x="950" y="80"/>
                    <a:pt x="952" y="78"/>
                    <a:pt x="954" y="76"/>
                  </a:cubicBezTo>
                  <a:cubicBezTo>
                    <a:pt x="956" y="75"/>
                    <a:pt x="959" y="74"/>
                    <a:pt x="961" y="75"/>
                  </a:cubicBezTo>
                  <a:lnTo>
                    <a:pt x="971" y="79"/>
                  </a:lnTo>
                  <a:cubicBezTo>
                    <a:pt x="972" y="79"/>
                    <a:pt x="973" y="80"/>
                    <a:pt x="974" y="80"/>
                  </a:cubicBezTo>
                  <a:lnTo>
                    <a:pt x="983" y="90"/>
                  </a:lnTo>
                  <a:cubicBezTo>
                    <a:pt x="985" y="91"/>
                    <a:pt x="985" y="93"/>
                    <a:pt x="986" y="94"/>
                  </a:cubicBezTo>
                  <a:lnTo>
                    <a:pt x="989" y="110"/>
                  </a:lnTo>
                  <a:cubicBezTo>
                    <a:pt x="989" y="112"/>
                    <a:pt x="989" y="113"/>
                    <a:pt x="989" y="114"/>
                  </a:cubicBezTo>
                  <a:lnTo>
                    <a:pt x="985" y="125"/>
                  </a:lnTo>
                  <a:lnTo>
                    <a:pt x="979" y="141"/>
                  </a:lnTo>
                  <a:lnTo>
                    <a:pt x="979" y="138"/>
                  </a:lnTo>
                  <a:lnTo>
                    <a:pt x="979" y="148"/>
                  </a:lnTo>
                  <a:lnTo>
                    <a:pt x="978" y="143"/>
                  </a:lnTo>
                  <a:lnTo>
                    <a:pt x="988" y="160"/>
                  </a:lnTo>
                  <a:cubicBezTo>
                    <a:pt x="989" y="161"/>
                    <a:pt x="989" y="162"/>
                    <a:pt x="989" y="164"/>
                  </a:cubicBezTo>
                  <a:lnTo>
                    <a:pt x="989" y="193"/>
                  </a:lnTo>
                  <a:lnTo>
                    <a:pt x="988" y="190"/>
                  </a:lnTo>
                  <a:lnTo>
                    <a:pt x="995" y="206"/>
                  </a:lnTo>
                  <a:lnTo>
                    <a:pt x="987" y="201"/>
                  </a:lnTo>
                  <a:lnTo>
                    <a:pt x="992" y="201"/>
                  </a:lnTo>
                  <a:lnTo>
                    <a:pt x="1017" y="204"/>
                  </a:lnTo>
                  <a:cubicBezTo>
                    <a:pt x="1020" y="205"/>
                    <a:pt x="1023" y="207"/>
                    <a:pt x="1024" y="209"/>
                  </a:cubicBezTo>
                  <a:cubicBezTo>
                    <a:pt x="1025" y="212"/>
                    <a:pt x="1025" y="215"/>
                    <a:pt x="1023" y="217"/>
                  </a:cubicBezTo>
                  <a:lnTo>
                    <a:pt x="1010" y="233"/>
                  </a:lnTo>
                  <a:lnTo>
                    <a:pt x="1012" y="229"/>
                  </a:lnTo>
                  <a:lnTo>
                    <a:pt x="1008" y="254"/>
                  </a:lnTo>
                  <a:lnTo>
                    <a:pt x="1008" y="264"/>
                  </a:lnTo>
                  <a:cubicBezTo>
                    <a:pt x="1008" y="268"/>
                    <a:pt x="1005" y="272"/>
                    <a:pt x="1000" y="272"/>
                  </a:cubicBezTo>
                  <a:lnTo>
                    <a:pt x="997" y="272"/>
                  </a:lnTo>
                  <a:lnTo>
                    <a:pt x="991" y="272"/>
                  </a:lnTo>
                  <a:lnTo>
                    <a:pt x="996" y="270"/>
                  </a:lnTo>
                  <a:lnTo>
                    <a:pt x="993" y="273"/>
                  </a:lnTo>
                  <a:lnTo>
                    <a:pt x="995" y="270"/>
                  </a:lnTo>
                  <a:lnTo>
                    <a:pt x="988" y="286"/>
                  </a:lnTo>
                  <a:lnTo>
                    <a:pt x="989" y="284"/>
                  </a:lnTo>
                  <a:lnTo>
                    <a:pt x="986" y="326"/>
                  </a:lnTo>
                  <a:cubicBezTo>
                    <a:pt x="986" y="329"/>
                    <a:pt x="984" y="331"/>
                    <a:pt x="981" y="333"/>
                  </a:cubicBezTo>
                  <a:lnTo>
                    <a:pt x="975" y="336"/>
                  </a:lnTo>
                  <a:lnTo>
                    <a:pt x="979" y="331"/>
                  </a:lnTo>
                  <a:lnTo>
                    <a:pt x="976" y="344"/>
                  </a:lnTo>
                  <a:lnTo>
                    <a:pt x="973" y="357"/>
                  </a:lnTo>
                  <a:cubicBezTo>
                    <a:pt x="973" y="357"/>
                    <a:pt x="972" y="358"/>
                    <a:pt x="972" y="358"/>
                  </a:cubicBezTo>
                  <a:lnTo>
                    <a:pt x="962" y="378"/>
                  </a:lnTo>
                  <a:cubicBezTo>
                    <a:pt x="962" y="379"/>
                    <a:pt x="961" y="380"/>
                    <a:pt x="960" y="381"/>
                  </a:cubicBezTo>
                  <a:lnTo>
                    <a:pt x="950" y="387"/>
                  </a:lnTo>
                  <a:lnTo>
                    <a:pt x="952" y="385"/>
                  </a:lnTo>
                  <a:lnTo>
                    <a:pt x="936" y="411"/>
                  </a:lnTo>
                  <a:lnTo>
                    <a:pt x="930" y="420"/>
                  </a:lnTo>
                  <a:cubicBezTo>
                    <a:pt x="929" y="421"/>
                    <a:pt x="929" y="422"/>
                    <a:pt x="928" y="422"/>
                  </a:cubicBezTo>
                  <a:lnTo>
                    <a:pt x="912" y="435"/>
                  </a:lnTo>
                  <a:lnTo>
                    <a:pt x="915" y="430"/>
                  </a:lnTo>
                  <a:lnTo>
                    <a:pt x="912" y="450"/>
                  </a:lnTo>
                  <a:cubicBezTo>
                    <a:pt x="911" y="451"/>
                    <a:pt x="911" y="453"/>
                    <a:pt x="910" y="454"/>
                  </a:cubicBezTo>
                  <a:lnTo>
                    <a:pt x="868" y="499"/>
                  </a:lnTo>
                  <a:cubicBezTo>
                    <a:pt x="866" y="501"/>
                    <a:pt x="864" y="502"/>
                    <a:pt x="862" y="502"/>
                  </a:cubicBezTo>
                  <a:lnTo>
                    <a:pt x="859" y="502"/>
                  </a:lnTo>
                  <a:lnTo>
                    <a:pt x="864" y="499"/>
                  </a:lnTo>
                  <a:lnTo>
                    <a:pt x="826" y="538"/>
                  </a:lnTo>
                  <a:lnTo>
                    <a:pt x="826" y="527"/>
                  </a:lnTo>
                  <a:lnTo>
                    <a:pt x="829" y="530"/>
                  </a:lnTo>
                  <a:cubicBezTo>
                    <a:pt x="831" y="532"/>
                    <a:pt x="832" y="536"/>
                    <a:pt x="831" y="539"/>
                  </a:cubicBezTo>
                  <a:cubicBezTo>
                    <a:pt x="829" y="542"/>
                    <a:pt x="826" y="544"/>
                    <a:pt x="823" y="544"/>
                  </a:cubicBezTo>
                  <a:lnTo>
                    <a:pt x="817" y="544"/>
                  </a:lnTo>
                  <a:lnTo>
                    <a:pt x="823" y="541"/>
                  </a:lnTo>
                  <a:lnTo>
                    <a:pt x="810" y="557"/>
                  </a:lnTo>
                  <a:lnTo>
                    <a:pt x="811" y="555"/>
                  </a:lnTo>
                  <a:lnTo>
                    <a:pt x="785" y="614"/>
                  </a:lnTo>
                  <a:lnTo>
                    <a:pt x="776" y="632"/>
                  </a:lnTo>
                  <a:lnTo>
                    <a:pt x="773" y="642"/>
                  </a:lnTo>
                  <a:cubicBezTo>
                    <a:pt x="772" y="645"/>
                    <a:pt x="769" y="647"/>
                    <a:pt x="765" y="647"/>
                  </a:cubicBezTo>
                  <a:lnTo>
                    <a:pt x="759" y="647"/>
                  </a:lnTo>
                  <a:lnTo>
                    <a:pt x="766" y="643"/>
                  </a:lnTo>
                  <a:lnTo>
                    <a:pt x="756" y="662"/>
                  </a:lnTo>
                  <a:lnTo>
                    <a:pt x="757" y="661"/>
                  </a:lnTo>
                  <a:lnTo>
                    <a:pt x="741" y="713"/>
                  </a:lnTo>
                  <a:lnTo>
                    <a:pt x="741" y="710"/>
                  </a:lnTo>
                  <a:lnTo>
                    <a:pt x="744" y="758"/>
                  </a:lnTo>
                  <a:lnTo>
                    <a:pt x="747" y="780"/>
                  </a:lnTo>
                  <a:lnTo>
                    <a:pt x="746" y="777"/>
                  </a:lnTo>
                  <a:lnTo>
                    <a:pt x="756" y="790"/>
                  </a:lnTo>
                  <a:lnTo>
                    <a:pt x="749" y="786"/>
                  </a:lnTo>
                  <a:lnTo>
                    <a:pt x="756" y="786"/>
                  </a:lnTo>
                  <a:cubicBezTo>
                    <a:pt x="760" y="786"/>
                    <a:pt x="763" y="789"/>
                    <a:pt x="764" y="793"/>
                  </a:cubicBezTo>
                  <a:lnTo>
                    <a:pt x="767" y="816"/>
                  </a:lnTo>
                  <a:cubicBezTo>
                    <a:pt x="767" y="817"/>
                    <a:pt x="767" y="818"/>
                    <a:pt x="767" y="818"/>
                  </a:cubicBezTo>
                  <a:lnTo>
                    <a:pt x="764" y="838"/>
                  </a:lnTo>
                  <a:cubicBezTo>
                    <a:pt x="763" y="839"/>
                    <a:pt x="763" y="840"/>
                    <a:pt x="762" y="841"/>
                  </a:cubicBezTo>
                  <a:lnTo>
                    <a:pt x="752" y="854"/>
                  </a:lnTo>
                  <a:lnTo>
                    <a:pt x="754" y="851"/>
                  </a:lnTo>
                  <a:lnTo>
                    <a:pt x="751" y="867"/>
                  </a:lnTo>
                  <a:cubicBezTo>
                    <a:pt x="750" y="871"/>
                    <a:pt x="747" y="874"/>
                    <a:pt x="743" y="874"/>
                  </a:cubicBezTo>
                  <a:lnTo>
                    <a:pt x="740" y="874"/>
                  </a:lnTo>
                  <a:cubicBezTo>
                    <a:pt x="735" y="874"/>
                    <a:pt x="731" y="870"/>
                    <a:pt x="731" y="866"/>
                  </a:cubicBezTo>
                  <a:lnTo>
                    <a:pt x="731" y="853"/>
                  </a:lnTo>
                  <a:lnTo>
                    <a:pt x="742" y="860"/>
                  </a:lnTo>
                  <a:lnTo>
                    <a:pt x="732" y="864"/>
                  </a:lnTo>
                  <a:lnTo>
                    <a:pt x="713" y="870"/>
                  </a:lnTo>
                  <a:cubicBezTo>
                    <a:pt x="711" y="871"/>
                    <a:pt x="708" y="870"/>
                    <a:pt x="706" y="869"/>
                  </a:cubicBezTo>
                  <a:lnTo>
                    <a:pt x="696" y="863"/>
                  </a:lnTo>
                  <a:lnTo>
                    <a:pt x="708" y="860"/>
                  </a:lnTo>
                  <a:lnTo>
                    <a:pt x="701" y="870"/>
                  </a:lnTo>
                  <a:lnTo>
                    <a:pt x="702" y="868"/>
                  </a:lnTo>
                  <a:lnTo>
                    <a:pt x="689" y="904"/>
                  </a:lnTo>
                  <a:cubicBezTo>
                    <a:pt x="689" y="904"/>
                    <a:pt x="689" y="905"/>
                    <a:pt x="688" y="905"/>
                  </a:cubicBezTo>
                  <a:lnTo>
                    <a:pt x="679" y="922"/>
                  </a:lnTo>
                  <a:lnTo>
                    <a:pt x="680" y="919"/>
                  </a:lnTo>
                  <a:lnTo>
                    <a:pt x="673" y="951"/>
                  </a:lnTo>
                  <a:cubicBezTo>
                    <a:pt x="673" y="954"/>
                    <a:pt x="671" y="956"/>
                    <a:pt x="669" y="957"/>
                  </a:cubicBezTo>
                  <a:lnTo>
                    <a:pt x="663" y="960"/>
                  </a:lnTo>
                  <a:lnTo>
                    <a:pt x="666" y="957"/>
                  </a:lnTo>
                  <a:lnTo>
                    <a:pt x="656" y="973"/>
                  </a:lnTo>
                  <a:lnTo>
                    <a:pt x="657" y="967"/>
                  </a:lnTo>
                  <a:lnTo>
                    <a:pt x="660" y="976"/>
                  </a:lnTo>
                  <a:lnTo>
                    <a:pt x="653" y="971"/>
                  </a:lnTo>
                  <a:lnTo>
                    <a:pt x="656" y="971"/>
                  </a:lnTo>
                  <a:lnTo>
                    <a:pt x="653" y="971"/>
                  </a:lnTo>
                  <a:lnTo>
                    <a:pt x="663" y="968"/>
                  </a:lnTo>
                  <a:cubicBezTo>
                    <a:pt x="664" y="968"/>
                    <a:pt x="665" y="968"/>
                    <a:pt x="665" y="968"/>
                  </a:cubicBezTo>
                  <a:lnTo>
                    <a:pt x="669" y="968"/>
                  </a:lnTo>
                  <a:cubicBezTo>
                    <a:pt x="671" y="968"/>
                    <a:pt x="673" y="968"/>
                    <a:pt x="674" y="970"/>
                  </a:cubicBezTo>
                  <a:lnTo>
                    <a:pt x="678" y="973"/>
                  </a:lnTo>
                  <a:lnTo>
                    <a:pt x="673" y="971"/>
                  </a:lnTo>
                  <a:lnTo>
                    <a:pt x="690" y="974"/>
                  </a:lnTo>
                  <a:lnTo>
                    <a:pt x="684" y="975"/>
                  </a:lnTo>
                  <a:lnTo>
                    <a:pt x="691" y="972"/>
                  </a:lnTo>
                  <a:cubicBezTo>
                    <a:pt x="692" y="971"/>
                    <a:pt x="693" y="971"/>
                    <a:pt x="694" y="971"/>
                  </a:cubicBezTo>
                  <a:lnTo>
                    <a:pt x="704" y="971"/>
                  </a:lnTo>
                  <a:lnTo>
                    <a:pt x="698" y="974"/>
                  </a:lnTo>
                  <a:lnTo>
                    <a:pt x="711" y="958"/>
                  </a:lnTo>
                  <a:cubicBezTo>
                    <a:pt x="712" y="956"/>
                    <a:pt x="715" y="955"/>
                    <a:pt x="717" y="955"/>
                  </a:cubicBezTo>
                  <a:lnTo>
                    <a:pt x="720" y="955"/>
                  </a:lnTo>
                  <a:lnTo>
                    <a:pt x="717" y="956"/>
                  </a:lnTo>
                  <a:lnTo>
                    <a:pt x="723" y="952"/>
                  </a:lnTo>
                  <a:cubicBezTo>
                    <a:pt x="724" y="952"/>
                    <a:pt x="725" y="951"/>
                    <a:pt x="727" y="951"/>
                  </a:cubicBezTo>
                  <a:lnTo>
                    <a:pt x="740" y="951"/>
                  </a:lnTo>
                  <a:lnTo>
                    <a:pt x="737" y="952"/>
                  </a:lnTo>
                  <a:lnTo>
                    <a:pt x="747" y="949"/>
                  </a:lnTo>
                  <a:cubicBezTo>
                    <a:pt x="747" y="948"/>
                    <a:pt x="748" y="948"/>
                    <a:pt x="749" y="948"/>
                  </a:cubicBezTo>
                  <a:lnTo>
                    <a:pt x="756" y="948"/>
                  </a:lnTo>
                  <a:lnTo>
                    <a:pt x="750" y="951"/>
                  </a:lnTo>
                  <a:lnTo>
                    <a:pt x="753" y="947"/>
                  </a:lnTo>
                  <a:lnTo>
                    <a:pt x="760" y="941"/>
                  </a:lnTo>
                  <a:lnTo>
                    <a:pt x="759" y="951"/>
                  </a:lnTo>
                  <a:lnTo>
                    <a:pt x="752" y="941"/>
                  </a:lnTo>
                  <a:cubicBezTo>
                    <a:pt x="751" y="940"/>
                    <a:pt x="751" y="938"/>
                    <a:pt x="751" y="937"/>
                  </a:cubicBezTo>
                  <a:lnTo>
                    <a:pt x="751" y="934"/>
                  </a:lnTo>
                  <a:cubicBezTo>
                    <a:pt x="751" y="929"/>
                    <a:pt x="754" y="926"/>
                    <a:pt x="759" y="926"/>
                  </a:cubicBezTo>
                  <a:lnTo>
                    <a:pt x="762" y="926"/>
                  </a:lnTo>
                  <a:cubicBezTo>
                    <a:pt x="765" y="926"/>
                    <a:pt x="767" y="927"/>
                    <a:pt x="769" y="929"/>
                  </a:cubicBezTo>
                  <a:lnTo>
                    <a:pt x="775" y="939"/>
                  </a:lnTo>
                  <a:lnTo>
                    <a:pt x="774" y="938"/>
                  </a:lnTo>
                  <a:lnTo>
                    <a:pt x="784" y="947"/>
                  </a:lnTo>
                  <a:cubicBezTo>
                    <a:pt x="785" y="949"/>
                    <a:pt x="786" y="951"/>
                    <a:pt x="786" y="953"/>
                  </a:cubicBezTo>
                  <a:lnTo>
                    <a:pt x="786" y="959"/>
                  </a:lnTo>
                  <a:cubicBezTo>
                    <a:pt x="786" y="960"/>
                    <a:pt x="786" y="960"/>
                    <a:pt x="786" y="961"/>
                  </a:cubicBezTo>
                  <a:lnTo>
                    <a:pt x="776" y="1013"/>
                  </a:lnTo>
                  <a:cubicBezTo>
                    <a:pt x="776" y="1015"/>
                    <a:pt x="775" y="1017"/>
                    <a:pt x="773" y="1018"/>
                  </a:cubicBezTo>
                  <a:lnTo>
                    <a:pt x="751" y="1034"/>
                  </a:lnTo>
                  <a:lnTo>
                    <a:pt x="753" y="1031"/>
                  </a:lnTo>
                  <a:lnTo>
                    <a:pt x="743" y="1050"/>
                  </a:lnTo>
                  <a:cubicBezTo>
                    <a:pt x="742" y="1052"/>
                    <a:pt x="741" y="1054"/>
                    <a:pt x="738" y="1055"/>
                  </a:cubicBezTo>
                  <a:lnTo>
                    <a:pt x="725" y="1058"/>
                  </a:lnTo>
                  <a:cubicBezTo>
                    <a:pt x="725" y="1058"/>
                    <a:pt x="724" y="1058"/>
                    <a:pt x="723" y="1058"/>
                  </a:cubicBezTo>
                  <a:lnTo>
                    <a:pt x="714" y="1058"/>
                  </a:lnTo>
                  <a:cubicBezTo>
                    <a:pt x="712" y="1058"/>
                    <a:pt x="710" y="1057"/>
                    <a:pt x="708" y="1056"/>
                  </a:cubicBezTo>
                  <a:lnTo>
                    <a:pt x="702" y="1049"/>
                  </a:lnTo>
                  <a:lnTo>
                    <a:pt x="712" y="1050"/>
                  </a:lnTo>
                  <a:lnTo>
                    <a:pt x="702" y="1057"/>
                  </a:lnTo>
                  <a:lnTo>
                    <a:pt x="703" y="1056"/>
                  </a:lnTo>
                  <a:lnTo>
                    <a:pt x="697" y="1062"/>
                  </a:lnTo>
                  <a:cubicBezTo>
                    <a:pt x="696" y="1063"/>
                    <a:pt x="696" y="1063"/>
                    <a:pt x="695" y="1064"/>
                  </a:cubicBezTo>
                  <a:lnTo>
                    <a:pt x="688" y="1067"/>
                  </a:lnTo>
                  <a:lnTo>
                    <a:pt x="691" y="1065"/>
                  </a:lnTo>
                  <a:lnTo>
                    <a:pt x="682" y="1077"/>
                  </a:lnTo>
                  <a:lnTo>
                    <a:pt x="681" y="1067"/>
                  </a:lnTo>
                  <a:lnTo>
                    <a:pt x="684" y="1070"/>
                  </a:lnTo>
                  <a:cubicBezTo>
                    <a:pt x="685" y="1072"/>
                    <a:pt x="686" y="1074"/>
                    <a:pt x="686" y="1076"/>
                  </a:cubicBezTo>
                  <a:lnTo>
                    <a:pt x="686" y="1089"/>
                  </a:lnTo>
                  <a:cubicBezTo>
                    <a:pt x="686" y="1091"/>
                    <a:pt x="685" y="1093"/>
                    <a:pt x="684" y="1094"/>
                  </a:cubicBezTo>
                  <a:lnTo>
                    <a:pt x="681" y="1098"/>
                  </a:lnTo>
                  <a:lnTo>
                    <a:pt x="683" y="1092"/>
                  </a:lnTo>
                  <a:lnTo>
                    <a:pt x="683" y="1095"/>
                  </a:lnTo>
                  <a:lnTo>
                    <a:pt x="681" y="1090"/>
                  </a:lnTo>
                  <a:lnTo>
                    <a:pt x="684" y="1093"/>
                  </a:lnTo>
                  <a:lnTo>
                    <a:pt x="687" y="1096"/>
                  </a:lnTo>
                  <a:cubicBezTo>
                    <a:pt x="690" y="1099"/>
                    <a:pt x="690" y="1102"/>
                    <a:pt x="689" y="1105"/>
                  </a:cubicBezTo>
                  <a:lnTo>
                    <a:pt x="682" y="1118"/>
                  </a:lnTo>
                  <a:lnTo>
                    <a:pt x="683" y="1115"/>
                  </a:lnTo>
                  <a:lnTo>
                    <a:pt x="683" y="1121"/>
                  </a:lnTo>
                  <a:lnTo>
                    <a:pt x="683" y="1124"/>
                  </a:lnTo>
                  <a:lnTo>
                    <a:pt x="677" y="1117"/>
                  </a:lnTo>
                  <a:lnTo>
                    <a:pt x="690" y="1120"/>
                  </a:lnTo>
                  <a:lnTo>
                    <a:pt x="682" y="1122"/>
                  </a:lnTo>
                  <a:lnTo>
                    <a:pt x="692" y="1112"/>
                  </a:lnTo>
                  <a:lnTo>
                    <a:pt x="728" y="1080"/>
                  </a:lnTo>
                  <a:cubicBezTo>
                    <a:pt x="728" y="1079"/>
                    <a:pt x="729" y="1079"/>
                    <a:pt x="729" y="1078"/>
                  </a:cubicBezTo>
                  <a:lnTo>
                    <a:pt x="736" y="1075"/>
                  </a:lnTo>
                  <a:lnTo>
                    <a:pt x="734" y="1077"/>
                  </a:lnTo>
                  <a:lnTo>
                    <a:pt x="740" y="1070"/>
                  </a:lnTo>
                  <a:cubicBezTo>
                    <a:pt x="742" y="1069"/>
                    <a:pt x="744" y="1068"/>
                    <a:pt x="746" y="1068"/>
                  </a:cubicBezTo>
                  <a:lnTo>
                    <a:pt x="749" y="1068"/>
                  </a:lnTo>
                  <a:cubicBezTo>
                    <a:pt x="753" y="1068"/>
                    <a:pt x="756" y="1070"/>
                    <a:pt x="757" y="1074"/>
                  </a:cubicBezTo>
                  <a:lnTo>
                    <a:pt x="760" y="1087"/>
                  </a:lnTo>
                  <a:lnTo>
                    <a:pt x="750" y="1081"/>
                  </a:lnTo>
                  <a:lnTo>
                    <a:pt x="760" y="1078"/>
                  </a:lnTo>
                  <a:lnTo>
                    <a:pt x="755" y="1081"/>
                  </a:lnTo>
                  <a:lnTo>
                    <a:pt x="762" y="1071"/>
                  </a:lnTo>
                  <a:cubicBezTo>
                    <a:pt x="764" y="1069"/>
                    <a:pt x="767" y="1067"/>
                    <a:pt x="771" y="1068"/>
                  </a:cubicBezTo>
                  <a:cubicBezTo>
                    <a:pt x="774" y="1069"/>
                    <a:pt x="776" y="1072"/>
                    <a:pt x="776" y="1076"/>
                  </a:cubicBezTo>
                  <a:lnTo>
                    <a:pt x="776" y="1086"/>
                  </a:lnTo>
                  <a:cubicBezTo>
                    <a:pt x="776" y="1087"/>
                    <a:pt x="776" y="1089"/>
                    <a:pt x="775" y="1091"/>
                  </a:cubicBezTo>
                  <a:lnTo>
                    <a:pt x="746" y="1126"/>
                  </a:lnTo>
                  <a:lnTo>
                    <a:pt x="747" y="1122"/>
                  </a:lnTo>
                  <a:lnTo>
                    <a:pt x="741" y="1168"/>
                  </a:lnTo>
                  <a:lnTo>
                    <a:pt x="741" y="1165"/>
                  </a:lnTo>
                  <a:lnTo>
                    <a:pt x="744" y="1181"/>
                  </a:lnTo>
                  <a:cubicBezTo>
                    <a:pt x="744" y="1183"/>
                    <a:pt x="744" y="1185"/>
                    <a:pt x="743" y="1186"/>
                  </a:cubicBezTo>
                  <a:lnTo>
                    <a:pt x="737" y="1199"/>
                  </a:lnTo>
                  <a:lnTo>
                    <a:pt x="738" y="1198"/>
                  </a:lnTo>
                  <a:lnTo>
                    <a:pt x="734" y="1210"/>
                  </a:lnTo>
                  <a:cubicBezTo>
                    <a:pt x="734" y="1211"/>
                    <a:pt x="734" y="1212"/>
                    <a:pt x="734" y="1212"/>
                  </a:cubicBezTo>
                  <a:lnTo>
                    <a:pt x="731" y="1219"/>
                  </a:lnTo>
                  <a:lnTo>
                    <a:pt x="731" y="1215"/>
                  </a:lnTo>
                  <a:lnTo>
                    <a:pt x="731" y="1218"/>
                  </a:lnTo>
                  <a:cubicBezTo>
                    <a:pt x="731" y="1219"/>
                    <a:pt x="731" y="1220"/>
                    <a:pt x="731" y="1221"/>
                  </a:cubicBezTo>
                  <a:lnTo>
                    <a:pt x="728" y="1230"/>
                  </a:lnTo>
                  <a:lnTo>
                    <a:pt x="728" y="1228"/>
                  </a:lnTo>
                  <a:lnTo>
                    <a:pt x="728" y="1238"/>
                  </a:lnTo>
                  <a:cubicBezTo>
                    <a:pt x="728" y="1238"/>
                    <a:pt x="728" y="1239"/>
                    <a:pt x="728" y="1240"/>
                  </a:cubicBezTo>
                  <a:lnTo>
                    <a:pt x="721" y="1260"/>
                  </a:lnTo>
                  <a:lnTo>
                    <a:pt x="722" y="1258"/>
                  </a:lnTo>
                  <a:lnTo>
                    <a:pt x="719" y="1300"/>
                  </a:lnTo>
                  <a:cubicBezTo>
                    <a:pt x="718" y="1302"/>
                    <a:pt x="718" y="1303"/>
                    <a:pt x="716" y="1305"/>
                  </a:cubicBezTo>
                  <a:lnTo>
                    <a:pt x="710" y="1311"/>
                  </a:lnTo>
                  <a:lnTo>
                    <a:pt x="712" y="1306"/>
                  </a:lnTo>
                  <a:lnTo>
                    <a:pt x="709" y="1337"/>
                  </a:lnTo>
                  <a:lnTo>
                    <a:pt x="705" y="1350"/>
                  </a:lnTo>
                  <a:lnTo>
                    <a:pt x="702" y="1362"/>
                  </a:lnTo>
                  <a:cubicBezTo>
                    <a:pt x="702" y="1364"/>
                    <a:pt x="701" y="1366"/>
                    <a:pt x="699" y="1367"/>
                  </a:cubicBezTo>
                  <a:lnTo>
                    <a:pt x="686" y="1377"/>
                  </a:lnTo>
                  <a:lnTo>
                    <a:pt x="689" y="1374"/>
                  </a:lnTo>
                  <a:lnTo>
                    <a:pt x="682" y="1387"/>
                  </a:lnTo>
                  <a:lnTo>
                    <a:pt x="683" y="1383"/>
                  </a:lnTo>
                  <a:lnTo>
                    <a:pt x="683" y="1416"/>
                  </a:lnTo>
                  <a:lnTo>
                    <a:pt x="683" y="1448"/>
                  </a:lnTo>
                  <a:cubicBezTo>
                    <a:pt x="683" y="1449"/>
                    <a:pt x="683" y="1450"/>
                    <a:pt x="683" y="1451"/>
                  </a:cubicBezTo>
                  <a:lnTo>
                    <a:pt x="676" y="1467"/>
                  </a:lnTo>
                  <a:lnTo>
                    <a:pt x="677" y="1464"/>
                  </a:lnTo>
                  <a:lnTo>
                    <a:pt x="677" y="1493"/>
                  </a:lnTo>
                  <a:lnTo>
                    <a:pt x="677" y="1509"/>
                  </a:lnTo>
                  <a:cubicBezTo>
                    <a:pt x="677" y="1511"/>
                    <a:pt x="676" y="1512"/>
                    <a:pt x="676" y="1513"/>
                  </a:cubicBezTo>
                  <a:lnTo>
                    <a:pt x="663" y="1539"/>
                  </a:lnTo>
                  <a:lnTo>
                    <a:pt x="660" y="1545"/>
                  </a:lnTo>
                  <a:lnTo>
                    <a:pt x="657" y="1551"/>
                  </a:lnTo>
                  <a:lnTo>
                    <a:pt x="650" y="1570"/>
                  </a:lnTo>
                  <a:lnTo>
                    <a:pt x="651" y="1568"/>
                  </a:lnTo>
                  <a:lnTo>
                    <a:pt x="651" y="1600"/>
                  </a:lnTo>
                  <a:lnTo>
                    <a:pt x="651" y="1619"/>
                  </a:lnTo>
                  <a:cubicBezTo>
                    <a:pt x="651" y="1624"/>
                    <a:pt x="647" y="1627"/>
                    <a:pt x="643" y="1627"/>
                  </a:cubicBezTo>
                  <a:lnTo>
                    <a:pt x="640" y="1627"/>
                  </a:lnTo>
                  <a:cubicBezTo>
                    <a:pt x="637" y="1627"/>
                    <a:pt x="634" y="1626"/>
                    <a:pt x="633" y="1623"/>
                  </a:cubicBezTo>
                  <a:lnTo>
                    <a:pt x="629" y="1616"/>
                  </a:lnTo>
                  <a:lnTo>
                    <a:pt x="633" y="1620"/>
                  </a:lnTo>
                  <a:lnTo>
                    <a:pt x="626" y="1617"/>
                  </a:lnTo>
                  <a:cubicBezTo>
                    <a:pt x="623" y="1615"/>
                    <a:pt x="621" y="1611"/>
                    <a:pt x="622" y="1608"/>
                  </a:cubicBezTo>
                  <a:lnTo>
                    <a:pt x="625" y="1595"/>
                  </a:lnTo>
                  <a:lnTo>
                    <a:pt x="639" y="1602"/>
                  </a:lnTo>
                  <a:lnTo>
                    <a:pt x="632" y="1609"/>
                  </a:lnTo>
                  <a:lnTo>
                    <a:pt x="632" y="1598"/>
                  </a:lnTo>
                  <a:lnTo>
                    <a:pt x="636" y="1601"/>
                  </a:lnTo>
                  <a:cubicBezTo>
                    <a:pt x="639" y="1604"/>
                    <a:pt x="639" y="1609"/>
                    <a:pt x="636" y="1612"/>
                  </a:cubicBezTo>
                  <a:lnTo>
                    <a:pt x="632" y="1615"/>
                  </a:lnTo>
                  <a:cubicBezTo>
                    <a:pt x="631" y="1617"/>
                    <a:pt x="629" y="1618"/>
                    <a:pt x="627" y="1618"/>
                  </a:cubicBezTo>
                  <a:lnTo>
                    <a:pt x="624" y="1618"/>
                  </a:lnTo>
                  <a:cubicBezTo>
                    <a:pt x="622" y="1618"/>
                    <a:pt x="621" y="1617"/>
                    <a:pt x="620" y="1617"/>
                  </a:cubicBezTo>
                  <a:lnTo>
                    <a:pt x="614" y="1614"/>
                  </a:lnTo>
                  <a:cubicBezTo>
                    <a:pt x="612" y="1613"/>
                    <a:pt x="611" y="1612"/>
                    <a:pt x="610" y="1610"/>
                  </a:cubicBezTo>
                  <a:lnTo>
                    <a:pt x="607" y="1603"/>
                  </a:lnTo>
                  <a:cubicBezTo>
                    <a:pt x="605" y="1601"/>
                    <a:pt x="606" y="1598"/>
                    <a:pt x="607" y="1595"/>
                  </a:cubicBezTo>
                  <a:lnTo>
                    <a:pt x="614" y="1586"/>
                  </a:lnTo>
                  <a:lnTo>
                    <a:pt x="612" y="1592"/>
                  </a:lnTo>
                  <a:lnTo>
                    <a:pt x="609" y="1576"/>
                  </a:lnTo>
                  <a:lnTo>
                    <a:pt x="617" y="1582"/>
                  </a:lnTo>
                  <a:lnTo>
                    <a:pt x="614" y="1582"/>
                  </a:lnTo>
                  <a:lnTo>
                    <a:pt x="622" y="1574"/>
                  </a:lnTo>
                  <a:lnTo>
                    <a:pt x="622" y="1581"/>
                  </a:lnTo>
                  <a:lnTo>
                    <a:pt x="606" y="1581"/>
                  </a:lnTo>
                  <a:lnTo>
                    <a:pt x="606" y="1577"/>
                  </a:lnTo>
                  <a:lnTo>
                    <a:pt x="606" y="1580"/>
                  </a:lnTo>
                  <a:lnTo>
                    <a:pt x="603" y="1570"/>
                  </a:lnTo>
                  <a:cubicBezTo>
                    <a:pt x="602" y="1568"/>
                    <a:pt x="603" y="1565"/>
                    <a:pt x="604" y="1563"/>
                  </a:cubicBezTo>
                  <a:cubicBezTo>
                    <a:pt x="606" y="1561"/>
                    <a:pt x="608" y="1560"/>
                    <a:pt x="611" y="1560"/>
                  </a:cubicBezTo>
                  <a:lnTo>
                    <a:pt x="614" y="1560"/>
                  </a:lnTo>
                  <a:lnTo>
                    <a:pt x="606" y="1568"/>
                  </a:lnTo>
                  <a:lnTo>
                    <a:pt x="606" y="1555"/>
                  </a:lnTo>
                  <a:lnTo>
                    <a:pt x="606" y="1542"/>
                  </a:lnTo>
                  <a:lnTo>
                    <a:pt x="608" y="1547"/>
                  </a:lnTo>
                  <a:lnTo>
                    <a:pt x="605" y="1544"/>
                  </a:lnTo>
                  <a:cubicBezTo>
                    <a:pt x="604" y="1543"/>
                    <a:pt x="604" y="1543"/>
                    <a:pt x="604" y="1542"/>
                  </a:cubicBezTo>
                  <a:lnTo>
                    <a:pt x="600" y="1536"/>
                  </a:lnTo>
                  <a:lnTo>
                    <a:pt x="602" y="1538"/>
                  </a:lnTo>
                  <a:lnTo>
                    <a:pt x="599" y="1534"/>
                  </a:lnTo>
                  <a:lnTo>
                    <a:pt x="604" y="1537"/>
                  </a:lnTo>
                  <a:lnTo>
                    <a:pt x="598" y="1537"/>
                  </a:lnTo>
                  <a:lnTo>
                    <a:pt x="595" y="1537"/>
                  </a:lnTo>
                  <a:cubicBezTo>
                    <a:pt x="593" y="1537"/>
                    <a:pt x="591" y="1536"/>
                    <a:pt x="590" y="1535"/>
                  </a:cubicBezTo>
                  <a:lnTo>
                    <a:pt x="580" y="1529"/>
                  </a:lnTo>
                  <a:cubicBezTo>
                    <a:pt x="578" y="1527"/>
                    <a:pt x="577" y="1525"/>
                    <a:pt x="577" y="1522"/>
                  </a:cubicBezTo>
                  <a:lnTo>
                    <a:pt x="577" y="1519"/>
                  </a:lnTo>
                  <a:cubicBezTo>
                    <a:pt x="577" y="1518"/>
                    <a:pt x="577" y="1518"/>
                    <a:pt x="577" y="1517"/>
                  </a:cubicBezTo>
                  <a:lnTo>
                    <a:pt x="580" y="1504"/>
                  </a:lnTo>
                  <a:lnTo>
                    <a:pt x="582" y="1512"/>
                  </a:lnTo>
                  <a:lnTo>
                    <a:pt x="579" y="1509"/>
                  </a:lnTo>
                  <a:lnTo>
                    <a:pt x="583" y="1511"/>
                  </a:lnTo>
                  <a:lnTo>
                    <a:pt x="567" y="1507"/>
                  </a:lnTo>
                  <a:lnTo>
                    <a:pt x="531" y="1498"/>
                  </a:lnTo>
                  <a:lnTo>
                    <a:pt x="521" y="1494"/>
                  </a:lnTo>
                  <a:cubicBezTo>
                    <a:pt x="518" y="1493"/>
                    <a:pt x="516" y="1490"/>
                    <a:pt x="516" y="1487"/>
                  </a:cubicBezTo>
                  <a:lnTo>
                    <a:pt x="516" y="1477"/>
                  </a:lnTo>
                  <a:lnTo>
                    <a:pt x="517" y="1481"/>
                  </a:lnTo>
                  <a:lnTo>
                    <a:pt x="513" y="1474"/>
                  </a:lnTo>
                  <a:cubicBezTo>
                    <a:pt x="513" y="1473"/>
                    <a:pt x="513" y="1472"/>
                    <a:pt x="513" y="1471"/>
                  </a:cubicBezTo>
                  <a:lnTo>
                    <a:pt x="513" y="1467"/>
                  </a:lnTo>
                  <a:cubicBezTo>
                    <a:pt x="513" y="1465"/>
                    <a:pt x="514" y="1462"/>
                    <a:pt x="516" y="1461"/>
                  </a:cubicBezTo>
                  <a:lnTo>
                    <a:pt x="529" y="1451"/>
                  </a:lnTo>
                  <a:lnTo>
                    <a:pt x="525" y="1458"/>
                  </a:lnTo>
                  <a:lnTo>
                    <a:pt x="525" y="1445"/>
                  </a:lnTo>
                  <a:lnTo>
                    <a:pt x="525" y="1441"/>
                  </a:lnTo>
                  <a:lnTo>
                    <a:pt x="525" y="1435"/>
                  </a:lnTo>
                  <a:cubicBezTo>
                    <a:pt x="525" y="1434"/>
                    <a:pt x="525" y="1434"/>
                    <a:pt x="526" y="1433"/>
                  </a:cubicBezTo>
                  <a:lnTo>
                    <a:pt x="529" y="1420"/>
                  </a:lnTo>
                  <a:cubicBezTo>
                    <a:pt x="529" y="1419"/>
                    <a:pt x="529" y="1418"/>
                    <a:pt x="530" y="1418"/>
                  </a:cubicBezTo>
                  <a:lnTo>
                    <a:pt x="536" y="1408"/>
                  </a:lnTo>
                  <a:lnTo>
                    <a:pt x="535" y="1411"/>
                  </a:lnTo>
                  <a:lnTo>
                    <a:pt x="538" y="1389"/>
                  </a:lnTo>
                  <a:lnTo>
                    <a:pt x="539" y="1393"/>
                  </a:lnTo>
                  <a:lnTo>
                    <a:pt x="536" y="1387"/>
                  </a:lnTo>
                  <a:cubicBezTo>
                    <a:pt x="535" y="1386"/>
                    <a:pt x="535" y="1384"/>
                    <a:pt x="535" y="1383"/>
                  </a:cubicBezTo>
                  <a:lnTo>
                    <a:pt x="535" y="1377"/>
                  </a:lnTo>
                  <a:cubicBezTo>
                    <a:pt x="535" y="1376"/>
                    <a:pt x="535" y="1375"/>
                    <a:pt x="535" y="1374"/>
                  </a:cubicBezTo>
                  <a:lnTo>
                    <a:pt x="539" y="1364"/>
                  </a:lnTo>
                  <a:lnTo>
                    <a:pt x="539" y="1369"/>
                  </a:lnTo>
                  <a:lnTo>
                    <a:pt x="535" y="1356"/>
                  </a:lnTo>
                  <a:cubicBezTo>
                    <a:pt x="535" y="1355"/>
                    <a:pt x="535" y="1355"/>
                    <a:pt x="535" y="1354"/>
                  </a:cubicBezTo>
                  <a:lnTo>
                    <a:pt x="535" y="1348"/>
                  </a:lnTo>
                  <a:lnTo>
                    <a:pt x="536" y="1351"/>
                  </a:lnTo>
                  <a:lnTo>
                    <a:pt x="529" y="1338"/>
                  </a:lnTo>
                  <a:lnTo>
                    <a:pt x="531" y="1340"/>
                  </a:lnTo>
                  <a:lnTo>
                    <a:pt x="525" y="1334"/>
                  </a:lnTo>
                  <a:cubicBezTo>
                    <a:pt x="523" y="1332"/>
                    <a:pt x="522" y="1330"/>
                    <a:pt x="522" y="1328"/>
                  </a:cubicBezTo>
                  <a:lnTo>
                    <a:pt x="522" y="1315"/>
                  </a:lnTo>
                  <a:lnTo>
                    <a:pt x="523" y="1319"/>
                  </a:lnTo>
                  <a:lnTo>
                    <a:pt x="520" y="1312"/>
                  </a:lnTo>
                  <a:lnTo>
                    <a:pt x="529" y="1317"/>
                  </a:lnTo>
                  <a:lnTo>
                    <a:pt x="516" y="1320"/>
                  </a:lnTo>
                  <a:lnTo>
                    <a:pt x="522" y="1314"/>
                  </a:lnTo>
                  <a:lnTo>
                    <a:pt x="519" y="1327"/>
                  </a:lnTo>
                  <a:cubicBezTo>
                    <a:pt x="518" y="1328"/>
                    <a:pt x="518" y="1330"/>
                    <a:pt x="517" y="1331"/>
                  </a:cubicBezTo>
                  <a:lnTo>
                    <a:pt x="507" y="1340"/>
                  </a:lnTo>
                  <a:lnTo>
                    <a:pt x="509" y="1335"/>
                  </a:lnTo>
                  <a:lnTo>
                    <a:pt x="509" y="1338"/>
                  </a:lnTo>
                  <a:lnTo>
                    <a:pt x="509" y="1344"/>
                  </a:lnTo>
                  <a:cubicBezTo>
                    <a:pt x="509" y="1346"/>
                    <a:pt x="509" y="1348"/>
                    <a:pt x="508" y="1349"/>
                  </a:cubicBezTo>
                  <a:lnTo>
                    <a:pt x="498" y="1362"/>
                  </a:lnTo>
                  <a:lnTo>
                    <a:pt x="500" y="1357"/>
                  </a:lnTo>
                  <a:lnTo>
                    <a:pt x="500" y="1364"/>
                  </a:lnTo>
                  <a:cubicBezTo>
                    <a:pt x="500" y="1364"/>
                    <a:pt x="499" y="1365"/>
                    <a:pt x="499" y="1366"/>
                  </a:cubicBezTo>
                  <a:lnTo>
                    <a:pt x="496" y="1379"/>
                  </a:lnTo>
                  <a:lnTo>
                    <a:pt x="488" y="1369"/>
                  </a:lnTo>
                  <a:lnTo>
                    <a:pt x="492" y="1369"/>
                  </a:lnTo>
                  <a:cubicBezTo>
                    <a:pt x="494" y="1369"/>
                    <a:pt x="497" y="1370"/>
                    <a:pt x="498" y="1372"/>
                  </a:cubicBezTo>
                  <a:cubicBezTo>
                    <a:pt x="500" y="1374"/>
                    <a:pt x="500" y="1377"/>
                    <a:pt x="499" y="1379"/>
                  </a:cubicBezTo>
                  <a:lnTo>
                    <a:pt x="496" y="1389"/>
                  </a:lnTo>
                  <a:cubicBezTo>
                    <a:pt x="495" y="1392"/>
                    <a:pt x="492" y="1394"/>
                    <a:pt x="488" y="1394"/>
                  </a:cubicBezTo>
                  <a:lnTo>
                    <a:pt x="485" y="1394"/>
                  </a:lnTo>
                  <a:lnTo>
                    <a:pt x="493" y="1386"/>
                  </a:lnTo>
                  <a:lnTo>
                    <a:pt x="493" y="1396"/>
                  </a:lnTo>
                  <a:cubicBezTo>
                    <a:pt x="493" y="1399"/>
                    <a:pt x="491" y="1402"/>
                    <a:pt x="489" y="1403"/>
                  </a:cubicBezTo>
                  <a:lnTo>
                    <a:pt x="476" y="1410"/>
                  </a:lnTo>
                  <a:lnTo>
                    <a:pt x="479" y="1407"/>
                  </a:lnTo>
                  <a:lnTo>
                    <a:pt x="472" y="1417"/>
                  </a:lnTo>
                  <a:lnTo>
                    <a:pt x="473" y="1415"/>
                  </a:lnTo>
                  <a:lnTo>
                    <a:pt x="470" y="1425"/>
                  </a:lnTo>
                  <a:cubicBezTo>
                    <a:pt x="470" y="1425"/>
                    <a:pt x="470" y="1426"/>
                    <a:pt x="469" y="1426"/>
                  </a:cubicBezTo>
                  <a:lnTo>
                    <a:pt x="463" y="1436"/>
                  </a:lnTo>
                  <a:lnTo>
                    <a:pt x="464" y="1434"/>
                  </a:lnTo>
                  <a:lnTo>
                    <a:pt x="460" y="1444"/>
                  </a:lnTo>
                  <a:lnTo>
                    <a:pt x="461" y="1441"/>
                  </a:lnTo>
                  <a:lnTo>
                    <a:pt x="461" y="1445"/>
                  </a:lnTo>
                  <a:cubicBezTo>
                    <a:pt x="461" y="1446"/>
                    <a:pt x="461" y="1447"/>
                    <a:pt x="460" y="1448"/>
                  </a:cubicBezTo>
                  <a:lnTo>
                    <a:pt x="447" y="1477"/>
                  </a:lnTo>
                  <a:lnTo>
                    <a:pt x="448" y="1474"/>
                  </a:lnTo>
                  <a:lnTo>
                    <a:pt x="448" y="1480"/>
                  </a:lnTo>
                  <a:cubicBezTo>
                    <a:pt x="448" y="1482"/>
                    <a:pt x="447" y="1484"/>
                    <a:pt x="446" y="1485"/>
                  </a:cubicBezTo>
                  <a:lnTo>
                    <a:pt x="437" y="1498"/>
                  </a:lnTo>
                  <a:cubicBezTo>
                    <a:pt x="435" y="1500"/>
                    <a:pt x="433" y="1501"/>
                    <a:pt x="430" y="1501"/>
                  </a:cubicBezTo>
                  <a:lnTo>
                    <a:pt x="417" y="1501"/>
                  </a:lnTo>
                  <a:lnTo>
                    <a:pt x="408" y="1501"/>
                  </a:lnTo>
                  <a:lnTo>
                    <a:pt x="409" y="1501"/>
                  </a:lnTo>
                  <a:lnTo>
                    <a:pt x="386" y="1504"/>
                  </a:lnTo>
                  <a:cubicBezTo>
                    <a:pt x="385" y="1505"/>
                    <a:pt x="383" y="1504"/>
                    <a:pt x="382" y="1504"/>
                  </a:cubicBezTo>
                  <a:lnTo>
                    <a:pt x="375" y="1500"/>
                  </a:lnTo>
                  <a:lnTo>
                    <a:pt x="382" y="1501"/>
                  </a:lnTo>
                  <a:lnTo>
                    <a:pt x="359" y="1510"/>
                  </a:lnTo>
                  <a:cubicBezTo>
                    <a:pt x="356" y="1512"/>
                    <a:pt x="351" y="1510"/>
                    <a:pt x="349" y="1506"/>
                  </a:cubicBezTo>
                  <a:lnTo>
                    <a:pt x="346" y="1500"/>
                  </a:lnTo>
                  <a:lnTo>
                    <a:pt x="353" y="1504"/>
                  </a:lnTo>
                  <a:lnTo>
                    <a:pt x="340" y="1504"/>
                  </a:lnTo>
                  <a:lnTo>
                    <a:pt x="345" y="1503"/>
                  </a:lnTo>
                  <a:lnTo>
                    <a:pt x="329" y="1516"/>
                  </a:lnTo>
                  <a:lnTo>
                    <a:pt x="332" y="1510"/>
                  </a:lnTo>
                  <a:lnTo>
                    <a:pt x="329" y="1539"/>
                  </a:lnTo>
                  <a:cubicBezTo>
                    <a:pt x="329" y="1540"/>
                    <a:pt x="329" y="1540"/>
                    <a:pt x="328" y="1541"/>
                  </a:cubicBezTo>
                  <a:lnTo>
                    <a:pt x="322" y="1560"/>
                  </a:lnTo>
                  <a:lnTo>
                    <a:pt x="322" y="1558"/>
                  </a:lnTo>
                  <a:lnTo>
                    <a:pt x="322" y="1568"/>
                  </a:lnTo>
                  <a:cubicBezTo>
                    <a:pt x="322" y="1569"/>
                    <a:pt x="322" y="1571"/>
                    <a:pt x="320" y="1573"/>
                  </a:cubicBezTo>
                  <a:lnTo>
                    <a:pt x="301" y="1595"/>
                  </a:lnTo>
                  <a:lnTo>
                    <a:pt x="303" y="1591"/>
                  </a:lnTo>
                  <a:lnTo>
                    <a:pt x="300" y="1620"/>
                  </a:lnTo>
                  <a:cubicBezTo>
                    <a:pt x="300" y="1621"/>
                    <a:pt x="299" y="1623"/>
                    <a:pt x="299" y="1624"/>
                  </a:cubicBezTo>
                  <a:lnTo>
                    <a:pt x="292" y="1633"/>
                  </a:lnTo>
                  <a:cubicBezTo>
                    <a:pt x="292" y="1634"/>
                    <a:pt x="291" y="1634"/>
                    <a:pt x="291" y="1635"/>
                  </a:cubicBezTo>
                  <a:lnTo>
                    <a:pt x="288" y="1638"/>
                  </a:lnTo>
                  <a:lnTo>
                    <a:pt x="290" y="1635"/>
                  </a:lnTo>
                  <a:lnTo>
                    <a:pt x="283" y="1655"/>
                  </a:lnTo>
                  <a:lnTo>
                    <a:pt x="277" y="1671"/>
                  </a:lnTo>
                  <a:cubicBezTo>
                    <a:pt x="277" y="1671"/>
                    <a:pt x="276" y="1672"/>
                    <a:pt x="276" y="1672"/>
                  </a:cubicBezTo>
                  <a:lnTo>
                    <a:pt x="267" y="1688"/>
                  </a:lnTo>
                  <a:lnTo>
                    <a:pt x="268" y="1686"/>
                  </a:lnTo>
                  <a:lnTo>
                    <a:pt x="264" y="1702"/>
                  </a:lnTo>
                  <a:cubicBezTo>
                    <a:pt x="264" y="1703"/>
                    <a:pt x="263" y="1705"/>
                    <a:pt x="262" y="1706"/>
                  </a:cubicBezTo>
                  <a:lnTo>
                    <a:pt x="259" y="1709"/>
                  </a:lnTo>
                  <a:cubicBezTo>
                    <a:pt x="258" y="1710"/>
                    <a:pt x="258" y="1710"/>
                    <a:pt x="257" y="1711"/>
                  </a:cubicBezTo>
                  <a:lnTo>
                    <a:pt x="237" y="1720"/>
                  </a:lnTo>
                  <a:lnTo>
                    <a:pt x="241" y="1717"/>
                  </a:lnTo>
                  <a:lnTo>
                    <a:pt x="238" y="1722"/>
                  </a:lnTo>
                  <a:lnTo>
                    <a:pt x="235" y="1732"/>
                  </a:lnTo>
                  <a:cubicBezTo>
                    <a:pt x="235" y="1732"/>
                    <a:pt x="235" y="1733"/>
                    <a:pt x="234" y="1734"/>
                  </a:cubicBezTo>
                  <a:lnTo>
                    <a:pt x="228" y="1743"/>
                  </a:lnTo>
                  <a:lnTo>
                    <a:pt x="229" y="1739"/>
                  </a:lnTo>
                  <a:lnTo>
                    <a:pt x="229" y="1745"/>
                  </a:lnTo>
                  <a:cubicBezTo>
                    <a:pt x="229" y="1749"/>
                    <a:pt x="227" y="1751"/>
                    <a:pt x="225" y="1753"/>
                  </a:cubicBezTo>
                  <a:lnTo>
                    <a:pt x="218" y="1756"/>
                  </a:lnTo>
                  <a:lnTo>
                    <a:pt x="222" y="1752"/>
                  </a:lnTo>
                  <a:lnTo>
                    <a:pt x="215" y="1765"/>
                  </a:lnTo>
                  <a:cubicBezTo>
                    <a:pt x="215" y="1766"/>
                    <a:pt x="214" y="1768"/>
                    <a:pt x="213" y="1768"/>
                  </a:cubicBezTo>
                  <a:lnTo>
                    <a:pt x="203" y="1775"/>
                  </a:lnTo>
                  <a:lnTo>
                    <a:pt x="193" y="1781"/>
                  </a:lnTo>
                  <a:lnTo>
                    <a:pt x="197" y="1773"/>
                  </a:lnTo>
                  <a:lnTo>
                    <a:pt x="203" y="1799"/>
                  </a:lnTo>
                  <a:cubicBezTo>
                    <a:pt x="204" y="1802"/>
                    <a:pt x="202" y="1806"/>
                    <a:pt x="199" y="1808"/>
                  </a:cubicBezTo>
                  <a:cubicBezTo>
                    <a:pt x="196" y="1809"/>
                    <a:pt x="191" y="1808"/>
                    <a:pt x="189" y="1806"/>
                  </a:cubicBezTo>
                  <a:lnTo>
                    <a:pt x="173" y="1786"/>
                  </a:lnTo>
                  <a:lnTo>
                    <a:pt x="178" y="1789"/>
                  </a:lnTo>
                  <a:lnTo>
                    <a:pt x="161" y="1786"/>
                  </a:lnTo>
                  <a:cubicBezTo>
                    <a:pt x="160" y="1785"/>
                    <a:pt x="158" y="1784"/>
                    <a:pt x="157" y="1783"/>
                  </a:cubicBezTo>
                  <a:lnTo>
                    <a:pt x="144" y="1767"/>
                  </a:lnTo>
                  <a:lnTo>
                    <a:pt x="150" y="1770"/>
                  </a:lnTo>
                  <a:lnTo>
                    <a:pt x="137" y="1770"/>
                  </a:lnTo>
                  <a:lnTo>
                    <a:pt x="134" y="1770"/>
                  </a:lnTo>
                  <a:lnTo>
                    <a:pt x="131" y="1770"/>
                  </a:lnTo>
                  <a:cubicBezTo>
                    <a:pt x="129" y="1770"/>
                    <a:pt x="127" y="1769"/>
                    <a:pt x="125" y="1767"/>
                  </a:cubicBezTo>
                  <a:lnTo>
                    <a:pt x="116" y="1758"/>
                  </a:lnTo>
                  <a:lnTo>
                    <a:pt x="116" y="1758"/>
                  </a:lnTo>
                  <a:lnTo>
                    <a:pt x="103" y="1749"/>
                  </a:lnTo>
                  <a:lnTo>
                    <a:pt x="114" y="1748"/>
                  </a:lnTo>
                  <a:lnTo>
                    <a:pt x="111" y="1751"/>
                  </a:lnTo>
                  <a:cubicBezTo>
                    <a:pt x="110" y="1752"/>
                    <a:pt x="108" y="1753"/>
                    <a:pt x="107" y="1753"/>
                  </a:cubicBezTo>
                  <a:lnTo>
                    <a:pt x="81" y="1760"/>
                  </a:lnTo>
                  <a:lnTo>
                    <a:pt x="86" y="1756"/>
                  </a:lnTo>
                  <a:lnTo>
                    <a:pt x="80" y="1766"/>
                  </a:lnTo>
                  <a:cubicBezTo>
                    <a:pt x="78" y="1768"/>
                    <a:pt x="76" y="1770"/>
                    <a:pt x="73" y="1770"/>
                  </a:cubicBezTo>
                  <a:lnTo>
                    <a:pt x="66" y="1770"/>
                  </a:lnTo>
                  <a:lnTo>
                    <a:pt x="74" y="1764"/>
                  </a:lnTo>
                  <a:lnTo>
                    <a:pt x="71" y="1774"/>
                  </a:lnTo>
                  <a:cubicBezTo>
                    <a:pt x="70" y="1777"/>
                    <a:pt x="67" y="1779"/>
                    <a:pt x="63" y="1779"/>
                  </a:cubicBezTo>
                  <a:lnTo>
                    <a:pt x="54" y="1779"/>
                  </a:lnTo>
                  <a:cubicBezTo>
                    <a:pt x="49" y="1779"/>
                    <a:pt x="46" y="1776"/>
                    <a:pt x="46" y="1772"/>
                  </a:cubicBezTo>
                  <a:lnTo>
                    <a:pt x="10" y="1290"/>
                  </a:lnTo>
                  <a:lnTo>
                    <a:pt x="0" y="1170"/>
                  </a:lnTo>
                  <a:lnTo>
                    <a:pt x="16" y="1169"/>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5" name="Freeform 898"/>
            <p:cNvSpPr>
              <a:spLocks/>
            </p:cNvSpPr>
            <p:nvPr/>
          </p:nvSpPr>
          <p:spPr bwMode="auto">
            <a:xfrm>
              <a:off x="7968472" y="4283788"/>
              <a:ext cx="755287" cy="745527"/>
            </a:xfrm>
            <a:custGeom>
              <a:avLst/>
              <a:gdLst/>
              <a:ahLst/>
              <a:cxnLst>
                <a:cxn ang="0">
                  <a:pos x="4" y="135"/>
                </a:cxn>
                <a:cxn ang="0">
                  <a:pos x="24" y="118"/>
                </a:cxn>
                <a:cxn ang="0">
                  <a:pos x="44" y="103"/>
                </a:cxn>
                <a:cxn ang="0">
                  <a:pos x="55" y="99"/>
                </a:cxn>
                <a:cxn ang="0">
                  <a:pos x="66" y="95"/>
                </a:cxn>
                <a:cxn ang="0">
                  <a:pos x="87" y="81"/>
                </a:cxn>
                <a:cxn ang="0">
                  <a:pos x="114" y="75"/>
                </a:cxn>
                <a:cxn ang="0">
                  <a:pos x="132" y="71"/>
                </a:cxn>
                <a:cxn ang="0">
                  <a:pos x="166" y="65"/>
                </a:cxn>
                <a:cxn ang="0">
                  <a:pos x="179" y="62"/>
                </a:cxn>
                <a:cxn ang="0">
                  <a:pos x="207" y="57"/>
                </a:cxn>
                <a:cxn ang="0">
                  <a:pos x="230" y="50"/>
                </a:cxn>
                <a:cxn ang="0">
                  <a:pos x="248" y="48"/>
                </a:cxn>
                <a:cxn ang="0">
                  <a:pos x="260" y="40"/>
                </a:cxn>
                <a:cxn ang="0">
                  <a:pos x="267" y="38"/>
                </a:cxn>
                <a:cxn ang="0">
                  <a:pos x="283" y="23"/>
                </a:cxn>
                <a:cxn ang="0">
                  <a:pos x="287" y="20"/>
                </a:cxn>
                <a:cxn ang="0">
                  <a:pos x="299" y="18"/>
                </a:cxn>
                <a:cxn ang="0">
                  <a:pos x="310" y="13"/>
                </a:cxn>
                <a:cxn ang="0">
                  <a:pos x="321" y="12"/>
                </a:cxn>
                <a:cxn ang="0">
                  <a:pos x="327" y="13"/>
                </a:cxn>
                <a:cxn ang="0">
                  <a:pos x="336" y="13"/>
                </a:cxn>
                <a:cxn ang="0">
                  <a:pos x="343" y="12"/>
                </a:cxn>
                <a:cxn ang="0">
                  <a:pos x="359" y="0"/>
                </a:cxn>
                <a:cxn ang="0">
                  <a:pos x="375" y="1"/>
                </a:cxn>
                <a:cxn ang="0">
                  <a:pos x="408" y="5"/>
                </a:cxn>
                <a:cxn ang="0">
                  <a:pos x="437" y="10"/>
                </a:cxn>
                <a:cxn ang="0">
                  <a:pos x="467" y="13"/>
                </a:cxn>
                <a:cxn ang="0">
                  <a:pos x="460" y="131"/>
                </a:cxn>
                <a:cxn ang="0">
                  <a:pos x="224" y="426"/>
                </a:cxn>
                <a:cxn ang="0">
                  <a:pos x="66" y="219"/>
                </a:cxn>
                <a:cxn ang="0">
                  <a:pos x="42" y="221"/>
                </a:cxn>
                <a:cxn ang="0">
                  <a:pos x="27" y="216"/>
                </a:cxn>
                <a:cxn ang="0">
                  <a:pos x="9" y="156"/>
                </a:cxn>
                <a:cxn ang="0">
                  <a:pos x="0" y="143"/>
                </a:cxn>
              </a:cxnLst>
              <a:rect l="0" t="0" r="r" b="b"/>
              <a:pathLst>
                <a:path w="474" h="426">
                  <a:moveTo>
                    <a:pt x="0" y="143"/>
                  </a:moveTo>
                  <a:lnTo>
                    <a:pt x="4" y="135"/>
                  </a:lnTo>
                  <a:lnTo>
                    <a:pt x="7" y="128"/>
                  </a:lnTo>
                  <a:lnTo>
                    <a:pt x="24" y="118"/>
                  </a:lnTo>
                  <a:lnTo>
                    <a:pt x="31" y="112"/>
                  </a:lnTo>
                  <a:lnTo>
                    <a:pt x="44" y="103"/>
                  </a:lnTo>
                  <a:lnTo>
                    <a:pt x="50" y="102"/>
                  </a:lnTo>
                  <a:lnTo>
                    <a:pt x="55" y="99"/>
                  </a:lnTo>
                  <a:lnTo>
                    <a:pt x="57" y="98"/>
                  </a:lnTo>
                  <a:lnTo>
                    <a:pt x="66" y="95"/>
                  </a:lnTo>
                  <a:lnTo>
                    <a:pt x="73" y="89"/>
                  </a:lnTo>
                  <a:lnTo>
                    <a:pt x="87" y="81"/>
                  </a:lnTo>
                  <a:lnTo>
                    <a:pt x="96" y="79"/>
                  </a:lnTo>
                  <a:lnTo>
                    <a:pt x="114" y="75"/>
                  </a:lnTo>
                  <a:lnTo>
                    <a:pt x="120" y="75"/>
                  </a:lnTo>
                  <a:lnTo>
                    <a:pt x="132" y="71"/>
                  </a:lnTo>
                  <a:lnTo>
                    <a:pt x="151" y="67"/>
                  </a:lnTo>
                  <a:lnTo>
                    <a:pt x="166" y="65"/>
                  </a:lnTo>
                  <a:lnTo>
                    <a:pt x="171" y="64"/>
                  </a:lnTo>
                  <a:lnTo>
                    <a:pt x="179" y="62"/>
                  </a:lnTo>
                  <a:lnTo>
                    <a:pt x="186" y="60"/>
                  </a:lnTo>
                  <a:lnTo>
                    <a:pt x="207" y="57"/>
                  </a:lnTo>
                  <a:lnTo>
                    <a:pt x="219" y="52"/>
                  </a:lnTo>
                  <a:lnTo>
                    <a:pt x="230" y="50"/>
                  </a:lnTo>
                  <a:lnTo>
                    <a:pt x="238" y="49"/>
                  </a:lnTo>
                  <a:lnTo>
                    <a:pt x="248" y="48"/>
                  </a:lnTo>
                  <a:lnTo>
                    <a:pt x="250" y="44"/>
                  </a:lnTo>
                  <a:lnTo>
                    <a:pt x="260" y="40"/>
                  </a:lnTo>
                  <a:lnTo>
                    <a:pt x="262" y="40"/>
                  </a:lnTo>
                  <a:lnTo>
                    <a:pt x="267" y="38"/>
                  </a:lnTo>
                  <a:lnTo>
                    <a:pt x="281" y="27"/>
                  </a:lnTo>
                  <a:lnTo>
                    <a:pt x="283" y="23"/>
                  </a:lnTo>
                  <a:lnTo>
                    <a:pt x="284" y="21"/>
                  </a:lnTo>
                  <a:lnTo>
                    <a:pt x="287" y="20"/>
                  </a:lnTo>
                  <a:lnTo>
                    <a:pt x="293" y="20"/>
                  </a:lnTo>
                  <a:lnTo>
                    <a:pt x="299" y="18"/>
                  </a:lnTo>
                  <a:lnTo>
                    <a:pt x="306" y="15"/>
                  </a:lnTo>
                  <a:lnTo>
                    <a:pt x="310" y="13"/>
                  </a:lnTo>
                  <a:lnTo>
                    <a:pt x="317" y="13"/>
                  </a:lnTo>
                  <a:lnTo>
                    <a:pt x="321" y="12"/>
                  </a:lnTo>
                  <a:lnTo>
                    <a:pt x="324" y="12"/>
                  </a:lnTo>
                  <a:lnTo>
                    <a:pt x="327" y="13"/>
                  </a:lnTo>
                  <a:lnTo>
                    <a:pt x="335" y="15"/>
                  </a:lnTo>
                  <a:lnTo>
                    <a:pt x="336" y="13"/>
                  </a:lnTo>
                  <a:lnTo>
                    <a:pt x="341" y="13"/>
                  </a:lnTo>
                  <a:lnTo>
                    <a:pt x="343" y="12"/>
                  </a:lnTo>
                  <a:lnTo>
                    <a:pt x="353" y="4"/>
                  </a:lnTo>
                  <a:lnTo>
                    <a:pt x="359" y="0"/>
                  </a:lnTo>
                  <a:lnTo>
                    <a:pt x="363" y="0"/>
                  </a:lnTo>
                  <a:lnTo>
                    <a:pt x="375" y="1"/>
                  </a:lnTo>
                  <a:lnTo>
                    <a:pt x="387" y="0"/>
                  </a:lnTo>
                  <a:lnTo>
                    <a:pt x="408" y="5"/>
                  </a:lnTo>
                  <a:lnTo>
                    <a:pt x="417" y="9"/>
                  </a:lnTo>
                  <a:lnTo>
                    <a:pt x="437" y="10"/>
                  </a:lnTo>
                  <a:lnTo>
                    <a:pt x="462" y="13"/>
                  </a:lnTo>
                  <a:lnTo>
                    <a:pt x="467" y="13"/>
                  </a:lnTo>
                  <a:lnTo>
                    <a:pt x="474" y="76"/>
                  </a:lnTo>
                  <a:lnTo>
                    <a:pt x="460" y="131"/>
                  </a:lnTo>
                  <a:lnTo>
                    <a:pt x="411" y="189"/>
                  </a:lnTo>
                  <a:lnTo>
                    <a:pt x="224" y="426"/>
                  </a:lnTo>
                  <a:lnTo>
                    <a:pt x="90" y="252"/>
                  </a:lnTo>
                  <a:lnTo>
                    <a:pt x="66" y="219"/>
                  </a:lnTo>
                  <a:lnTo>
                    <a:pt x="58" y="227"/>
                  </a:lnTo>
                  <a:lnTo>
                    <a:pt x="42" y="221"/>
                  </a:lnTo>
                  <a:lnTo>
                    <a:pt x="36" y="219"/>
                  </a:lnTo>
                  <a:lnTo>
                    <a:pt x="27" y="216"/>
                  </a:lnTo>
                  <a:lnTo>
                    <a:pt x="11" y="217"/>
                  </a:lnTo>
                  <a:lnTo>
                    <a:pt x="9" y="156"/>
                  </a:lnTo>
                  <a:lnTo>
                    <a:pt x="5" y="155"/>
                  </a:lnTo>
                  <a:lnTo>
                    <a:pt x="0" y="143"/>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 name="Freeform 899"/>
            <p:cNvSpPr>
              <a:spLocks/>
            </p:cNvSpPr>
            <p:nvPr/>
          </p:nvSpPr>
          <p:spPr bwMode="auto">
            <a:xfrm>
              <a:off x="7968472" y="4283788"/>
              <a:ext cx="764847" cy="756027"/>
            </a:xfrm>
            <a:custGeom>
              <a:avLst/>
              <a:gdLst/>
              <a:ahLst/>
              <a:cxnLst>
                <a:cxn ang="0">
                  <a:pos x="23" y="343"/>
                </a:cxn>
                <a:cxn ang="0">
                  <a:pos x="119" y="276"/>
                </a:cxn>
                <a:cxn ang="0">
                  <a:pos x="149" y="265"/>
                </a:cxn>
                <a:cxn ang="0">
                  <a:pos x="176" y="256"/>
                </a:cxn>
                <a:cxn ang="0">
                  <a:pos x="238" y="215"/>
                </a:cxn>
                <a:cxn ang="0">
                  <a:pos x="327" y="199"/>
                </a:cxn>
                <a:cxn ang="0">
                  <a:pos x="448" y="173"/>
                </a:cxn>
                <a:cxn ang="0">
                  <a:pos x="501" y="160"/>
                </a:cxn>
                <a:cxn ang="0">
                  <a:pos x="588" y="141"/>
                </a:cxn>
                <a:cxn ang="0">
                  <a:pos x="667" y="127"/>
                </a:cxn>
                <a:cxn ang="0">
                  <a:pos x="698" y="108"/>
                </a:cxn>
                <a:cxn ang="0">
                  <a:pos x="716" y="102"/>
                </a:cxn>
                <a:cxn ang="0">
                  <a:pos x="755" y="66"/>
                </a:cxn>
                <a:cxn ang="0">
                  <a:pos x="772" y="53"/>
                </a:cxn>
                <a:cxn ang="0">
                  <a:pos x="800" y="50"/>
                </a:cxn>
                <a:cxn ang="0">
                  <a:pos x="833" y="36"/>
                </a:cxn>
                <a:cxn ang="0">
                  <a:pos x="862" y="33"/>
                </a:cxn>
                <a:cxn ang="0">
                  <a:pos x="879" y="36"/>
                </a:cxn>
                <a:cxn ang="0">
                  <a:pos x="904" y="36"/>
                </a:cxn>
                <a:cxn ang="0">
                  <a:pos x="918" y="35"/>
                </a:cxn>
                <a:cxn ang="0">
                  <a:pos x="965" y="0"/>
                </a:cxn>
                <a:cxn ang="0">
                  <a:pos x="1038" y="0"/>
                </a:cxn>
                <a:cxn ang="0">
                  <a:pos x="1120" y="23"/>
                </a:cxn>
                <a:cxn ang="0">
                  <a:pos x="1252" y="36"/>
                </a:cxn>
                <a:cxn ang="0">
                  <a:pos x="1241" y="359"/>
                </a:cxn>
                <a:cxn ang="0">
                  <a:pos x="604" y="1152"/>
                </a:cxn>
                <a:cxn ang="0">
                  <a:pos x="188" y="596"/>
                </a:cxn>
                <a:cxn ang="0">
                  <a:pos x="101" y="599"/>
                </a:cxn>
                <a:cxn ang="0">
                  <a:pos x="31" y="594"/>
                </a:cxn>
                <a:cxn ang="0">
                  <a:pos x="18" y="429"/>
                </a:cxn>
                <a:cxn ang="0">
                  <a:pos x="28" y="419"/>
                </a:cxn>
                <a:cxn ang="0">
                  <a:pos x="44" y="588"/>
                </a:cxn>
                <a:cxn ang="0">
                  <a:pos x="107" y="584"/>
                </a:cxn>
                <a:cxn ang="0">
                  <a:pos x="175" y="586"/>
                </a:cxn>
                <a:cxn ang="0">
                  <a:pos x="610" y="1140"/>
                </a:cxn>
                <a:cxn ang="0">
                  <a:pos x="1225" y="355"/>
                </a:cxn>
                <a:cxn ang="0">
                  <a:pos x="1252" y="52"/>
                </a:cxn>
                <a:cxn ang="0">
                  <a:pos x="1119" y="39"/>
                </a:cxn>
                <a:cxn ang="0">
                  <a:pos x="1040" y="16"/>
                </a:cxn>
                <a:cxn ang="0">
                  <a:pos x="965" y="16"/>
                </a:cxn>
                <a:cxn ang="0">
                  <a:pos x="929" y="47"/>
                </a:cxn>
                <a:cxn ang="0">
                  <a:pos x="904" y="52"/>
                </a:cxn>
                <a:cxn ang="0">
                  <a:pos x="877" y="52"/>
                </a:cxn>
                <a:cxn ang="0">
                  <a:pos x="862" y="49"/>
                </a:cxn>
                <a:cxn ang="0">
                  <a:pos x="833" y="52"/>
                </a:cxn>
                <a:cxn ang="0">
                  <a:pos x="808" y="64"/>
                </a:cxn>
                <a:cxn ang="0">
                  <a:pos x="772" y="69"/>
                </a:cxn>
                <a:cxn ang="0">
                  <a:pos x="769" y="75"/>
                </a:cxn>
                <a:cxn ang="0">
                  <a:pos x="724" y="117"/>
                </a:cxn>
                <a:cxn ang="0">
                  <a:pos x="704" y="123"/>
                </a:cxn>
                <a:cxn ang="0">
                  <a:pos x="669" y="143"/>
                </a:cxn>
                <a:cxn ang="0">
                  <a:pos x="594" y="156"/>
                </a:cxn>
                <a:cxn ang="0">
                  <a:pos x="507" y="176"/>
                </a:cxn>
                <a:cxn ang="0">
                  <a:pos x="451" y="189"/>
                </a:cxn>
                <a:cxn ang="0">
                  <a:pos x="327" y="215"/>
                </a:cxn>
                <a:cxn ang="0">
                  <a:pos x="241" y="231"/>
                </a:cxn>
                <a:cxn ang="0">
                  <a:pos x="187" y="268"/>
                </a:cxn>
                <a:cxn ang="0">
                  <a:pos x="156" y="279"/>
                </a:cxn>
                <a:cxn ang="0">
                  <a:pos x="129" y="288"/>
                </a:cxn>
                <a:cxn ang="0">
                  <a:pos x="31" y="357"/>
                </a:cxn>
                <a:cxn ang="0">
                  <a:pos x="0" y="386"/>
                </a:cxn>
              </a:cxnLst>
              <a:rect l="0" t="0" r="r" b="b"/>
              <a:pathLst>
                <a:path w="1280" h="1152">
                  <a:moveTo>
                    <a:pt x="0" y="386"/>
                  </a:moveTo>
                  <a:lnTo>
                    <a:pt x="10" y="363"/>
                  </a:lnTo>
                  <a:lnTo>
                    <a:pt x="20" y="346"/>
                  </a:lnTo>
                  <a:cubicBezTo>
                    <a:pt x="21" y="345"/>
                    <a:pt x="22" y="344"/>
                    <a:pt x="23" y="343"/>
                  </a:cubicBezTo>
                  <a:lnTo>
                    <a:pt x="68" y="317"/>
                  </a:lnTo>
                  <a:lnTo>
                    <a:pt x="67" y="318"/>
                  </a:lnTo>
                  <a:lnTo>
                    <a:pt x="86" y="302"/>
                  </a:lnTo>
                  <a:lnTo>
                    <a:pt x="119" y="276"/>
                  </a:lnTo>
                  <a:cubicBezTo>
                    <a:pt x="120" y="275"/>
                    <a:pt x="121" y="274"/>
                    <a:pt x="122" y="274"/>
                  </a:cubicBezTo>
                  <a:lnTo>
                    <a:pt x="138" y="271"/>
                  </a:lnTo>
                  <a:lnTo>
                    <a:pt x="136" y="271"/>
                  </a:lnTo>
                  <a:lnTo>
                    <a:pt x="149" y="265"/>
                  </a:lnTo>
                  <a:lnTo>
                    <a:pt x="155" y="262"/>
                  </a:lnTo>
                  <a:cubicBezTo>
                    <a:pt x="156" y="261"/>
                    <a:pt x="156" y="261"/>
                    <a:pt x="157" y="261"/>
                  </a:cubicBezTo>
                  <a:lnTo>
                    <a:pt x="179" y="255"/>
                  </a:lnTo>
                  <a:lnTo>
                    <a:pt x="176" y="256"/>
                  </a:lnTo>
                  <a:lnTo>
                    <a:pt x="196" y="240"/>
                  </a:lnTo>
                  <a:cubicBezTo>
                    <a:pt x="196" y="240"/>
                    <a:pt x="196" y="239"/>
                    <a:pt x="197" y="239"/>
                  </a:cubicBezTo>
                  <a:lnTo>
                    <a:pt x="236" y="216"/>
                  </a:lnTo>
                  <a:cubicBezTo>
                    <a:pt x="236" y="216"/>
                    <a:pt x="237" y="216"/>
                    <a:pt x="238" y="215"/>
                  </a:cubicBezTo>
                  <a:lnTo>
                    <a:pt x="261" y="212"/>
                  </a:lnTo>
                  <a:lnTo>
                    <a:pt x="308" y="199"/>
                  </a:lnTo>
                  <a:cubicBezTo>
                    <a:pt x="309" y="199"/>
                    <a:pt x="310" y="199"/>
                    <a:pt x="311" y="199"/>
                  </a:cubicBezTo>
                  <a:lnTo>
                    <a:pt x="327" y="199"/>
                  </a:lnTo>
                  <a:lnTo>
                    <a:pt x="324" y="199"/>
                  </a:lnTo>
                  <a:lnTo>
                    <a:pt x="357" y="190"/>
                  </a:lnTo>
                  <a:lnTo>
                    <a:pt x="409" y="180"/>
                  </a:lnTo>
                  <a:lnTo>
                    <a:pt x="448" y="173"/>
                  </a:lnTo>
                  <a:lnTo>
                    <a:pt x="460" y="170"/>
                  </a:lnTo>
                  <a:lnTo>
                    <a:pt x="484" y="167"/>
                  </a:lnTo>
                  <a:lnTo>
                    <a:pt x="482" y="167"/>
                  </a:lnTo>
                  <a:lnTo>
                    <a:pt x="501" y="160"/>
                  </a:lnTo>
                  <a:cubicBezTo>
                    <a:pt x="502" y="160"/>
                    <a:pt x="503" y="160"/>
                    <a:pt x="503" y="160"/>
                  </a:cubicBezTo>
                  <a:lnTo>
                    <a:pt x="558" y="153"/>
                  </a:lnTo>
                  <a:lnTo>
                    <a:pt x="556" y="154"/>
                  </a:lnTo>
                  <a:lnTo>
                    <a:pt x="588" y="141"/>
                  </a:lnTo>
                  <a:cubicBezTo>
                    <a:pt x="589" y="141"/>
                    <a:pt x="589" y="141"/>
                    <a:pt x="589" y="141"/>
                  </a:cubicBezTo>
                  <a:lnTo>
                    <a:pt x="618" y="134"/>
                  </a:lnTo>
                  <a:lnTo>
                    <a:pt x="642" y="131"/>
                  </a:lnTo>
                  <a:lnTo>
                    <a:pt x="667" y="127"/>
                  </a:lnTo>
                  <a:lnTo>
                    <a:pt x="662" y="131"/>
                  </a:lnTo>
                  <a:lnTo>
                    <a:pt x="668" y="121"/>
                  </a:lnTo>
                  <a:cubicBezTo>
                    <a:pt x="669" y="120"/>
                    <a:pt x="671" y="119"/>
                    <a:pt x="672" y="118"/>
                  </a:cubicBezTo>
                  <a:lnTo>
                    <a:pt x="698" y="108"/>
                  </a:lnTo>
                  <a:cubicBezTo>
                    <a:pt x="699" y="108"/>
                    <a:pt x="700" y="108"/>
                    <a:pt x="701" y="108"/>
                  </a:cubicBezTo>
                  <a:lnTo>
                    <a:pt x="707" y="108"/>
                  </a:lnTo>
                  <a:lnTo>
                    <a:pt x="704" y="109"/>
                  </a:lnTo>
                  <a:lnTo>
                    <a:pt x="716" y="102"/>
                  </a:lnTo>
                  <a:lnTo>
                    <a:pt x="715" y="103"/>
                  </a:lnTo>
                  <a:lnTo>
                    <a:pt x="750" y="74"/>
                  </a:lnTo>
                  <a:lnTo>
                    <a:pt x="749" y="76"/>
                  </a:lnTo>
                  <a:lnTo>
                    <a:pt x="755" y="66"/>
                  </a:lnTo>
                  <a:lnTo>
                    <a:pt x="758" y="60"/>
                  </a:lnTo>
                  <a:cubicBezTo>
                    <a:pt x="759" y="59"/>
                    <a:pt x="760" y="57"/>
                    <a:pt x="762" y="57"/>
                  </a:cubicBezTo>
                  <a:lnTo>
                    <a:pt x="768" y="53"/>
                  </a:lnTo>
                  <a:cubicBezTo>
                    <a:pt x="769" y="53"/>
                    <a:pt x="770" y="53"/>
                    <a:pt x="772" y="53"/>
                  </a:cubicBezTo>
                  <a:lnTo>
                    <a:pt x="788" y="53"/>
                  </a:lnTo>
                  <a:lnTo>
                    <a:pt x="786" y="53"/>
                  </a:lnTo>
                  <a:lnTo>
                    <a:pt x="802" y="49"/>
                  </a:lnTo>
                  <a:lnTo>
                    <a:pt x="800" y="50"/>
                  </a:lnTo>
                  <a:lnTo>
                    <a:pt x="820" y="40"/>
                  </a:lnTo>
                  <a:cubicBezTo>
                    <a:pt x="820" y="40"/>
                    <a:pt x="820" y="40"/>
                    <a:pt x="821" y="40"/>
                  </a:cubicBezTo>
                  <a:lnTo>
                    <a:pt x="830" y="37"/>
                  </a:lnTo>
                  <a:cubicBezTo>
                    <a:pt x="831" y="36"/>
                    <a:pt x="832" y="36"/>
                    <a:pt x="833" y="36"/>
                  </a:cubicBezTo>
                  <a:lnTo>
                    <a:pt x="852" y="36"/>
                  </a:lnTo>
                  <a:lnTo>
                    <a:pt x="850" y="37"/>
                  </a:lnTo>
                  <a:lnTo>
                    <a:pt x="859" y="33"/>
                  </a:lnTo>
                  <a:cubicBezTo>
                    <a:pt x="860" y="33"/>
                    <a:pt x="861" y="33"/>
                    <a:pt x="862" y="33"/>
                  </a:cubicBezTo>
                  <a:lnTo>
                    <a:pt x="872" y="33"/>
                  </a:lnTo>
                  <a:cubicBezTo>
                    <a:pt x="873" y="33"/>
                    <a:pt x="874" y="33"/>
                    <a:pt x="875" y="34"/>
                  </a:cubicBezTo>
                  <a:lnTo>
                    <a:pt x="882" y="37"/>
                  </a:lnTo>
                  <a:lnTo>
                    <a:pt x="879" y="36"/>
                  </a:lnTo>
                  <a:lnTo>
                    <a:pt x="902" y="40"/>
                  </a:lnTo>
                  <a:lnTo>
                    <a:pt x="895" y="42"/>
                  </a:lnTo>
                  <a:lnTo>
                    <a:pt x="898" y="39"/>
                  </a:lnTo>
                  <a:cubicBezTo>
                    <a:pt x="900" y="37"/>
                    <a:pt x="902" y="36"/>
                    <a:pt x="904" y="36"/>
                  </a:cubicBezTo>
                  <a:lnTo>
                    <a:pt x="917" y="36"/>
                  </a:lnTo>
                  <a:lnTo>
                    <a:pt x="913" y="37"/>
                  </a:lnTo>
                  <a:lnTo>
                    <a:pt x="920" y="34"/>
                  </a:lnTo>
                  <a:lnTo>
                    <a:pt x="918" y="35"/>
                  </a:lnTo>
                  <a:lnTo>
                    <a:pt x="944" y="12"/>
                  </a:lnTo>
                  <a:cubicBezTo>
                    <a:pt x="944" y="12"/>
                    <a:pt x="944" y="12"/>
                    <a:pt x="945" y="11"/>
                  </a:cubicBezTo>
                  <a:lnTo>
                    <a:pt x="961" y="2"/>
                  </a:lnTo>
                  <a:cubicBezTo>
                    <a:pt x="962" y="1"/>
                    <a:pt x="964" y="0"/>
                    <a:pt x="965" y="0"/>
                  </a:cubicBezTo>
                  <a:lnTo>
                    <a:pt x="975" y="0"/>
                  </a:lnTo>
                  <a:lnTo>
                    <a:pt x="1008" y="4"/>
                  </a:lnTo>
                  <a:lnTo>
                    <a:pt x="1006" y="4"/>
                  </a:lnTo>
                  <a:lnTo>
                    <a:pt x="1038" y="0"/>
                  </a:lnTo>
                  <a:cubicBezTo>
                    <a:pt x="1039" y="0"/>
                    <a:pt x="1040" y="0"/>
                    <a:pt x="1041" y="1"/>
                  </a:cubicBezTo>
                  <a:lnTo>
                    <a:pt x="1096" y="14"/>
                  </a:lnTo>
                  <a:lnTo>
                    <a:pt x="1123" y="24"/>
                  </a:lnTo>
                  <a:lnTo>
                    <a:pt x="1120" y="23"/>
                  </a:lnTo>
                  <a:lnTo>
                    <a:pt x="1172" y="27"/>
                  </a:lnTo>
                  <a:lnTo>
                    <a:pt x="1240" y="36"/>
                  </a:lnTo>
                  <a:lnTo>
                    <a:pt x="1239" y="36"/>
                  </a:lnTo>
                  <a:lnTo>
                    <a:pt x="1252" y="36"/>
                  </a:lnTo>
                  <a:cubicBezTo>
                    <a:pt x="1256" y="36"/>
                    <a:pt x="1260" y="39"/>
                    <a:pt x="1260" y="43"/>
                  </a:cubicBezTo>
                  <a:lnTo>
                    <a:pt x="1279" y="209"/>
                  </a:lnTo>
                  <a:cubicBezTo>
                    <a:pt x="1280" y="210"/>
                    <a:pt x="1279" y="211"/>
                    <a:pt x="1279" y="212"/>
                  </a:cubicBezTo>
                  <a:lnTo>
                    <a:pt x="1241" y="359"/>
                  </a:lnTo>
                  <a:cubicBezTo>
                    <a:pt x="1240" y="360"/>
                    <a:pt x="1240" y="361"/>
                    <a:pt x="1239" y="362"/>
                  </a:cubicBezTo>
                  <a:lnTo>
                    <a:pt x="1110" y="518"/>
                  </a:lnTo>
                  <a:lnTo>
                    <a:pt x="610" y="1149"/>
                  </a:lnTo>
                  <a:cubicBezTo>
                    <a:pt x="609" y="1151"/>
                    <a:pt x="606" y="1152"/>
                    <a:pt x="604" y="1152"/>
                  </a:cubicBezTo>
                  <a:cubicBezTo>
                    <a:pt x="601" y="1152"/>
                    <a:pt x="599" y="1151"/>
                    <a:pt x="598" y="1149"/>
                  </a:cubicBezTo>
                  <a:lnTo>
                    <a:pt x="240" y="684"/>
                  </a:lnTo>
                  <a:lnTo>
                    <a:pt x="175" y="596"/>
                  </a:lnTo>
                  <a:lnTo>
                    <a:pt x="188" y="596"/>
                  </a:lnTo>
                  <a:lnTo>
                    <a:pt x="168" y="619"/>
                  </a:lnTo>
                  <a:cubicBezTo>
                    <a:pt x="166" y="622"/>
                    <a:pt x="163" y="623"/>
                    <a:pt x="159" y="621"/>
                  </a:cubicBezTo>
                  <a:lnTo>
                    <a:pt x="117" y="605"/>
                  </a:lnTo>
                  <a:lnTo>
                    <a:pt x="101" y="599"/>
                  </a:lnTo>
                  <a:lnTo>
                    <a:pt x="76" y="592"/>
                  </a:lnTo>
                  <a:lnTo>
                    <a:pt x="79" y="593"/>
                  </a:lnTo>
                  <a:lnTo>
                    <a:pt x="37" y="596"/>
                  </a:lnTo>
                  <a:cubicBezTo>
                    <a:pt x="35" y="596"/>
                    <a:pt x="33" y="595"/>
                    <a:pt x="31" y="594"/>
                  </a:cubicBezTo>
                  <a:cubicBezTo>
                    <a:pt x="30" y="592"/>
                    <a:pt x="29" y="590"/>
                    <a:pt x="28" y="588"/>
                  </a:cubicBezTo>
                  <a:lnTo>
                    <a:pt x="22" y="425"/>
                  </a:lnTo>
                  <a:lnTo>
                    <a:pt x="27" y="433"/>
                  </a:lnTo>
                  <a:lnTo>
                    <a:pt x="18" y="429"/>
                  </a:lnTo>
                  <a:cubicBezTo>
                    <a:pt x="16" y="429"/>
                    <a:pt x="14" y="427"/>
                    <a:pt x="13" y="425"/>
                  </a:cubicBezTo>
                  <a:lnTo>
                    <a:pt x="0" y="392"/>
                  </a:lnTo>
                  <a:lnTo>
                    <a:pt x="15" y="386"/>
                  </a:lnTo>
                  <a:lnTo>
                    <a:pt x="28" y="419"/>
                  </a:lnTo>
                  <a:lnTo>
                    <a:pt x="23" y="414"/>
                  </a:lnTo>
                  <a:lnTo>
                    <a:pt x="33" y="418"/>
                  </a:lnTo>
                  <a:cubicBezTo>
                    <a:pt x="36" y="419"/>
                    <a:pt x="38" y="421"/>
                    <a:pt x="38" y="425"/>
                  </a:cubicBezTo>
                  <a:lnTo>
                    <a:pt x="44" y="588"/>
                  </a:lnTo>
                  <a:lnTo>
                    <a:pt x="36" y="580"/>
                  </a:lnTo>
                  <a:lnTo>
                    <a:pt x="78" y="577"/>
                  </a:lnTo>
                  <a:cubicBezTo>
                    <a:pt x="79" y="577"/>
                    <a:pt x="80" y="577"/>
                    <a:pt x="80" y="577"/>
                  </a:cubicBezTo>
                  <a:lnTo>
                    <a:pt x="107" y="584"/>
                  </a:lnTo>
                  <a:lnTo>
                    <a:pt x="123" y="590"/>
                  </a:lnTo>
                  <a:lnTo>
                    <a:pt x="165" y="606"/>
                  </a:lnTo>
                  <a:lnTo>
                    <a:pt x="156" y="609"/>
                  </a:lnTo>
                  <a:lnTo>
                    <a:pt x="175" y="586"/>
                  </a:lnTo>
                  <a:cubicBezTo>
                    <a:pt x="177" y="584"/>
                    <a:pt x="179" y="583"/>
                    <a:pt x="182" y="583"/>
                  </a:cubicBezTo>
                  <a:cubicBezTo>
                    <a:pt x="184" y="583"/>
                    <a:pt x="187" y="584"/>
                    <a:pt x="188" y="586"/>
                  </a:cubicBezTo>
                  <a:lnTo>
                    <a:pt x="252" y="674"/>
                  </a:lnTo>
                  <a:lnTo>
                    <a:pt x="610" y="1140"/>
                  </a:lnTo>
                  <a:lnTo>
                    <a:pt x="598" y="1139"/>
                  </a:lnTo>
                  <a:lnTo>
                    <a:pt x="1098" y="508"/>
                  </a:lnTo>
                  <a:lnTo>
                    <a:pt x="1227" y="352"/>
                  </a:lnTo>
                  <a:lnTo>
                    <a:pt x="1225" y="355"/>
                  </a:lnTo>
                  <a:lnTo>
                    <a:pt x="1264" y="208"/>
                  </a:lnTo>
                  <a:lnTo>
                    <a:pt x="1264" y="211"/>
                  </a:lnTo>
                  <a:lnTo>
                    <a:pt x="1244" y="45"/>
                  </a:lnTo>
                  <a:lnTo>
                    <a:pt x="1252" y="52"/>
                  </a:lnTo>
                  <a:lnTo>
                    <a:pt x="1239" y="52"/>
                  </a:lnTo>
                  <a:cubicBezTo>
                    <a:pt x="1239" y="52"/>
                    <a:pt x="1238" y="52"/>
                    <a:pt x="1238" y="52"/>
                  </a:cubicBezTo>
                  <a:lnTo>
                    <a:pt x="1171" y="42"/>
                  </a:lnTo>
                  <a:lnTo>
                    <a:pt x="1119" y="39"/>
                  </a:lnTo>
                  <a:cubicBezTo>
                    <a:pt x="1119" y="39"/>
                    <a:pt x="1118" y="39"/>
                    <a:pt x="1117" y="39"/>
                  </a:cubicBezTo>
                  <a:lnTo>
                    <a:pt x="1092" y="29"/>
                  </a:lnTo>
                  <a:lnTo>
                    <a:pt x="1037" y="16"/>
                  </a:lnTo>
                  <a:lnTo>
                    <a:pt x="1040" y="16"/>
                  </a:lnTo>
                  <a:lnTo>
                    <a:pt x="1008" y="20"/>
                  </a:lnTo>
                  <a:cubicBezTo>
                    <a:pt x="1007" y="20"/>
                    <a:pt x="1007" y="20"/>
                    <a:pt x="1006" y="20"/>
                  </a:cubicBezTo>
                  <a:lnTo>
                    <a:pt x="975" y="16"/>
                  </a:lnTo>
                  <a:lnTo>
                    <a:pt x="965" y="16"/>
                  </a:lnTo>
                  <a:lnTo>
                    <a:pt x="969" y="15"/>
                  </a:lnTo>
                  <a:lnTo>
                    <a:pt x="953" y="25"/>
                  </a:lnTo>
                  <a:lnTo>
                    <a:pt x="954" y="24"/>
                  </a:lnTo>
                  <a:lnTo>
                    <a:pt x="929" y="47"/>
                  </a:lnTo>
                  <a:cubicBezTo>
                    <a:pt x="928" y="47"/>
                    <a:pt x="927" y="48"/>
                    <a:pt x="927" y="48"/>
                  </a:cubicBezTo>
                  <a:lnTo>
                    <a:pt x="920" y="51"/>
                  </a:lnTo>
                  <a:cubicBezTo>
                    <a:pt x="919" y="52"/>
                    <a:pt x="918" y="52"/>
                    <a:pt x="917" y="52"/>
                  </a:cubicBezTo>
                  <a:lnTo>
                    <a:pt x="904" y="52"/>
                  </a:lnTo>
                  <a:lnTo>
                    <a:pt x="910" y="50"/>
                  </a:lnTo>
                  <a:lnTo>
                    <a:pt x="906" y="53"/>
                  </a:lnTo>
                  <a:cubicBezTo>
                    <a:pt x="905" y="55"/>
                    <a:pt x="902" y="56"/>
                    <a:pt x="900" y="55"/>
                  </a:cubicBezTo>
                  <a:lnTo>
                    <a:pt x="877" y="52"/>
                  </a:lnTo>
                  <a:cubicBezTo>
                    <a:pt x="876" y="52"/>
                    <a:pt x="875" y="52"/>
                    <a:pt x="874" y="51"/>
                  </a:cubicBezTo>
                  <a:lnTo>
                    <a:pt x="868" y="48"/>
                  </a:lnTo>
                  <a:lnTo>
                    <a:pt x="872" y="49"/>
                  </a:lnTo>
                  <a:lnTo>
                    <a:pt x="862" y="49"/>
                  </a:lnTo>
                  <a:lnTo>
                    <a:pt x="865" y="49"/>
                  </a:lnTo>
                  <a:lnTo>
                    <a:pt x="855" y="52"/>
                  </a:lnTo>
                  <a:cubicBezTo>
                    <a:pt x="854" y="52"/>
                    <a:pt x="853" y="52"/>
                    <a:pt x="852" y="52"/>
                  </a:cubicBezTo>
                  <a:lnTo>
                    <a:pt x="833" y="52"/>
                  </a:lnTo>
                  <a:lnTo>
                    <a:pt x="835" y="52"/>
                  </a:lnTo>
                  <a:lnTo>
                    <a:pt x="826" y="55"/>
                  </a:lnTo>
                  <a:lnTo>
                    <a:pt x="827" y="55"/>
                  </a:lnTo>
                  <a:lnTo>
                    <a:pt x="808" y="64"/>
                  </a:lnTo>
                  <a:cubicBezTo>
                    <a:pt x="807" y="65"/>
                    <a:pt x="806" y="65"/>
                    <a:pt x="805" y="65"/>
                  </a:cubicBezTo>
                  <a:lnTo>
                    <a:pt x="789" y="68"/>
                  </a:lnTo>
                  <a:cubicBezTo>
                    <a:pt x="789" y="69"/>
                    <a:pt x="788" y="69"/>
                    <a:pt x="788" y="69"/>
                  </a:cubicBezTo>
                  <a:lnTo>
                    <a:pt x="772" y="69"/>
                  </a:lnTo>
                  <a:lnTo>
                    <a:pt x="775" y="68"/>
                  </a:lnTo>
                  <a:lnTo>
                    <a:pt x="769" y="71"/>
                  </a:lnTo>
                  <a:lnTo>
                    <a:pt x="772" y="67"/>
                  </a:lnTo>
                  <a:lnTo>
                    <a:pt x="769" y="75"/>
                  </a:lnTo>
                  <a:lnTo>
                    <a:pt x="762" y="84"/>
                  </a:lnTo>
                  <a:cubicBezTo>
                    <a:pt x="762" y="85"/>
                    <a:pt x="761" y="86"/>
                    <a:pt x="761" y="86"/>
                  </a:cubicBezTo>
                  <a:lnTo>
                    <a:pt x="725" y="116"/>
                  </a:lnTo>
                  <a:cubicBezTo>
                    <a:pt x="725" y="116"/>
                    <a:pt x="724" y="116"/>
                    <a:pt x="724" y="117"/>
                  </a:cubicBezTo>
                  <a:lnTo>
                    <a:pt x="711" y="123"/>
                  </a:lnTo>
                  <a:cubicBezTo>
                    <a:pt x="710" y="124"/>
                    <a:pt x="708" y="124"/>
                    <a:pt x="707" y="124"/>
                  </a:cubicBezTo>
                  <a:lnTo>
                    <a:pt x="701" y="124"/>
                  </a:lnTo>
                  <a:lnTo>
                    <a:pt x="704" y="123"/>
                  </a:lnTo>
                  <a:lnTo>
                    <a:pt x="678" y="133"/>
                  </a:lnTo>
                  <a:lnTo>
                    <a:pt x="682" y="130"/>
                  </a:lnTo>
                  <a:lnTo>
                    <a:pt x="675" y="140"/>
                  </a:lnTo>
                  <a:cubicBezTo>
                    <a:pt x="674" y="142"/>
                    <a:pt x="672" y="143"/>
                    <a:pt x="669" y="143"/>
                  </a:cubicBezTo>
                  <a:lnTo>
                    <a:pt x="644" y="147"/>
                  </a:lnTo>
                  <a:lnTo>
                    <a:pt x="622" y="150"/>
                  </a:lnTo>
                  <a:lnTo>
                    <a:pt x="593" y="156"/>
                  </a:lnTo>
                  <a:lnTo>
                    <a:pt x="594" y="156"/>
                  </a:lnTo>
                  <a:lnTo>
                    <a:pt x="562" y="169"/>
                  </a:lnTo>
                  <a:cubicBezTo>
                    <a:pt x="561" y="169"/>
                    <a:pt x="561" y="169"/>
                    <a:pt x="560" y="169"/>
                  </a:cubicBezTo>
                  <a:lnTo>
                    <a:pt x="505" y="176"/>
                  </a:lnTo>
                  <a:lnTo>
                    <a:pt x="507" y="176"/>
                  </a:lnTo>
                  <a:lnTo>
                    <a:pt x="487" y="182"/>
                  </a:lnTo>
                  <a:cubicBezTo>
                    <a:pt x="487" y="182"/>
                    <a:pt x="486" y="182"/>
                    <a:pt x="486" y="182"/>
                  </a:cubicBezTo>
                  <a:lnTo>
                    <a:pt x="464" y="185"/>
                  </a:lnTo>
                  <a:lnTo>
                    <a:pt x="451" y="189"/>
                  </a:lnTo>
                  <a:lnTo>
                    <a:pt x="412" y="195"/>
                  </a:lnTo>
                  <a:lnTo>
                    <a:pt x="361" y="205"/>
                  </a:lnTo>
                  <a:lnTo>
                    <a:pt x="329" y="215"/>
                  </a:lnTo>
                  <a:cubicBezTo>
                    <a:pt x="328" y="215"/>
                    <a:pt x="327" y="215"/>
                    <a:pt x="327" y="215"/>
                  </a:cubicBezTo>
                  <a:lnTo>
                    <a:pt x="311" y="215"/>
                  </a:lnTo>
                  <a:lnTo>
                    <a:pt x="313" y="215"/>
                  </a:lnTo>
                  <a:lnTo>
                    <a:pt x="263" y="228"/>
                  </a:lnTo>
                  <a:lnTo>
                    <a:pt x="241" y="231"/>
                  </a:lnTo>
                  <a:lnTo>
                    <a:pt x="244" y="230"/>
                  </a:lnTo>
                  <a:lnTo>
                    <a:pt x="205" y="253"/>
                  </a:lnTo>
                  <a:lnTo>
                    <a:pt x="206" y="252"/>
                  </a:lnTo>
                  <a:lnTo>
                    <a:pt x="187" y="268"/>
                  </a:lnTo>
                  <a:cubicBezTo>
                    <a:pt x="186" y="269"/>
                    <a:pt x="185" y="270"/>
                    <a:pt x="184" y="270"/>
                  </a:cubicBezTo>
                  <a:lnTo>
                    <a:pt x="161" y="277"/>
                  </a:lnTo>
                  <a:lnTo>
                    <a:pt x="163" y="276"/>
                  </a:lnTo>
                  <a:lnTo>
                    <a:pt x="156" y="279"/>
                  </a:lnTo>
                  <a:lnTo>
                    <a:pt x="143" y="286"/>
                  </a:lnTo>
                  <a:cubicBezTo>
                    <a:pt x="143" y="286"/>
                    <a:pt x="142" y="286"/>
                    <a:pt x="141" y="286"/>
                  </a:cubicBezTo>
                  <a:lnTo>
                    <a:pt x="125" y="290"/>
                  </a:lnTo>
                  <a:lnTo>
                    <a:pt x="129" y="288"/>
                  </a:lnTo>
                  <a:lnTo>
                    <a:pt x="96" y="314"/>
                  </a:lnTo>
                  <a:lnTo>
                    <a:pt x="77" y="330"/>
                  </a:lnTo>
                  <a:cubicBezTo>
                    <a:pt x="77" y="331"/>
                    <a:pt x="76" y="331"/>
                    <a:pt x="76" y="331"/>
                  </a:cubicBezTo>
                  <a:lnTo>
                    <a:pt x="31" y="357"/>
                  </a:lnTo>
                  <a:lnTo>
                    <a:pt x="34" y="354"/>
                  </a:lnTo>
                  <a:lnTo>
                    <a:pt x="25" y="370"/>
                  </a:lnTo>
                  <a:lnTo>
                    <a:pt x="15" y="392"/>
                  </a:lnTo>
                  <a:lnTo>
                    <a:pt x="0" y="386"/>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7" name="Freeform 900"/>
            <p:cNvSpPr>
              <a:spLocks/>
            </p:cNvSpPr>
            <p:nvPr/>
          </p:nvSpPr>
          <p:spPr bwMode="auto">
            <a:xfrm>
              <a:off x="5798216" y="5312824"/>
              <a:ext cx="1290680" cy="913533"/>
            </a:xfrm>
            <a:custGeom>
              <a:avLst/>
              <a:gdLst/>
              <a:ahLst/>
              <a:cxnLst>
                <a:cxn ang="0">
                  <a:pos x="18" y="370"/>
                </a:cxn>
                <a:cxn ang="0">
                  <a:pos x="36" y="343"/>
                </a:cxn>
                <a:cxn ang="0">
                  <a:pos x="61" y="315"/>
                </a:cxn>
                <a:cxn ang="0">
                  <a:pos x="52" y="281"/>
                </a:cxn>
                <a:cxn ang="0">
                  <a:pos x="18" y="195"/>
                </a:cxn>
                <a:cxn ang="0">
                  <a:pos x="24" y="128"/>
                </a:cxn>
                <a:cxn ang="0">
                  <a:pos x="43" y="138"/>
                </a:cxn>
                <a:cxn ang="0">
                  <a:pos x="71" y="116"/>
                </a:cxn>
                <a:cxn ang="0">
                  <a:pos x="111" y="128"/>
                </a:cxn>
                <a:cxn ang="0">
                  <a:pos x="108" y="97"/>
                </a:cxn>
                <a:cxn ang="0">
                  <a:pos x="151" y="68"/>
                </a:cxn>
                <a:cxn ang="0">
                  <a:pos x="172" y="107"/>
                </a:cxn>
                <a:cxn ang="0">
                  <a:pos x="187" y="103"/>
                </a:cxn>
                <a:cxn ang="0">
                  <a:pos x="223" y="87"/>
                </a:cxn>
                <a:cxn ang="0">
                  <a:pos x="261" y="82"/>
                </a:cxn>
                <a:cxn ang="0">
                  <a:pos x="296" y="57"/>
                </a:cxn>
                <a:cxn ang="0">
                  <a:pos x="317" y="37"/>
                </a:cxn>
                <a:cxn ang="0">
                  <a:pos x="341" y="7"/>
                </a:cxn>
                <a:cxn ang="0">
                  <a:pos x="383" y="28"/>
                </a:cxn>
                <a:cxn ang="0">
                  <a:pos x="396" y="62"/>
                </a:cxn>
                <a:cxn ang="0">
                  <a:pos x="413" y="87"/>
                </a:cxn>
                <a:cxn ang="0">
                  <a:pos x="471" y="107"/>
                </a:cxn>
                <a:cxn ang="0">
                  <a:pos x="471" y="193"/>
                </a:cxn>
                <a:cxn ang="0">
                  <a:pos x="543" y="178"/>
                </a:cxn>
                <a:cxn ang="0">
                  <a:pos x="588" y="178"/>
                </a:cxn>
                <a:cxn ang="0">
                  <a:pos x="576" y="189"/>
                </a:cxn>
                <a:cxn ang="0">
                  <a:pos x="628" y="236"/>
                </a:cxn>
                <a:cxn ang="0">
                  <a:pos x="694" y="253"/>
                </a:cxn>
                <a:cxn ang="0">
                  <a:pos x="774" y="409"/>
                </a:cxn>
                <a:cxn ang="0">
                  <a:pos x="728" y="424"/>
                </a:cxn>
                <a:cxn ang="0">
                  <a:pos x="674" y="411"/>
                </a:cxn>
                <a:cxn ang="0">
                  <a:pos x="690" y="392"/>
                </a:cxn>
                <a:cxn ang="0">
                  <a:pos x="666" y="400"/>
                </a:cxn>
                <a:cxn ang="0">
                  <a:pos x="660" y="394"/>
                </a:cxn>
                <a:cxn ang="0">
                  <a:pos x="649" y="382"/>
                </a:cxn>
                <a:cxn ang="0">
                  <a:pos x="631" y="386"/>
                </a:cxn>
                <a:cxn ang="0">
                  <a:pos x="610" y="404"/>
                </a:cxn>
                <a:cxn ang="0">
                  <a:pos x="621" y="419"/>
                </a:cxn>
                <a:cxn ang="0">
                  <a:pos x="597" y="424"/>
                </a:cxn>
                <a:cxn ang="0">
                  <a:pos x="582" y="429"/>
                </a:cxn>
                <a:cxn ang="0">
                  <a:pos x="561" y="444"/>
                </a:cxn>
                <a:cxn ang="0">
                  <a:pos x="545" y="462"/>
                </a:cxn>
                <a:cxn ang="0">
                  <a:pos x="519" y="469"/>
                </a:cxn>
                <a:cxn ang="0">
                  <a:pos x="491" y="480"/>
                </a:cxn>
                <a:cxn ang="0">
                  <a:pos x="444" y="499"/>
                </a:cxn>
                <a:cxn ang="0">
                  <a:pos x="436" y="504"/>
                </a:cxn>
                <a:cxn ang="0">
                  <a:pos x="427" y="509"/>
                </a:cxn>
                <a:cxn ang="0">
                  <a:pos x="411" y="516"/>
                </a:cxn>
                <a:cxn ang="0">
                  <a:pos x="379" y="515"/>
                </a:cxn>
                <a:cxn ang="0">
                  <a:pos x="358" y="521"/>
                </a:cxn>
                <a:cxn ang="0">
                  <a:pos x="312" y="509"/>
                </a:cxn>
                <a:cxn ang="0">
                  <a:pos x="272" y="493"/>
                </a:cxn>
                <a:cxn ang="0">
                  <a:pos x="232" y="476"/>
                </a:cxn>
                <a:cxn ang="0">
                  <a:pos x="195" y="474"/>
                </a:cxn>
                <a:cxn ang="0">
                  <a:pos x="148" y="471"/>
                </a:cxn>
                <a:cxn ang="0">
                  <a:pos x="111" y="447"/>
                </a:cxn>
                <a:cxn ang="0">
                  <a:pos x="76" y="430"/>
                </a:cxn>
                <a:cxn ang="0">
                  <a:pos x="27" y="415"/>
                </a:cxn>
              </a:cxnLst>
              <a:rect l="0" t="0" r="r" b="b"/>
              <a:pathLst>
                <a:path w="810" h="522">
                  <a:moveTo>
                    <a:pt x="0" y="398"/>
                  </a:moveTo>
                  <a:lnTo>
                    <a:pt x="5" y="394"/>
                  </a:lnTo>
                  <a:lnTo>
                    <a:pt x="7" y="393"/>
                  </a:lnTo>
                  <a:lnTo>
                    <a:pt x="5" y="388"/>
                  </a:lnTo>
                  <a:lnTo>
                    <a:pt x="4" y="380"/>
                  </a:lnTo>
                  <a:lnTo>
                    <a:pt x="10" y="375"/>
                  </a:lnTo>
                  <a:lnTo>
                    <a:pt x="18" y="370"/>
                  </a:lnTo>
                  <a:lnTo>
                    <a:pt x="21" y="371"/>
                  </a:lnTo>
                  <a:lnTo>
                    <a:pt x="23" y="370"/>
                  </a:lnTo>
                  <a:lnTo>
                    <a:pt x="30" y="365"/>
                  </a:lnTo>
                  <a:lnTo>
                    <a:pt x="35" y="360"/>
                  </a:lnTo>
                  <a:lnTo>
                    <a:pt x="36" y="357"/>
                  </a:lnTo>
                  <a:lnTo>
                    <a:pt x="30" y="346"/>
                  </a:lnTo>
                  <a:lnTo>
                    <a:pt x="36" y="343"/>
                  </a:lnTo>
                  <a:lnTo>
                    <a:pt x="37" y="346"/>
                  </a:lnTo>
                  <a:lnTo>
                    <a:pt x="41" y="342"/>
                  </a:lnTo>
                  <a:lnTo>
                    <a:pt x="48" y="340"/>
                  </a:lnTo>
                  <a:lnTo>
                    <a:pt x="49" y="336"/>
                  </a:lnTo>
                  <a:lnTo>
                    <a:pt x="52" y="335"/>
                  </a:lnTo>
                  <a:lnTo>
                    <a:pt x="57" y="329"/>
                  </a:lnTo>
                  <a:lnTo>
                    <a:pt x="61" y="315"/>
                  </a:lnTo>
                  <a:lnTo>
                    <a:pt x="63" y="306"/>
                  </a:lnTo>
                  <a:lnTo>
                    <a:pt x="65" y="302"/>
                  </a:lnTo>
                  <a:lnTo>
                    <a:pt x="69" y="296"/>
                  </a:lnTo>
                  <a:lnTo>
                    <a:pt x="67" y="286"/>
                  </a:lnTo>
                  <a:lnTo>
                    <a:pt x="57" y="282"/>
                  </a:lnTo>
                  <a:lnTo>
                    <a:pt x="54" y="281"/>
                  </a:lnTo>
                  <a:lnTo>
                    <a:pt x="52" y="281"/>
                  </a:lnTo>
                  <a:lnTo>
                    <a:pt x="47" y="276"/>
                  </a:lnTo>
                  <a:lnTo>
                    <a:pt x="43" y="271"/>
                  </a:lnTo>
                  <a:lnTo>
                    <a:pt x="41" y="255"/>
                  </a:lnTo>
                  <a:lnTo>
                    <a:pt x="36" y="251"/>
                  </a:lnTo>
                  <a:lnTo>
                    <a:pt x="27" y="248"/>
                  </a:lnTo>
                  <a:lnTo>
                    <a:pt x="22" y="201"/>
                  </a:lnTo>
                  <a:lnTo>
                    <a:pt x="18" y="195"/>
                  </a:lnTo>
                  <a:lnTo>
                    <a:pt x="13" y="191"/>
                  </a:lnTo>
                  <a:lnTo>
                    <a:pt x="11" y="185"/>
                  </a:lnTo>
                  <a:lnTo>
                    <a:pt x="18" y="152"/>
                  </a:lnTo>
                  <a:lnTo>
                    <a:pt x="18" y="140"/>
                  </a:lnTo>
                  <a:lnTo>
                    <a:pt x="18" y="132"/>
                  </a:lnTo>
                  <a:lnTo>
                    <a:pt x="23" y="130"/>
                  </a:lnTo>
                  <a:lnTo>
                    <a:pt x="24" y="128"/>
                  </a:lnTo>
                  <a:lnTo>
                    <a:pt x="29" y="133"/>
                  </a:lnTo>
                  <a:lnTo>
                    <a:pt x="33" y="130"/>
                  </a:lnTo>
                  <a:lnTo>
                    <a:pt x="35" y="124"/>
                  </a:lnTo>
                  <a:lnTo>
                    <a:pt x="39" y="127"/>
                  </a:lnTo>
                  <a:lnTo>
                    <a:pt x="37" y="130"/>
                  </a:lnTo>
                  <a:lnTo>
                    <a:pt x="40" y="132"/>
                  </a:lnTo>
                  <a:lnTo>
                    <a:pt x="43" y="138"/>
                  </a:lnTo>
                  <a:lnTo>
                    <a:pt x="46" y="136"/>
                  </a:lnTo>
                  <a:lnTo>
                    <a:pt x="47" y="121"/>
                  </a:lnTo>
                  <a:lnTo>
                    <a:pt x="52" y="114"/>
                  </a:lnTo>
                  <a:lnTo>
                    <a:pt x="55" y="117"/>
                  </a:lnTo>
                  <a:lnTo>
                    <a:pt x="60" y="118"/>
                  </a:lnTo>
                  <a:lnTo>
                    <a:pt x="67" y="118"/>
                  </a:lnTo>
                  <a:lnTo>
                    <a:pt x="71" y="116"/>
                  </a:lnTo>
                  <a:lnTo>
                    <a:pt x="78" y="121"/>
                  </a:lnTo>
                  <a:lnTo>
                    <a:pt x="84" y="122"/>
                  </a:lnTo>
                  <a:lnTo>
                    <a:pt x="95" y="121"/>
                  </a:lnTo>
                  <a:lnTo>
                    <a:pt x="97" y="123"/>
                  </a:lnTo>
                  <a:lnTo>
                    <a:pt x="103" y="129"/>
                  </a:lnTo>
                  <a:lnTo>
                    <a:pt x="106" y="128"/>
                  </a:lnTo>
                  <a:lnTo>
                    <a:pt x="111" y="128"/>
                  </a:lnTo>
                  <a:lnTo>
                    <a:pt x="122" y="121"/>
                  </a:lnTo>
                  <a:lnTo>
                    <a:pt x="123" y="118"/>
                  </a:lnTo>
                  <a:lnTo>
                    <a:pt x="120" y="114"/>
                  </a:lnTo>
                  <a:lnTo>
                    <a:pt x="118" y="111"/>
                  </a:lnTo>
                  <a:lnTo>
                    <a:pt x="113" y="108"/>
                  </a:lnTo>
                  <a:lnTo>
                    <a:pt x="111" y="100"/>
                  </a:lnTo>
                  <a:lnTo>
                    <a:pt x="108" y="97"/>
                  </a:lnTo>
                  <a:lnTo>
                    <a:pt x="118" y="77"/>
                  </a:lnTo>
                  <a:lnTo>
                    <a:pt x="125" y="73"/>
                  </a:lnTo>
                  <a:lnTo>
                    <a:pt x="129" y="67"/>
                  </a:lnTo>
                  <a:lnTo>
                    <a:pt x="134" y="66"/>
                  </a:lnTo>
                  <a:lnTo>
                    <a:pt x="146" y="63"/>
                  </a:lnTo>
                  <a:lnTo>
                    <a:pt x="149" y="66"/>
                  </a:lnTo>
                  <a:lnTo>
                    <a:pt x="151" y="68"/>
                  </a:lnTo>
                  <a:lnTo>
                    <a:pt x="148" y="85"/>
                  </a:lnTo>
                  <a:lnTo>
                    <a:pt x="159" y="97"/>
                  </a:lnTo>
                  <a:lnTo>
                    <a:pt x="165" y="111"/>
                  </a:lnTo>
                  <a:lnTo>
                    <a:pt x="170" y="114"/>
                  </a:lnTo>
                  <a:lnTo>
                    <a:pt x="172" y="114"/>
                  </a:lnTo>
                  <a:lnTo>
                    <a:pt x="172" y="109"/>
                  </a:lnTo>
                  <a:lnTo>
                    <a:pt x="172" y="107"/>
                  </a:lnTo>
                  <a:lnTo>
                    <a:pt x="178" y="113"/>
                  </a:lnTo>
                  <a:lnTo>
                    <a:pt x="176" y="116"/>
                  </a:lnTo>
                  <a:lnTo>
                    <a:pt x="177" y="121"/>
                  </a:lnTo>
                  <a:lnTo>
                    <a:pt x="181" y="121"/>
                  </a:lnTo>
                  <a:lnTo>
                    <a:pt x="181" y="113"/>
                  </a:lnTo>
                  <a:lnTo>
                    <a:pt x="182" y="108"/>
                  </a:lnTo>
                  <a:lnTo>
                    <a:pt x="187" y="103"/>
                  </a:lnTo>
                  <a:lnTo>
                    <a:pt x="192" y="100"/>
                  </a:lnTo>
                  <a:lnTo>
                    <a:pt x="195" y="99"/>
                  </a:lnTo>
                  <a:lnTo>
                    <a:pt x="202" y="94"/>
                  </a:lnTo>
                  <a:lnTo>
                    <a:pt x="207" y="91"/>
                  </a:lnTo>
                  <a:lnTo>
                    <a:pt x="213" y="89"/>
                  </a:lnTo>
                  <a:lnTo>
                    <a:pt x="220" y="88"/>
                  </a:lnTo>
                  <a:lnTo>
                    <a:pt x="223" y="87"/>
                  </a:lnTo>
                  <a:lnTo>
                    <a:pt x="230" y="85"/>
                  </a:lnTo>
                  <a:lnTo>
                    <a:pt x="232" y="87"/>
                  </a:lnTo>
                  <a:lnTo>
                    <a:pt x="240" y="90"/>
                  </a:lnTo>
                  <a:lnTo>
                    <a:pt x="246" y="91"/>
                  </a:lnTo>
                  <a:lnTo>
                    <a:pt x="249" y="91"/>
                  </a:lnTo>
                  <a:lnTo>
                    <a:pt x="254" y="88"/>
                  </a:lnTo>
                  <a:lnTo>
                    <a:pt x="261" y="82"/>
                  </a:lnTo>
                  <a:lnTo>
                    <a:pt x="268" y="77"/>
                  </a:lnTo>
                  <a:lnTo>
                    <a:pt x="278" y="76"/>
                  </a:lnTo>
                  <a:lnTo>
                    <a:pt x="279" y="77"/>
                  </a:lnTo>
                  <a:lnTo>
                    <a:pt x="285" y="73"/>
                  </a:lnTo>
                  <a:lnTo>
                    <a:pt x="288" y="71"/>
                  </a:lnTo>
                  <a:lnTo>
                    <a:pt x="290" y="69"/>
                  </a:lnTo>
                  <a:lnTo>
                    <a:pt x="296" y="57"/>
                  </a:lnTo>
                  <a:lnTo>
                    <a:pt x="300" y="56"/>
                  </a:lnTo>
                  <a:lnTo>
                    <a:pt x="301" y="51"/>
                  </a:lnTo>
                  <a:lnTo>
                    <a:pt x="304" y="48"/>
                  </a:lnTo>
                  <a:lnTo>
                    <a:pt x="309" y="44"/>
                  </a:lnTo>
                  <a:lnTo>
                    <a:pt x="312" y="44"/>
                  </a:lnTo>
                  <a:lnTo>
                    <a:pt x="314" y="42"/>
                  </a:lnTo>
                  <a:lnTo>
                    <a:pt x="317" y="37"/>
                  </a:lnTo>
                  <a:lnTo>
                    <a:pt x="325" y="21"/>
                  </a:lnTo>
                  <a:lnTo>
                    <a:pt x="326" y="17"/>
                  </a:lnTo>
                  <a:lnTo>
                    <a:pt x="324" y="10"/>
                  </a:lnTo>
                  <a:lnTo>
                    <a:pt x="324" y="0"/>
                  </a:lnTo>
                  <a:lnTo>
                    <a:pt x="330" y="0"/>
                  </a:lnTo>
                  <a:lnTo>
                    <a:pt x="332" y="1"/>
                  </a:lnTo>
                  <a:lnTo>
                    <a:pt x="341" y="7"/>
                  </a:lnTo>
                  <a:lnTo>
                    <a:pt x="343" y="9"/>
                  </a:lnTo>
                  <a:lnTo>
                    <a:pt x="355" y="12"/>
                  </a:lnTo>
                  <a:lnTo>
                    <a:pt x="359" y="17"/>
                  </a:lnTo>
                  <a:lnTo>
                    <a:pt x="367" y="21"/>
                  </a:lnTo>
                  <a:lnTo>
                    <a:pt x="371" y="21"/>
                  </a:lnTo>
                  <a:lnTo>
                    <a:pt x="382" y="24"/>
                  </a:lnTo>
                  <a:lnTo>
                    <a:pt x="383" y="28"/>
                  </a:lnTo>
                  <a:lnTo>
                    <a:pt x="388" y="38"/>
                  </a:lnTo>
                  <a:lnTo>
                    <a:pt x="388" y="39"/>
                  </a:lnTo>
                  <a:lnTo>
                    <a:pt x="388" y="42"/>
                  </a:lnTo>
                  <a:lnTo>
                    <a:pt x="391" y="48"/>
                  </a:lnTo>
                  <a:lnTo>
                    <a:pt x="390" y="57"/>
                  </a:lnTo>
                  <a:lnTo>
                    <a:pt x="391" y="60"/>
                  </a:lnTo>
                  <a:lnTo>
                    <a:pt x="396" y="62"/>
                  </a:lnTo>
                  <a:lnTo>
                    <a:pt x="406" y="67"/>
                  </a:lnTo>
                  <a:lnTo>
                    <a:pt x="407" y="68"/>
                  </a:lnTo>
                  <a:lnTo>
                    <a:pt x="408" y="74"/>
                  </a:lnTo>
                  <a:lnTo>
                    <a:pt x="406" y="77"/>
                  </a:lnTo>
                  <a:lnTo>
                    <a:pt x="406" y="78"/>
                  </a:lnTo>
                  <a:lnTo>
                    <a:pt x="409" y="79"/>
                  </a:lnTo>
                  <a:lnTo>
                    <a:pt x="413" y="87"/>
                  </a:lnTo>
                  <a:lnTo>
                    <a:pt x="418" y="88"/>
                  </a:lnTo>
                  <a:lnTo>
                    <a:pt x="426" y="85"/>
                  </a:lnTo>
                  <a:lnTo>
                    <a:pt x="436" y="88"/>
                  </a:lnTo>
                  <a:lnTo>
                    <a:pt x="449" y="85"/>
                  </a:lnTo>
                  <a:lnTo>
                    <a:pt x="456" y="85"/>
                  </a:lnTo>
                  <a:lnTo>
                    <a:pt x="465" y="94"/>
                  </a:lnTo>
                  <a:lnTo>
                    <a:pt x="471" y="107"/>
                  </a:lnTo>
                  <a:lnTo>
                    <a:pt x="474" y="118"/>
                  </a:lnTo>
                  <a:lnTo>
                    <a:pt x="473" y="130"/>
                  </a:lnTo>
                  <a:lnTo>
                    <a:pt x="467" y="140"/>
                  </a:lnTo>
                  <a:lnTo>
                    <a:pt x="457" y="151"/>
                  </a:lnTo>
                  <a:lnTo>
                    <a:pt x="457" y="155"/>
                  </a:lnTo>
                  <a:lnTo>
                    <a:pt x="463" y="181"/>
                  </a:lnTo>
                  <a:lnTo>
                    <a:pt x="471" y="193"/>
                  </a:lnTo>
                  <a:lnTo>
                    <a:pt x="479" y="196"/>
                  </a:lnTo>
                  <a:lnTo>
                    <a:pt x="489" y="197"/>
                  </a:lnTo>
                  <a:lnTo>
                    <a:pt x="497" y="200"/>
                  </a:lnTo>
                  <a:lnTo>
                    <a:pt x="509" y="197"/>
                  </a:lnTo>
                  <a:lnTo>
                    <a:pt x="525" y="187"/>
                  </a:lnTo>
                  <a:lnTo>
                    <a:pt x="528" y="178"/>
                  </a:lnTo>
                  <a:lnTo>
                    <a:pt x="543" y="178"/>
                  </a:lnTo>
                  <a:lnTo>
                    <a:pt x="567" y="165"/>
                  </a:lnTo>
                  <a:lnTo>
                    <a:pt x="568" y="158"/>
                  </a:lnTo>
                  <a:lnTo>
                    <a:pt x="570" y="163"/>
                  </a:lnTo>
                  <a:lnTo>
                    <a:pt x="576" y="162"/>
                  </a:lnTo>
                  <a:lnTo>
                    <a:pt x="582" y="167"/>
                  </a:lnTo>
                  <a:lnTo>
                    <a:pt x="590" y="171"/>
                  </a:lnTo>
                  <a:lnTo>
                    <a:pt x="588" y="178"/>
                  </a:lnTo>
                  <a:lnTo>
                    <a:pt x="584" y="179"/>
                  </a:lnTo>
                  <a:lnTo>
                    <a:pt x="580" y="181"/>
                  </a:lnTo>
                  <a:lnTo>
                    <a:pt x="578" y="181"/>
                  </a:lnTo>
                  <a:lnTo>
                    <a:pt x="577" y="184"/>
                  </a:lnTo>
                  <a:lnTo>
                    <a:pt x="573" y="184"/>
                  </a:lnTo>
                  <a:lnTo>
                    <a:pt x="573" y="185"/>
                  </a:lnTo>
                  <a:lnTo>
                    <a:pt x="576" y="189"/>
                  </a:lnTo>
                  <a:lnTo>
                    <a:pt x="577" y="192"/>
                  </a:lnTo>
                  <a:lnTo>
                    <a:pt x="582" y="197"/>
                  </a:lnTo>
                  <a:lnTo>
                    <a:pt x="590" y="210"/>
                  </a:lnTo>
                  <a:lnTo>
                    <a:pt x="601" y="223"/>
                  </a:lnTo>
                  <a:lnTo>
                    <a:pt x="624" y="234"/>
                  </a:lnTo>
                  <a:lnTo>
                    <a:pt x="625" y="235"/>
                  </a:lnTo>
                  <a:lnTo>
                    <a:pt x="628" y="236"/>
                  </a:lnTo>
                  <a:lnTo>
                    <a:pt x="631" y="235"/>
                  </a:lnTo>
                  <a:lnTo>
                    <a:pt x="632" y="253"/>
                  </a:lnTo>
                  <a:lnTo>
                    <a:pt x="648" y="256"/>
                  </a:lnTo>
                  <a:lnTo>
                    <a:pt x="661" y="255"/>
                  </a:lnTo>
                  <a:lnTo>
                    <a:pt x="672" y="252"/>
                  </a:lnTo>
                  <a:lnTo>
                    <a:pt x="686" y="255"/>
                  </a:lnTo>
                  <a:lnTo>
                    <a:pt x="694" y="253"/>
                  </a:lnTo>
                  <a:lnTo>
                    <a:pt x="723" y="256"/>
                  </a:lnTo>
                  <a:lnTo>
                    <a:pt x="771" y="257"/>
                  </a:lnTo>
                  <a:lnTo>
                    <a:pt x="799" y="257"/>
                  </a:lnTo>
                  <a:lnTo>
                    <a:pt x="810" y="257"/>
                  </a:lnTo>
                  <a:lnTo>
                    <a:pt x="779" y="337"/>
                  </a:lnTo>
                  <a:lnTo>
                    <a:pt x="763" y="382"/>
                  </a:lnTo>
                  <a:lnTo>
                    <a:pt x="774" y="409"/>
                  </a:lnTo>
                  <a:lnTo>
                    <a:pt x="773" y="437"/>
                  </a:lnTo>
                  <a:lnTo>
                    <a:pt x="772" y="438"/>
                  </a:lnTo>
                  <a:lnTo>
                    <a:pt x="766" y="436"/>
                  </a:lnTo>
                  <a:lnTo>
                    <a:pt x="763" y="436"/>
                  </a:lnTo>
                  <a:lnTo>
                    <a:pt x="749" y="432"/>
                  </a:lnTo>
                  <a:lnTo>
                    <a:pt x="745" y="431"/>
                  </a:lnTo>
                  <a:lnTo>
                    <a:pt x="728" y="424"/>
                  </a:lnTo>
                  <a:lnTo>
                    <a:pt x="717" y="421"/>
                  </a:lnTo>
                  <a:lnTo>
                    <a:pt x="703" y="420"/>
                  </a:lnTo>
                  <a:lnTo>
                    <a:pt x="686" y="419"/>
                  </a:lnTo>
                  <a:lnTo>
                    <a:pt x="670" y="416"/>
                  </a:lnTo>
                  <a:lnTo>
                    <a:pt x="668" y="417"/>
                  </a:lnTo>
                  <a:lnTo>
                    <a:pt x="667" y="415"/>
                  </a:lnTo>
                  <a:lnTo>
                    <a:pt x="674" y="411"/>
                  </a:lnTo>
                  <a:lnTo>
                    <a:pt x="679" y="411"/>
                  </a:lnTo>
                  <a:lnTo>
                    <a:pt x="687" y="408"/>
                  </a:lnTo>
                  <a:lnTo>
                    <a:pt x="687" y="405"/>
                  </a:lnTo>
                  <a:lnTo>
                    <a:pt x="690" y="405"/>
                  </a:lnTo>
                  <a:lnTo>
                    <a:pt x="692" y="397"/>
                  </a:lnTo>
                  <a:lnTo>
                    <a:pt x="692" y="394"/>
                  </a:lnTo>
                  <a:lnTo>
                    <a:pt x="690" y="392"/>
                  </a:lnTo>
                  <a:lnTo>
                    <a:pt x="682" y="390"/>
                  </a:lnTo>
                  <a:lnTo>
                    <a:pt x="676" y="388"/>
                  </a:lnTo>
                  <a:lnTo>
                    <a:pt x="673" y="392"/>
                  </a:lnTo>
                  <a:lnTo>
                    <a:pt x="670" y="394"/>
                  </a:lnTo>
                  <a:lnTo>
                    <a:pt x="668" y="397"/>
                  </a:lnTo>
                  <a:lnTo>
                    <a:pt x="668" y="399"/>
                  </a:lnTo>
                  <a:lnTo>
                    <a:pt x="666" y="400"/>
                  </a:lnTo>
                  <a:lnTo>
                    <a:pt x="661" y="400"/>
                  </a:lnTo>
                  <a:lnTo>
                    <a:pt x="657" y="405"/>
                  </a:lnTo>
                  <a:lnTo>
                    <a:pt x="654" y="404"/>
                  </a:lnTo>
                  <a:lnTo>
                    <a:pt x="654" y="402"/>
                  </a:lnTo>
                  <a:lnTo>
                    <a:pt x="660" y="398"/>
                  </a:lnTo>
                  <a:lnTo>
                    <a:pt x="661" y="394"/>
                  </a:lnTo>
                  <a:lnTo>
                    <a:pt x="660" y="394"/>
                  </a:lnTo>
                  <a:lnTo>
                    <a:pt x="657" y="393"/>
                  </a:lnTo>
                  <a:lnTo>
                    <a:pt x="655" y="390"/>
                  </a:lnTo>
                  <a:lnTo>
                    <a:pt x="652" y="388"/>
                  </a:lnTo>
                  <a:lnTo>
                    <a:pt x="652" y="387"/>
                  </a:lnTo>
                  <a:lnTo>
                    <a:pt x="654" y="385"/>
                  </a:lnTo>
                  <a:lnTo>
                    <a:pt x="654" y="385"/>
                  </a:lnTo>
                  <a:lnTo>
                    <a:pt x="649" y="382"/>
                  </a:lnTo>
                  <a:lnTo>
                    <a:pt x="648" y="379"/>
                  </a:lnTo>
                  <a:lnTo>
                    <a:pt x="645" y="377"/>
                  </a:lnTo>
                  <a:lnTo>
                    <a:pt x="644" y="377"/>
                  </a:lnTo>
                  <a:lnTo>
                    <a:pt x="642" y="379"/>
                  </a:lnTo>
                  <a:lnTo>
                    <a:pt x="636" y="380"/>
                  </a:lnTo>
                  <a:lnTo>
                    <a:pt x="634" y="381"/>
                  </a:lnTo>
                  <a:lnTo>
                    <a:pt x="631" y="386"/>
                  </a:lnTo>
                  <a:lnTo>
                    <a:pt x="627" y="394"/>
                  </a:lnTo>
                  <a:lnTo>
                    <a:pt x="625" y="397"/>
                  </a:lnTo>
                  <a:lnTo>
                    <a:pt x="618" y="397"/>
                  </a:lnTo>
                  <a:lnTo>
                    <a:pt x="615" y="399"/>
                  </a:lnTo>
                  <a:lnTo>
                    <a:pt x="613" y="402"/>
                  </a:lnTo>
                  <a:lnTo>
                    <a:pt x="610" y="403"/>
                  </a:lnTo>
                  <a:lnTo>
                    <a:pt x="610" y="404"/>
                  </a:lnTo>
                  <a:lnTo>
                    <a:pt x="610" y="408"/>
                  </a:lnTo>
                  <a:lnTo>
                    <a:pt x="613" y="409"/>
                  </a:lnTo>
                  <a:lnTo>
                    <a:pt x="616" y="410"/>
                  </a:lnTo>
                  <a:lnTo>
                    <a:pt x="621" y="410"/>
                  </a:lnTo>
                  <a:lnTo>
                    <a:pt x="621" y="411"/>
                  </a:lnTo>
                  <a:lnTo>
                    <a:pt x="621" y="412"/>
                  </a:lnTo>
                  <a:lnTo>
                    <a:pt x="621" y="419"/>
                  </a:lnTo>
                  <a:lnTo>
                    <a:pt x="615" y="421"/>
                  </a:lnTo>
                  <a:lnTo>
                    <a:pt x="603" y="422"/>
                  </a:lnTo>
                  <a:lnTo>
                    <a:pt x="601" y="421"/>
                  </a:lnTo>
                  <a:lnTo>
                    <a:pt x="601" y="420"/>
                  </a:lnTo>
                  <a:lnTo>
                    <a:pt x="598" y="420"/>
                  </a:lnTo>
                  <a:lnTo>
                    <a:pt x="597" y="422"/>
                  </a:lnTo>
                  <a:lnTo>
                    <a:pt x="597" y="424"/>
                  </a:lnTo>
                  <a:lnTo>
                    <a:pt x="597" y="425"/>
                  </a:lnTo>
                  <a:lnTo>
                    <a:pt x="594" y="425"/>
                  </a:lnTo>
                  <a:lnTo>
                    <a:pt x="590" y="425"/>
                  </a:lnTo>
                  <a:lnTo>
                    <a:pt x="589" y="425"/>
                  </a:lnTo>
                  <a:lnTo>
                    <a:pt x="588" y="426"/>
                  </a:lnTo>
                  <a:lnTo>
                    <a:pt x="585" y="427"/>
                  </a:lnTo>
                  <a:lnTo>
                    <a:pt x="582" y="429"/>
                  </a:lnTo>
                  <a:lnTo>
                    <a:pt x="580" y="432"/>
                  </a:lnTo>
                  <a:lnTo>
                    <a:pt x="579" y="433"/>
                  </a:lnTo>
                  <a:lnTo>
                    <a:pt x="577" y="435"/>
                  </a:lnTo>
                  <a:lnTo>
                    <a:pt x="576" y="438"/>
                  </a:lnTo>
                  <a:lnTo>
                    <a:pt x="572" y="439"/>
                  </a:lnTo>
                  <a:lnTo>
                    <a:pt x="564" y="443"/>
                  </a:lnTo>
                  <a:lnTo>
                    <a:pt x="561" y="444"/>
                  </a:lnTo>
                  <a:lnTo>
                    <a:pt x="559" y="449"/>
                  </a:lnTo>
                  <a:lnTo>
                    <a:pt x="559" y="453"/>
                  </a:lnTo>
                  <a:lnTo>
                    <a:pt x="559" y="454"/>
                  </a:lnTo>
                  <a:lnTo>
                    <a:pt x="557" y="455"/>
                  </a:lnTo>
                  <a:lnTo>
                    <a:pt x="554" y="455"/>
                  </a:lnTo>
                  <a:lnTo>
                    <a:pt x="549" y="457"/>
                  </a:lnTo>
                  <a:lnTo>
                    <a:pt x="545" y="462"/>
                  </a:lnTo>
                  <a:lnTo>
                    <a:pt x="542" y="462"/>
                  </a:lnTo>
                  <a:lnTo>
                    <a:pt x="539" y="462"/>
                  </a:lnTo>
                  <a:lnTo>
                    <a:pt x="536" y="464"/>
                  </a:lnTo>
                  <a:lnTo>
                    <a:pt x="525" y="464"/>
                  </a:lnTo>
                  <a:lnTo>
                    <a:pt x="524" y="466"/>
                  </a:lnTo>
                  <a:lnTo>
                    <a:pt x="519" y="467"/>
                  </a:lnTo>
                  <a:lnTo>
                    <a:pt x="519" y="469"/>
                  </a:lnTo>
                  <a:lnTo>
                    <a:pt x="518" y="469"/>
                  </a:lnTo>
                  <a:lnTo>
                    <a:pt x="514" y="469"/>
                  </a:lnTo>
                  <a:lnTo>
                    <a:pt x="510" y="472"/>
                  </a:lnTo>
                  <a:lnTo>
                    <a:pt x="501" y="474"/>
                  </a:lnTo>
                  <a:lnTo>
                    <a:pt x="493" y="475"/>
                  </a:lnTo>
                  <a:lnTo>
                    <a:pt x="491" y="476"/>
                  </a:lnTo>
                  <a:lnTo>
                    <a:pt x="491" y="480"/>
                  </a:lnTo>
                  <a:lnTo>
                    <a:pt x="475" y="483"/>
                  </a:lnTo>
                  <a:lnTo>
                    <a:pt x="474" y="486"/>
                  </a:lnTo>
                  <a:lnTo>
                    <a:pt x="462" y="489"/>
                  </a:lnTo>
                  <a:lnTo>
                    <a:pt x="460" y="493"/>
                  </a:lnTo>
                  <a:lnTo>
                    <a:pt x="454" y="494"/>
                  </a:lnTo>
                  <a:lnTo>
                    <a:pt x="447" y="499"/>
                  </a:lnTo>
                  <a:lnTo>
                    <a:pt x="444" y="499"/>
                  </a:lnTo>
                  <a:lnTo>
                    <a:pt x="443" y="500"/>
                  </a:lnTo>
                  <a:lnTo>
                    <a:pt x="441" y="501"/>
                  </a:lnTo>
                  <a:lnTo>
                    <a:pt x="441" y="503"/>
                  </a:lnTo>
                  <a:lnTo>
                    <a:pt x="437" y="501"/>
                  </a:lnTo>
                  <a:lnTo>
                    <a:pt x="436" y="503"/>
                  </a:lnTo>
                  <a:lnTo>
                    <a:pt x="437" y="504"/>
                  </a:lnTo>
                  <a:lnTo>
                    <a:pt x="436" y="504"/>
                  </a:lnTo>
                  <a:lnTo>
                    <a:pt x="432" y="504"/>
                  </a:lnTo>
                  <a:lnTo>
                    <a:pt x="432" y="505"/>
                  </a:lnTo>
                  <a:lnTo>
                    <a:pt x="431" y="505"/>
                  </a:lnTo>
                  <a:lnTo>
                    <a:pt x="432" y="506"/>
                  </a:lnTo>
                  <a:lnTo>
                    <a:pt x="430" y="508"/>
                  </a:lnTo>
                  <a:lnTo>
                    <a:pt x="429" y="508"/>
                  </a:lnTo>
                  <a:lnTo>
                    <a:pt x="427" y="509"/>
                  </a:lnTo>
                  <a:lnTo>
                    <a:pt x="425" y="510"/>
                  </a:lnTo>
                  <a:lnTo>
                    <a:pt x="419" y="513"/>
                  </a:lnTo>
                  <a:lnTo>
                    <a:pt x="418" y="513"/>
                  </a:lnTo>
                  <a:lnTo>
                    <a:pt x="418" y="514"/>
                  </a:lnTo>
                  <a:lnTo>
                    <a:pt x="415" y="514"/>
                  </a:lnTo>
                  <a:lnTo>
                    <a:pt x="413" y="516"/>
                  </a:lnTo>
                  <a:lnTo>
                    <a:pt x="411" y="516"/>
                  </a:lnTo>
                  <a:lnTo>
                    <a:pt x="406" y="516"/>
                  </a:lnTo>
                  <a:lnTo>
                    <a:pt x="402" y="516"/>
                  </a:lnTo>
                  <a:lnTo>
                    <a:pt x="396" y="516"/>
                  </a:lnTo>
                  <a:lnTo>
                    <a:pt x="394" y="516"/>
                  </a:lnTo>
                  <a:lnTo>
                    <a:pt x="393" y="516"/>
                  </a:lnTo>
                  <a:lnTo>
                    <a:pt x="390" y="516"/>
                  </a:lnTo>
                  <a:lnTo>
                    <a:pt x="379" y="515"/>
                  </a:lnTo>
                  <a:lnTo>
                    <a:pt x="376" y="517"/>
                  </a:lnTo>
                  <a:lnTo>
                    <a:pt x="373" y="517"/>
                  </a:lnTo>
                  <a:lnTo>
                    <a:pt x="372" y="520"/>
                  </a:lnTo>
                  <a:lnTo>
                    <a:pt x="371" y="520"/>
                  </a:lnTo>
                  <a:lnTo>
                    <a:pt x="371" y="521"/>
                  </a:lnTo>
                  <a:lnTo>
                    <a:pt x="369" y="522"/>
                  </a:lnTo>
                  <a:lnTo>
                    <a:pt x="358" y="521"/>
                  </a:lnTo>
                  <a:lnTo>
                    <a:pt x="355" y="522"/>
                  </a:lnTo>
                  <a:lnTo>
                    <a:pt x="352" y="520"/>
                  </a:lnTo>
                  <a:lnTo>
                    <a:pt x="344" y="517"/>
                  </a:lnTo>
                  <a:lnTo>
                    <a:pt x="340" y="514"/>
                  </a:lnTo>
                  <a:lnTo>
                    <a:pt x="334" y="513"/>
                  </a:lnTo>
                  <a:lnTo>
                    <a:pt x="330" y="513"/>
                  </a:lnTo>
                  <a:lnTo>
                    <a:pt x="312" y="509"/>
                  </a:lnTo>
                  <a:lnTo>
                    <a:pt x="307" y="509"/>
                  </a:lnTo>
                  <a:lnTo>
                    <a:pt x="290" y="501"/>
                  </a:lnTo>
                  <a:lnTo>
                    <a:pt x="284" y="499"/>
                  </a:lnTo>
                  <a:lnTo>
                    <a:pt x="279" y="499"/>
                  </a:lnTo>
                  <a:lnTo>
                    <a:pt x="272" y="495"/>
                  </a:lnTo>
                  <a:lnTo>
                    <a:pt x="272" y="494"/>
                  </a:lnTo>
                  <a:lnTo>
                    <a:pt x="272" y="493"/>
                  </a:lnTo>
                  <a:lnTo>
                    <a:pt x="271" y="493"/>
                  </a:lnTo>
                  <a:lnTo>
                    <a:pt x="270" y="489"/>
                  </a:lnTo>
                  <a:lnTo>
                    <a:pt x="268" y="488"/>
                  </a:lnTo>
                  <a:lnTo>
                    <a:pt x="265" y="488"/>
                  </a:lnTo>
                  <a:lnTo>
                    <a:pt x="259" y="483"/>
                  </a:lnTo>
                  <a:lnTo>
                    <a:pt x="248" y="480"/>
                  </a:lnTo>
                  <a:lnTo>
                    <a:pt x="232" y="476"/>
                  </a:lnTo>
                  <a:lnTo>
                    <a:pt x="229" y="477"/>
                  </a:lnTo>
                  <a:lnTo>
                    <a:pt x="225" y="476"/>
                  </a:lnTo>
                  <a:lnTo>
                    <a:pt x="220" y="476"/>
                  </a:lnTo>
                  <a:lnTo>
                    <a:pt x="218" y="477"/>
                  </a:lnTo>
                  <a:lnTo>
                    <a:pt x="207" y="477"/>
                  </a:lnTo>
                  <a:lnTo>
                    <a:pt x="198" y="475"/>
                  </a:lnTo>
                  <a:lnTo>
                    <a:pt x="195" y="474"/>
                  </a:lnTo>
                  <a:lnTo>
                    <a:pt x="188" y="472"/>
                  </a:lnTo>
                  <a:lnTo>
                    <a:pt x="184" y="474"/>
                  </a:lnTo>
                  <a:lnTo>
                    <a:pt x="181" y="474"/>
                  </a:lnTo>
                  <a:lnTo>
                    <a:pt x="170" y="471"/>
                  </a:lnTo>
                  <a:lnTo>
                    <a:pt x="166" y="471"/>
                  </a:lnTo>
                  <a:lnTo>
                    <a:pt x="159" y="474"/>
                  </a:lnTo>
                  <a:lnTo>
                    <a:pt x="148" y="471"/>
                  </a:lnTo>
                  <a:lnTo>
                    <a:pt x="142" y="471"/>
                  </a:lnTo>
                  <a:lnTo>
                    <a:pt x="140" y="465"/>
                  </a:lnTo>
                  <a:lnTo>
                    <a:pt x="126" y="459"/>
                  </a:lnTo>
                  <a:lnTo>
                    <a:pt x="124" y="455"/>
                  </a:lnTo>
                  <a:lnTo>
                    <a:pt x="118" y="451"/>
                  </a:lnTo>
                  <a:lnTo>
                    <a:pt x="112" y="449"/>
                  </a:lnTo>
                  <a:lnTo>
                    <a:pt x="111" y="447"/>
                  </a:lnTo>
                  <a:lnTo>
                    <a:pt x="108" y="445"/>
                  </a:lnTo>
                  <a:lnTo>
                    <a:pt x="106" y="444"/>
                  </a:lnTo>
                  <a:lnTo>
                    <a:pt x="105" y="444"/>
                  </a:lnTo>
                  <a:lnTo>
                    <a:pt x="101" y="443"/>
                  </a:lnTo>
                  <a:lnTo>
                    <a:pt x="93" y="437"/>
                  </a:lnTo>
                  <a:lnTo>
                    <a:pt x="91" y="435"/>
                  </a:lnTo>
                  <a:lnTo>
                    <a:pt x="76" y="430"/>
                  </a:lnTo>
                  <a:lnTo>
                    <a:pt x="70" y="425"/>
                  </a:lnTo>
                  <a:lnTo>
                    <a:pt x="64" y="425"/>
                  </a:lnTo>
                  <a:lnTo>
                    <a:pt x="57" y="422"/>
                  </a:lnTo>
                  <a:lnTo>
                    <a:pt x="48" y="421"/>
                  </a:lnTo>
                  <a:lnTo>
                    <a:pt x="40" y="419"/>
                  </a:lnTo>
                  <a:lnTo>
                    <a:pt x="34" y="419"/>
                  </a:lnTo>
                  <a:lnTo>
                    <a:pt x="27" y="415"/>
                  </a:lnTo>
                  <a:lnTo>
                    <a:pt x="13" y="411"/>
                  </a:lnTo>
                  <a:lnTo>
                    <a:pt x="9" y="409"/>
                  </a:lnTo>
                  <a:lnTo>
                    <a:pt x="10" y="408"/>
                  </a:lnTo>
                  <a:lnTo>
                    <a:pt x="0" y="398"/>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 name="Freeform 901"/>
            <p:cNvSpPr>
              <a:spLocks/>
            </p:cNvSpPr>
            <p:nvPr/>
          </p:nvSpPr>
          <p:spPr bwMode="auto">
            <a:xfrm>
              <a:off x="5799809" y="5312824"/>
              <a:ext cx="1298648" cy="924033"/>
            </a:xfrm>
            <a:custGeom>
              <a:avLst/>
              <a:gdLst/>
              <a:ahLst/>
              <a:cxnLst>
                <a:cxn ang="0">
                  <a:pos x="78" y="927"/>
                </a:cxn>
                <a:cxn ang="0">
                  <a:pos x="183" y="779"/>
                </a:cxn>
                <a:cxn ang="0">
                  <a:pos x="27" y="500"/>
                </a:cxn>
                <a:cxn ang="0">
                  <a:pos x="128" y="371"/>
                </a:cxn>
                <a:cxn ang="0">
                  <a:pos x="278" y="345"/>
                </a:cxn>
                <a:cxn ang="0">
                  <a:pos x="360" y="176"/>
                </a:cxn>
                <a:cxn ang="0">
                  <a:pos x="482" y="315"/>
                </a:cxn>
                <a:cxn ang="0">
                  <a:pos x="622" y="228"/>
                </a:cxn>
                <a:cxn ang="0">
                  <a:pos x="802" y="150"/>
                </a:cxn>
                <a:cxn ang="0">
                  <a:pos x="896" y="5"/>
                </a:cxn>
                <a:cxn ang="0">
                  <a:pos x="1053" y="157"/>
                </a:cxn>
                <a:cxn ang="0">
                  <a:pos x="1201" y="228"/>
                </a:cxn>
                <a:cxn ang="0">
                  <a:pos x="1311" y="526"/>
                </a:cxn>
                <a:cxn ang="0">
                  <a:pos x="1579" y="485"/>
                </a:cxn>
                <a:cxn ang="0">
                  <a:pos x="1674" y="626"/>
                </a:cxn>
                <a:cxn ang="0">
                  <a:pos x="2173" y="696"/>
                </a:cxn>
                <a:cxn ang="0">
                  <a:pos x="1784" y="1129"/>
                </a:cxn>
                <a:cxn ang="0">
                  <a:pos x="1799" y="1065"/>
                </a:cxn>
                <a:cxn ang="0">
                  <a:pos x="1748" y="1054"/>
                </a:cxn>
                <a:cxn ang="0">
                  <a:pos x="1677" y="1072"/>
                </a:cxn>
                <a:cxn ang="0">
                  <a:pos x="1614" y="1142"/>
                </a:cxn>
                <a:cxn ang="0">
                  <a:pos x="1558" y="1166"/>
                </a:cxn>
                <a:cxn ang="0">
                  <a:pos x="1450" y="1249"/>
                </a:cxn>
                <a:cxn ang="0">
                  <a:pos x="1317" y="1295"/>
                </a:cxn>
                <a:cxn ang="0">
                  <a:pos x="1173" y="1354"/>
                </a:cxn>
                <a:cxn ang="0">
                  <a:pos x="1119" y="1383"/>
                </a:cxn>
                <a:cxn ang="0">
                  <a:pos x="1002" y="1394"/>
                </a:cxn>
                <a:cxn ang="0">
                  <a:pos x="760" y="1346"/>
                </a:cxn>
                <a:cxn ang="0">
                  <a:pos x="603" y="1285"/>
                </a:cxn>
                <a:cxn ang="0">
                  <a:pos x="398" y="1272"/>
                </a:cxn>
                <a:cxn ang="0">
                  <a:pos x="245" y="1177"/>
                </a:cxn>
                <a:cxn ang="0">
                  <a:pos x="25" y="1101"/>
                </a:cxn>
                <a:cxn ang="0">
                  <a:pos x="252" y="1159"/>
                </a:cxn>
                <a:cxn ang="0">
                  <a:pos x="384" y="1256"/>
                </a:cxn>
                <a:cxn ang="0">
                  <a:pos x="593" y="1269"/>
                </a:cxn>
                <a:cxn ang="0">
                  <a:pos x="750" y="1331"/>
                </a:cxn>
                <a:cxn ang="0">
                  <a:pos x="990" y="1390"/>
                </a:cxn>
                <a:cxn ang="0">
                  <a:pos x="1111" y="1378"/>
                </a:cxn>
                <a:cxn ang="0">
                  <a:pos x="1162" y="1354"/>
                </a:cxn>
                <a:cxn ang="0">
                  <a:pos x="1313" y="1279"/>
                </a:cxn>
                <a:cxn ang="0">
                  <a:pos x="1450" y="1233"/>
                </a:cxn>
                <a:cxn ang="0">
                  <a:pos x="1547" y="1155"/>
                </a:cxn>
                <a:cxn ang="0">
                  <a:pos x="1613" y="1126"/>
                </a:cxn>
                <a:cxn ang="0">
                  <a:pos x="1666" y="1061"/>
                </a:cxn>
                <a:cxn ang="0">
                  <a:pos x="1755" y="1040"/>
                </a:cxn>
                <a:cxn ang="0">
                  <a:pos x="1781" y="1061"/>
                </a:cxn>
                <a:cxn ang="0">
                  <a:pos x="1794" y="1118"/>
                </a:cxn>
                <a:cxn ang="0">
                  <a:pos x="2158" y="690"/>
                </a:cxn>
                <a:cxn ang="0">
                  <a:pos x="1604" y="609"/>
                </a:cxn>
                <a:cxn ang="0">
                  <a:pos x="1575" y="470"/>
                </a:cxn>
                <a:cxn ang="0">
                  <a:pos x="1281" y="539"/>
                </a:cxn>
                <a:cxn ang="0">
                  <a:pos x="1140" y="243"/>
                </a:cxn>
                <a:cxn ang="0">
                  <a:pos x="1042" y="139"/>
                </a:cxn>
                <a:cxn ang="0">
                  <a:pos x="885" y="16"/>
                </a:cxn>
                <a:cxn ang="0">
                  <a:pos x="786" y="197"/>
                </a:cxn>
                <a:cxn ang="0">
                  <a:pos x="603" y="246"/>
                </a:cxn>
                <a:cxn ang="0">
                  <a:pos x="475" y="316"/>
                </a:cxn>
                <a:cxn ang="0">
                  <a:pos x="343" y="210"/>
                </a:cxn>
                <a:cxn ang="0">
                  <a:pos x="260" y="338"/>
                </a:cxn>
                <a:cxn ang="0">
                  <a:pos x="97" y="353"/>
                </a:cxn>
                <a:cxn ang="0">
                  <a:pos x="70" y="540"/>
                </a:cxn>
                <a:cxn ang="0">
                  <a:pos x="180" y="824"/>
                </a:cxn>
                <a:cxn ang="0">
                  <a:pos x="91" y="988"/>
                </a:cxn>
              </a:cxnLst>
              <a:rect l="0" t="0" r="r" b="b"/>
              <a:pathLst>
                <a:path w="2174" h="1409">
                  <a:moveTo>
                    <a:pt x="1" y="1063"/>
                  </a:moveTo>
                  <a:lnTo>
                    <a:pt x="13" y="1053"/>
                  </a:lnTo>
                  <a:cubicBezTo>
                    <a:pt x="14" y="1053"/>
                    <a:pt x="14" y="1053"/>
                    <a:pt x="15" y="1053"/>
                  </a:cubicBezTo>
                  <a:lnTo>
                    <a:pt x="21" y="1049"/>
                  </a:lnTo>
                  <a:lnTo>
                    <a:pt x="18" y="1060"/>
                  </a:lnTo>
                  <a:lnTo>
                    <a:pt x="11" y="1047"/>
                  </a:lnTo>
                  <a:cubicBezTo>
                    <a:pt x="11" y="1046"/>
                    <a:pt x="10" y="1046"/>
                    <a:pt x="10" y="1045"/>
                  </a:cubicBezTo>
                  <a:lnTo>
                    <a:pt x="7" y="1022"/>
                  </a:lnTo>
                  <a:cubicBezTo>
                    <a:pt x="7" y="1019"/>
                    <a:pt x="8" y="1016"/>
                    <a:pt x="10" y="1015"/>
                  </a:cubicBezTo>
                  <a:lnTo>
                    <a:pt x="26" y="1002"/>
                  </a:lnTo>
                  <a:cubicBezTo>
                    <a:pt x="26" y="1001"/>
                    <a:pt x="27" y="1001"/>
                    <a:pt x="27" y="1001"/>
                  </a:cubicBezTo>
                  <a:lnTo>
                    <a:pt x="50" y="988"/>
                  </a:lnTo>
                  <a:cubicBezTo>
                    <a:pt x="52" y="987"/>
                    <a:pt x="55" y="987"/>
                    <a:pt x="57" y="988"/>
                  </a:cubicBezTo>
                  <a:lnTo>
                    <a:pt x="64" y="991"/>
                  </a:lnTo>
                  <a:lnTo>
                    <a:pt x="56" y="991"/>
                  </a:lnTo>
                  <a:lnTo>
                    <a:pt x="63" y="988"/>
                  </a:lnTo>
                  <a:lnTo>
                    <a:pt x="81" y="975"/>
                  </a:lnTo>
                  <a:lnTo>
                    <a:pt x="80" y="976"/>
                  </a:lnTo>
                  <a:lnTo>
                    <a:pt x="93" y="963"/>
                  </a:lnTo>
                  <a:lnTo>
                    <a:pt x="91" y="966"/>
                  </a:lnTo>
                  <a:lnTo>
                    <a:pt x="94" y="957"/>
                  </a:lnTo>
                  <a:lnTo>
                    <a:pt x="95" y="963"/>
                  </a:lnTo>
                  <a:lnTo>
                    <a:pt x="79" y="934"/>
                  </a:lnTo>
                  <a:cubicBezTo>
                    <a:pt x="78" y="932"/>
                    <a:pt x="77" y="929"/>
                    <a:pt x="78" y="927"/>
                  </a:cubicBezTo>
                  <a:cubicBezTo>
                    <a:pt x="79" y="925"/>
                    <a:pt x="81" y="923"/>
                    <a:pt x="83" y="923"/>
                  </a:cubicBezTo>
                  <a:lnTo>
                    <a:pt x="99" y="916"/>
                  </a:lnTo>
                  <a:cubicBezTo>
                    <a:pt x="103" y="914"/>
                    <a:pt x="107" y="916"/>
                    <a:pt x="109" y="920"/>
                  </a:cubicBezTo>
                  <a:lnTo>
                    <a:pt x="112" y="926"/>
                  </a:lnTo>
                  <a:lnTo>
                    <a:pt x="99" y="924"/>
                  </a:lnTo>
                  <a:lnTo>
                    <a:pt x="109" y="915"/>
                  </a:lnTo>
                  <a:cubicBezTo>
                    <a:pt x="110" y="914"/>
                    <a:pt x="111" y="913"/>
                    <a:pt x="112" y="913"/>
                  </a:cubicBezTo>
                  <a:lnTo>
                    <a:pt x="131" y="906"/>
                  </a:lnTo>
                  <a:lnTo>
                    <a:pt x="126" y="911"/>
                  </a:lnTo>
                  <a:lnTo>
                    <a:pt x="129" y="902"/>
                  </a:lnTo>
                  <a:cubicBezTo>
                    <a:pt x="130" y="899"/>
                    <a:pt x="132" y="898"/>
                    <a:pt x="133" y="897"/>
                  </a:cubicBezTo>
                  <a:lnTo>
                    <a:pt x="140" y="894"/>
                  </a:lnTo>
                  <a:lnTo>
                    <a:pt x="137" y="896"/>
                  </a:lnTo>
                  <a:lnTo>
                    <a:pt x="150" y="880"/>
                  </a:lnTo>
                  <a:lnTo>
                    <a:pt x="149" y="882"/>
                  </a:lnTo>
                  <a:lnTo>
                    <a:pt x="162" y="846"/>
                  </a:lnTo>
                  <a:lnTo>
                    <a:pt x="161" y="848"/>
                  </a:lnTo>
                  <a:lnTo>
                    <a:pt x="164" y="822"/>
                  </a:lnTo>
                  <a:cubicBezTo>
                    <a:pt x="165" y="821"/>
                    <a:pt x="165" y="820"/>
                    <a:pt x="166" y="818"/>
                  </a:cubicBezTo>
                  <a:lnTo>
                    <a:pt x="172" y="809"/>
                  </a:lnTo>
                  <a:lnTo>
                    <a:pt x="182" y="793"/>
                  </a:lnTo>
                  <a:lnTo>
                    <a:pt x="180" y="798"/>
                  </a:lnTo>
                  <a:lnTo>
                    <a:pt x="177" y="772"/>
                  </a:lnTo>
                  <a:lnTo>
                    <a:pt x="183" y="779"/>
                  </a:lnTo>
                  <a:lnTo>
                    <a:pt x="154" y="769"/>
                  </a:lnTo>
                  <a:cubicBezTo>
                    <a:pt x="153" y="769"/>
                    <a:pt x="153" y="769"/>
                    <a:pt x="153" y="768"/>
                  </a:cubicBezTo>
                  <a:lnTo>
                    <a:pt x="146" y="765"/>
                  </a:lnTo>
                  <a:lnTo>
                    <a:pt x="150" y="766"/>
                  </a:lnTo>
                  <a:lnTo>
                    <a:pt x="143" y="766"/>
                  </a:lnTo>
                  <a:cubicBezTo>
                    <a:pt x="141" y="766"/>
                    <a:pt x="139" y="765"/>
                    <a:pt x="138" y="764"/>
                  </a:cubicBezTo>
                  <a:lnTo>
                    <a:pt x="125" y="751"/>
                  </a:lnTo>
                  <a:cubicBezTo>
                    <a:pt x="125" y="750"/>
                    <a:pt x="124" y="750"/>
                    <a:pt x="124" y="750"/>
                  </a:cubicBezTo>
                  <a:lnTo>
                    <a:pt x="115" y="737"/>
                  </a:lnTo>
                  <a:cubicBezTo>
                    <a:pt x="114" y="736"/>
                    <a:pt x="113" y="734"/>
                    <a:pt x="113" y="733"/>
                  </a:cubicBezTo>
                  <a:lnTo>
                    <a:pt x="107" y="688"/>
                  </a:lnTo>
                  <a:lnTo>
                    <a:pt x="110" y="693"/>
                  </a:lnTo>
                  <a:lnTo>
                    <a:pt x="97" y="683"/>
                  </a:lnTo>
                  <a:lnTo>
                    <a:pt x="100" y="685"/>
                  </a:lnTo>
                  <a:lnTo>
                    <a:pt x="74" y="678"/>
                  </a:lnTo>
                  <a:cubicBezTo>
                    <a:pt x="71" y="677"/>
                    <a:pt x="68" y="675"/>
                    <a:pt x="68" y="671"/>
                  </a:cubicBezTo>
                  <a:lnTo>
                    <a:pt x="55" y="545"/>
                  </a:lnTo>
                  <a:lnTo>
                    <a:pt x="56" y="548"/>
                  </a:lnTo>
                  <a:lnTo>
                    <a:pt x="47" y="532"/>
                  </a:lnTo>
                  <a:lnTo>
                    <a:pt x="49" y="534"/>
                  </a:lnTo>
                  <a:lnTo>
                    <a:pt x="36" y="524"/>
                  </a:lnTo>
                  <a:cubicBezTo>
                    <a:pt x="35" y="523"/>
                    <a:pt x="34" y="522"/>
                    <a:pt x="33" y="521"/>
                  </a:cubicBezTo>
                  <a:lnTo>
                    <a:pt x="27" y="505"/>
                  </a:lnTo>
                  <a:cubicBezTo>
                    <a:pt x="26" y="503"/>
                    <a:pt x="26" y="502"/>
                    <a:pt x="27" y="500"/>
                  </a:cubicBezTo>
                  <a:lnTo>
                    <a:pt x="46" y="412"/>
                  </a:lnTo>
                  <a:lnTo>
                    <a:pt x="46" y="414"/>
                  </a:lnTo>
                  <a:lnTo>
                    <a:pt x="46" y="382"/>
                  </a:lnTo>
                  <a:lnTo>
                    <a:pt x="46" y="359"/>
                  </a:lnTo>
                  <a:cubicBezTo>
                    <a:pt x="46" y="355"/>
                    <a:pt x="48" y="352"/>
                    <a:pt x="52" y="351"/>
                  </a:cubicBezTo>
                  <a:lnTo>
                    <a:pt x="64" y="348"/>
                  </a:lnTo>
                  <a:lnTo>
                    <a:pt x="59" y="352"/>
                  </a:lnTo>
                  <a:lnTo>
                    <a:pt x="62" y="346"/>
                  </a:lnTo>
                  <a:cubicBezTo>
                    <a:pt x="64" y="343"/>
                    <a:pt x="66" y="342"/>
                    <a:pt x="68" y="341"/>
                  </a:cubicBezTo>
                  <a:cubicBezTo>
                    <a:pt x="71" y="341"/>
                    <a:pt x="74" y="342"/>
                    <a:pt x="75" y="344"/>
                  </a:cubicBezTo>
                  <a:lnTo>
                    <a:pt x="88" y="357"/>
                  </a:lnTo>
                  <a:lnTo>
                    <a:pt x="78" y="356"/>
                  </a:lnTo>
                  <a:lnTo>
                    <a:pt x="88" y="349"/>
                  </a:lnTo>
                  <a:lnTo>
                    <a:pt x="85" y="353"/>
                  </a:lnTo>
                  <a:lnTo>
                    <a:pt x="91" y="336"/>
                  </a:lnTo>
                  <a:cubicBezTo>
                    <a:pt x="92" y="334"/>
                    <a:pt x="94" y="332"/>
                    <a:pt x="96" y="332"/>
                  </a:cubicBezTo>
                  <a:cubicBezTo>
                    <a:pt x="98" y="331"/>
                    <a:pt x="101" y="331"/>
                    <a:pt x="103" y="333"/>
                  </a:cubicBezTo>
                  <a:lnTo>
                    <a:pt x="113" y="339"/>
                  </a:lnTo>
                  <a:cubicBezTo>
                    <a:pt x="116" y="341"/>
                    <a:pt x="117" y="345"/>
                    <a:pt x="116" y="348"/>
                  </a:cubicBezTo>
                  <a:lnTo>
                    <a:pt x="113" y="358"/>
                  </a:lnTo>
                  <a:lnTo>
                    <a:pt x="109" y="349"/>
                  </a:lnTo>
                  <a:lnTo>
                    <a:pt x="115" y="352"/>
                  </a:lnTo>
                  <a:cubicBezTo>
                    <a:pt x="116" y="352"/>
                    <a:pt x="117" y="354"/>
                    <a:pt x="118" y="355"/>
                  </a:cubicBezTo>
                  <a:lnTo>
                    <a:pt x="128" y="371"/>
                  </a:lnTo>
                  <a:lnTo>
                    <a:pt x="117" y="368"/>
                  </a:lnTo>
                  <a:lnTo>
                    <a:pt x="124" y="365"/>
                  </a:lnTo>
                  <a:lnTo>
                    <a:pt x="119" y="371"/>
                  </a:lnTo>
                  <a:lnTo>
                    <a:pt x="123" y="329"/>
                  </a:lnTo>
                  <a:cubicBezTo>
                    <a:pt x="123" y="327"/>
                    <a:pt x="123" y="326"/>
                    <a:pt x="124" y="325"/>
                  </a:cubicBezTo>
                  <a:lnTo>
                    <a:pt x="137" y="309"/>
                  </a:lnTo>
                  <a:cubicBezTo>
                    <a:pt x="140" y="305"/>
                    <a:pt x="144" y="304"/>
                    <a:pt x="148" y="307"/>
                  </a:cubicBezTo>
                  <a:lnTo>
                    <a:pt x="158" y="313"/>
                  </a:lnTo>
                  <a:lnTo>
                    <a:pt x="155" y="312"/>
                  </a:lnTo>
                  <a:lnTo>
                    <a:pt x="168" y="315"/>
                  </a:lnTo>
                  <a:lnTo>
                    <a:pt x="166" y="315"/>
                  </a:lnTo>
                  <a:lnTo>
                    <a:pt x="185" y="315"/>
                  </a:lnTo>
                  <a:lnTo>
                    <a:pt x="181" y="317"/>
                  </a:lnTo>
                  <a:lnTo>
                    <a:pt x="190" y="310"/>
                  </a:lnTo>
                  <a:cubicBezTo>
                    <a:pt x="193" y="308"/>
                    <a:pt x="197" y="308"/>
                    <a:pt x="199" y="310"/>
                  </a:cubicBezTo>
                  <a:lnTo>
                    <a:pt x="219" y="323"/>
                  </a:lnTo>
                  <a:lnTo>
                    <a:pt x="216" y="322"/>
                  </a:lnTo>
                  <a:lnTo>
                    <a:pt x="232" y="325"/>
                  </a:lnTo>
                  <a:lnTo>
                    <a:pt x="229" y="325"/>
                  </a:lnTo>
                  <a:lnTo>
                    <a:pt x="258" y="322"/>
                  </a:lnTo>
                  <a:cubicBezTo>
                    <a:pt x="261" y="321"/>
                    <a:pt x="263" y="322"/>
                    <a:pt x="265" y="324"/>
                  </a:cubicBezTo>
                  <a:lnTo>
                    <a:pt x="271" y="331"/>
                  </a:lnTo>
                  <a:lnTo>
                    <a:pt x="287" y="347"/>
                  </a:lnTo>
                  <a:lnTo>
                    <a:pt x="278" y="345"/>
                  </a:lnTo>
                  <a:lnTo>
                    <a:pt x="284" y="342"/>
                  </a:lnTo>
                  <a:cubicBezTo>
                    <a:pt x="285" y="341"/>
                    <a:pt x="287" y="341"/>
                    <a:pt x="288" y="341"/>
                  </a:cubicBezTo>
                  <a:lnTo>
                    <a:pt x="301" y="341"/>
                  </a:lnTo>
                  <a:lnTo>
                    <a:pt x="296" y="343"/>
                  </a:lnTo>
                  <a:lnTo>
                    <a:pt x="325" y="323"/>
                  </a:lnTo>
                  <a:lnTo>
                    <a:pt x="322" y="326"/>
                  </a:lnTo>
                  <a:lnTo>
                    <a:pt x="326" y="320"/>
                  </a:lnTo>
                  <a:lnTo>
                    <a:pt x="326" y="328"/>
                  </a:lnTo>
                  <a:lnTo>
                    <a:pt x="320" y="318"/>
                  </a:lnTo>
                  <a:lnTo>
                    <a:pt x="313" y="308"/>
                  </a:lnTo>
                  <a:lnTo>
                    <a:pt x="316" y="311"/>
                  </a:lnTo>
                  <a:lnTo>
                    <a:pt x="304" y="304"/>
                  </a:lnTo>
                  <a:cubicBezTo>
                    <a:pt x="302" y="303"/>
                    <a:pt x="300" y="302"/>
                    <a:pt x="299" y="299"/>
                  </a:cubicBezTo>
                  <a:lnTo>
                    <a:pt x="293" y="277"/>
                  </a:lnTo>
                  <a:lnTo>
                    <a:pt x="295" y="280"/>
                  </a:lnTo>
                  <a:lnTo>
                    <a:pt x="289" y="274"/>
                  </a:lnTo>
                  <a:cubicBezTo>
                    <a:pt x="286" y="271"/>
                    <a:pt x="286" y="268"/>
                    <a:pt x="287" y="265"/>
                  </a:cubicBezTo>
                  <a:lnTo>
                    <a:pt x="313" y="210"/>
                  </a:lnTo>
                  <a:cubicBezTo>
                    <a:pt x="313" y="208"/>
                    <a:pt x="315" y="207"/>
                    <a:pt x="316" y="206"/>
                  </a:cubicBezTo>
                  <a:lnTo>
                    <a:pt x="336" y="196"/>
                  </a:lnTo>
                  <a:lnTo>
                    <a:pt x="332" y="199"/>
                  </a:lnTo>
                  <a:lnTo>
                    <a:pt x="342" y="183"/>
                  </a:lnTo>
                  <a:cubicBezTo>
                    <a:pt x="343" y="181"/>
                    <a:pt x="345" y="180"/>
                    <a:pt x="347" y="179"/>
                  </a:cubicBezTo>
                  <a:lnTo>
                    <a:pt x="360" y="176"/>
                  </a:lnTo>
                  <a:lnTo>
                    <a:pt x="392" y="169"/>
                  </a:lnTo>
                  <a:cubicBezTo>
                    <a:pt x="394" y="169"/>
                    <a:pt x="397" y="169"/>
                    <a:pt x="398" y="171"/>
                  </a:cubicBezTo>
                  <a:lnTo>
                    <a:pt x="408" y="177"/>
                  </a:lnTo>
                  <a:cubicBezTo>
                    <a:pt x="409" y="178"/>
                    <a:pt x="410" y="179"/>
                    <a:pt x="411" y="180"/>
                  </a:cubicBezTo>
                  <a:lnTo>
                    <a:pt x="414" y="187"/>
                  </a:lnTo>
                  <a:cubicBezTo>
                    <a:pt x="415" y="188"/>
                    <a:pt x="415" y="190"/>
                    <a:pt x="415" y="191"/>
                  </a:cubicBezTo>
                  <a:lnTo>
                    <a:pt x="408" y="237"/>
                  </a:lnTo>
                  <a:lnTo>
                    <a:pt x="406" y="230"/>
                  </a:lnTo>
                  <a:lnTo>
                    <a:pt x="435" y="263"/>
                  </a:lnTo>
                  <a:cubicBezTo>
                    <a:pt x="436" y="263"/>
                    <a:pt x="436" y="264"/>
                    <a:pt x="436" y="265"/>
                  </a:cubicBezTo>
                  <a:lnTo>
                    <a:pt x="452" y="300"/>
                  </a:lnTo>
                  <a:lnTo>
                    <a:pt x="450" y="297"/>
                  </a:lnTo>
                  <a:lnTo>
                    <a:pt x="463" y="307"/>
                  </a:lnTo>
                  <a:lnTo>
                    <a:pt x="458" y="305"/>
                  </a:lnTo>
                  <a:lnTo>
                    <a:pt x="464" y="305"/>
                  </a:lnTo>
                  <a:lnTo>
                    <a:pt x="456" y="313"/>
                  </a:lnTo>
                  <a:lnTo>
                    <a:pt x="456" y="300"/>
                  </a:lnTo>
                  <a:lnTo>
                    <a:pt x="456" y="294"/>
                  </a:lnTo>
                  <a:cubicBezTo>
                    <a:pt x="456" y="291"/>
                    <a:pt x="458" y="288"/>
                    <a:pt x="461" y="287"/>
                  </a:cubicBezTo>
                  <a:cubicBezTo>
                    <a:pt x="464" y="285"/>
                    <a:pt x="468" y="286"/>
                    <a:pt x="470" y="288"/>
                  </a:cubicBezTo>
                  <a:lnTo>
                    <a:pt x="486" y="305"/>
                  </a:lnTo>
                  <a:cubicBezTo>
                    <a:pt x="489" y="308"/>
                    <a:pt x="489" y="313"/>
                    <a:pt x="486" y="316"/>
                  </a:cubicBezTo>
                  <a:lnTo>
                    <a:pt x="480" y="322"/>
                  </a:lnTo>
                  <a:lnTo>
                    <a:pt x="482" y="315"/>
                  </a:lnTo>
                  <a:lnTo>
                    <a:pt x="485" y="328"/>
                  </a:lnTo>
                  <a:lnTo>
                    <a:pt x="477" y="322"/>
                  </a:lnTo>
                  <a:lnTo>
                    <a:pt x="487" y="322"/>
                  </a:lnTo>
                  <a:lnTo>
                    <a:pt x="479" y="330"/>
                  </a:lnTo>
                  <a:lnTo>
                    <a:pt x="479" y="310"/>
                  </a:lnTo>
                  <a:cubicBezTo>
                    <a:pt x="479" y="310"/>
                    <a:pt x="479" y="309"/>
                    <a:pt x="479" y="308"/>
                  </a:cubicBezTo>
                  <a:lnTo>
                    <a:pt x="482" y="295"/>
                  </a:lnTo>
                  <a:cubicBezTo>
                    <a:pt x="483" y="294"/>
                    <a:pt x="483" y="293"/>
                    <a:pt x="484" y="292"/>
                  </a:cubicBezTo>
                  <a:lnTo>
                    <a:pt x="497" y="279"/>
                  </a:lnTo>
                  <a:cubicBezTo>
                    <a:pt x="498" y="278"/>
                    <a:pt x="498" y="278"/>
                    <a:pt x="498" y="278"/>
                  </a:cubicBezTo>
                  <a:lnTo>
                    <a:pt x="511" y="268"/>
                  </a:lnTo>
                  <a:cubicBezTo>
                    <a:pt x="512" y="268"/>
                    <a:pt x="512" y="267"/>
                    <a:pt x="513" y="267"/>
                  </a:cubicBezTo>
                  <a:lnTo>
                    <a:pt x="523" y="264"/>
                  </a:lnTo>
                  <a:lnTo>
                    <a:pt x="521" y="265"/>
                  </a:lnTo>
                  <a:lnTo>
                    <a:pt x="540" y="252"/>
                  </a:lnTo>
                  <a:lnTo>
                    <a:pt x="554" y="245"/>
                  </a:lnTo>
                  <a:lnTo>
                    <a:pt x="571" y="238"/>
                  </a:lnTo>
                  <a:cubicBezTo>
                    <a:pt x="571" y="238"/>
                    <a:pt x="572" y="238"/>
                    <a:pt x="572" y="237"/>
                  </a:cubicBezTo>
                  <a:lnTo>
                    <a:pt x="591" y="234"/>
                  </a:lnTo>
                  <a:lnTo>
                    <a:pt x="589" y="235"/>
                  </a:lnTo>
                  <a:lnTo>
                    <a:pt x="596" y="232"/>
                  </a:lnTo>
                  <a:cubicBezTo>
                    <a:pt x="596" y="231"/>
                    <a:pt x="597" y="231"/>
                    <a:pt x="598" y="231"/>
                  </a:cubicBezTo>
                  <a:lnTo>
                    <a:pt x="617" y="228"/>
                  </a:lnTo>
                  <a:cubicBezTo>
                    <a:pt x="619" y="227"/>
                    <a:pt x="621" y="228"/>
                    <a:pt x="622" y="228"/>
                  </a:cubicBezTo>
                  <a:lnTo>
                    <a:pt x="629" y="232"/>
                  </a:lnTo>
                  <a:lnTo>
                    <a:pt x="648" y="241"/>
                  </a:lnTo>
                  <a:lnTo>
                    <a:pt x="646" y="241"/>
                  </a:lnTo>
                  <a:lnTo>
                    <a:pt x="662" y="244"/>
                  </a:lnTo>
                  <a:lnTo>
                    <a:pt x="660" y="244"/>
                  </a:lnTo>
                  <a:lnTo>
                    <a:pt x="670" y="244"/>
                  </a:lnTo>
                  <a:lnTo>
                    <a:pt x="665" y="245"/>
                  </a:lnTo>
                  <a:lnTo>
                    <a:pt x="678" y="236"/>
                  </a:lnTo>
                  <a:lnTo>
                    <a:pt x="697" y="220"/>
                  </a:lnTo>
                  <a:lnTo>
                    <a:pt x="717" y="206"/>
                  </a:lnTo>
                  <a:cubicBezTo>
                    <a:pt x="718" y="206"/>
                    <a:pt x="719" y="205"/>
                    <a:pt x="720" y="205"/>
                  </a:cubicBezTo>
                  <a:lnTo>
                    <a:pt x="746" y="202"/>
                  </a:lnTo>
                  <a:cubicBezTo>
                    <a:pt x="748" y="201"/>
                    <a:pt x="751" y="202"/>
                    <a:pt x="753" y="204"/>
                  </a:cubicBezTo>
                  <a:lnTo>
                    <a:pt x="756" y="207"/>
                  </a:lnTo>
                  <a:lnTo>
                    <a:pt x="746" y="206"/>
                  </a:lnTo>
                  <a:lnTo>
                    <a:pt x="762" y="196"/>
                  </a:lnTo>
                  <a:lnTo>
                    <a:pt x="760" y="198"/>
                  </a:lnTo>
                  <a:lnTo>
                    <a:pt x="767" y="191"/>
                  </a:lnTo>
                  <a:cubicBezTo>
                    <a:pt x="767" y="190"/>
                    <a:pt x="768" y="190"/>
                    <a:pt x="769" y="190"/>
                  </a:cubicBezTo>
                  <a:lnTo>
                    <a:pt x="775" y="186"/>
                  </a:lnTo>
                  <a:lnTo>
                    <a:pt x="772" y="190"/>
                  </a:lnTo>
                  <a:lnTo>
                    <a:pt x="788" y="157"/>
                  </a:lnTo>
                  <a:cubicBezTo>
                    <a:pt x="789" y="156"/>
                    <a:pt x="790" y="154"/>
                    <a:pt x="792" y="153"/>
                  </a:cubicBezTo>
                  <a:lnTo>
                    <a:pt x="802" y="150"/>
                  </a:lnTo>
                  <a:lnTo>
                    <a:pt x="797" y="156"/>
                  </a:lnTo>
                  <a:lnTo>
                    <a:pt x="800" y="143"/>
                  </a:lnTo>
                  <a:cubicBezTo>
                    <a:pt x="800" y="141"/>
                    <a:pt x="801" y="140"/>
                    <a:pt x="802" y="139"/>
                  </a:cubicBezTo>
                  <a:lnTo>
                    <a:pt x="812" y="129"/>
                  </a:lnTo>
                  <a:cubicBezTo>
                    <a:pt x="812" y="129"/>
                    <a:pt x="812" y="129"/>
                    <a:pt x="813" y="129"/>
                  </a:cubicBezTo>
                  <a:lnTo>
                    <a:pt x="825" y="119"/>
                  </a:lnTo>
                  <a:cubicBezTo>
                    <a:pt x="827" y="118"/>
                    <a:pt x="829" y="117"/>
                    <a:pt x="830" y="117"/>
                  </a:cubicBezTo>
                  <a:lnTo>
                    <a:pt x="837" y="117"/>
                  </a:lnTo>
                  <a:lnTo>
                    <a:pt x="831" y="120"/>
                  </a:lnTo>
                  <a:lnTo>
                    <a:pt x="837" y="113"/>
                  </a:lnTo>
                  <a:lnTo>
                    <a:pt x="836" y="115"/>
                  </a:lnTo>
                  <a:lnTo>
                    <a:pt x="842" y="102"/>
                  </a:lnTo>
                  <a:lnTo>
                    <a:pt x="865" y="60"/>
                  </a:lnTo>
                  <a:lnTo>
                    <a:pt x="864" y="61"/>
                  </a:lnTo>
                  <a:lnTo>
                    <a:pt x="868" y="51"/>
                  </a:lnTo>
                  <a:lnTo>
                    <a:pt x="868" y="56"/>
                  </a:lnTo>
                  <a:lnTo>
                    <a:pt x="861" y="37"/>
                  </a:lnTo>
                  <a:cubicBezTo>
                    <a:pt x="861" y="36"/>
                    <a:pt x="861" y="35"/>
                    <a:pt x="861" y="34"/>
                  </a:cubicBezTo>
                  <a:lnTo>
                    <a:pt x="861" y="8"/>
                  </a:lnTo>
                  <a:cubicBezTo>
                    <a:pt x="861" y="4"/>
                    <a:pt x="864" y="0"/>
                    <a:pt x="869" y="0"/>
                  </a:cubicBezTo>
                  <a:lnTo>
                    <a:pt x="885" y="0"/>
                  </a:lnTo>
                  <a:cubicBezTo>
                    <a:pt x="886" y="0"/>
                    <a:pt x="887" y="1"/>
                    <a:pt x="888" y="1"/>
                  </a:cubicBezTo>
                  <a:lnTo>
                    <a:pt x="895" y="5"/>
                  </a:lnTo>
                  <a:cubicBezTo>
                    <a:pt x="895" y="5"/>
                    <a:pt x="896" y="5"/>
                    <a:pt x="896" y="5"/>
                  </a:cubicBezTo>
                  <a:lnTo>
                    <a:pt x="918" y="21"/>
                  </a:lnTo>
                  <a:lnTo>
                    <a:pt x="917" y="21"/>
                  </a:lnTo>
                  <a:lnTo>
                    <a:pt x="924" y="24"/>
                  </a:lnTo>
                  <a:lnTo>
                    <a:pt x="922" y="24"/>
                  </a:lnTo>
                  <a:lnTo>
                    <a:pt x="955" y="33"/>
                  </a:lnTo>
                  <a:cubicBezTo>
                    <a:pt x="956" y="34"/>
                    <a:pt x="958" y="35"/>
                    <a:pt x="959" y="36"/>
                  </a:cubicBezTo>
                  <a:lnTo>
                    <a:pt x="968" y="49"/>
                  </a:lnTo>
                  <a:lnTo>
                    <a:pt x="965" y="47"/>
                  </a:lnTo>
                  <a:lnTo>
                    <a:pt x="988" y="56"/>
                  </a:lnTo>
                  <a:lnTo>
                    <a:pt x="984" y="56"/>
                  </a:lnTo>
                  <a:lnTo>
                    <a:pt x="994" y="56"/>
                  </a:lnTo>
                  <a:cubicBezTo>
                    <a:pt x="995" y="56"/>
                    <a:pt x="996" y="56"/>
                    <a:pt x="997" y="56"/>
                  </a:cubicBezTo>
                  <a:lnTo>
                    <a:pt x="1025" y="66"/>
                  </a:lnTo>
                  <a:cubicBezTo>
                    <a:pt x="1028" y="67"/>
                    <a:pt x="1030" y="68"/>
                    <a:pt x="1030" y="71"/>
                  </a:cubicBezTo>
                  <a:lnTo>
                    <a:pt x="1034" y="81"/>
                  </a:lnTo>
                  <a:lnTo>
                    <a:pt x="1046" y="106"/>
                  </a:lnTo>
                  <a:cubicBezTo>
                    <a:pt x="1047" y="107"/>
                    <a:pt x="1047" y="108"/>
                    <a:pt x="1047" y="109"/>
                  </a:cubicBezTo>
                  <a:lnTo>
                    <a:pt x="1047" y="112"/>
                  </a:lnTo>
                  <a:lnTo>
                    <a:pt x="1047" y="119"/>
                  </a:lnTo>
                  <a:lnTo>
                    <a:pt x="1046" y="115"/>
                  </a:lnTo>
                  <a:lnTo>
                    <a:pt x="1055" y="131"/>
                  </a:lnTo>
                  <a:cubicBezTo>
                    <a:pt x="1056" y="132"/>
                    <a:pt x="1057" y="134"/>
                    <a:pt x="1057" y="136"/>
                  </a:cubicBezTo>
                  <a:lnTo>
                    <a:pt x="1053" y="162"/>
                  </a:lnTo>
                  <a:lnTo>
                    <a:pt x="1053" y="157"/>
                  </a:lnTo>
                  <a:lnTo>
                    <a:pt x="1056" y="164"/>
                  </a:lnTo>
                  <a:lnTo>
                    <a:pt x="1052" y="160"/>
                  </a:lnTo>
                  <a:lnTo>
                    <a:pt x="1065" y="167"/>
                  </a:lnTo>
                  <a:lnTo>
                    <a:pt x="1091" y="180"/>
                  </a:lnTo>
                  <a:cubicBezTo>
                    <a:pt x="1091" y="180"/>
                    <a:pt x="1092" y="181"/>
                    <a:pt x="1093" y="181"/>
                  </a:cubicBezTo>
                  <a:lnTo>
                    <a:pt x="1096" y="185"/>
                  </a:lnTo>
                  <a:cubicBezTo>
                    <a:pt x="1097" y="186"/>
                    <a:pt x="1098" y="187"/>
                    <a:pt x="1098" y="189"/>
                  </a:cubicBezTo>
                  <a:lnTo>
                    <a:pt x="1101" y="205"/>
                  </a:lnTo>
                  <a:cubicBezTo>
                    <a:pt x="1102" y="207"/>
                    <a:pt x="1101" y="210"/>
                    <a:pt x="1099" y="212"/>
                  </a:cubicBezTo>
                  <a:lnTo>
                    <a:pt x="1093" y="219"/>
                  </a:lnTo>
                  <a:lnTo>
                    <a:pt x="1095" y="213"/>
                  </a:lnTo>
                  <a:lnTo>
                    <a:pt x="1095" y="216"/>
                  </a:lnTo>
                  <a:lnTo>
                    <a:pt x="1090" y="209"/>
                  </a:lnTo>
                  <a:lnTo>
                    <a:pt x="1099" y="212"/>
                  </a:lnTo>
                  <a:cubicBezTo>
                    <a:pt x="1101" y="212"/>
                    <a:pt x="1103" y="214"/>
                    <a:pt x="1104" y="216"/>
                  </a:cubicBezTo>
                  <a:lnTo>
                    <a:pt x="1114" y="235"/>
                  </a:lnTo>
                  <a:lnTo>
                    <a:pt x="1108" y="231"/>
                  </a:lnTo>
                  <a:lnTo>
                    <a:pt x="1121" y="234"/>
                  </a:lnTo>
                  <a:lnTo>
                    <a:pt x="1117" y="234"/>
                  </a:lnTo>
                  <a:lnTo>
                    <a:pt x="1139" y="228"/>
                  </a:lnTo>
                  <a:cubicBezTo>
                    <a:pt x="1141" y="228"/>
                    <a:pt x="1142" y="227"/>
                    <a:pt x="1144" y="228"/>
                  </a:cubicBezTo>
                  <a:lnTo>
                    <a:pt x="1169" y="234"/>
                  </a:lnTo>
                  <a:lnTo>
                    <a:pt x="1166" y="234"/>
                  </a:lnTo>
                  <a:lnTo>
                    <a:pt x="1201" y="228"/>
                  </a:lnTo>
                  <a:cubicBezTo>
                    <a:pt x="1202" y="228"/>
                    <a:pt x="1202" y="228"/>
                    <a:pt x="1203" y="228"/>
                  </a:cubicBezTo>
                  <a:lnTo>
                    <a:pt x="1222" y="228"/>
                  </a:lnTo>
                  <a:cubicBezTo>
                    <a:pt x="1224" y="228"/>
                    <a:pt x="1226" y="228"/>
                    <a:pt x="1228" y="230"/>
                  </a:cubicBezTo>
                  <a:lnTo>
                    <a:pt x="1250" y="253"/>
                  </a:lnTo>
                  <a:cubicBezTo>
                    <a:pt x="1251" y="253"/>
                    <a:pt x="1251" y="254"/>
                    <a:pt x="1252" y="255"/>
                  </a:cubicBezTo>
                  <a:lnTo>
                    <a:pt x="1268" y="291"/>
                  </a:lnTo>
                  <a:lnTo>
                    <a:pt x="1278" y="321"/>
                  </a:lnTo>
                  <a:cubicBezTo>
                    <a:pt x="1278" y="322"/>
                    <a:pt x="1278" y="323"/>
                    <a:pt x="1278" y="324"/>
                  </a:cubicBezTo>
                  <a:lnTo>
                    <a:pt x="1275" y="356"/>
                  </a:lnTo>
                  <a:cubicBezTo>
                    <a:pt x="1275" y="358"/>
                    <a:pt x="1274" y="359"/>
                    <a:pt x="1274" y="360"/>
                  </a:cubicBezTo>
                  <a:lnTo>
                    <a:pt x="1258" y="386"/>
                  </a:lnTo>
                  <a:cubicBezTo>
                    <a:pt x="1257" y="386"/>
                    <a:pt x="1257" y="387"/>
                    <a:pt x="1257" y="387"/>
                  </a:cubicBezTo>
                  <a:lnTo>
                    <a:pt x="1231" y="416"/>
                  </a:lnTo>
                  <a:lnTo>
                    <a:pt x="1233" y="411"/>
                  </a:lnTo>
                  <a:lnTo>
                    <a:pt x="1233" y="421"/>
                  </a:lnTo>
                  <a:lnTo>
                    <a:pt x="1233" y="419"/>
                  </a:lnTo>
                  <a:lnTo>
                    <a:pt x="1249" y="490"/>
                  </a:lnTo>
                  <a:lnTo>
                    <a:pt x="1248" y="488"/>
                  </a:lnTo>
                  <a:lnTo>
                    <a:pt x="1267" y="520"/>
                  </a:lnTo>
                  <a:lnTo>
                    <a:pt x="1263" y="517"/>
                  </a:lnTo>
                  <a:lnTo>
                    <a:pt x="1285" y="523"/>
                  </a:lnTo>
                  <a:lnTo>
                    <a:pt x="1284" y="523"/>
                  </a:lnTo>
                  <a:lnTo>
                    <a:pt x="1310" y="526"/>
                  </a:lnTo>
                  <a:cubicBezTo>
                    <a:pt x="1310" y="526"/>
                    <a:pt x="1310" y="526"/>
                    <a:pt x="1311" y="526"/>
                  </a:cubicBezTo>
                  <a:lnTo>
                    <a:pt x="1333" y="533"/>
                  </a:lnTo>
                  <a:lnTo>
                    <a:pt x="1329" y="533"/>
                  </a:lnTo>
                  <a:lnTo>
                    <a:pt x="1361" y="526"/>
                  </a:lnTo>
                  <a:lnTo>
                    <a:pt x="1359" y="527"/>
                  </a:lnTo>
                  <a:lnTo>
                    <a:pt x="1401" y="501"/>
                  </a:lnTo>
                  <a:lnTo>
                    <a:pt x="1397" y="505"/>
                  </a:lnTo>
                  <a:lnTo>
                    <a:pt x="1407" y="479"/>
                  </a:lnTo>
                  <a:cubicBezTo>
                    <a:pt x="1408" y="476"/>
                    <a:pt x="1411" y="474"/>
                    <a:pt x="1414" y="474"/>
                  </a:cubicBezTo>
                  <a:lnTo>
                    <a:pt x="1453" y="474"/>
                  </a:lnTo>
                  <a:lnTo>
                    <a:pt x="1449" y="475"/>
                  </a:lnTo>
                  <a:lnTo>
                    <a:pt x="1513" y="440"/>
                  </a:lnTo>
                  <a:lnTo>
                    <a:pt x="1509" y="445"/>
                  </a:lnTo>
                  <a:lnTo>
                    <a:pt x="1512" y="429"/>
                  </a:lnTo>
                  <a:cubicBezTo>
                    <a:pt x="1513" y="425"/>
                    <a:pt x="1516" y="422"/>
                    <a:pt x="1520" y="422"/>
                  </a:cubicBezTo>
                  <a:cubicBezTo>
                    <a:pt x="1524" y="422"/>
                    <a:pt x="1527" y="425"/>
                    <a:pt x="1528" y="428"/>
                  </a:cubicBezTo>
                  <a:lnTo>
                    <a:pt x="1531" y="441"/>
                  </a:lnTo>
                  <a:lnTo>
                    <a:pt x="1522" y="435"/>
                  </a:lnTo>
                  <a:lnTo>
                    <a:pt x="1538" y="432"/>
                  </a:lnTo>
                  <a:cubicBezTo>
                    <a:pt x="1540" y="432"/>
                    <a:pt x="1543" y="432"/>
                    <a:pt x="1545" y="434"/>
                  </a:cubicBezTo>
                  <a:lnTo>
                    <a:pt x="1561" y="447"/>
                  </a:lnTo>
                  <a:lnTo>
                    <a:pt x="1559" y="446"/>
                  </a:lnTo>
                  <a:lnTo>
                    <a:pt x="1581" y="455"/>
                  </a:lnTo>
                  <a:cubicBezTo>
                    <a:pt x="1585" y="457"/>
                    <a:pt x="1587" y="461"/>
                    <a:pt x="1586" y="465"/>
                  </a:cubicBezTo>
                  <a:lnTo>
                    <a:pt x="1579" y="485"/>
                  </a:lnTo>
                  <a:cubicBezTo>
                    <a:pt x="1579" y="487"/>
                    <a:pt x="1577" y="489"/>
                    <a:pt x="1574" y="490"/>
                  </a:cubicBezTo>
                  <a:lnTo>
                    <a:pt x="1565" y="493"/>
                  </a:lnTo>
                  <a:lnTo>
                    <a:pt x="1567" y="492"/>
                  </a:lnTo>
                  <a:lnTo>
                    <a:pt x="1557" y="499"/>
                  </a:lnTo>
                  <a:cubicBezTo>
                    <a:pt x="1556" y="499"/>
                    <a:pt x="1554" y="500"/>
                    <a:pt x="1552" y="500"/>
                  </a:cubicBezTo>
                  <a:lnTo>
                    <a:pt x="1546" y="500"/>
                  </a:lnTo>
                  <a:lnTo>
                    <a:pt x="1553" y="495"/>
                  </a:lnTo>
                  <a:lnTo>
                    <a:pt x="1550" y="502"/>
                  </a:lnTo>
                  <a:cubicBezTo>
                    <a:pt x="1549" y="505"/>
                    <a:pt x="1546" y="506"/>
                    <a:pt x="1543" y="506"/>
                  </a:cubicBezTo>
                  <a:lnTo>
                    <a:pt x="1533" y="506"/>
                  </a:lnTo>
                  <a:lnTo>
                    <a:pt x="1541" y="498"/>
                  </a:lnTo>
                  <a:lnTo>
                    <a:pt x="1541" y="502"/>
                  </a:lnTo>
                  <a:lnTo>
                    <a:pt x="1540" y="497"/>
                  </a:lnTo>
                  <a:lnTo>
                    <a:pt x="1546" y="507"/>
                  </a:lnTo>
                  <a:cubicBezTo>
                    <a:pt x="1547" y="508"/>
                    <a:pt x="1547" y="508"/>
                    <a:pt x="1547" y="509"/>
                  </a:cubicBezTo>
                  <a:lnTo>
                    <a:pt x="1550" y="519"/>
                  </a:lnTo>
                  <a:lnTo>
                    <a:pt x="1549" y="516"/>
                  </a:lnTo>
                  <a:lnTo>
                    <a:pt x="1561" y="528"/>
                  </a:lnTo>
                  <a:cubicBezTo>
                    <a:pt x="1562" y="529"/>
                    <a:pt x="1562" y="529"/>
                    <a:pt x="1562" y="530"/>
                  </a:cubicBezTo>
                  <a:lnTo>
                    <a:pt x="1585" y="562"/>
                  </a:lnTo>
                  <a:lnTo>
                    <a:pt x="1613" y="597"/>
                  </a:lnTo>
                  <a:lnTo>
                    <a:pt x="1610" y="595"/>
                  </a:lnTo>
                  <a:lnTo>
                    <a:pt x="1671" y="624"/>
                  </a:lnTo>
                  <a:cubicBezTo>
                    <a:pt x="1672" y="625"/>
                    <a:pt x="1673" y="625"/>
                    <a:pt x="1674" y="626"/>
                  </a:cubicBezTo>
                  <a:lnTo>
                    <a:pt x="1677" y="629"/>
                  </a:lnTo>
                  <a:lnTo>
                    <a:pt x="1674" y="627"/>
                  </a:lnTo>
                  <a:lnTo>
                    <a:pt x="1683" y="630"/>
                  </a:lnTo>
                  <a:lnTo>
                    <a:pt x="1677" y="631"/>
                  </a:lnTo>
                  <a:lnTo>
                    <a:pt x="1684" y="628"/>
                  </a:lnTo>
                  <a:cubicBezTo>
                    <a:pt x="1686" y="626"/>
                    <a:pt x="1689" y="626"/>
                    <a:pt x="1691" y="628"/>
                  </a:cubicBezTo>
                  <a:cubicBezTo>
                    <a:pt x="1694" y="629"/>
                    <a:pt x="1695" y="631"/>
                    <a:pt x="1695" y="634"/>
                  </a:cubicBezTo>
                  <a:lnTo>
                    <a:pt x="1698" y="683"/>
                  </a:lnTo>
                  <a:lnTo>
                    <a:pt x="1692" y="675"/>
                  </a:lnTo>
                  <a:lnTo>
                    <a:pt x="1733" y="682"/>
                  </a:lnTo>
                  <a:lnTo>
                    <a:pt x="1731" y="682"/>
                  </a:lnTo>
                  <a:lnTo>
                    <a:pt x="1767" y="679"/>
                  </a:lnTo>
                  <a:lnTo>
                    <a:pt x="1795" y="672"/>
                  </a:lnTo>
                  <a:cubicBezTo>
                    <a:pt x="1796" y="672"/>
                    <a:pt x="1797" y="672"/>
                    <a:pt x="1798" y="672"/>
                  </a:cubicBezTo>
                  <a:lnTo>
                    <a:pt x="1836" y="679"/>
                  </a:lnTo>
                  <a:lnTo>
                    <a:pt x="1834" y="679"/>
                  </a:lnTo>
                  <a:lnTo>
                    <a:pt x="1856" y="675"/>
                  </a:lnTo>
                  <a:cubicBezTo>
                    <a:pt x="1857" y="675"/>
                    <a:pt x="1857" y="675"/>
                    <a:pt x="1858" y="675"/>
                  </a:cubicBezTo>
                  <a:lnTo>
                    <a:pt x="1935" y="682"/>
                  </a:lnTo>
                  <a:lnTo>
                    <a:pt x="2060" y="685"/>
                  </a:lnTo>
                  <a:lnTo>
                    <a:pt x="2137" y="685"/>
                  </a:lnTo>
                  <a:lnTo>
                    <a:pt x="2165" y="685"/>
                  </a:lnTo>
                  <a:cubicBezTo>
                    <a:pt x="2168" y="685"/>
                    <a:pt x="2171" y="686"/>
                    <a:pt x="2172" y="689"/>
                  </a:cubicBezTo>
                  <a:cubicBezTo>
                    <a:pt x="2174" y="691"/>
                    <a:pt x="2174" y="694"/>
                    <a:pt x="2173" y="696"/>
                  </a:cubicBezTo>
                  <a:lnTo>
                    <a:pt x="2089" y="910"/>
                  </a:lnTo>
                  <a:lnTo>
                    <a:pt x="2048" y="1030"/>
                  </a:lnTo>
                  <a:lnTo>
                    <a:pt x="2048" y="1024"/>
                  </a:lnTo>
                  <a:lnTo>
                    <a:pt x="2077" y="1096"/>
                  </a:lnTo>
                  <a:cubicBezTo>
                    <a:pt x="2077" y="1097"/>
                    <a:pt x="2077" y="1098"/>
                    <a:pt x="2077" y="1099"/>
                  </a:cubicBezTo>
                  <a:lnTo>
                    <a:pt x="2074" y="1174"/>
                  </a:lnTo>
                  <a:cubicBezTo>
                    <a:pt x="2074" y="1176"/>
                    <a:pt x="2073" y="1178"/>
                    <a:pt x="2072" y="1179"/>
                  </a:cubicBezTo>
                  <a:lnTo>
                    <a:pt x="2068" y="1182"/>
                  </a:lnTo>
                  <a:cubicBezTo>
                    <a:pt x="2066" y="1185"/>
                    <a:pt x="2063" y="1185"/>
                    <a:pt x="2060" y="1184"/>
                  </a:cubicBezTo>
                  <a:lnTo>
                    <a:pt x="2044" y="1178"/>
                  </a:lnTo>
                  <a:lnTo>
                    <a:pt x="2047" y="1178"/>
                  </a:lnTo>
                  <a:lnTo>
                    <a:pt x="2040" y="1178"/>
                  </a:lnTo>
                  <a:cubicBezTo>
                    <a:pt x="2040" y="1178"/>
                    <a:pt x="2039" y="1178"/>
                    <a:pt x="2038" y="1178"/>
                  </a:cubicBezTo>
                  <a:lnTo>
                    <a:pt x="2000" y="1168"/>
                  </a:lnTo>
                  <a:lnTo>
                    <a:pt x="1990" y="1165"/>
                  </a:lnTo>
                  <a:lnTo>
                    <a:pt x="1944" y="1145"/>
                  </a:lnTo>
                  <a:lnTo>
                    <a:pt x="1945" y="1145"/>
                  </a:lnTo>
                  <a:lnTo>
                    <a:pt x="1917" y="1139"/>
                  </a:lnTo>
                  <a:lnTo>
                    <a:pt x="1879" y="1136"/>
                  </a:lnTo>
                  <a:lnTo>
                    <a:pt x="1834" y="1133"/>
                  </a:lnTo>
                  <a:lnTo>
                    <a:pt x="1792" y="1126"/>
                  </a:lnTo>
                  <a:lnTo>
                    <a:pt x="1797" y="1125"/>
                  </a:lnTo>
                  <a:lnTo>
                    <a:pt x="1790" y="1129"/>
                  </a:lnTo>
                  <a:cubicBezTo>
                    <a:pt x="1788" y="1130"/>
                    <a:pt x="1786" y="1130"/>
                    <a:pt x="1784" y="1129"/>
                  </a:cubicBezTo>
                  <a:cubicBezTo>
                    <a:pt x="1782" y="1128"/>
                    <a:pt x="1781" y="1127"/>
                    <a:pt x="1780" y="1125"/>
                  </a:cubicBezTo>
                  <a:lnTo>
                    <a:pt x="1776" y="1118"/>
                  </a:lnTo>
                  <a:cubicBezTo>
                    <a:pt x="1774" y="1115"/>
                    <a:pt x="1776" y="1110"/>
                    <a:pt x="1780" y="1108"/>
                  </a:cubicBezTo>
                  <a:lnTo>
                    <a:pt x="1799" y="1098"/>
                  </a:lnTo>
                  <a:cubicBezTo>
                    <a:pt x="1800" y="1097"/>
                    <a:pt x="1802" y="1097"/>
                    <a:pt x="1803" y="1097"/>
                  </a:cubicBezTo>
                  <a:lnTo>
                    <a:pt x="1816" y="1097"/>
                  </a:lnTo>
                  <a:lnTo>
                    <a:pt x="1812" y="1098"/>
                  </a:lnTo>
                  <a:lnTo>
                    <a:pt x="1835" y="1088"/>
                  </a:lnTo>
                  <a:lnTo>
                    <a:pt x="1830" y="1095"/>
                  </a:lnTo>
                  <a:lnTo>
                    <a:pt x="1830" y="1089"/>
                  </a:lnTo>
                  <a:cubicBezTo>
                    <a:pt x="1830" y="1085"/>
                    <a:pt x="1834" y="1081"/>
                    <a:pt x="1838" y="1081"/>
                  </a:cubicBezTo>
                  <a:lnTo>
                    <a:pt x="1845" y="1081"/>
                  </a:lnTo>
                  <a:lnTo>
                    <a:pt x="1837" y="1087"/>
                  </a:lnTo>
                  <a:lnTo>
                    <a:pt x="1843" y="1064"/>
                  </a:lnTo>
                  <a:lnTo>
                    <a:pt x="1843" y="1066"/>
                  </a:lnTo>
                  <a:lnTo>
                    <a:pt x="1843" y="1060"/>
                  </a:lnTo>
                  <a:lnTo>
                    <a:pt x="1845" y="1065"/>
                  </a:lnTo>
                  <a:lnTo>
                    <a:pt x="1839" y="1059"/>
                  </a:lnTo>
                  <a:lnTo>
                    <a:pt x="1842" y="1061"/>
                  </a:lnTo>
                  <a:lnTo>
                    <a:pt x="1823" y="1054"/>
                  </a:lnTo>
                  <a:lnTo>
                    <a:pt x="1808" y="1051"/>
                  </a:lnTo>
                  <a:lnTo>
                    <a:pt x="1815" y="1049"/>
                  </a:lnTo>
                  <a:lnTo>
                    <a:pt x="1805" y="1059"/>
                  </a:lnTo>
                  <a:lnTo>
                    <a:pt x="1799" y="1065"/>
                  </a:lnTo>
                  <a:lnTo>
                    <a:pt x="1792" y="1072"/>
                  </a:lnTo>
                  <a:lnTo>
                    <a:pt x="1795" y="1066"/>
                  </a:lnTo>
                  <a:lnTo>
                    <a:pt x="1795" y="1073"/>
                  </a:lnTo>
                  <a:cubicBezTo>
                    <a:pt x="1795" y="1076"/>
                    <a:pt x="1793" y="1079"/>
                    <a:pt x="1790" y="1080"/>
                  </a:cubicBezTo>
                  <a:lnTo>
                    <a:pt x="1784" y="1083"/>
                  </a:lnTo>
                  <a:cubicBezTo>
                    <a:pt x="1783" y="1084"/>
                    <a:pt x="1782" y="1084"/>
                    <a:pt x="1780" y="1084"/>
                  </a:cubicBezTo>
                  <a:lnTo>
                    <a:pt x="1767" y="1084"/>
                  </a:lnTo>
                  <a:lnTo>
                    <a:pt x="1774" y="1081"/>
                  </a:lnTo>
                  <a:lnTo>
                    <a:pt x="1764" y="1094"/>
                  </a:lnTo>
                  <a:cubicBezTo>
                    <a:pt x="1762" y="1097"/>
                    <a:pt x="1759" y="1098"/>
                    <a:pt x="1755" y="1097"/>
                  </a:cubicBezTo>
                  <a:lnTo>
                    <a:pt x="1746" y="1093"/>
                  </a:lnTo>
                  <a:cubicBezTo>
                    <a:pt x="1742" y="1092"/>
                    <a:pt x="1740" y="1089"/>
                    <a:pt x="1740" y="1086"/>
                  </a:cubicBezTo>
                  <a:lnTo>
                    <a:pt x="1740" y="1079"/>
                  </a:lnTo>
                  <a:cubicBezTo>
                    <a:pt x="1740" y="1076"/>
                    <a:pt x="1742" y="1074"/>
                    <a:pt x="1744" y="1072"/>
                  </a:cubicBezTo>
                  <a:lnTo>
                    <a:pt x="1760" y="1063"/>
                  </a:lnTo>
                  <a:lnTo>
                    <a:pt x="1757" y="1067"/>
                  </a:lnTo>
                  <a:lnTo>
                    <a:pt x="1760" y="1057"/>
                  </a:lnTo>
                  <a:lnTo>
                    <a:pt x="1767" y="1068"/>
                  </a:lnTo>
                  <a:lnTo>
                    <a:pt x="1764" y="1068"/>
                  </a:lnTo>
                  <a:cubicBezTo>
                    <a:pt x="1763" y="1068"/>
                    <a:pt x="1762" y="1067"/>
                    <a:pt x="1761" y="1067"/>
                  </a:cubicBezTo>
                  <a:lnTo>
                    <a:pt x="1754" y="1064"/>
                  </a:lnTo>
                  <a:cubicBezTo>
                    <a:pt x="1753" y="1063"/>
                    <a:pt x="1752" y="1062"/>
                    <a:pt x="1751" y="1061"/>
                  </a:cubicBezTo>
                  <a:lnTo>
                    <a:pt x="1745" y="1051"/>
                  </a:lnTo>
                  <a:lnTo>
                    <a:pt x="1748" y="1054"/>
                  </a:lnTo>
                  <a:lnTo>
                    <a:pt x="1741" y="1051"/>
                  </a:lnTo>
                  <a:cubicBezTo>
                    <a:pt x="1739" y="1049"/>
                    <a:pt x="1737" y="1047"/>
                    <a:pt x="1737" y="1044"/>
                  </a:cubicBezTo>
                  <a:lnTo>
                    <a:pt x="1737" y="1040"/>
                  </a:lnTo>
                  <a:cubicBezTo>
                    <a:pt x="1737" y="1039"/>
                    <a:pt x="1737" y="1038"/>
                    <a:pt x="1738" y="1037"/>
                  </a:cubicBezTo>
                  <a:lnTo>
                    <a:pt x="1741" y="1030"/>
                  </a:lnTo>
                  <a:lnTo>
                    <a:pt x="1745" y="1041"/>
                  </a:lnTo>
                  <a:lnTo>
                    <a:pt x="1732" y="1034"/>
                  </a:lnTo>
                  <a:cubicBezTo>
                    <a:pt x="1730" y="1034"/>
                    <a:pt x="1728" y="1032"/>
                    <a:pt x="1728" y="1030"/>
                  </a:cubicBezTo>
                  <a:lnTo>
                    <a:pt x="1725" y="1020"/>
                  </a:lnTo>
                  <a:lnTo>
                    <a:pt x="1729" y="1025"/>
                  </a:lnTo>
                  <a:lnTo>
                    <a:pt x="1722" y="1021"/>
                  </a:lnTo>
                  <a:lnTo>
                    <a:pt x="1726" y="1022"/>
                  </a:lnTo>
                  <a:lnTo>
                    <a:pt x="1723" y="1022"/>
                  </a:lnTo>
                  <a:lnTo>
                    <a:pt x="1726" y="1021"/>
                  </a:lnTo>
                  <a:lnTo>
                    <a:pt x="1720" y="1025"/>
                  </a:lnTo>
                  <a:cubicBezTo>
                    <a:pt x="1719" y="1025"/>
                    <a:pt x="1718" y="1025"/>
                    <a:pt x="1718" y="1025"/>
                  </a:cubicBezTo>
                  <a:lnTo>
                    <a:pt x="1702" y="1029"/>
                  </a:lnTo>
                  <a:lnTo>
                    <a:pt x="1706" y="1026"/>
                  </a:lnTo>
                  <a:lnTo>
                    <a:pt x="1703" y="1030"/>
                  </a:lnTo>
                  <a:lnTo>
                    <a:pt x="1694" y="1042"/>
                  </a:lnTo>
                  <a:lnTo>
                    <a:pt x="1695" y="1040"/>
                  </a:lnTo>
                  <a:lnTo>
                    <a:pt x="1685" y="1063"/>
                  </a:lnTo>
                  <a:cubicBezTo>
                    <a:pt x="1685" y="1064"/>
                    <a:pt x="1684" y="1065"/>
                    <a:pt x="1683" y="1065"/>
                  </a:cubicBezTo>
                  <a:lnTo>
                    <a:pt x="1677" y="1072"/>
                  </a:lnTo>
                  <a:cubicBezTo>
                    <a:pt x="1675" y="1073"/>
                    <a:pt x="1673" y="1074"/>
                    <a:pt x="1671" y="1074"/>
                  </a:cubicBezTo>
                  <a:lnTo>
                    <a:pt x="1652" y="1074"/>
                  </a:lnTo>
                  <a:lnTo>
                    <a:pt x="1658" y="1072"/>
                  </a:lnTo>
                  <a:lnTo>
                    <a:pt x="1651" y="1078"/>
                  </a:lnTo>
                  <a:lnTo>
                    <a:pt x="1645" y="1085"/>
                  </a:lnTo>
                  <a:cubicBezTo>
                    <a:pt x="1644" y="1085"/>
                    <a:pt x="1643" y="1086"/>
                    <a:pt x="1643" y="1086"/>
                  </a:cubicBezTo>
                  <a:lnTo>
                    <a:pt x="1636" y="1090"/>
                  </a:lnTo>
                  <a:lnTo>
                    <a:pt x="1641" y="1082"/>
                  </a:lnTo>
                  <a:lnTo>
                    <a:pt x="1641" y="1086"/>
                  </a:lnTo>
                  <a:lnTo>
                    <a:pt x="1641" y="1095"/>
                  </a:lnTo>
                  <a:lnTo>
                    <a:pt x="1636" y="1088"/>
                  </a:lnTo>
                  <a:lnTo>
                    <a:pt x="1643" y="1092"/>
                  </a:lnTo>
                  <a:lnTo>
                    <a:pt x="1642" y="1091"/>
                  </a:lnTo>
                  <a:lnTo>
                    <a:pt x="1651" y="1094"/>
                  </a:lnTo>
                  <a:lnTo>
                    <a:pt x="1649" y="1094"/>
                  </a:lnTo>
                  <a:lnTo>
                    <a:pt x="1662" y="1094"/>
                  </a:lnTo>
                  <a:cubicBezTo>
                    <a:pt x="1666" y="1094"/>
                    <a:pt x="1670" y="1098"/>
                    <a:pt x="1670" y="1102"/>
                  </a:cubicBezTo>
                  <a:lnTo>
                    <a:pt x="1670" y="1105"/>
                  </a:lnTo>
                  <a:lnTo>
                    <a:pt x="1670" y="1108"/>
                  </a:lnTo>
                  <a:lnTo>
                    <a:pt x="1670" y="1125"/>
                  </a:lnTo>
                  <a:cubicBezTo>
                    <a:pt x="1670" y="1128"/>
                    <a:pt x="1668" y="1131"/>
                    <a:pt x="1665" y="1132"/>
                  </a:cubicBezTo>
                  <a:lnTo>
                    <a:pt x="1649" y="1139"/>
                  </a:lnTo>
                  <a:cubicBezTo>
                    <a:pt x="1648" y="1139"/>
                    <a:pt x="1647" y="1139"/>
                    <a:pt x="1646" y="1139"/>
                  </a:cubicBezTo>
                  <a:lnTo>
                    <a:pt x="1614" y="1142"/>
                  </a:lnTo>
                  <a:cubicBezTo>
                    <a:pt x="1613" y="1143"/>
                    <a:pt x="1611" y="1142"/>
                    <a:pt x="1610" y="1142"/>
                  </a:cubicBezTo>
                  <a:lnTo>
                    <a:pt x="1603" y="1138"/>
                  </a:lnTo>
                  <a:cubicBezTo>
                    <a:pt x="1601" y="1137"/>
                    <a:pt x="1599" y="1134"/>
                    <a:pt x="1599" y="1131"/>
                  </a:cubicBezTo>
                  <a:lnTo>
                    <a:pt x="1599" y="1128"/>
                  </a:lnTo>
                  <a:lnTo>
                    <a:pt x="1607" y="1136"/>
                  </a:lnTo>
                  <a:lnTo>
                    <a:pt x="1601" y="1136"/>
                  </a:lnTo>
                  <a:lnTo>
                    <a:pt x="1608" y="1131"/>
                  </a:lnTo>
                  <a:lnTo>
                    <a:pt x="1605" y="1138"/>
                  </a:lnTo>
                  <a:lnTo>
                    <a:pt x="1605" y="1134"/>
                  </a:lnTo>
                  <a:lnTo>
                    <a:pt x="1605" y="1138"/>
                  </a:lnTo>
                  <a:lnTo>
                    <a:pt x="1605" y="1141"/>
                  </a:lnTo>
                  <a:cubicBezTo>
                    <a:pt x="1605" y="1145"/>
                    <a:pt x="1602" y="1149"/>
                    <a:pt x="1597" y="1149"/>
                  </a:cubicBezTo>
                  <a:lnTo>
                    <a:pt x="1588" y="1149"/>
                  </a:lnTo>
                  <a:lnTo>
                    <a:pt x="1578" y="1149"/>
                  </a:lnTo>
                  <a:lnTo>
                    <a:pt x="1575" y="1149"/>
                  </a:lnTo>
                  <a:lnTo>
                    <a:pt x="1581" y="1147"/>
                  </a:lnTo>
                  <a:lnTo>
                    <a:pt x="1577" y="1150"/>
                  </a:lnTo>
                  <a:cubicBezTo>
                    <a:pt x="1577" y="1150"/>
                    <a:pt x="1576" y="1151"/>
                    <a:pt x="1575" y="1151"/>
                  </a:cubicBezTo>
                  <a:lnTo>
                    <a:pt x="1569" y="1155"/>
                  </a:lnTo>
                  <a:cubicBezTo>
                    <a:pt x="1569" y="1155"/>
                    <a:pt x="1568" y="1155"/>
                    <a:pt x="1568" y="1155"/>
                  </a:cubicBezTo>
                  <a:lnTo>
                    <a:pt x="1558" y="1158"/>
                  </a:lnTo>
                  <a:lnTo>
                    <a:pt x="1563" y="1153"/>
                  </a:lnTo>
                  <a:lnTo>
                    <a:pt x="1560" y="1163"/>
                  </a:lnTo>
                  <a:cubicBezTo>
                    <a:pt x="1560" y="1164"/>
                    <a:pt x="1559" y="1165"/>
                    <a:pt x="1558" y="1166"/>
                  </a:cubicBezTo>
                  <a:lnTo>
                    <a:pt x="1555" y="1169"/>
                  </a:lnTo>
                  <a:cubicBezTo>
                    <a:pt x="1554" y="1170"/>
                    <a:pt x="1554" y="1170"/>
                    <a:pt x="1553" y="1171"/>
                  </a:cubicBezTo>
                  <a:lnTo>
                    <a:pt x="1546" y="1174"/>
                  </a:lnTo>
                  <a:lnTo>
                    <a:pt x="1550" y="1169"/>
                  </a:lnTo>
                  <a:lnTo>
                    <a:pt x="1547" y="1179"/>
                  </a:lnTo>
                  <a:cubicBezTo>
                    <a:pt x="1546" y="1181"/>
                    <a:pt x="1545" y="1183"/>
                    <a:pt x="1542" y="1184"/>
                  </a:cubicBezTo>
                  <a:lnTo>
                    <a:pt x="1533" y="1187"/>
                  </a:lnTo>
                  <a:lnTo>
                    <a:pt x="1511" y="1197"/>
                  </a:lnTo>
                  <a:lnTo>
                    <a:pt x="1505" y="1200"/>
                  </a:lnTo>
                  <a:lnTo>
                    <a:pt x="1508" y="1196"/>
                  </a:lnTo>
                  <a:lnTo>
                    <a:pt x="1502" y="1209"/>
                  </a:lnTo>
                  <a:lnTo>
                    <a:pt x="1503" y="1206"/>
                  </a:lnTo>
                  <a:lnTo>
                    <a:pt x="1503" y="1216"/>
                  </a:lnTo>
                  <a:lnTo>
                    <a:pt x="1503" y="1219"/>
                  </a:lnTo>
                  <a:cubicBezTo>
                    <a:pt x="1503" y="1221"/>
                    <a:pt x="1502" y="1223"/>
                    <a:pt x="1500" y="1224"/>
                  </a:cubicBezTo>
                  <a:lnTo>
                    <a:pt x="1497" y="1228"/>
                  </a:lnTo>
                  <a:cubicBezTo>
                    <a:pt x="1496" y="1229"/>
                    <a:pt x="1494" y="1230"/>
                    <a:pt x="1491" y="1230"/>
                  </a:cubicBezTo>
                  <a:lnTo>
                    <a:pt x="1482" y="1230"/>
                  </a:lnTo>
                  <a:lnTo>
                    <a:pt x="1485" y="1229"/>
                  </a:lnTo>
                  <a:lnTo>
                    <a:pt x="1473" y="1236"/>
                  </a:lnTo>
                  <a:lnTo>
                    <a:pt x="1475" y="1233"/>
                  </a:lnTo>
                  <a:lnTo>
                    <a:pt x="1466" y="1246"/>
                  </a:lnTo>
                  <a:cubicBezTo>
                    <a:pt x="1464" y="1248"/>
                    <a:pt x="1462" y="1249"/>
                    <a:pt x="1459" y="1249"/>
                  </a:cubicBezTo>
                  <a:lnTo>
                    <a:pt x="1450" y="1249"/>
                  </a:lnTo>
                  <a:lnTo>
                    <a:pt x="1443" y="1249"/>
                  </a:lnTo>
                  <a:lnTo>
                    <a:pt x="1446" y="1249"/>
                  </a:lnTo>
                  <a:lnTo>
                    <a:pt x="1436" y="1252"/>
                  </a:lnTo>
                  <a:cubicBezTo>
                    <a:pt x="1435" y="1253"/>
                    <a:pt x="1435" y="1253"/>
                    <a:pt x="1434" y="1253"/>
                  </a:cubicBezTo>
                  <a:lnTo>
                    <a:pt x="1405" y="1253"/>
                  </a:lnTo>
                  <a:lnTo>
                    <a:pt x="1412" y="1248"/>
                  </a:lnTo>
                  <a:lnTo>
                    <a:pt x="1409" y="1255"/>
                  </a:lnTo>
                  <a:cubicBezTo>
                    <a:pt x="1408" y="1257"/>
                    <a:pt x="1406" y="1258"/>
                    <a:pt x="1404" y="1259"/>
                  </a:cubicBezTo>
                  <a:lnTo>
                    <a:pt x="1391" y="1262"/>
                  </a:lnTo>
                  <a:lnTo>
                    <a:pt x="1397" y="1254"/>
                  </a:lnTo>
                  <a:lnTo>
                    <a:pt x="1397" y="1258"/>
                  </a:lnTo>
                  <a:cubicBezTo>
                    <a:pt x="1397" y="1262"/>
                    <a:pt x="1393" y="1266"/>
                    <a:pt x="1389" y="1266"/>
                  </a:cubicBezTo>
                  <a:lnTo>
                    <a:pt x="1386" y="1266"/>
                  </a:lnTo>
                  <a:lnTo>
                    <a:pt x="1376" y="1266"/>
                  </a:lnTo>
                  <a:lnTo>
                    <a:pt x="1382" y="1263"/>
                  </a:lnTo>
                  <a:lnTo>
                    <a:pt x="1372" y="1273"/>
                  </a:lnTo>
                  <a:cubicBezTo>
                    <a:pt x="1371" y="1274"/>
                    <a:pt x="1369" y="1275"/>
                    <a:pt x="1367" y="1275"/>
                  </a:cubicBezTo>
                  <a:lnTo>
                    <a:pt x="1342" y="1279"/>
                  </a:lnTo>
                  <a:lnTo>
                    <a:pt x="1323" y="1282"/>
                  </a:lnTo>
                  <a:lnTo>
                    <a:pt x="1325" y="1281"/>
                  </a:lnTo>
                  <a:lnTo>
                    <a:pt x="1319" y="1284"/>
                  </a:lnTo>
                  <a:lnTo>
                    <a:pt x="1323" y="1277"/>
                  </a:lnTo>
                  <a:lnTo>
                    <a:pt x="1323" y="1287"/>
                  </a:lnTo>
                  <a:cubicBezTo>
                    <a:pt x="1323" y="1291"/>
                    <a:pt x="1320" y="1294"/>
                    <a:pt x="1317" y="1295"/>
                  </a:cubicBezTo>
                  <a:lnTo>
                    <a:pt x="1275" y="1304"/>
                  </a:lnTo>
                  <a:lnTo>
                    <a:pt x="1280" y="1300"/>
                  </a:lnTo>
                  <a:lnTo>
                    <a:pt x="1277" y="1307"/>
                  </a:lnTo>
                  <a:cubicBezTo>
                    <a:pt x="1276" y="1309"/>
                    <a:pt x="1274" y="1310"/>
                    <a:pt x="1272" y="1311"/>
                  </a:cubicBezTo>
                  <a:lnTo>
                    <a:pt x="1240" y="1321"/>
                  </a:lnTo>
                  <a:lnTo>
                    <a:pt x="1245" y="1317"/>
                  </a:lnTo>
                  <a:lnTo>
                    <a:pt x="1238" y="1327"/>
                  </a:lnTo>
                  <a:cubicBezTo>
                    <a:pt x="1237" y="1329"/>
                    <a:pt x="1235" y="1330"/>
                    <a:pt x="1233" y="1330"/>
                  </a:cubicBezTo>
                  <a:lnTo>
                    <a:pt x="1217" y="1334"/>
                  </a:lnTo>
                  <a:lnTo>
                    <a:pt x="1220" y="1332"/>
                  </a:lnTo>
                  <a:lnTo>
                    <a:pt x="1201" y="1345"/>
                  </a:lnTo>
                  <a:cubicBezTo>
                    <a:pt x="1199" y="1346"/>
                    <a:pt x="1198" y="1347"/>
                    <a:pt x="1196" y="1347"/>
                  </a:cubicBezTo>
                  <a:lnTo>
                    <a:pt x="1190" y="1347"/>
                  </a:lnTo>
                  <a:lnTo>
                    <a:pt x="1195" y="1344"/>
                  </a:lnTo>
                  <a:lnTo>
                    <a:pt x="1192" y="1348"/>
                  </a:lnTo>
                  <a:cubicBezTo>
                    <a:pt x="1192" y="1348"/>
                    <a:pt x="1191" y="1349"/>
                    <a:pt x="1190" y="1349"/>
                  </a:cubicBezTo>
                  <a:lnTo>
                    <a:pt x="1184" y="1352"/>
                  </a:lnTo>
                  <a:lnTo>
                    <a:pt x="1188" y="1345"/>
                  </a:lnTo>
                  <a:lnTo>
                    <a:pt x="1188" y="1349"/>
                  </a:lnTo>
                  <a:cubicBezTo>
                    <a:pt x="1188" y="1351"/>
                    <a:pt x="1187" y="1354"/>
                    <a:pt x="1185" y="1355"/>
                  </a:cubicBezTo>
                  <a:cubicBezTo>
                    <a:pt x="1183" y="1357"/>
                    <a:pt x="1180" y="1357"/>
                    <a:pt x="1178" y="1356"/>
                  </a:cubicBezTo>
                  <a:lnTo>
                    <a:pt x="1168" y="1353"/>
                  </a:lnTo>
                  <a:lnTo>
                    <a:pt x="1176" y="1351"/>
                  </a:lnTo>
                  <a:lnTo>
                    <a:pt x="1173" y="1354"/>
                  </a:lnTo>
                  <a:lnTo>
                    <a:pt x="1173" y="1343"/>
                  </a:lnTo>
                  <a:lnTo>
                    <a:pt x="1176" y="1346"/>
                  </a:lnTo>
                  <a:cubicBezTo>
                    <a:pt x="1178" y="1348"/>
                    <a:pt x="1179" y="1352"/>
                    <a:pt x="1178" y="1355"/>
                  </a:cubicBezTo>
                  <a:cubicBezTo>
                    <a:pt x="1177" y="1358"/>
                    <a:pt x="1174" y="1360"/>
                    <a:pt x="1171" y="1360"/>
                  </a:cubicBezTo>
                  <a:lnTo>
                    <a:pt x="1167" y="1360"/>
                  </a:lnTo>
                  <a:lnTo>
                    <a:pt x="1158" y="1360"/>
                  </a:lnTo>
                  <a:lnTo>
                    <a:pt x="1166" y="1352"/>
                  </a:lnTo>
                  <a:lnTo>
                    <a:pt x="1166" y="1355"/>
                  </a:lnTo>
                  <a:cubicBezTo>
                    <a:pt x="1166" y="1359"/>
                    <a:pt x="1162" y="1363"/>
                    <a:pt x="1158" y="1363"/>
                  </a:cubicBezTo>
                  <a:lnTo>
                    <a:pt x="1154" y="1363"/>
                  </a:lnTo>
                  <a:lnTo>
                    <a:pt x="1160" y="1349"/>
                  </a:lnTo>
                  <a:lnTo>
                    <a:pt x="1163" y="1353"/>
                  </a:lnTo>
                  <a:cubicBezTo>
                    <a:pt x="1165" y="1354"/>
                    <a:pt x="1166" y="1357"/>
                    <a:pt x="1166" y="1360"/>
                  </a:cubicBezTo>
                  <a:cubicBezTo>
                    <a:pt x="1165" y="1362"/>
                    <a:pt x="1164" y="1364"/>
                    <a:pt x="1161" y="1365"/>
                  </a:cubicBezTo>
                  <a:lnTo>
                    <a:pt x="1155" y="1369"/>
                  </a:lnTo>
                  <a:cubicBezTo>
                    <a:pt x="1154" y="1369"/>
                    <a:pt x="1153" y="1370"/>
                    <a:pt x="1151" y="1370"/>
                  </a:cubicBezTo>
                  <a:lnTo>
                    <a:pt x="1148" y="1370"/>
                  </a:lnTo>
                  <a:lnTo>
                    <a:pt x="1154" y="1367"/>
                  </a:lnTo>
                  <a:lnTo>
                    <a:pt x="1151" y="1370"/>
                  </a:lnTo>
                  <a:cubicBezTo>
                    <a:pt x="1150" y="1371"/>
                    <a:pt x="1149" y="1372"/>
                    <a:pt x="1148" y="1372"/>
                  </a:cubicBezTo>
                  <a:lnTo>
                    <a:pt x="1142" y="1375"/>
                  </a:lnTo>
                  <a:lnTo>
                    <a:pt x="1125" y="1382"/>
                  </a:lnTo>
                  <a:cubicBezTo>
                    <a:pt x="1124" y="1382"/>
                    <a:pt x="1123" y="1383"/>
                    <a:pt x="1122" y="1383"/>
                  </a:cubicBezTo>
                  <a:lnTo>
                    <a:pt x="1119" y="1383"/>
                  </a:lnTo>
                  <a:lnTo>
                    <a:pt x="1127" y="1375"/>
                  </a:lnTo>
                  <a:lnTo>
                    <a:pt x="1127" y="1378"/>
                  </a:lnTo>
                  <a:cubicBezTo>
                    <a:pt x="1127" y="1382"/>
                    <a:pt x="1124" y="1386"/>
                    <a:pt x="1119" y="1386"/>
                  </a:cubicBezTo>
                  <a:lnTo>
                    <a:pt x="1113" y="1386"/>
                  </a:lnTo>
                  <a:lnTo>
                    <a:pt x="1118" y="1383"/>
                  </a:lnTo>
                  <a:lnTo>
                    <a:pt x="1112" y="1390"/>
                  </a:lnTo>
                  <a:cubicBezTo>
                    <a:pt x="1111" y="1391"/>
                    <a:pt x="1108" y="1392"/>
                    <a:pt x="1106" y="1392"/>
                  </a:cubicBezTo>
                  <a:lnTo>
                    <a:pt x="1100" y="1392"/>
                  </a:lnTo>
                  <a:lnTo>
                    <a:pt x="1087" y="1392"/>
                  </a:lnTo>
                  <a:lnTo>
                    <a:pt x="1077" y="1392"/>
                  </a:lnTo>
                  <a:lnTo>
                    <a:pt x="1061" y="1392"/>
                  </a:lnTo>
                  <a:lnTo>
                    <a:pt x="1055" y="1392"/>
                  </a:lnTo>
                  <a:lnTo>
                    <a:pt x="1052" y="1392"/>
                  </a:lnTo>
                  <a:lnTo>
                    <a:pt x="1045" y="1392"/>
                  </a:lnTo>
                  <a:lnTo>
                    <a:pt x="1016" y="1389"/>
                  </a:lnTo>
                  <a:lnTo>
                    <a:pt x="1021" y="1388"/>
                  </a:lnTo>
                  <a:lnTo>
                    <a:pt x="1011" y="1394"/>
                  </a:lnTo>
                  <a:cubicBezTo>
                    <a:pt x="1010" y="1395"/>
                    <a:pt x="1008" y="1395"/>
                    <a:pt x="1007" y="1395"/>
                  </a:cubicBezTo>
                  <a:lnTo>
                    <a:pt x="1000" y="1395"/>
                  </a:lnTo>
                  <a:lnTo>
                    <a:pt x="1008" y="1391"/>
                  </a:lnTo>
                  <a:lnTo>
                    <a:pt x="1004" y="1398"/>
                  </a:lnTo>
                  <a:cubicBezTo>
                    <a:pt x="1003" y="1400"/>
                    <a:pt x="1000" y="1402"/>
                    <a:pt x="997" y="1402"/>
                  </a:cubicBezTo>
                  <a:lnTo>
                    <a:pt x="994" y="1402"/>
                  </a:lnTo>
                  <a:lnTo>
                    <a:pt x="1002" y="1394"/>
                  </a:lnTo>
                  <a:lnTo>
                    <a:pt x="1002" y="1397"/>
                  </a:lnTo>
                  <a:cubicBezTo>
                    <a:pt x="1002" y="1400"/>
                    <a:pt x="1000" y="1403"/>
                    <a:pt x="998" y="1404"/>
                  </a:cubicBezTo>
                  <a:lnTo>
                    <a:pt x="991" y="1408"/>
                  </a:lnTo>
                  <a:cubicBezTo>
                    <a:pt x="990" y="1408"/>
                    <a:pt x="988" y="1409"/>
                    <a:pt x="987" y="1408"/>
                  </a:cubicBezTo>
                  <a:lnTo>
                    <a:pt x="958" y="1405"/>
                  </a:lnTo>
                  <a:lnTo>
                    <a:pt x="962" y="1404"/>
                  </a:lnTo>
                  <a:lnTo>
                    <a:pt x="956" y="1408"/>
                  </a:lnTo>
                  <a:cubicBezTo>
                    <a:pt x="953" y="1409"/>
                    <a:pt x="950" y="1409"/>
                    <a:pt x="948" y="1407"/>
                  </a:cubicBezTo>
                  <a:lnTo>
                    <a:pt x="938" y="1401"/>
                  </a:lnTo>
                  <a:lnTo>
                    <a:pt x="940" y="1402"/>
                  </a:lnTo>
                  <a:lnTo>
                    <a:pt x="921" y="1395"/>
                  </a:lnTo>
                  <a:cubicBezTo>
                    <a:pt x="920" y="1395"/>
                    <a:pt x="919" y="1394"/>
                    <a:pt x="919" y="1394"/>
                  </a:cubicBezTo>
                  <a:lnTo>
                    <a:pt x="906" y="1384"/>
                  </a:lnTo>
                  <a:lnTo>
                    <a:pt x="909" y="1386"/>
                  </a:lnTo>
                  <a:lnTo>
                    <a:pt x="893" y="1382"/>
                  </a:lnTo>
                  <a:lnTo>
                    <a:pt x="894" y="1383"/>
                  </a:lnTo>
                  <a:lnTo>
                    <a:pt x="885" y="1383"/>
                  </a:lnTo>
                  <a:cubicBezTo>
                    <a:pt x="884" y="1383"/>
                    <a:pt x="884" y="1382"/>
                    <a:pt x="883" y="1382"/>
                  </a:cubicBezTo>
                  <a:lnTo>
                    <a:pt x="835" y="1373"/>
                  </a:lnTo>
                  <a:lnTo>
                    <a:pt x="837" y="1373"/>
                  </a:lnTo>
                  <a:lnTo>
                    <a:pt x="824" y="1373"/>
                  </a:lnTo>
                  <a:cubicBezTo>
                    <a:pt x="823" y="1373"/>
                    <a:pt x="822" y="1373"/>
                    <a:pt x="821" y="1372"/>
                  </a:cubicBezTo>
                  <a:lnTo>
                    <a:pt x="776" y="1353"/>
                  </a:lnTo>
                  <a:lnTo>
                    <a:pt x="760" y="1346"/>
                  </a:lnTo>
                  <a:lnTo>
                    <a:pt x="763" y="1347"/>
                  </a:lnTo>
                  <a:lnTo>
                    <a:pt x="750" y="1347"/>
                  </a:lnTo>
                  <a:cubicBezTo>
                    <a:pt x="749" y="1347"/>
                    <a:pt x="748" y="1347"/>
                    <a:pt x="746" y="1346"/>
                  </a:cubicBezTo>
                  <a:lnTo>
                    <a:pt x="727" y="1336"/>
                  </a:lnTo>
                  <a:cubicBezTo>
                    <a:pt x="725" y="1335"/>
                    <a:pt x="723" y="1332"/>
                    <a:pt x="723" y="1329"/>
                  </a:cubicBezTo>
                  <a:lnTo>
                    <a:pt x="723" y="1326"/>
                  </a:lnTo>
                  <a:lnTo>
                    <a:pt x="723" y="1323"/>
                  </a:lnTo>
                  <a:lnTo>
                    <a:pt x="731" y="1331"/>
                  </a:lnTo>
                  <a:lnTo>
                    <a:pt x="728" y="1331"/>
                  </a:lnTo>
                  <a:cubicBezTo>
                    <a:pt x="724" y="1331"/>
                    <a:pt x="721" y="1328"/>
                    <a:pt x="720" y="1325"/>
                  </a:cubicBezTo>
                  <a:lnTo>
                    <a:pt x="717" y="1315"/>
                  </a:lnTo>
                  <a:lnTo>
                    <a:pt x="719" y="1318"/>
                  </a:lnTo>
                  <a:lnTo>
                    <a:pt x="715" y="1315"/>
                  </a:lnTo>
                  <a:lnTo>
                    <a:pt x="721" y="1318"/>
                  </a:lnTo>
                  <a:lnTo>
                    <a:pt x="712" y="1318"/>
                  </a:lnTo>
                  <a:cubicBezTo>
                    <a:pt x="710" y="1318"/>
                    <a:pt x="708" y="1317"/>
                    <a:pt x="707" y="1316"/>
                  </a:cubicBezTo>
                  <a:lnTo>
                    <a:pt x="690" y="1303"/>
                  </a:lnTo>
                  <a:lnTo>
                    <a:pt x="693" y="1304"/>
                  </a:lnTo>
                  <a:lnTo>
                    <a:pt x="664" y="1294"/>
                  </a:lnTo>
                  <a:lnTo>
                    <a:pt x="623" y="1285"/>
                  </a:lnTo>
                  <a:lnTo>
                    <a:pt x="627" y="1285"/>
                  </a:lnTo>
                  <a:lnTo>
                    <a:pt x="618" y="1288"/>
                  </a:lnTo>
                  <a:cubicBezTo>
                    <a:pt x="616" y="1289"/>
                    <a:pt x="614" y="1289"/>
                    <a:pt x="613" y="1288"/>
                  </a:cubicBezTo>
                  <a:lnTo>
                    <a:pt x="603" y="1285"/>
                  </a:lnTo>
                  <a:lnTo>
                    <a:pt x="606" y="1285"/>
                  </a:lnTo>
                  <a:lnTo>
                    <a:pt x="593" y="1285"/>
                  </a:lnTo>
                  <a:lnTo>
                    <a:pt x="596" y="1284"/>
                  </a:lnTo>
                  <a:lnTo>
                    <a:pt x="590" y="1288"/>
                  </a:lnTo>
                  <a:cubicBezTo>
                    <a:pt x="589" y="1288"/>
                    <a:pt x="588" y="1288"/>
                    <a:pt x="586" y="1288"/>
                  </a:cubicBezTo>
                  <a:lnTo>
                    <a:pt x="558" y="1288"/>
                  </a:lnTo>
                  <a:cubicBezTo>
                    <a:pt x="557" y="1288"/>
                    <a:pt x="556" y="1288"/>
                    <a:pt x="556" y="1288"/>
                  </a:cubicBezTo>
                  <a:lnTo>
                    <a:pt x="530" y="1282"/>
                  </a:lnTo>
                  <a:cubicBezTo>
                    <a:pt x="529" y="1282"/>
                    <a:pt x="529" y="1281"/>
                    <a:pt x="528" y="1281"/>
                  </a:cubicBezTo>
                  <a:lnTo>
                    <a:pt x="522" y="1278"/>
                  </a:lnTo>
                  <a:lnTo>
                    <a:pt x="524" y="1279"/>
                  </a:lnTo>
                  <a:lnTo>
                    <a:pt x="505" y="1275"/>
                  </a:lnTo>
                  <a:lnTo>
                    <a:pt x="509" y="1275"/>
                  </a:lnTo>
                  <a:lnTo>
                    <a:pt x="499" y="1278"/>
                  </a:lnTo>
                  <a:cubicBezTo>
                    <a:pt x="498" y="1279"/>
                    <a:pt x="497" y="1279"/>
                    <a:pt x="497" y="1279"/>
                  </a:cubicBezTo>
                  <a:lnTo>
                    <a:pt x="487" y="1279"/>
                  </a:lnTo>
                  <a:cubicBezTo>
                    <a:pt x="486" y="1279"/>
                    <a:pt x="486" y="1279"/>
                    <a:pt x="485" y="1278"/>
                  </a:cubicBezTo>
                  <a:lnTo>
                    <a:pt x="456" y="1272"/>
                  </a:lnTo>
                  <a:lnTo>
                    <a:pt x="458" y="1272"/>
                  </a:lnTo>
                  <a:lnTo>
                    <a:pt x="448" y="1272"/>
                  </a:lnTo>
                  <a:lnTo>
                    <a:pt x="451" y="1272"/>
                  </a:lnTo>
                  <a:lnTo>
                    <a:pt x="432" y="1278"/>
                  </a:lnTo>
                  <a:cubicBezTo>
                    <a:pt x="430" y="1279"/>
                    <a:pt x="429" y="1279"/>
                    <a:pt x="427" y="1278"/>
                  </a:cubicBezTo>
                  <a:lnTo>
                    <a:pt x="398" y="1272"/>
                  </a:lnTo>
                  <a:lnTo>
                    <a:pt x="400" y="1272"/>
                  </a:lnTo>
                  <a:lnTo>
                    <a:pt x="384" y="1272"/>
                  </a:lnTo>
                  <a:cubicBezTo>
                    <a:pt x="381" y="1272"/>
                    <a:pt x="378" y="1270"/>
                    <a:pt x="377" y="1267"/>
                  </a:cubicBezTo>
                  <a:lnTo>
                    <a:pt x="370" y="1251"/>
                  </a:lnTo>
                  <a:lnTo>
                    <a:pt x="374" y="1255"/>
                  </a:lnTo>
                  <a:lnTo>
                    <a:pt x="339" y="1239"/>
                  </a:lnTo>
                  <a:cubicBezTo>
                    <a:pt x="338" y="1238"/>
                    <a:pt x="337" y="1237"/>
                    <a:pt x="336" y="1236"/>
                  </a:cubicBezTo>
                  <a:lnTo>
                    <a:pt x="329" y="1226"/>
                  </a:lnTo>
                  <a:lnTo>
                    <a:pt x="332" y="1229"/>
                  </a:lnTo>
                  <a:lnTo>
                    <a:pt x="316" y="1219"/>
                  </a:lnTo>
                  <a:lnTo>
                    <a:pt x="317" y="1220"/>
                  </a:lnTo>
                  <a:lnTo>
                    <a:pt x="301" y="1213"/>
                  </a:lnTo>
                  <a:cubicBezTo>
                    <a:pt x="299" y="1212"/>
                    <a:pt x="298" y="1211"/>
                    <a:pt x="297" y="1209"/>
                  </a:cubicBezTo>
                  <a:lnTo>
                    <a:pt x="294" y="1203"/>
                  </a:lnTo>
                  <a:lnTo>
                    <a:pt x="297" y="1206"/>
                  </a:lnTo>
                  <a:lnTo>
                    <a:pt x="291" y="1203"/>
                  </a:lnTo>
                  <a:lnTo>
                    <a:pt x="284" y="1200"/>
                  </a:lnTo>
                  <a:lnTo>
                    <a:pt x="288" y="1201"/>
                  </a:lnTo>
                  <a:lnTo>
                    <a:pt x="285" y="1201"/>
                  </a:lnTo>
                  <a:cubicBezTo>
                    <a:pt x="284" y="1201"/>
                    <a:pt x="283" y="1201"/>
                    <a:pt x="282" y="1200"/>
                  </a:cubicBezTo>
                  <a:lnTo>
                    <a:pt x="273" y="1197"/>
                  </a:lnTo>
                  <a:cubicBezTo>
                    <a:pt x="272" y="1197"/>
                    <a:pt x="271" y="1197"/>
                    <a:pt x="270" y="1196"/>
                  </a:cubicBezTo>
                  <a:lnTo>
                    <a:pt x="248" y="1180"/>
                  </a:lnTo>
                  <a:cubicBezTo>
                    <a:pt x="247" y="1179"/>
                    <a:pt x="246" y="1178"/>
                    <a:pt x="245" y="1177"/>
                  </a:cubicBezTo>
                  <a:lnTo>
                    <a:pt x="242" y="1170"/>
                  </a:lnTo>
                  <a:lnTo>
                    <a:pt x="247" y="1174"/>
                  </a:lnTo>
                  <a:lnTo>
                    <a:pt x="205" y="1162"/>
                  </a:lnTo>
                  <a:cubicBezTo>
                    <a:pt x="204" y="1161"/>
                    <a:pt x="203" y="1161"/>
                    <a:pt x="203" y="1160"/>
                  </a:cubicBezTo>
                  <a:lnTo>
                    <a:pt x="187" y="1147"/>
                  </a:lnTo>
                  <a:lnTo>
                    <a:pt x="192" y="1149"/>
                  </a:lnTo>
                  <a:lnTo>
                    <a:pt x="176" y="1149"/>
                  </a:lnTo>
                  <a:cubicBezTo>
                    <a:pt x="175" y="1149"/>
                    <a:pt x="174" y="1149"/>
                    <a:pt x="173" y="1148"/>
                  </a:cubicBezTo>
                  <a:lnTo>
                    <a:pt x="154" y="1142"/>
                  </a:lnTo>
                  <a:lnTo>
                    <a:pt x="155" y="1142"/>
                  </a:lnTo>
                  <a:lnTo>
                    <a:pt x="133" y="1139"/>
                  </a:lnTo>
                  <a:lnTo>
                    <a:pt x="109" y="1132"/>
                  </a:lnTo>
                  <a:lnTo>
                    <a:pt x="111" y="1133"/>
                  </a:lnTo>
                  <a:lnTo>
                    <a:pt x="95" y="1133"/>
                  </a:lnTo>
                  <a:cubicBezTo>
                    <a:pt x="94" y="1133"/>
                    <a:pt x="93" y="1132"/>
                    <a:pt x="92" y="1132"/>
                  </a:cubicBezTo>
                  <a:lnTo>
                    <a:pt x="72" y="1122"/>
                  </a:lnTo>
                  <a:lnTo>
                    <a:pt x="74" y="1123"/>
                  </a:lnTo>
                  <a:lnTo>
                    <a:pt x="39" y="1113"/>
                  </a:lnTo>
                  <a:cubicBezTo>
                    <a:pt x="38" y="1113"/>
                    <a:pt x="38" y="1113"/>
                    <a:pt x="37" y="1112"/>
                  </a:cubicBezTo>
                  <a:lnTo>
                    <a:pt x="24" y="1106"/>
                  </a:lnTo>
                  <a:cubicBezTo>
                    <a:pt x="22" y="1105"/>
                    <a:pt x="20" y="1103"/>
                    <a:pt x="20" y="1100"/>
                  </a:cubicBezTo>
                  <a:cubicBezTo>
                    <a:pt x="20" y="1097"/>
                    <a:pt x="20" y="1095"/>
                    <a:pt x="22" y="1093"/>
                  </a:cubicBezTo>
                  <a:lnTo>
                    <a:pt x="25" y="1090"/>
                  </a:lnTo>
                  <a:lnTo>
                    <a:pt x="25" y="1101"/>
                  </a:lnTo>
                  <a:lnTo>
                    <a:pt x="0" y="1075"/>
                  </a:lnTo>
                  <a:lnTo>
                    <a:pt x="11" y="1064"/>
                  </a:lnTo>
                  <a:lnTo>
                    <a:pt x="37" y="1090"/>
                  </a:lnTo>
                  <a:cubicBezTo>
                    <a:pt x="40" y="1093"/>
                    <a:pt x="40" y="1098"/>
                    <a:pt x="37" y="1101"/>
                  </a:cubicBezTo>
                  <a:lnTo>
                    <a:pt x="34" y="1104"/>
                  </a:lnTo>
                  <a:lnTo>
                    <a:pt x="32" y="1092"/>
                  </a:lnTo>
                  <a:lnTo>
                    <a:pt x="44" y="1098"/>
                  </a:lnTo>
                  <a:lnTo>
                    <a:pt x="43" y="1097"/>
                  </a:lnTo>
                  <a:lnTo>
                    <a:pt x="78" y="1107"/>
                  </a:lnTo>
                  <a:cubicBezTo>
                    <a:pt x="79" y="1107"/>
                    <a:pt x="79" y="1108"/>
                    <a:pt x="80" y="1108"/>
                  </a:cubicBezTo>
                  <a:lnTo>
                    <a:pt x="99" y="1118"/>
                  </a:lnTo>
                  <a:lnTo>
                    <a:pt x="95" y="1117"/>
                  </a:lnTo>
                  <a:lnTo>
                    <a:pt x="111" y="1117"/>
                  </a:lnTo>
                  <a:cubicBezTo>
                    <a:pt x="112" y="1117"/>
                    <a:pt x="113" y="1117"/>
                    <a:pt x="114" y="1117"/>
                  </a:cubicBezTo>
                  <a:lnTo>
                    <a:pt x="135" y="1123"/>
                  </a:lnTo>
                  <a:lnTo>
                    <a:pt x="157" y="1126"/>
                  </a:lnTo>
                  <a:cubicBezTo>
                    <a:pt x="158" y="1127"/>
                    <a:pt x="158" y="1127"/>
                    <a:pt x="159" y="1127"/>
                  </a:cubicBezTo>
                  <a:lnTo>
                    <a:pt x="178" y="1133"/>
                  </a:lnTo>
                  <a:lnTo>
                    <a:pt x="176" y="1133"/>
                  </a:lnTo>
                  <a:lnTo>
                    <a:pt x="192" y="1133"/>
                  </a:lnTo>
                  <a:cubicBezTo>
                    <a:pt x="193" y="1133"/>
                    <a:pt x="195" y="1134"/>
                    <a:pt x="197" y="1135"/>
                  </a:cubicBezTo>
                  <a:lnTo>
                    <a:pt x="213" y="1148"/>
                  </a:lnTo>
                  <a:lnTo>
                    <a:pt x="210" y="1146"/>
                  </a:lnTo>
                  <a:lnTo>
                    <a:pt x="252" y="1159"/>
                  </a:lnTo>
                  <a:cubicBezTo>
                    <a:pt x="254" y="1160"/>
                    <a:pt x="256" y="1161"/>
                    <a:pt x="257" y="1163"/>
                  </a:cubicBezTo>
                  <a:lnTo>
                    <a:pt x="260" y="1170"/>
                  </a:lnTo>
                  <a:lnTo>
                    <a:pt x="257" y="1167"/>
                  </a:lnTo>
                  <a:lnTo>
                    <a:pt x="280" y="1183"/>
                  </a:lnTo>
                  <a:lnTo>
                    <a:pt x="278" y="1182"/>
                  </a:lnTo>
                  <a:lnTo>
                    <a:pt x="287" y="1185"/>
                  </a:lnTo>
                  <a:lnTo>
                    <a:pt x="285" y="1185"/>
                  </a:lnTo>
                  <a:lnTo>
                    <a:pt x="288" y="1185"/>
                  </a:lnTo>
                  <a:cubicBezTo>
                    <a:pt x="289" y="1185"/>
                    <a:pt x="290" y="1185"/>
                    <a:pt x="292" y="1186"/>
                  </a:cubicBezTo>
                  <a:lnTo>
                    <a:pt x="298" y="1189"/>
                  </a:lnTo>
                  <a:lnTo>
                    <a:pt x="304" y="1192"/>
                  </a:lnTo>
                  <a:cubicBezTo>
                    <a:pt x="306" y="1193"/>
                    <a:pt x="307" y="1194"/>
                    <a:pt x="308" y="1196"/>
                  </a:cubicBezTo>
                  <a:lnTo>
                    <a:pt x="311" y="1202"/>
                  </a:lnTo>
                  <a:lnTo>
                    <a:pt x="307" y="1198"/>
                  </a:lnTo>
                  <a:lnTo>
                    <a:pt x="323" y="1205"/>
                  </a:lnTo>
                  <a:cubicBezTo>
                    <a:pt x="323" y="1205"/>
                    <a:pt x="324" y="1205"/>
                    <a:pt x="324" y="1205"/>
                  </a:cubicBezTo>
                  <a:lnTo>
                    <a:pt x="340" y="1215"/>
                  </a:lnTo>
                  <a:cubicBezTo>
                    <a:pt x="341" y="1216"/>
                    <a:pt x="342" y="1217"/>
                    <a:pt x="343" y="1218"/>
                  </a:cubicBezTo>
                  <a:lnTo>
                    <a:pt x="349" y="1227"/>
                  </a:lnTo>
                  <a:lnTo>
                    <a:pt x="346" y="1224"/>
                  </a:lnTo>
                  <a:lnTo>
                    <a:pt x="381" y="1241"/>
                  </a:lnTo>
                  <a:cubicBezTo>
                    <a:pt x="383" y="1242"/>
                    <a:pt x="384" y="1243"/>
                    <a:pt x="385" y="1245"/>
                  </a:cubicBezTo>
                  <a:lnTo>
                    <a:pt x="392" y="1261"/>
                  </a:lnTo>
                  <a:lnTo>
                    <a:pt x="384" y="1256"/>
                  </a:lnTo>
                  <a:lnTo>
                    <a:pt x="400" y="1256"/>
                  </a:lnTo>
                  <a:cubicBezTo>
                    <a:pt x="401" y="1256"/>
                    <a:pt x="401" y="1256"/>
                    <a:pt x="402" y="1256"/>
                  </a:cubicBezTo>
                  <a:lnTo>
                    <a:pt x="431" y="1263"/>
                  </a:lnTo>
                  <a:lnTo>
                    <a:pt x="427" y="1263"/>
                  </a:lnTo>
                  <a:lnTo>
                    <a:pt x="446" y="1257"/>
                  </a:lnTo>
                  <a:cubicBezTo>
                    <a:pt x="447" y="1256"/>
                    <a:pt x="448" y="1256"/>
                    <a:pt x="448" y="1256"/>
                  </a:cubicBezTo>
                  <a:lnTo>
                    <a:pt x="458" y="1256"/>
                  </a:lnTo>
                  <a:cubicBezTo>
                    <a:pt x="459" y="1256"/>
                    <a:pt x="459" y="1256"/>
                    <a:pt x="460" y="1256"/>
                  </a:cubicBezTo>
                  <a:lnTo>
                    <a:pt x="489" y="1263"/>
                  </a:lnTo>
                  <a:lnTo>
                    <a:pt x="487" y="1263"/>
                  </a:lnTo>
                  <a:lnTo>
                    <a:pt x="497" y="1263"/>
                  </a:lnTo>
                  <a:lnTo>
                    <a:pt x="494" y="1263"/>
                  </a:lnTo>
                  <a:lnTo>
                    <a:pt x="504" y="1260"/>
                  </a:lnTo>
                  <a:cubicBezTo>
                    <a:pt x="505" y="1259"/>
                    <a:pt x="506" y="1259"/>
                    <a:pt x="507" y="1260"/>
                  </a:cubicBezTo>
                  <a:lnTo>
                    <a:pt x="527" y="1263"/>
                  </a:lnTo>
                  <a:cubicBezTo>
                    <a:pt x="528" y="1263"/>
                    <a:pt x="528" y="1263"/>
                    <a:pt x="529" y="1264"/>
                  </a:cubicBezTo>
                  <a:lnTo>
                    <a:pt x="535" y="1267"/>
                  </a:lnTo>
                  <a:lnTo>
                    <a:pt x="534" y="1266"/>
                  </a:lnTo>
                  <a:lnTo>
                    <a:pt x="559" y="1273"/>
                  </a:lnTo>
                  <a:lnTo>
                    <a:pt x="558" y="1272"/>
                  </a:lnTo>
                  <a:lnTo>
                    <a:pt x="586" y="1272"/>
                  </a:lnTo>
                  <a:lnTo>
                    <a:pt x="583" y="1273"/>
                  </a:lnTo>
                  <a:lnTo>
                    <a:pt x="589" y="1270"/>
                  </a:lnTo>
                  <a:cubicBezTo>
                    <a:pt x="590" y="1269"/>
                    <a:pt x="592" y="1269"/>
                    <a:pt x="593" y="1269"/>
                  </a:cubicBezTo>
                  <a:lnTo>
                    <a:pt x="606" y="1269"/>
                  </a:lnTo>
                  <a:cubicBezTo>
                    <a:pt x="607" y="1269"/>
                    <a:pt x="607" y="1269"/>
                    <a:pt x="608" y="1270"/>
                  </a:cubicBezTo>
                  <a:lnTo>
                    <a:pt x="618" y="1273"/>
                  </a:lnTo>
                  <a:lnTo>
                    <a:pt x="613" y="1273"/>
                  </a:lnTo>
                  <a:lnTo>
                    <a:pt x="622" y="1270"/>
                  </a:lnTo>
                  <a:cubicBezTo>
                    <a:pt x="624" y="1269"/>
                    <a:pt x="625" y="1269"/>
                    <a:pt x="627" y="1269"/>
                  </a:cubicBezTo>
                  <a:lnTo>
                    <a:pt x="669" y="1279"/>
                  </a:lnTo>
                  <a:lnTo>
                    <a:pt x="698" y="1289"/>
                  </a:lnTo>
                  <a:cubicBezTo>
                    <a:pt x="699" y="1289"/>
                    <a:pt x="700" y="1290"/>
                    <a:pt x="701" y="1290"/>
                  </a:cubicBezTo>
                  <a:lnTo>
                    <a:pt x="717" y="1303"/>
                  </a:lnTo>
                  <a:lnTo>
                    <a:pt x="712" y="1302"/>
                  </a:lnTo>
                  <a:lnTo>
                    <a:pt x="721" y="1302"/>
                  </a:lnTo>
                  <a:cubicBezTo>
                    <a:pt x="723" y="1302"/>
                    <a:pt x="725" y="1302"/>
                    <a:pt x="727" y="1304"/>
                  </a:cubicBezTo>
                  <a:lnTo>
                    <a:pt x="730" y="1307"/>
                  </a:lnTo>
                  <a:cubicBezTo>
                    <a:pt x="731" y="1308"/>
                    <a:pt x="732" y="1309"/>
                    <a:pt x="732" y="1310"/>
                  </a:cubicBezTo>
                  <a:lnTo>
                    <a:pt x="735" y="1320"/>
                  </a:lnTo>
                  <a:lnTo>
                    <a:pt x="728" y="1315"/>
                  </a:lnTo>
                  <a:lnTo>
                    <a:pt x="731" y="1315"/>
                  </a:lnTo>
                  <a:cubicBezTo>
                    <a:pt x="735" y="1315"/>
                    <a:pt x="739" y="1318"/>
                    <a:pt x="739" y="1323"/>
                  </a:cubicBezTo>
                  <a:lnTo>
                    <a:pt x="739" y="1326"/>
                  </a:lnTo>
                  <a:lnTo>
                    <a:pt x="739" y="1329"/>
                  </a:lnTo>
                  <a:lnTo>
                    <a:pt x="734" y="1322"/>
                  </a:lnTo>
                  <a:lnTo>
                    <a:pt x="754" y="1332"/>
                  </a:lnTo>
                  <a:lnTo>
                    <a:pt x="750" y="1331"/>
                  </a:lnTo>
                  <a:lnTo>
                    <a:pt x="763" y="1331"/>
                  </a:lnTo>
                  <a:cubicBezTo>
                    <a:pt x="764" y="1331"/>
                    <a:pt x="765" y="1331"/>
                    <a:pt x="766" y="1331"/>
                  </a:cubicBezTo>
                  <a:lnTo>
                    <a:pt x="782" y="1338"/>
                  </a:lnTo>
                  <a:lnTo>
                    <a:pt x="827" y="1357"/>
                  </a:lnTo>
                  <a:lnTo>
                    <a:pt x="824" y="1357"/>
                  </a:lnTo>
                  <a:lnTo>
                    <a:pt x="837" y="1357"/>
                  </a:lnTo>
                  <a:cubicBezTo>
                    <a:pt x="837" y="1357"/>
                    <a:pt x="838" y="1357"/>
                    <a:pt x="838" y="1357"/>
                  </a:cubicBezTo>
                  <a:lnTo>
                    <a:pt x="886" y="1367"/>
                  </a:lnTo>
                  <a:lnTo>
                    <a:pt x="885" y="1366"/>
                  </a:lnTo>
                  <a:lnTo>
                    <a:pt x="894" y="1366"/>
                  </a:lnTo>
                  <a:cubicBezTo>
                    <a:pt x="895" y="1366"/>
                    <a:pt x="896" y="1367"/>
                    <a:pt x="896" y="1367"/>
                  </a:cubicBezTo>
                  <a:lnTo>
                    <a:pt x="912" y="1370"/>
                  </a:lnTo>
                  <a:cubicBezTo>
                    <a:pt x="913" y="1370"/>
                    <a:pt x="914" y="1371"/>
                    <a:pt x="915" y="1371"/>
                  </a:cubicBezTo>
                  <a:lnTo>
                    <a:pt x="928" y="1381"/>
                  </a:lnTo>
                  <a:lnTo>
                    <a:pt x="926" y="1380"/>
                  </a:lnTo>
                  <a:lnTo>
                    <a:pt x="945" y="1386"/>
                  </a:lnTo>
                  <a:cubicBezTo>
                    <a:pt x="946" y="1387"/>
                    <a:pt x="947" y="1387"/>
                    <a:pt x="947" y="1387"/>
                  </a:cubicBezTo>
                  <a:lnTo>
                    <a:pt x="957" y="1394"/>
                  </a:lnTo>
                  <a:lnTo>
                    <a:pt x="949" y="1393"/>
                  </a:lnTo>
                  <a:lnTo>
                    <a:pt x="955" y="1390"/>
                  </a:lnTo>
                  <a:cubicBezTo>
                    <a:pt x="956" y="1389"/>
                    <a:pt x="958" y="1389"/>
                    <a:pt x="960" y="1389"/>
                  </a:cubicBezTo>
                  <a:lnTo>
                    <a:pt x="988" y="1393"/>
                  </a:lnTo>
                  <a:lnTo>
                    <a:pt x="984" y="1393"/>
                  </a:lnTo>
                  <a:lnTo>
                    <a:pt x="990" y="1390"/>
                  </a:lnTo>
                  <a:lnTo>
                    <a:pt x="986" y="1397"/>
                  </a:lnTo>
                  <a:lnTo>
                    <a:pt x="986" y="1394"/>
                  </a:lnTo>
                  <a:cubicBezTo>
                    <a:pt x="986" y="1390"/>
                    <a:pt x="990" y="1386"/>
                    <a:pt x="994" y="1386"/>
                  </a:cubicBezTo>
                  <a:lnTo>
                    <a:pt x="997" y="1386"/>
                  </a:lnTo>
                  <a:lnTo>
                    <a:pt x="990" y="1390"/>
                  </a:lnTo>
                  <a:lnTo>
                    <a:pt x="993" y="1384"/>
                  </a:lnTo>
                  <a:cubicBezTo>
                    <a:pt x="995" y="1381"/>
                    <a:pt x="997" y="1379"/>
                    <a:pt x="1000" y="1379"/>
                  </a:cubicBezTo>
                  <a:lnTo>
                    <a:pt x="1007" y="1379"/>
                  </a:lnTo>
                  <a:lnTo>
                    <a:pt x="1002" y="1381"/>
                  </a:lnTo>
                  <a:lnTo>
                    <a:pt x="1012" y="1374"/>
                  </a:lnTo>
                  <a:cubicBezTo>
                    <a:pt x="1014" y="1373"/>
                    <a:pt x="1015" y="1373"/>
                    <a:pt x="1017" y="1373"/>
                  </a:cubicBezTo>
                  <a:lnTo>
                    <a:pt x="1045" y="1376"/>
                  </a:lnTo>
                  <a:lnTo>
                    <a:pt x="1052" y="1376"/>
                  </a:lnTo>
                  <a:lnTo>
                    <a:pt x="1055" y="1376"/>
                  </a:lnTo>
                  <a:lnTo>
                    <a:pt x="1061" y="1376"/>
                  </a:lnTo>
                  <a:lnTo>
                    <a:pt x="1077" y="1376"/>
                  </a:lnTo>
                  <a:lnTo>
                    <a:pt x="1087" y="1376"/>
                  </a:lnTo>
                  <a:lnTo>
                    <a:pt x="1100" y="1376"/>
                  </a:lnTo>
                  <a:lnTo>
                    <a:pt x="1106" y="1376"/>
                  </a:lnTo>
                  <a:lnTo>
                    <a:pt x="1101" y="1379"/>
                  </a:lnTo>
                  <a:lnTo>
                    <a:pt x="1107" y="1372"/>
                  </a:lnTo>
                  <a:cubicBezTo>
                    <a:pt x="1109" y="1371"/>
                    <a:pt x="1111" y="1370"/>
                    <a:pt x="1113" y="1370"/>
                  </a:cubicBezTo>
                  <a:lnTo>
                    <a:pt x="1119" y="1370"/>
                  </a:lnTo>
                  <a:lnTo>
                    <a:pt x="1111" y="1378"/>
                  </a:lnTo>
                  <a:lnTo>
                    <a:pt x="1111" y="1375"/>
                  </a:lnTo>
                  <a:cubicBezTo>
                    <a:pt x="1111" y="1370"/>
                    <a:pt x="1115" y="1366"/>
                    <a:pt x="1119" y="1366"/>
                  </a:cubicBezTo>
                  <a:lnTo>
                    <a:pt x="1122" y="1366"/>
                  </a:lnTo>
                  <a:lnTo>
                    <a:pt x="1119" y="1367"/>
                  </a:lnTo>
                  <a:lnTo>
                    <a:pt x="1135" y="1361"/>
                  </a:lnTo>
                  <a:lnTo>
                    <a:pt x="1141" y="1358"/>
                  </a:lnTo>
                  <a:lnTo>
                    <a:pt x="1139" y="1359"/>
                  </a:lnTo>
                  <a:lnTo>
                    <a:pt x="1142" y="1356"/>
                  </a:lnTo>
                  <a:cubicBezTo>
                    <a:pt x="1144" y="1354"/>
                    <a:pt x="1146" y="1354"/>
                    <a:pt x="1148" y="1354"/>
                  </a:cubicBezTo>
                  <a:lnTo>
                    <a:pt x="1151" y="1354"/>
                  </a:lnTo>
                  <a:lnTo>
                    <a:pt x="1148" y="1354"/>
                  </a:lnTo>
                  <a:lnTo>
                    <a:pt x="1154" y="1351"/>
                  </a:lnTo>
                  <a:lnTo>
                    <a:pt x="1152" y="1364"/>
                  </a:lnTo>
                  <a:lnTo>
                    <a:pt x="1149" y="1361"/>
                  </a:lnTo>
                  <a:cubicBezTo>
                    <a:pt x="1147" y="1358"/>
                    <a:pt x="1146" y="1355"/>
                    <a:pt x="1147" y="1352"/>
                  </a:cubicBezTo>
                  <a:cubicBezTo>
                    <a:pt x="1148" y="1349"/>
                    <a:pt x="1151" y="1347"/>
                    <a:pt x="1154" y="1347"/>
                  </a:cubicBezTo>
                  <a:lnTo>
                    <a:pt x="1158" y="1347"/>
                  </a:lnTo>
                  <a:lnTo>
                    <a:pt x="1150" y="1355"/>
                  </a:lnTo>
                  <a:lnTo>
                    <a:pt x="1150" y="1352"/>
                  </a:lnTo>
                  <a:cubicBezTo>
                    <a:pt x="1150" y="1347"/>
                    <a:pt x="1153" y="1344"/>
                    <a:pt x="1158" y="1344"/>
                  </a:cubicBezTo>
                  <a:lnTo>
                    <a:pt x="1167" y="1344"/>
                  </a:lnTo>
                  <a:lnTo>
                    <a:pt x="1171" y="1344"/>
                  </a:lnTo>
                  <a:lnTo>
                    <a:pt x="1165" y="1357"/>
                  </a:lnTo>
                  <a:lnTo>
                    <a:pt x="1162" y="1354"/>
                  </a:lnTo>
                  <a:cubicBezTo>
                    <a:pt x="1159" y="1351"/>
                    <a:pt x="1159" y="1346"/>
                    <a:pt x="1162" y="1343"/>
                  </a:cubicBezTo>
                  <a:lnTo>
                    <a:pt x="1165" y="1340"/>
                  </a:lnTo>
                  <a:cubicBezTo>
                    <a:pt x="1167" y="1337"/>
                    <a:pt x="1170" y="1337"/>
                    <a:pt x="1173" y="1338"/>
                  </a:cubicBezTo>
                  <a:lnTo>
                    <a:pt x="1183" y="1341"/>
                  </a:lnTo>
                  <a:lnTo>
                    <a:pt x="1172" y="1349"/>
                  </a:lnTo>
                  <a:lnTo>
                    <a:pt x="1172" y="1345"/>
                  </a:lnTo>
                  <a:cubicBezTo>
                    <a:pt x="1172" y="1342"/>
                    <a:pt x="1174" y="1340"/>
                    <a:pt x="1177" y="1338"/>
                  </a:cubicBezTo>
                  <a:lnTo>
                    <a:pt x="1183" y="1335"/>
                  </a:lnTo>
                  <a:lnTo>
                    <a:pt x="1181" y="1336"/>
                  </a:lnTo>
                  <a:lnTo>
                    <a:pt x="1184" y="1333"/>
                  </a:lnTo>
                  <a:cubicBezTo>
                    <a:pt x="1186" y="1332"/>
                    <a:pt x="1188" y="1331"/>
                    <a:pt x="1190" y="1331"/>
                  </a:cubicBezTo>
                  <a:lnTo>
                    <a:pt x="1196" y="1331"/>
                  </a:lnTo>
                  <a:lnTo>
                    <a:pt x="1192" y="1332"/>
                  </a:lnTo>
                  <a:lnTo>
                    <a:pt x="1211" y="1319"/>
                  </a:lnTo>
                  <a:cubicBezTo>
                    <a:pt x="1212" y="1319"/>
                    <a:pt x="1213" y="1318"/>
                    <a:pt x="1214" y="1318"/>
                  </a:cubicBezTo>
                  <a:lnTo>
                    <a:pt x="1230" y="1315"/>
                  </a:lnTo>
                  <a:lnTo>
                    <a:pt x="1225" y="1318"/>
                  </a:lnTo>
                  <a:lnTo>
                    <a:pt x="1231" y="1308"/>
                  </a:lnTo>
                  <a:cubicBezTo>
                    <a:pt x="1232" y="1307"/>
                    <a:pt x="1234" y="1306"/>
                    <a:pt x="1236" y="1305"/>
                  </a:cubicBezTo>
                  <a:lnTo>
                    <a:pt x="1268" y="1295"/>
                  </a:lnTo>
                  <a:lnTo>
                    <a:pt x="1263" y="1300"/>
                  </a:lnTo>
                  <a:lnTo>
                    <a:pt x="1266" y="1293"/>
                  </a:lnTo>
                  <a:cubicBezTo>
                    <a:pt x="1267" y="1291"/>
                    <a:pt x="1269" y="1289"/>
                    <a:pt x="1271" y="1289"/>
                  </a:cubicBezTo>
                  <a:lnTo>
                    <a:pt x="1313" y="1279"/>
                  </a:lnTo>
                  <a:lnTo>
                    <a:pt x="1307" y="1287"/>
                  </a:lnTo>
                  <a:lnTo>
                    <a:pt x="1307" y="1277"/>
                  </a:lnTo>
                  <a:cubicBezTo>
                    <a:pt x="1307" y="1274"/>
                    <a:pt x="1309" y="1271"/>
                    <a:pt x="1311" y="1270"/>
                  </a:cubicBezTo>
                  <a:lnTo>
                    <a:pt x="1318" y="1267"/>
                  </a:lnTo>
                  <a:cubicBezTo>
                    <a:pt x="1318" y="1266"/>
                    <a:pt x="1319" y="1266"/>
                    <a:pt x="1320" y="1266"/>
                  </a:cubicBezTo>
                  <a:lnTo>
                    <a:pt x="1340" y="1263"/>
                  </a:lnTo>
                  <a:lnTo>
                    <a:pt x="1365" y="1259"/>
                  </a:lnTo>
                  <a:lnTo>
                    <a:pt x="1361" y="1262"/>
                  </a:lnTo>
                  <a:lnTo>
                    <a:pt x="1370" y="1252"/>
                  </a:lnTo>
                  <a:cubicBezTo>
                    <a:pt x="1372" y="1251"/>
                    <a:pt x="1374" y="1250"/>
                    <a:pt x="1376" y="1250"/>
                  </a:cubicBezTo>
                  <a:lnTo>
                    <a:pt x="1386" y="1250"/>
                  </a:lnTo>
                  <a:lnTo>
                    <a:pt x="1389" y="1250"/>
                  </a:lnTo>
                  <a:lnTo>
                    <a:pt x="1381" y="1258"/>
                  </a:lnTo>
                  <a:lnTo>
                    <a:pt x="1381" y="1254"/>
                  </a:lnTo>
                  <a:cubicBezTo>
                    <a:pt x="1381" y="1251"/>
                    <a:pt x="1383" y="1248"/>
                    <a:pt x="1387" y="1247"/>
                  </a:cubicBezTo>
                  <a:lnTo>
                    <a:pt x="1400" y="1243"/>
                  </a:lnTo>
                  <a:lnTo>
                    <a:pt x="1394" y="1248"/>
                  </a:lnTo>
                  <a:lnTo>
                    <a:pt x="1398" y="1241"/>
                  </a:lnTo>
                  <a:cubicBezTo>
                    <a:pt x="1399" y="1238"/>
                    <a:pt x="1402" y="1237"/>
                    <a:pt x="1405" y="1237"/>
                  </a:cubicBezTo>
                  <a:lnTo>
                    <a:pt x="1434" y="1237"/>
                  </a:lnTo>
                  <a:lnTo>
                    <a:pt x="1431" y="1237"/>
                  </a:lnTo>
                  <a:lnTo>
                    <a:pt x="1441" y="1234"/>
                  </a:lnTo>
                  <a:cubicBezTo>
                    <a:pt x="1442" y="1234"/>
                    <a:pt x="1442" y="1233"/>
                    <a:pt x="1443" y="1233"/>
                  </a:cubicBezTo>
                  <a:lnTo>
                    <a:pt x="1450" y="1233"/>
                  </a:lnTo>
                  <a:lnTo>
                    <a:pt x="1459" y="1233"/>
                  </a:lnTo>
                  <a:lnTo>
                    <a:pt x="1453" y="1237"/>
                  </a:lnTo>
                  <a:lnTo>
                    <a:pt x="1463" y="1224"/>
                  </a:lnTo>
                  <a:cubicBezTo>
                    <a:pt x="1463" y="1223"/>
                    <a:pt x="1464" y="1222"/>
                    <a:pt x="1465" y="1221"/>
                  </a:cubicBezTo>
                  <a:lnTo>
                    <a:pt x="1478" y="1215"/>
                  </a:lnTo>
                  <a:cubicBezTo>
                    <a:pt x="1479" y="1214"/>
                    <a:pt x="1481" y="1214"/>
                    <a:pt x="1482" y="1214"/>
                  </a:cubicBezTo>
                  <a:lnTo>
                    <a:pt x="1491" y="1214"/>
                  </a:lnTo>
                  <a:lnTo>
                    <a:pt x="1486" y="1216"/>
                  </a:lnTo>
                  <a:lnTo>
                    <a:pt x="1489" y="1213"/>
                  </a:lnTo>
                  <a:lnTo>
                    <a:pt x="1487" y="1219"/>
                  </a:lnTo>
                  <a:lnTo>
                    <a:pt x="1487" y="1216"/>
                  </a:lnTo>
                  <a:lnTo>
                    <a:pt x="1487" y="1206"/>
                  </a:lnTo>
                  <a:cubicBezTo>
                    <a:pt x="1487" y="1205"/>
                    <a:pt x="1487" y="1203"/>
                    <a:pt x="1487" y="1202"/>
                  </a:cubicBezTo>
                  <a:lnTo>
                    <a:pt x="1494" y="1189"/>
                  </a:lnTo>
                  <a:cubicBezTo>
                    <a:pt x="1495" y="1188"/>
                    <a:pt x="1496" y="1186"/>
                    <a:pt x="1497" y="1186"/>
                  </a:cubicBezTo>
                  <a:lnTo>
                    <a:pt x="1504" y="1182"/>
                  </a:lnTo>
                  <a:lnTo>
                    <a:pt x="1527" y="1172"/>
                  </a:lnTo>
                  <a:lnTo>
                    <a:pt x="1537" y="1169"/>
                  </a:lnTo>
                  <a:lnTo>
                    <a:pt x="1532" y="1174"/>
                  </a:lnTo>
                  <a:lnTo>
                    <a:pt x="1535" y="1164"/>
                  </a:lnTo>
                  <a:cubicBezTo>
                    <a:pt x="1536" y="1162"/>
                    <a:pt x="1537" y="1161"/>
                    <a:pt x="1539" y="1160"/>
                  </a:cubicBezTo>
                  <a:lnTo>
                    <a:pt x="1546" y="1156"/>
                  </a:lnTo>
                  <a:lnTo>
                    <a:pt x="1544" y="1158"/>
                  </a:lnTo>
                  <a:lnTo>
                    <a:pt x="1547" y="1155"/>
                  </a:lnTo>
                  <a:lnTo>
                    <a:pt x="1545" y="1158"/>
                  </a:lnTo>
                  <a:lnTo>
                    <a:pt x="1548" y="1148"/>
                  </a:lnTo>
                  <a:cubicBezTo>
                    <a:pt x="1549" y="1146"/>
                    <a:pt x="1551" y="1144"/>
                    <a:pt x="1553" y="1143"/>
                  </a:cubicBezTo>
                  <a:lnTo>
                    <a:pt x="1563" y="1140"/>
                  </a:lnTo>
                  <a:lnTo>
                    <a:pt x="1562" y="1140"/>
                  </a:lnTo>
                  <a:lnTo>
                    <a:pt x="1568" y="1137"/>
                  </a:lnTo>
                  <a:lnTo>
                    <a:pt x="1566" y="1138"/>
                  </a:lnTo>
                  <a:lnTo>
                    <a:pt x="1569" y="1135"/>
                  </a:lnTo>
                  <a:cubicBezTo>
                    <a:pt x="1571" y="1134"/>
                    <a:pt x="1573" y="1133"/>
                    <a:pt x="1575" y="1133"/>
                  </a:cubicBezTo>
                  <a:lnTo>
                    <a:pt x="1578" y="1133"/>
                  </a:lnTo>
                  <a:lnTo>
                    <a:pt x="1588" y="1133"/>
                  </a:lnTo>
                  <a:lnTo>
                    <a:pt x="1597" y="1133"/>
                  </a:lnTo>
                  <a:lnTo>
                    <a:pt x="1589" y="1141"/>
                  </a:lnTo>
                  <a:lnTo>
                    <a:pt x="1589" y="1138"/>
                  </a:lnTo>
                  <a:lnTo>
                    <a:pt x="1589" y="1134"/>
                  </a:lnTo>
                  <a:cubicBezTo>
                    <a:pt x="1589" y="1133"/>
                    <a:pt x="1590" y="1132"/>
                    <a:pt x="1590" y="1131"/>
                  </a:cubicBezTo>
                  <a:lnTo>
                    <a:pt x="1593" y="1124"/>
                  </a:lnTo>
                  <a:cubicBezTo>
                    <a:pt x="1595" y="1122"/>
                    <a:pt x="1598" y="1120"/>
                    <a:pt x="1601" y="1120"/>
                  </a:cubicBezTo>
                  <a:lnTo>
                    <a:pt x="1607" y="1120"/>
                  </a:lnTo>
                  <a:cubicBezTo>
                    <a:pt x="1611" y="1120"/>
                    <a:pt x="1615" y="1123"/>
                    <a:pt x="1615" y="1128"/>
                  </a:cubicBezTo>
                  <a:lnTo>
                    <a:pt x="1615" y="1131"/>
                  </a:lnTo>
                  <a:lnTo>
                    <a:pt x="1611" y="1124"/>
                  </a:lnTo>
                  <a:lnTo>
                    <a:pt x="1617" y="1127"/>
                  </a:lnTo>
                  <a:lnTo>
                    <a:pt x="1613" y="1126"/>
                  </a:lnTo>
                  <a:lnTo>
                    <a:pt x="1645" y="1123"/>
                  </a:lnTo>
                  <a:lnTo>
                    <a:pt x="1643" y="1124"/>
                  </a:lnTo>
                  <a:lnTo>
                    <a:pt x="1659" y="1117"/>
                  </a:lnTo>
                  <a:lnTo>
                    <a:pt x="1654" y="1125"/>
                  </a:lnTo>
                  <a:lnTo>
                    <a:pt x="1654" y="1108"/>
                  </a:lnTo>
                  <a:lnTo>
                    <a:pt x="1654" y="1105"/>
                  </a:lnTo>
                  <a:lnTo>
                    <a:pt x="1654" y="1102"/>
                  </a:lnTo>
                  <a:lnTo>
                    <a:pt x="1662" y="1110"/>
                  </a:lnTo>
                  <a:lnTo>
                    <a:pt x="1649" y="1110"/>
                  </a:lnTo>
                  <a:cubicBezTo>
                    <a:pt x="1648" y="1110"/>
                    <a:pt x="1647" y="1110"/>
                    <a:pt x="1646" y="1110"/>
                  </a:cubicBezTo>
                  <a:lnTo>
                    <a:pt x="1637" y="1106"/>
                  </a:lnTo>
                  <a:cubicBezTo>
                    <a:pt x="1636" y="1106"/>
                    <a:pt x="1636" y="1106"/>
                    <a:pt x="1635" y="1106"/>
                  </a:cubicBezTo>
                  <a:lnTo>
                    <a:pt x="1629" y="1103"/>
                  </a:lnTo>
                  <a:cubicBezTo>
                    <a:pt x="1626" y="1101"/>
                    <a:pt x="1625" y="1098"/>
                    <a:pt x="1625" y="1095"/>
                  </a:cubicBezTo>
                  <a:lnTo>
                    <a:pt x="1625" y="1086"/>
                  </a:lnTo>
                  <a:lnTo>
                    <a:pt x="1625" y="1082"/>
                  </a:lnTo>
                  <a:cubicBezTo>
                    <a:pt x="1625" y="1079"/>
                    <a:pt x="1626" y="1077"/>
                    <a:pt x="1629" y="1075"/>
                  </a:cubicBezTo>
                  <a:lnTo>
                    <a:pt x="1635" y="1072"/>
                  </a:lnTo>
                  <a:lnTo>
                    <a:pt x="1633" y="1074"/>
                  </a:lnTo>
                  <a:lnTo>
                    <a:pt x="1640" y="1067"/>
                  </a:lnTo>
                  <a:lnTo>
                    <a:pt x="1646" y="1061"/>
                  </a:lnTo>
                  <a:cubicBezTo>
                    <a:pt x="1648" y="1059"/>
                    <a:pt x="1650" y="1058"/>
                    <a:pt x="1652" y="1058"/>
                  </a:cubicBezTo>
                  <a:lnTo>
                    <a:pt x="1671" y="1058"/>
                  </a:lnTo>
                  <a:lnTo>
                    <a:pt x="1666" y="1061"/>
                  </a:lnTo>
                  <a:lnTo>
                    <a:pt x="1672" y="1054"/>
                  </a:lnTo>
                  <a:lnTo>
                    <a:pt x="1670" y="1057"/>
                  </a:lnTo>
                  <a:lnTo>
                    <a:pt x="1680" y="1034"/>
                  </a:lnTo>
                  <a:cubicBezTo>
                    <a:pt x="1680" y="1033"/>
                    <a:pt x="1680" y="1033"/>
                    <a:pt x="1681" y="1032"/>
                  </a:cubicBezTo>
                  <a:lnTo>
                    <a:pt x="1691" y="1018"/>
                  </a:lnTo>
                  <a:lnTo>
                    <a:pt x="1694" y="1015"/>
                  </a:lnTo>
                  <a:cubicBezTo>
                    <a:pt x="1696" y="1014"/>
                    <a:pt x="1697" y="1013"/>
                    <a:pt x="1698" y="1013"/>
                  </a:cubicBezTo>
                  <a:lnTo>
                    <a:pt x="1715" y="1010"/>
                  </a:lnTo>
                  <a:lnTo>
                    <a:pt x="1713" y="1010"/>
                  </a:lnTo>
                  <a:lnTo>
                    <a:pt x="1719" y="1007"/>
                  </a:lnTo>
                  <a:cubicBezTo>
                    <a:pt x="1720" y="1007"/>
                    <a:pt x="1721" y="1006"/>
                    <a:pt x="1723" y="1006"/>
                  </a:cubicBezTo>
                  <a:lnTo>
                    <a:pt x="1726" y="1006"/>
                  </a:lnTo>
                  <a:cubicBezTo>
                    <a:pt x="1727" y="1006"/>
                    <a:pt x="1728" y="1007"/>
                    <a:pt x="1729" y="1007"/>
                  </a:cubicBezTo>
                  <a:lnTo>
                    <a:pt x="1736" y="1010"/>
                  </a:lnTo>
                  <a:cubicBezTo>
                    <a:pt x="1738" y="1011"/>
                    <a:pt x="1739" y="1013"/>
                    <a:pt x="1740" y="1015"/>
                  </a:cubicBezTo>
                  <a:lnTo>
                    <a:pt x="1743" y="1025"/>
                  </a:lnTo>
                  <a:lnTo>
                    <a:pt x="1739" y="1020"/>
                  </a:lnTo>
                  <a:lnTo>
                    <a:pt x="1752" y="1027"/>
                  </a:lnTo>
                  <a:cubicBezTo>
                    <a:pt x="1756" y="1029"/>
                    <a:pt x="1757" y="1033"/>
                    <a:pt x="1755" y="1037"/>
                  </a:cubicBezTo>
                  <a:lnTo>
                    <a:pt x="1752" y="1044"/>
                  </a:lnTo>
                  <a:lnTo>
                    <a:pt x="1753" y="1040"/>
                  </a:lnTo>
                  <a:lnTo>
                    <a:pt x="1753" y="1044"/>
                  </a:lnTo>
                  <a:lnTo>
                    <a:pt x="1749" y="1036"/>
                  </a:lnTo>
                  <a:lnTo>
                    <a:pt x="1755" y="1040"/>
                  </a:lnTo>
                  <a:cubicBezTo>
                    <a:pt x="1756" y="1040"/>
                    <a:pt x="1757" y="1041"/>
                    <a:pt x="1758" y="1042"/>
                  </a:cubicBezTo>
                  <a:lnTo>
                    <a:pt x="1765" y="1052"/>
                  </a:lnTo>
                  <a:lnTo>
                    <a:pt x="1761" y="1049"/>
                  </a:lnTo>
                  <a:lnTo>
                    <a:pt x="1768" y="1053"/>
                  </a:lnTo>
                  <a:lnTo>
                    <a:pt x="1764" y="1052"/>
                  </a:lnTo>
                  <a:lnTo>
                    <a:pt x="1767" y="1052"/>
                  </a:lnTo>
                  <a:cubicBezTo>
                    <a:pt x="1770" y="1052"/>
                    <a:pt x="1772" y="1053"/>
                    <a:pt x="1774" y="1055"/>
                  </a:cubicBezTo>
                  <a:cubicBezTo>
                    <a:pt x="1775" y="1057"/>
                    <a:pt x="1776" y="1060"/>
                    <a:pt x="1775" y="1062"/>
                  </a:cubicBezTo>
                  <a:lnTo>
                    <a:pt x="1772" y="1072"/>
                  </a:lnTo>
                  <a:cubicBezTo>
                    <a:pt x="1771" y="1074"/>
                    <a:pt x="1770" y="1075"/>
                    <a:pt x="1768" y="1076"/>
                  </a:cubicBezTo>
                  <a:lnTo>
                    <a:pt x="1752" y="1086"/>
                  </a:lnTo>
                  <a:lnTo>
                    <a:pt x="1756" y="1079"/>
                  </a:lnTo>
                  <a:lnTo>
                    <a:pt x="1756" y="1086"/>
                  </a:lnTo>
                  <a:lnTo>
                    <a:pt x="1751" y="1078"/>
                  </a:lnTo>
                  <a:lnTo>
                    <a:pt x="1760" y="1081"/>
                  </a:lnTo>
                  <a:lnTo>
                    <a:pt x="1751" y="1084"/>
                  </a:lnTo>
                  <a:lnTo>
                    <a:pt x="1761" y="1071"/>
                  </a:lnTo>
                  <a:cubicBezTo>
                    <a:pt x="1763" y="1069"/>
                    <a:pt x="1765" y="1068"/>
                    <a:pt x="1767" y="1068"/>
                  </a:cubicBezTo>
                  <a:lnTo>
                    <a:pt x="1780" y="1068"/>
                  </a:lnTo>
                  <a:lnTo>
                    <a:pt x="1777" y="1069"/>
                  </a:lnTo>
                  <a:lnTo>
                    <a:pt x="1783" y="1066"/>
                  </a:lnTo>
                  <a:lnTo>
                    <a:pt x="1779" y="1073"/>
                  </a:lnTo>
                  <a:lnTo>
                    <a:pt x="1779" y="1066"/>
                  </a:lnTo>
                  <a:cubicBezTo>
                    <a:pt x="1779" y="1064"/>
                    <a:pt x="1780" y="1062"/>
                    <a:pt x="1781" y="1061"/>
                  </a:cubicBezTo>
                  <a:lnTo>
                    <a:pt x="1787" y="1054"/>
                  </a:lnTo>
                  <a:lnTo>
                    <a:pt x="1794" y="1048"/>
                  </a:lnTo>
                  <a:lnTo>
                    <a:pt x="1804" y="1038"/>
                  </a:lnTo>
                  <a:cubicBezTo>
                    <a:pt x="1805" y="1036"/>
                    <a:pt x="1808" y="1035"/>
                    <a:pt x="1811" y="1036"/>
                  </a:cubicBezTo>
                  <a:lnTo>
                    <a:pt x="1828" y="1039"/>
                  </a:lnTo>
                  <a:lnTo>
                    <a:pt x="1847" y="1046"/>
                  </a:lnTo>
                  <a:cubicBezTo>
                    <a:pt x="1848" y="1046"/>
                    <a:pt x="1849" y="1047"/>
                    <a:pt x="1850" y="1048"/>
                  </a:cubicBezTo>
                  <a:lnTo>
                    <a:pt x="1857" y="1054"/>
                  </a:lnTo>
                  <a:cubicBezTo>
                    <a:pt x="1858" y="1056"/>
                    <a:pt x="1859" y="1058"/>
                    <a:pt x="1859" y="1060"/>
                  </a:cubicBezTo>
                  <a:lnTo>
                    <a:pt x="1859" y="1066"/>
                  </a:lnTo>
                  <a:cubicBezTo>
                    <a:pt x="1859" y="1067"/>
                    <a:pt x="1859" y="1068"/>
                    <a:pt x="1859" y="1068"/>
                  </a:cubicBezTo>
                  <a:lnTo>
                    <a:pt x="1852" y="1091"/>
                  </a:lnTo>
                  <a:cubicBezTo>
                    <a:pt x="1851" y="1095"/>
                    <a:pt x="1848" y="1097"/>
                    <a:pt x="1845" y="1097"/>
                  </a:cubicBezTo>
                  <a:lnTo>
                    <a:pt x="1838" y="1097"/>
                  </a:lnTo>
                  <a:lnTo>
                    <a:pt x="1846" y="1089"/>
                  </a:lnTo>
                  <a:lnTo>
                    <a:pt x="1846" y="1095"/>
                  </a:lnTo>
                  <a:cubicBezTo>
                    <a:pt x="1846" y="1099"/>
                    <a:pt x="1844" y="1102"/>
                    <a:pt x="1841" y="1103"/>
                  </a:cubicBezTo>
                  <a:lnTo>
                    <a:pt x="1819" y="1113"/>
                  </a:lnTo>
                  <a:cubicBezTo>
                    <a:pt x="1818" y="1113"/>
                    <a:pt x="1817" y="1113"/>
                    <a:pt x="1816" y="1113"/>
                  </a:cubicBezTo>
                  <a:lnTo>
                    <a:pt x="1803" y="1113"/>
                  </a:lnTo>
                  <a:lnTo>
                    <a:pt x="1806" y="1112"/>
                  </a:lnTo>
                  <a:lnTo>
                    <a:pt x="1787" y="1122"/>
                  </a:lnTo>
                  <a:lnTo>
                    <a:pt x="1791" y="1111"/>
                  </a:lnTo>
                  <a:lnTo>
                    <a:pt x="1794" y="1118"/>
                  </a:lnTo>
                  <a:lnTo>
                    <a:pt x="1783" y="1114"/>
                  </a:lnTo>
                  <a:lnTo>
                    <a:pt x="1790" y="1111"/>
                  </a:lnTo>
                  <a:cubicBezTo>
                    <a:pt x="1791" y="1110"/>
                    <a:pt x="1793" y="1110"/>
                    <a:pt x="1794" y="1110"/>
                  </a:cubicBezTo>
                  <a:lnTo>
                    <a:pt x="1835" y="1117"/>
                  </a:lnTo>
                  <a:lnTo>
                    <a:pt x="1880" y="1120"/>
                  </a:lnTo>
                  <a:lnTo>
                    <a:pt x="1920" y="1123"/>
                  </a:lnTo>
                  <a:lnTo>
                    <a:pt x="1949" y="1130"/>
                  </a:lnTo>
                  <a:cubicBezTo>
                    <a:pt x="1949" y="1130"/>
                    <a:pt x="1950" y="1130"/>
                    <a:pt x="1950" y="1130"/>
                  </a:cubicBezTo>
                  <a:lnTo>
                    <a:pt x="1995" y="1150"/>
                  </a:lnTo>
                  <a:lnTo>
                    <a:pt x="2004" y="1153"/>
                  </a:lnTo>
                  <a:lnTo>
                    <a:pt x="2042" y="1162"/>
                  </a:lnTo>
                  <a:lnTo>
                    <a:pt x="2040" y="1162"/>
                  </a:lnTo>
                  <a:lnTo>
                    <a:pt x="2047" y="1162"/>
                  </a:lnTo>
                  <a:cubicBezTo>
                    <a:pt x="2048" y="1162"/>
                    <a:pt x="2049" y="1162"/>
                    <a:pt x="2050" y="1163"/>
                  </a:cubicBezTo>
                  <a:lnTo>
                    <a:pt x="2066" y="1169"/>
                  </a:lnTo>
                  <a:lnTo>
                    <a:pt x="2057" y="1171"/>
                  </a:lnTo>
                  <a:lnTo>
                    <a:pt x="2060" y="1168"/>
                  </a:lnTo>
                  <a:lnTo>
                    <a:pt x="2058" y="1173"/>
                  </a:lnTo>
                  <a:lnTo>
                    <a:pt x="2061" y="1098"/>
                  </a:lnTo>
                  <a:lnTo>
                    <a:pt x="2062" y="1102"/>
                  </a:lnTo>
                  <a:lnTo>
                    <a:pt x="2033" y="1030"/>
                  </a:lnTo>
                  <a:cubicBezTo>
                    <a:pt x="2032" y="1029"/>
                    <a:pt x="2032" y="1027"/>
                    <a:pt x="2033" y="1025"/>
                  </a:cubicBezTo>
                  <a:lnTo>
                    <a:pt x="2075" y="904"/>
                  </a:lnTo>
                  <a:lnTo>
                    <a:pt x="2158" y="690"/>
                  </a:lnTo>
                  <a:lnTo>
                    <a:pt x="2165" y="701"/>
                  </a:lnTo>
                  <a:lnTo>
                    <a:pt x="2137" y="701"/>
                  </a:lnTo>
                  <a:lnTo>
                    <a:pt x="2059" y="701"/>
                  </a:lnTo>
                  <a:lnTo>
                    <a:pt x="1934" y="698"/>
                  </a:lnTo>
                  <a:lnTo>
                    <a:pt x="1857" y="691"/>
                  </a:lnTo>
                  <a:lnTo>
                    <a:pt x="1858" y="691"/>
                  </a:lnTo>
                  <a:lnTo>
                    <a:pt x="1836" y="695"/>
                  </a:lnTo>
                  <a:cubicBezTo>
                    <a:pt x="1835" y="695"/>
                    <a:pt x="1834" y="695"/>
                    <a:pt x="1834" y="695"/>
                  </a:cubicBezTo>
                  <a:lnTo>
                    <a:pt x="1795" y="688"/>
                  </a:lnTo>
                  <a:lnTo>
                    <a:pt x="1798" y="688"/>
                  </a:lnTo>
                  <a:lnTo>
                    <a:pt x="1768" y="695"/>
                  </a:lnTo>
                  <a:lnTo>
                    <a:pt x="1733" y="698"/>
                  </a:lnTo>
                  <a:cubicBezTo>
                    <a:pt x="1732" y="698"/>
                    <a:pt x="1732" y="698"/>
                    <a:pt x="1731" y="698"/>
                  </a:cubicBezTo>
                  <a:lnTo>
                    <a:pt x="1689" y="691"/>
                  </a:lnTo>
                  <a:cubicBezTo>
                    <a:pt x="1686" y="691"/>
                    <a:pt x="1683" y="688"/>
                    <a:pt x="1682" y="684"/>
                  </a:cubicBezTo>
                  <a:lnTo>
                    <a:pt x="1679" y="635"/>
                  </a:lnTo>
                  <a:lnTo>
                    <a:pt x="1691" y="642"/>
                  </a:lnTo>
                  <a:lnTo>
                    <a:pt x="1684" y="645"/>
                  </a:lnTo>
                  <a:cubicBezTo>
                    <a:pt x="1683" y="646"/>
                    <a:pt x="1680" y="646"/>
                    <a:pt x="1678" y="646"/>
                  </a:cubicBezTo>
                  <a:lnTo>
                    <a:pt x="1669" y="642"/>
                  </a:lnTo>
                  <a:cubicBezTo>
                    <a:pt x="1667" y="642"/>
                    <a:pt x="1666" y="641"/>
                    <a:pt x="1666" y="640"/>
                  </a:cubicBezTo>
                  <a:lnTo>
                    <a:pt x="1662" y="637"/>
                  </a:lnTo>
                  <a:lnTo>
                    <a:pt x="1665" y="639"/>
                  </a:lnTo>
                  <a:lnTo>
                    <a:pt x="1604" y="609"/>
                  </a:lnTo>
                  <a:cubicBezTo>
                    <a:pt x="1602" y="609"/>
                    <a:pt x="1602" y="608"/>
                    <a:pt x="1601" y="607"/>
                  </a:cubicBezTo>
                  <a:lnTo>
                    <a:pt x="1572" y="571"/>
                  </a:lnTo>
                  <a:lnTo>
                    <a:pt x="1549" y="539"/>
                  </a:lnTo>
                  <a:lnTo>
                    <a:pt x="1550" y="540"/>
                  </a:lnTo>
                  <a:lnTo>
                    <a:pt x="1537" y="527"/>
                  </a:lnTo>
                  <a:cubicBezTo>
                    <a:pt x="1536" y="526"/>
                    <a:pt x="1536" y="525"/>
                    <a:pt x="1535" y="524"/>
                  </a:cubicBezTo>
                  <a:lnTo>
                    <a:pt x="1532" y="514"/>
                  </a:lnTo>
                  <a:lnTo>
                    <a:pt x="1533" y="516"/>
                  </a:lnTo>
                  <a:lnTo>
                    <a:pt x="1527" y="506"/>
                  </a:lnTo>
                  <a:cubicBezTo>
                    <a:pt x="1526" y="505"/>
                    <a:pt x="1525" y="503"/>
                    <a:pt x="1525" y="502"/>
                  </a:cubicBezTo>
                  <a:lnTo>
                    <a:pt x="1525" y="498"/>
                  </a:lnTo>
                  <a:cubicBezTo>
                    <a:pt x="1525" y="494"/>
                    <a:pt x="1529" y="490"/>
                    <a:pt x="1533" y="490"/>
                  </a:cubicBezTo>
                  <a:lnTo>
                    <a:pt x="1543" y="490"/>
                  </a:lnTo>
                  <a:lnTo>
                    <a:pt x="1536" y="495"/>
                  </a:lnTo>
                  <a:lnTo>
                    <a:pt x="1539" y="488"/>
                  </a:lnTo>
                  <a:cubicBezTo>
                    <a:pt x="1540" y="486"/>
                    <a:pt x="1543" y="484"/>
                    <a:pt x="1546" y="484"/>
                  </a:cubicBezTo>
                  <a:lnTo>
                    <a:pt x="1552" y="484"/>
                  </a:lnTo>
                  <a:lnTo>
                    <a:pt x="1548" y="485"/>
                  </a:lnTo>
                  <a:lnTo>
                    <a:pt x="1558" y="479"/>
                  </a:lnTo>
                  <a:cubicBezTo>
                    <a:pt x="1558" y="478"/>
                    <a:pt x="1559" y="478"/>
                    <a:pt x="1560" y="478"/>
                  </a:cubicBezTo>
                  <a:lnTo>
                    <a:pt x="1569" y="475"/>
                  </a:lnTo>
                  <a:lnTo>
                    <a:pt x="1564" y="480"/>
                  </a:lnTo>
                  <a:lnTo>
                    <a:pt x="1571" y="460"/>
                  </a:lnTo>
                  <a:lnTo>
                    <a:pt x="1575" y="470"/>
                  </a:lnTo>
                  <a:lnTo>
                    <a:pt x="1552" y="460"/>
                  </a:lnTo>
                  <a:cubicBezTo>
                    <a:pt x="1552" y="460"/>
                    <a:pt x="1551" y="460"/>
                    <a:pt x="1551" y="459"/>
                  </a:cubicBezTo>
                  <a:lnTo>
                    <a:pt x="1535" y="446"/>
                  </a:lnTo>
                  <a:lnTo>
                    <a:pt x="1541" y="448"/>
                  </a:lnTo>
                  <a:lnTo>
                    <a:pt x="1525" y="451"/>
                  </a:lnTo>
                  <a:cubicBezTo>
                    <a:pt x="1521" y="452"/>
                    <a:pt x="1517" y="449"/>
                    <a:pt x="1516" y="445"/>
                  </a:cubicBezTo>
                  <a:lnTo>
                    <a:pt x="1513" y="432"/>
                  </a:lnTo>
                  <a:lnTo>
                    <a:pt x="1528" y="432"/>
                  </a:lnTo>
                  <a:lnTo>
                    <a:pt x="1525" y="448"/>
                  </a:lnTo>
                  <a:cubicBezTo>
                    <a:pt x="1525" y="450"/>
                    <a:pt x="1523" y="452"/>
                    <a:pt x="1521" y="454"/>
                  </a:cubicBezTo>
                  <a:lnTo>
                    <a:pt x="1457" y="489"/>
                  </a:lnTo>
                  <a:cubicBezTo>
                    <a:pt x="1456" y="490"/>
                    <a:pt x="1454" y="490"/>
                    <a:pt x="1453" y="490"/>
                  </a:cubicBezTo>
                  <a:lnTo>
                    <a:pt x="1414" y="490"/>
                  </a:lnTo>
                  <a:lnTo>
                    <a:pt x="1422" y="485"/>
                  </a:lnTo>
                  <a:lnTo>
                    <a:pt x="1412" y="511"/>
                  </a:lnTo>
                  <a:cubicBezTo>
                    <a:pt x="1412" y="513"/>
                    <a:pt x="1411" y="514"/>
                    <a:pt x="1409" y="515"/>
                  </a:cubicBezTo>
                  <a:lnTo>
                    <a:pt x="1367" y="541"/>
                  </a:lnTo>
                  <a:cubicBezTo>
                    <a:pt x="1367" y="541"/>
                    <a:pt x="1366" y="542"/>
                    <a:pt x="1365" y="542"/>
                  </a:cubicBezTo>
                  <a:lnTo>
                    <a:pt x="1333" y="548"/>
                  </a:lnTo>
                  <a:cubicBezTo>
                    <a:pt x="1331" y="549"/>
                    <a:pt x="1330" y="549"/>
                    <a:pt x="1329" y="548"/>
                  </a:cubicBezTo>
                  <a:lnTo>
                    <a:pt x="1306" y="542"/>
                  </a:lnTo>
                  <a:lnTo>
                    <a:pt x="1308" y="542"/>
                  </a:lnTo>
                  <a:lnTo>
                    <a:pt x="1282" y="539"/>
                  </a:lnTo>
                  <a:cubicBezTo>
                    <a:pt x="1281" y="539"/>
                    <a:pt x="1281" y="539"/>
                    <a:pt x="1281" y="539"/>
                  </a:cubicBezTo>
                  <a:lnTo>
                    <a:pt x="1258" y="532"/>
                  </a:lnTo>
                  <a:cubicBezTo>
                    <a:pt x="1256" y="532"/>
                    <a:pt x="1255" y="530"/>
                    <a:pt x="1253" y="528"/>
                  </a:cubicBezTo>
                  <a:lnTo>
                    <a:pt x="1234" y="496"/>
                  </a:lnTo>
                  <a:cubicBezTo>
                    <a:pt x="1234" y="495"/>
                    <a:pt x="1233" y="495"/>
                    <a:pt x="1233" y="494"/>
                  </a:cubicBezTo>
                  <a:lnTo>
                    <a:pt x="1217" y="422"/>
                  </a:lnTo>
                  <a:cubicBezTo>
                    <a:pt x="1217" y="422"/>
                    <a:pt x="1217" y="421"/>
                    <a:pt x="1217" y="421"/>
                  </a:cubicBezTo>
                  <a:lnTo>
                    <a:pt x="1217" y="411"/>
                  </a:lnTo>
                  <a:cubicBezTo>
                    <a:pt x="1217" y="409"/>
                    <a:pt x="1218" y="407"/>
                    <a:pt x="1219" y="406"/>
                  </a:cubicBezTo>
                  <a:lnTo>
                    <a:pt x="1245" y="376"/>
                  </a:lnTo>
                  <a:lnTo>
                    <a:pt x="1244" y="377"/>
                  </a:lnTo>
                  <a:lnTo>
                    <a:pt x="1260" y="351"/>
                  </a:lnTo>
                  <a:lnTo>
                    <a:pt x="1259" y="355"/>
                  </a:lnTo>
                  <a:lnTo>
                    <a:pt x="1262" y="322"/>
                  </a:lnTo>
                  <a:lnTo>
                    <a:pt x="1262" y="326"/>
                  </a:lnTo>
                  <a:lnTo>
                    <a:pt x="1253" y="297"/>
                  </a:lnTo>
                  <a:lnTo>
                    <a:pt x="1237" y="262"/>
                  </a:lnTo>
                  <a:lnTo>
                    <a:pt x="1239" y="264"/>
                  </a:lnTo>
                  <a:lnTo>
                    <a:pt x="1216" y="241"/>
                  </a:lnTo>
                  <a:lnTo>
                    <a:pt x="1222" y="244"/>
                  </a:lnTo>
                  <a:lnTo>
                    <a:pt x="1203" y="244"/>
                  </a:lnTo>
                  <a:lnTo>
                    <a:pt x="1204" y="243"/>
                  </a:lnTo>
                  <a:lnTo>
                    <a:pt x="1169" y="250"/>
                  </a:lnTo>
                  <a:cubicBezTo>
                    <a:pt x="1168" y="250"/>
                    <a:pt x="1166" y="250"/>
                    <a:pt x="1165" y="250"/>
                  </a:cubicBezTo>
                  <a:lnTo>
                    <a:pt x="1140" y="243"/>
                  </a:lnTo>
                  <a:lnTo>
                    <a:pt x="1144" y="243"/>
                  </a:lnTo>
                  <a:lnTo>
                    <a:pt x="1121" y="250"/>
                  </a:lnTo>
                  <a:cubicBezTo>
                    <a:pt x="1120" y="250"/>
                    <a:pt x="1119" y="250"/>
                    <a:pt x="1117" y="250"/>
                  </a:cubicBezTo>
                  <a:lnTo>
                    <a:pt x="1104" y="247"/>
                  </a:lnTo>
                  <a:cubicBezTo>
                    <a:pt x="1102" y="246"/>
                    <a:pt x="1100" y="244"/>
                    <a:pt x="1099" y="242"/>
                  </a:cubicBezTo>
                  <a:lnTo>
                    <a:pt x="1090" y="223"/>
                  </a:lnTo>
                  <a:lnTo>
                    <a:pt x="1094" y="227"/>
                  </a:lnTo>
                  <a:lnTo>
                    <a:pt x="1085" y="224"/>
                  </a:lnTo>
                  <a:cubicBezTo>
                    <a:pt x="1081" y="223"/>
                    <a:pt x="1079" y="220"/>
                    <a:pt x="1079" y="216"/>
                  </a:cubicBezTo>
                  <a:lnTo>
                    <a:pt x="1079" y="213"/>
                  </a:lnTo>
                  <a:cubicBezTo>
                    <a:pt x="1079" y="211"/>
                    <a:pt x="1080" y="209"/>
                    <a:pt x="1081" y="207"/>
                  </a:cubicBezTo>
                  <a:lnTo>
                    <a:pt x="1088" y="201"/>
                  </a:lnTo>
                  <a:lnTo>
                    <a:pt x="1086" y="208"/>
                  </a:lnTo>
                  <a:lnTo>
                    <a:pt x="1082" y="192"/>
                  </a:lnTo>
                  <a:lnTo>
                    <a:pt x="1085" y="196"/>
                  </a:lnTo>
                  <a:lnTo>
                    <a:pt x="1081" y="193"/>
                  </a:lnTo>
                  <a:lnTo>
                    <a:pt x="1083" y="194"/>
                  </a:lnTo>
                  <a:lnTo>
                    <a:pt x="1058" y="181"/>
                  </a:lnTo>
                  <a:lnTo>
                    <a:pt x="1045" y="175"/>
                  </a:lnTo>
                  <a:cubicBezTo>
                    <a:pt x="1043" y="174"/>
                    <a:pt x="1042" y="173"/>
                    <a:pt x="1041" y="171"/>
                  </a:cubicBezTo>
                  <a:lnTo>
                    <a:pt x="1038" y="165"/>
                  </a:lnTo>
                  <a:cubicBezTo>
                    <a:pt x="1037" y="163"/>
                    <a:pt x="1037" y="162"/>
                    <a:pt x="1037" y="160"/>
                  </a:cubicBezTo>
                  <a:lnTo>
                    <a:pt x="1041" y="134"/>
                  </a:lnTo>
                  <a:lnTo>
                    <a:pt x="1042" y="139"/>
                  </a:lnTo>
                  <a:lnTo>
                    <a:pt x="1032" y="123"/>
                  </a:lnTo>
                  <a:cubicBezTo>
                    <a:pt x="1031" y="122"/>
                    <a:pt x="1031" y="120"/>
                    <a:pt x="1031" y="119"/>
                  </a:cubicBezTo>
                  <a:lnTo>
                    <a:pt x="1031" y="112"/>
                  </a:lnTo>
                  <a:lnTo>
                    <a:pt x="1031" y="109"/>
                  </a:lnTo>
                  <a:lnTo>
                    <a:pt x="1032" y="113"/>
                  </a:lnTo>
                  <a:lnTo>
                    <a:pt x="1018" y="86"/>
                  </a:lnTo>
                  <a:lnTo>
                    <a:pt x="1015" y="76"/>
                  </a:lnTo>
                  <a:lnTo>
                    <a:pt x="1020" y="81"/>
                  </a:lnTo>
                  <a:lnTo>
                    <a:pt x="991" y="71"/>
                  </a:lnTo>
                  <a:lnTo>
                    <a:pt x="994" y="72"/>
                  </a:lnTo>
                  <a:lnTo>
                    <a:pt x="984" y="72"/>
                  </a:lnTo>
                  <a:cubicBezTo>
                    <a:pt x="983" y="72"/>
                    <a:pt x="982" y="71"/>
                    <a:pt x="981" y="71"/>
                  </a:cubicBezTo>
                  <a:lnTo>
                    <a:pt x="959" y="61"/>
                  </a:lnTo>
                  <a:cubicBezTo>
                    <a:pt x="957" y="61"/>
                    <a:pt x="956" y="60"/>
                    <a:pt x="955" y="59"/>
                  </a:cubicBezTo>
                  <a:lnTo>
                    <a:pt x="946" y="46"/>
                  </a:lnTo>
                  <a:lnTo>
                    <a:pt x="950" y="49"/>
                  </a:lnTo>
                  <a:lnTo>
                    <a:pt x="918" y="39"/>
                  </a:lnTo>
                  <a:cubicBezTo>
                    <a:pt x="917" y="39"/>
                    <a:pt x="917" y="39"/>
                    <a:pt x="917" y="38"/>
                  </a:cubicBezTo>
                  <a:lnTo>
                    <a:pt x="910" y="35"/>
                  </a:lnTo>
                  <a:cubicBezTo>
                    <a:pt x="910" y="35"/>
                    <a:pt x="909" y="35"/>
                    <a:pt x="909" y="34"/>
                  </a:cubicBezTo>
                  <a:lnTo>
                    <a:pt x="887" y="18"/>
                  </a:lnTo>
                  <a:lnTo>
                    <a:pt x="888" y="19"/>
                  </a:lnTo>
                  <a:lnTo>
                    <a:pt x="881" y="16"/>
                  </a:lnTo>
                  <a:lnTo>
                    <a:pt x="885" y="16"/>
                  </a:lnTo>
                  <a:lnTo>
                    <a:pt x="869" y="16"/>
                  </a:lnTo>
                  <a:lnTo>
                    <a:pt x="877" y="8"/>
                  </a:lnTo>
                  <a:lnTo>
                    <a:pt x="877" y="34"/>
                  </a:lnTo>
                  <a:lnTo>
                    <a:pt x="876" y="32"/>
                  </a:lnTo>
                  <a:lnTo>
                    <a:pt x="883" y="51"/>
                  </a:lnTo>
                  <a:cubicBezTo>
                    <a:pt x="883" y="53"/>
                    <a:pt x="883" y="55"/>
                    <a:pt x="883" y="56"/>
                  </a:cubicBezTo>
                  <a:lnTo>
                    <a:pt x="880" y="66"/>
                  </a:lnTo>
                  <a:cubicBezTo>
                    <a:pt x="879" y="67"/>
                    <a:pt x="879" y="67"/>
                    <a:pt x="879" y="67"/>
                  </a:cubicBezTo>
                  <a:lnTo>
                    <a:pt x="857" y="109"/>
                  </a:lnTo>
                  <a:lnTo>
                    <a:pt x="850" y="122"/>
                  </a:lnTo>
                  <a:cubicBezTo>
                    <a:pt x="850" y="123"/>
                    <a:pt x="849" y="124"/>
                    <a:pt x="849" y="124"/>
                  </a:cubicBezTo>
                  <a:lnTo>
                    <a:pt x="842" y="131"/>
                  </a:lnTo>
                  <a:cubicBezTo>
                    <a:pt x="841" y="132"/>
                    <a:pt x="839" y="133"/>
                    <a:pt x="837" y="133"/>
                  </a:cubicBezTo>
                  <a:lnTo>
                    <a:pt x="830" y="133"/>
                  </a:lnTo>
                  <a:lnTo>
                    <a:pt x="835" y="132"/>
                  </a:lnTo>
                  <a:lnTo>
                    <a:pt x="822" y="141"/>
                  </a:lnTo>
                  <a:lnTo>
                    <a:pt x="823" y="141"/>
                  </a:lnTo>
                  <a:lnTo>
                    <a:pt x="814" y="150"/>
                  </a:lnTo>
                  <a:lnTo>
                    <a:pt x="816" y="147"/>
                  </a:lnTo>
                  <a:lnTo>
                    <a:pt x="812" y="160"/>
                  </a:lnTo>
                  <a:cubicBezTo>
                    <a:pt x="812" y="162"/>
                    <a:pt x="810" y="164"/>
                    <a:pt x="807" y="165"/>
                  </a:cubicBezTo>
                  <a:lnTo>
                    <a:pt x="798" y="169"/>
                  </a:lnTo>
                  <a:lnTo>
                    <a:pt x="802" y="165"/>
                  </a:lnTo>
                  <a:lnTo>
                    <a:pt x="786" y="197"/>
                  </a:lnTo>
                  <a:cubicBezTo>
                    <a:pt x="785" y="199"/>
                    <a:pt x="784" y="200"/>
                    <a:pt x="783" y="201"/>
                  </a:cubicBezTo>
                  <a:lnTo>
                    <a:pt x="776" y="204"/>
                  </a:lnTo>
                  <a:lnTo>
                    <a:pt x="778" y="202"/>
                  </a:lnTo>
                  <a:lnTo>
                    <a:pt x="772" y="209"/>
                  </a:lnTo>
                  <a:cubicBezTo>
                    <a:pt x="771" y="209"/>
                    <a:pt x="771" y="210"/>
                    <a:pt x="770" y="210"/>
                  </a:cubicBezTo>
                  <a:lnTo>
                    <a:pt x="754" y="220"/>
                  </a:lnTo>
                  <a:cubicBezTo>
                    <a:pt x="751" y="222"/>
                    <a:pt x="747" y="221"/>
                    <a:pt x="744" y="219"/>
                  </a:cubicBezTo>
                  <a:lnTo>
                    <a:pt x="741" y="215"/>
                  </a:lnTo>
                  <a:lnTo>
                    <a:pt x="748" y="218"/>
                  </a:lnTo>
                  <a:lnTo>
                    <a:pt x="722" y="221"/>
                  </a:lnTo>
                  <a:lnTo>
                    <a:pt x="726" y="220"/>
                  </a:lnTo>
                  <a:lnTo>
                    <a:pt x="707" y="232"/>
                  </a:lnTo>
                  <a:lnTo>
                    <a:pt x="688" y="248"/>
                  </a:lnTo>
                  <a:lnTo>
                    <a:pt x="675" y="258"/>
                  </a:lnTo>
                  <a:cubicBezTo>
                    <a:pt x="673" y="259"/>
                    <a:pt x="672" y="260"/>
                    <a:pt x="670" y="260"/>
                  </a:cubicBezTo>
                  <a:lnTo>
                    <a:pt x="660" y="260"/>
                  </a:lnTo>
                  <a:cubicBezTo>
                    <a:pt x="660" y="260"/>
                    <a:pt x="659" y="260"/>
                    <a:pt x="659" y="260"/>
                  </a:cubicBezTo>
                  <a:lnTo>
                    <a:pt x="643" y="256"/>
                  </a:lnTo>
                  <a:cubicBezTo>
                    <a:pt x="642" y="256"/>
                    <a:pt x="641" y="256"/>
                    <a:pt x="641" y="256"/>
                  </a:cubicBezTo>
                  <a:lnTo>
                    <a:pt x="621" y="246"/>
                  </a:lnTo>
                  <a:lnTo>
                    <a:pt x="615" y="243"/>
                  </a:lnTo>
                  <a:lnTo>
                    <a:pt x="620" y="243"/>
                  </a:lnTo>
                  <a:lnTo>
                    <a:pt x="601" y="247"/>
                  </a:lnTo>
                  <a:lnTo>
                    <a:pt x="603" y="246"/>
                  </a:lnTo>
                  <a:lnTo>
                    <a:pt x="596" y="249"/>
                  </a:lnTo>
                  <a:cubicBezTo>
                    <a:pt x="596" y="250"/>
                    <a:pt x="595" y="250"/>
                    <a:pt x="594" y="250"/>
                  </a:cubicBezTo>
                  <a:lnTo>
                    <a:pt x="575" y="253"/>
                  </a:lnTo>
                  <a:lnTo>
                    <a:pt x="577" y="253"/>
                  </a:lnTo>
                  <a:lnTo>
                    <a:pt x="561" y="259"/>
                  </a:lnTo>
                  <a:lnTo>
                    <a:pt x="549" y="265"/>
                  </a:lnTo>
                  <a:lnTo>
                    <a:pt x="530" y="278"/>
                  </a:lnTo>
                  <a:cubicBezTo>
                    <a:pt x="529" y="278"/>
                    <a:pt x="529" y="279"/>
                    <a:pt x="528" y="279"/>
                  </a:cubicBezTo>
                  <a:lnTo>
                    <a:pt x="518" y="282"/>
                  </a:lnTo>
                  <a:lnTo>
                    <a:pt x="521" y="281"/>
                  </a:lnTo>
                  <a:lnTo>
                    <a:pt x="508" y="291"/>
                  </a:lnTo>
                  <a:lnTo>
                    <a:pt x="509" y="290"/>
                  </a:lnTo>
                  <a:lnTo>
                    <a:pt x="496" y="303"/>
                  </a:lnTo>
                  <a:lnTo>
                    <a:pt x="498" y="299"/>
                  </a:lnTo>
                  <a:lnTo>
                    <a:pt x="495" y="312"/>
                  </a:lnTo>
                  <a:lnTo>
                    <a:pt x="495" y="310"/>
                  </a:lnTo>
                  <a:lnTo>
                    <a:pt x="495" y="330"/>
                  </a:lnTo>
                  <a:cubicBezTo>
                    <a:pt x="495" y="334"/>
                    <a:pt x="491" y="338"/>
                    <a:pt x="487" y="338"/>
                  </a:cubicBezTo>
                  <a:lnTo>
                    <a:pt x="477" y="338"/>
                  </a:lnTo>
                  <a:cubicBezTo>
                    <a:pt x="474" y="338"/>
                    <a:pt x="470" y="335"/>
                    <a:pt x="469" y="332"/>
                  </a:cubicBezTo>
                  <a:lnTo>
                    <a:pt x="466" y="319"/>
                  </a:lnTo>
                  <a:cubicBezTo>
                    <a:pt x="466" y="316"/>
                    <a:pt x="466" y="313"/>
                    <a:pt x="468" y="311"/>
                  </a:cubicBezTo>
                  <a:lnTo>
                    <a:pt x="475" y="305"/>
                  </a:lnTo>
                  <a:lnTo>
                    <a:pt x="475" y="316"/>
                  </a:lnTo>
                  <a:lnTo>
                    <a:pt x="459" y="300"/>
                  </a:lnTo>
                  <a:lnTo>
                    <a:pt x="472" y="294"/>
                  </a:lnTo>
                  <a:lnTo>
                    <a:pt x="472" y="300"/>
                  </a:lnTo>
                  <a:lnTo>
                    <a:pt x="472" y="313"/>
                  </a:lnTo>
                  <a:cubicBezTo>
                    <a:pt x="472" y="318"/>
                    <a:pt x="469" y="321"/>
                    <a:pt x="464" y="321"/>
                  </a:cubicBezTo>
                  <a:lnTo>
                    <a:pt x="458" y="321"/>
                  </a:lnTo>
                  <a:cubicBezTo>
                    <a:pt x="456" y="321"/>
                    <a:pt x="455" y="321"/>
                    <a:pt x="453" y="320"/>
                  </a:cubicBezTo>
                  <a:lnTo>
                    <a:pt x="440" y="310"/>
                  </a:lnTo>
                  <a:cubicBezTo>
                    <a:pt x="439" y="309"/>
                    <a:pt x="438" y="308"/>
                    <a:pt x="438" y="307"/>
                  </a:cubicBezTo>
                  <a:lnTo>
                    <a:pt x="422" y="271"/>
                  </a:lnTo>
                  <a:lnTo>
                    <a:pt x="423" y="273"/>
                  </a:lnTo>
                  <a:lnTo>
                    <a:pt x="394" y="241"/>
                  </a:lnTo>
                  <a:cubicBezTo>
                    <a:pt x="393" y="239"/>
                    <a:pt x="392" y="237"/>
                    <a:pt x="392" y="234"/>
                  </a:cubicBezTo>
                  <a:lnTo>
                    <a:pt x="399" y="189"/>
                  </a:lnTo>
                  <a:lnTo>
                    <a:pt x="399" y="194"/>
                  </a:lnTo>
                  <a:lnTo>
                    <a:pt x="396" y="187"/>
                  </a:lnTo>
                  <a:lnTo>
                    <a:pt x="399" y="190"/>
                  </a:lnTo>
                  <a:lnTo>
                    <a:pt x="389" y="184"/>
                  </a:lnTo>
                  <a:lnTo>
                    <a:pt x="395" y="185"/>
                  </a:lnTo>
                  <a:lnTo>
                    <a:pt x="364" y="191"/>
                  </a:lnTo>
                  <a:lnTo>
                    <a:pt x="351" y="195"/>
                  </a:lnTo>
                  <a:lnTo>
                    <a:pt x="356" y="191"/>
                  </a:lnTo>
                  <a:lnTo>
                    <a:pt x="346" y="207"/>
                  </a:lnTo>
                  <a:cubicBezTo>
                    <a:pt x="345" y="209"/>
                    <a:pt x="344" y="210"/>
                    <a:pt x="343" y="210"/>
                  </a:cubicBezTo>
                  <a:lnTo>
                    <a:pt x="324" y="220"/>
                  </a:lnTo>
                  <a:lnTo>
                    <a:pt x="327" y="216"/>
                  </a:lnTo>
                  <a:lnTo>
                    <a:pt x="302" y="271"/>
                  </a:lnTo>
                  <a:lnTo>
                    <a:pt x="300" y="262"/>
                  </a:lnTo>
                  <a:lnTo>
                    <a:pt x="306" y="269"/>
                  </a:lnTo>
                  <a:cubicBezTo>
                    <a:pt x="307" y="270"/>
                    <a:pt x="308" y="271"/>
                    <a:pt x="308" y="272"/>
                  </a:cubicBezTo>
                  <a:lnTo>
                    <a:pt x="315" y="295"/>
                  </a:lnTo>
                  <a:lnTo>
                    <a:pt x="311" y="290"/>
                  </a:lnTo>
                  <a:lnTo>
                    <a:pt x="324" y="297"/>
                  </a:lnTo>
                  <a:cubicBezTo>
                    <a:pt x="325" y="297"/>
                    <a:pt x="326" y="298"/>
                    <a:pt x="327" y="299"/>
                  </a:cubicBezTo>
                  <a:lnTo>
                    <a:pt x="333" y="309"/>
                  </a:lnTo>
                  <a:lnTo>
                    <a:pt x="340" y="319"/>
                  </a:lnTo>
                  <a:cubicBezTo>
                    <a:pt x="341" y="321"/>
                    <a:pt x="341" y="324"/>
                    <a:pt x="340" y="327"/>
                  </a:cubicBezTo>
                  <a:lnTo>
                    <a:pt x="337" y="333"/>
                  </a:lnTo>
                  <a:cubicBezTo>
                    <a:pt x="336" y="334"/>
                    <a:pt x="335" y="336"/>
                    <a:pt x="334" y="336"/>
                  </a:cubicBezTo>
                  <a:lnTo>
                    <a:pt x="305" y="356"/>
                  </a:lnTo>
                  <a:cubicBezTo>
                    <a:pt x="304" y="357"/>
                    <a:pt x="302" y="357"/>
                    <a:pt x="301" y="357"/>
                  </a:cubicBezTo>
                  <a:lnTo>
                    <a:pt x="288" y="357"/>
                  </a:lnTo>
                  <a:lnTo>
                    <a:pt x="292" y="356"/>
                  </a:lnTo>
                  <a:lnTo>
                    <a:pt x="285" y="360"/>
                  </a:lnTo>
                  <a:cubicBezTo>
                    <a:pt x="282" y="361"/>
                    <a:pt x="278" y="361"/>
                    <a:pt x="276" y="358"/>
                  </a:cubicBezTo>
                  <a:lnTo>
                    <a:pt x="260" y="342"/>
                  </a:lnTo>
                  <a:lnTo>
                    <a:pt x="253" y="335"/>
                  </a:lnTo>
                  <a:lnTo>
                    <a:pt x="260" y="338"/>
                  </a:lnTo>
                  <a:lnTo>
                    <a:pt x="231" y="341"/>
                  </a:lnTo>
                  <a:cubicBezTo>
                    <a:pt x="230" y="341"/>
                    <a:pt x="229" y="341"/>
                    <a:pt x="229" y="341"/>
                  </a:cubicBezTo>
                  <a:lnTo>
                    <a:pt x="212" y="338"/>
                  </a:lnTo>
                  <a:cubicBezTo>
                    <a:pt x="211" y="337"/>
                    <a:pt x="210" y="337"/>
                    <a:pt x="210" y="336"/>
                  </a:cubicBezTo>
                  <a:lnTo>
                    <a:pt x="190" y="323"/>
                  </a:lnTo>
                  <a:lnTo>
                    <a:pt x="199" y="323"/>
                  </a:lnTo>
                  <a:lnTo>
                    <a:pt x="190" y="330"/>
                  </a:lnTo>
                  <a:cubicBezTo>
                    <a:pt x="188" y="331"/>
                    <a:pt x="187" y="331"/>
                    <a:pt x="185" y="331"/>
                  </a:cubicBezTo>
                  <a:lnTo>
                    <a:pt x="166" y="331"/>
                  </a:lnTo>
                  <a:cubicBezTo>
                    <a:pt x="165" y="331"/>
                    <a:pt x="165" y="331"/>
                    <a:pt x="164" y="331"/>
                  </a:cubicBezTo>
                  <a:lnTo>
                    <a:pt x="151" y="328"/>
                  </a:lnTo>
                  <a:cubicBezTo>
                    <a:pt x="150" y="327"/>
                    <a:pt x="149" y="327"/>
                    <a:pt x="149" y="327"/>
                  </a:cubicBezTo>
                  <a:lnTo>
                    <a:pt x="139" y="320"/>
                  </a:lnTo>
                  <a:lnTo>
                    <a:pt x="150" y="318"/>
                  </a:lnTo>
                  <a:lnTo>
                    <a:pt x="137" y="335"/>
                  </a:lnTo>
                  <a:lnTo>
                    <a:pt x="139" y="330"/>
                  </a:lnTo>
                  <a:lnTo>
                    <a:pt x="135" y="372"/>
                  </a:lnTo>
                  <a:cubicBezTo>
                    <a:pt x="135" y="375"/>
                    <a:pt x="134" y="378"/>
                    <a:pt x="131" y="379"/>
                  </a:cubicBezTo>
                  <a:lnTo>
                    <a:pt x="125" y="382"/>
                  </a:lnTo>
                  <a:cubicBezTo>
                    <a:pt x="121" y="384"/>
                    <a:pt x="116" y="383"/>
                    <a:pt x="114" y="379"/>
                  </a:cubicBezTo>
                  <a:lnTo>
                    <a:pt x="104" y="363"/>
                  </a:lnTo>
                  <a:lnTo>
                    <a:pt x="108" y="366"/>
                  </a:lnTo>
                  <a:lnTo>
                    <a:pt x="101" y="363"/>
                  </a:lnTo>
                  <a:cubicBezTo>
                    <a:pt x="98" y="361"/>
                    <a:pt x="96" y="357"/>
                    <a:pt x="97" y="353"/>
                  </a:cubicBezTo>
                  <a:lnTo>
                    <a:pt x="101" y="343"/>
                  </a:lnTo>
                  <a:lnTo>
                    <a:pt x="104" y="353"/>
                  </a:lnTo>
                  <a:lnTo>
                    <a:pt x="94" y="346"/>
                  </a:lnTo>
                  <a:lnTo>
                    <a:pt x="106" y="342"/>
                  </a:lnTo>
                  <a:lnTo>
                    <a:pt x="100" y="359"/>
                  </a:lnTo>
                  <a:cubicBezTo>
                    <a:pt x="99" y="360"/>
                    <a:pt x="98" y="361"/>
                    <a:pt x="97" y="362"/>
                  </a:cubicBezTo>
                  <a:lnTo>
                    <a:pt x="87" y="369"/>
                  </a:lnTo>
                  <a:cubicBezTo>
                    <a:pt x="84" y="371"/>
                    <a:pt x="80" y="371"/>
                    <a:pt x="77" y="368"/>
                  </a:cubicBezTo>
                  <a:lnTo>
                    <a:pt x="64" y="355"/>
                  </a:lnTo>
                  <a:lnTo>
                    <a:pt x="77" y="353"/>
                  </a:lnTo>
                  <a:lnTo>
                    <a:pt x="74" y="359"/>
                  </a:lnTo>
                  <a:cubicBezTo>
                    <a:pt x="73" y="361"/>
                    <a:pt x="71" y="363"/>
                    <a:pt x="68" y="363"/>
                  </a:cubicBezTo>
                  <a:lnTo>
                    <a:pt x="56" y="367"/>
                  </a:lnTo>
                  <a:lnTo>
                    <a:pt x="62" y="359"/>
                  </a:lnTo>
                  <a:lnTo>
                    <a:pt x="62" y="382"/>
                  </a:lnTo>
                  <a:lnTo>
                    <a:pt x="62" y="414"/>
                  </a:lnTo>
                  <a:cubicBezTo>
                    <a:pt x="62" y="415"/>
                    <a:pt x="62" y="415"/>
                    <a:pt x="61" y="416"/>
                  </a:cubicBezTo>
                  <a:lnTo>
                    <a:pt x="42" y="503"/>
                  </a:lnTo>
                  <a:lnTo>
                    <a:pt x="42" y="499"/>
                  </a:lnTo>
                  <a:lnTo>
                    <a:pt x="48" y="515"/>
                  </a:lnTo>
                  <a:lnTo>
                    <a:pt x="46" y="512"/>
                  </a:lnTo>
                  <a:lnTo>
                    <a:pt x="58" y="521"/>
                  </a:lnTo>
                  <a:cubicBezTo>
                    <a:pt x="59" y="522"/>
                    <a:pt x="60" y="523"/>
                    <a:pt x="60" y="524"/>
                  </a:cubicBezTo>
                  <a:lnTo>
                    <a:pt x="70" y="540"/>
                  </a:lnTo>
                  <a:cubicBezTo>
                    <a:pt x="71" y="541"/>
                    <a:pt x="71" y="542"/>
                    <a:pt x="71" y="543"/>
                  </a:cubicBezTo>
                  <a:lnTo>
                    <a:pt x="84" y="670"/>
                  </a:lnTo>
                  <a:lnTo>
                    <a:pt x="78" y="663"/>
                  </a:lnTo>
                  <a:lnTo>
                    <a:pt x="104" y="669"/>
                  </a:lnTo>
                  <a:cubicBezTo>
                    <a:pt x="105" y="669"/>
                    <a:pt x="106" y="670"/>
                    <a:pt x="107" y="671"/>
                  </a:cubicBezTo>
                  <a:lnTo>
                    <a:pt x="119" y="680"/>
                  </a:lnTo>
                  <a:cubicBezTo>
                    <a:pt x="121" y="682"/>
                    <a:pt x="122" y="683"/>
                    <a:pt x="123" y="685"/>
                  </a:cubicBezTo>
                  <a:lnTo>
                    <a:pt x="129" y="731"/>
                  </a:lnTo>
                  <a:lnTo>
                    <a:pt x="127" y="727"/>
                  </a:lnTo>
                  <a:lnTo>
                    <a:pt x="137" y="740"/>
                  </a:lnTo>
                  <a:lnTo>
                    <a:pt x="136" y="739"/>
                  </a:lnTo>
                  <a:lnTo>
                    <a:pt x="149" y="752"/>
                  </a:lnTo>
                  <a:lnTo>
                    <a:pt x="143" y="750"/>
                  </a:lnTo>
                  <a:lnTo>
                    <a:pt x="150" y="750"/>
                  </a:lnTo>
                  <a:cubicBezTo>
                    <a:pt x="151" y="750"/>
                    <a:pt x="152" y="750"/>
                    <a:pt x="154" y="751"/>
                  </a:cubicBezTo>
                  <a:lnTo>
                    <a:pt x="160" y="754"/>
                  </a:lnTo>
                  <a:lnTo>
                    <a:pt x="159" y="754"/>
                  </a:lnTo>
                  <a:lnTo>
                    <a:pt x="188" y="763"/>
                  </a:lnTo>
                  <a:cubicBezTo>
                    <a:pt x="191" y="764"/>
                    <a:pt x="193" y="767"/>
                    <a:pt x="193" y="770"/>
                  </a:cubicBezTo>
                  <a:lnTo>
                    <a:pt x="196" y="796"/>
                  </a:lnTo>
                  <a:cubicBezTo>
                    <a:pt x="197" y="798"/>
                    <a:pt x="196" y="800"/>
                    <a:pt x="195" y="801"/>
                  </a:cubicBezTo>
                  <a:lnTo>
                    <a:pt x="185" y="818"/>
                  </a:lnTo>
                  <a:lnTo>
                    <a:pt x="179" y="827"/>
                  </a:lnTo>
                  <a:lnTo>
                    <a:pt x="180" y="824"/>
                  </a:lnTo>
                  <a:lnTo>
                    <a:pt x="177" y="850"/>
                  </a:lnTo>
                  <a:cubicBezTo>
                    <a:pt x="177" y="850"/>
                    <a:pt x="177" y="851"/>
                    <a:pt x="177" y="852"/>
                  </a:cubicBezTo>
                  <a:lnTo>
                    <a:pt x="164" y="887"/>
                  </a:lnTo>
                  <a:cubicBezTo>
                    <a:pt x="164" y="888"/>
                    <a:pt x="163" y="889"/>
                    <a:pt x="163" y="890"/>
                  </a:cubicBezTo>
                  <a:lnTo>
                    <a:pt x="150" y="906"/>
                  </a:lnTo>
                  <a:cubicBezTo>
                    <a:pt x="149" y="907"/>
                    <a:pt x="148" y="907"/>
                    <a:pt x="147" y="908"/>
                  </a:cubicBezTo>
                  <a:lnTo>
                    <a:pt x="141" y="911"/>
                  </a:lnTo>
                  <a:lnTo>
                    <a:pt x="145" y="907"/>
                  </a:lnTo>
                  <a:lnTo>
                    <a:pt x="141" y="916"/>
                  </a:lnTo>
                  <a:cubicBezTo>
                    <a:pt x="141" y="919"/>
                    <a:pt x="139" y="921"/>
                    <a:pt x="136" y="921"/>
                  </a:cubicBezTo>
                  <a:lnTo>
                    <a:pt x="117" y="928"/>
                  </a:lnTo>
                  <a:lnTo>
                    <a:pt x="120" y="926"/>
                  </a:lnTo>
                  <a:lnTo>
                    <a:pt x="111" y="936"/>
                  </a:lnTo>
                  <a:cubicBezTo>
                    <a:pt x="109" y="937"/>
                    <a:pt x="106" y="938"/>
                    <a:pt x="104" y="938"/>
                  </a:cubicBezTo>
                  <a:cubicBezTo>
                    <a:pt x="101" y="937"/>
                    <a:pt x="99" y="936"/>
                    <a:pt x="98" y="934"/>
                  </a:cubicBezTo>
                  <a:lnTo>
                    <a:pt x="95" y="927"/>
                  </a:lnTo>
                  <a:lnTo>
                    <a:pt x="105" y="931"/>
                  </a:lnTo>
                  <a:lnTo>
                    <a:pt x="89" y="937"/>
                  </a:lnTo>
                  <a:lnTo>
                    <a:pt x="93" y="926"/>
                  </a:lnTo>
                  <a:lnTo>
                    <a:pt x="109" y="955"/>
                  </a:lnTo>
                  <a:cubicBezTo>
                    <a:pt x="110" y="957"/>
                    <a:pt x="110" y="960"/>
                    <a:pt x="109" y="962"/>
                  </a:cubicBezTo>
                  <a:lnTo>
                    <a:pt x="106" y="971"/>
                  </a:lnTo>
                  <a:cubicBezTo>
                    <a:pt x="106" y="973"/>
                    <a:pt x="105" y="974"/>
                    <a:pt x="104" y="975"/>
                  </a:cubicBezTo>
                  <a:lnTo>
                    <a:pt x="91" y="988"/>
                  </a:lnTo>
                  <a:cubicBezTo>
                    <a:pt x="91" y="988"/>
                    <a:pt x="91" y="988"/>
                    <a:pt x="90" y="989"/>
                  </a:cubicBezTo>
                  <a:lnTo>
                    <a:pt x="70" y="1002"/>
                  </a:lnTo>
                  <a:lnTo>
                    <a:pt x="64" y="1005"/>
                  </a:lnTo>
                  <a:cubicBezTo>
                    <a:pt x="61" y="1006"/>
                    <a:pt x="59" y="1006"/>
                    <a:pt x="56" y="1005"/>
                  </a:cubicBezTo>
                  <a:lnTo>
                    <a:pt x="50" y="1002"/>
                  </a:lnTo>
                  <a:lnTo>
                    <a:pt x="58" y="1002"/>
                  </a:lnTo>
                  <a:lnTo>
                    <a:pt x="35" y="1015"/>
                  </a:lnTo>
                  <a:lnTo>
                    <a:pt x="36" y="1014"/>
                  </a:lnTo>
                  <a:lnTo>
                    <a:pt x="20" y="1027"/>
                  </a:lnTo>
                  <a:lnTo>
                    <a:pt x="23" y="1020"/>
                  </a:lnTo>
                  <a:lnTo>
                    <a:pt x="26" y="1042"/>
                  </a:lnTo>
                  <a:lnTo>
                    <a:pt x="25" y="1040"/>
                  </a:lnTo>
                  <a:lnTo>
                    <a:pt x="32" y="1053"/>
                  </a:lnTo>
                  <a:cubicBezTo>
                    <a:pt x="34" y="1057"/>
                    <a:pt x="32" y="1062"/>
                    <a:pt x="28" y="1064"/>
                  </a:cubicBezTo>
                  <a:lnTo>
                    <a:pt x="22" y="1067"/>
                  </a:lnTo>
                  <a:lnTo>
                    <a:pt x="23" y="1066"/>
                  </a:lnTo>
                  <a:lnTo>
                    <a:pt x="10" y="1076"/>
                  </a:lnTo>
                  <a:lnTo>
                    <a:pt x="1" y="1063"/>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19" name="Freeform 902"/>
            <p:cNvSpPr>
              <a:spLocks/>
            </p:cNvSpPr>
            <p:nvPr/>
          </p:nvSpPr>
          <p:spPr bwMode="auto">
            <a:xfrm>
              <a:off x="7012412" y="5260322"/>
              <a:ext cx="860454" cy="441016"/>
            </a:xfrm>
            <a:custGeom>
              <a:avLst/>
              <a:gdLst/>
              <a:ahLst/>
              <a:cxnLst>
                <a:cxn ang="0">
                  <a:pos x="0" y="113"/>
                </a:cxn>
                <a:cxn ang="0">
                  <a:pos x="6" y="129"/>
                </a:cxn>
                <a:cxn ang="0">
                  <a:pos x="6" y="155"/>
                </a:cxn>
                <a:cxn ang="0">
                  <a:pos x="12" y="161"/>
                </a:cxn>
                <a:cxn ang="0">
                  <a:pos x="25" y="172"/>
                </a:cxn>
                <a:cxn ang="0">
                  <a:pos x="45" y="187"/>
                </a:cxn>
                <a:cxn ang="0">
                  <a:pos x="57" y="191"/>
                </a:cxn>
                <a:cxn ang="0">
                  <a:pos x="66" y="208"/>
                </a:cxn>
                <a:cxn ang="0">
                  <a:pos x="78" y="244"/>
                </a:cxn>
                <a:cxn ang="0">
                  <a:pos x="103" y="210"/>
                </a:cxn>
                <a:cxn ang="0">
                  <a:pos x="110" y="205"/>
                </a:cxn>
                <a:cxn ang="0">
                  <a:pos x="120" y="191"/>
                </a:cxn>
                <a:cxn ang="0">
                  <a:pos x="137" y="135"/>
                </a:cxn>
                <a:cxn ang="0">
                  <a:pos x="161" y="139"/>
                </a:cxn>
                <a:cxn ang="0">
                  <a:pos x="182" y="165"/>
                </a:cxn>
                <a:cxn ang="0">
                  <a:pos x="183" y="194"/>
                </a:cxn>
                <a:cxn ang="0">
                  <a:pos x="208" y="216"/>
                </a:cxn>
                <a:cxn ang="0">
                  <a:pos x="232" y="235"/>
                </a:cxn>
                <a:cxn ang="0">
                  <a:pos x="268" y="205"/>
                </a:cxn>
                <a:cxn ang="0">
                  <a:pos x="298" y="167"/>
                </a:cxn>
                <a:cxn ang="0">
                  <a:pos x="315" y="155"/>
                </a:cxn>
                <a:cxn ang="0">
                  <a:pos x="333" y="151"/>
                </a:cxn>
                <a:cxn ang="0">
                  <a:pos x="343" y="136"/>
                </a:cxn>
                <a:cxn ang="0">
                  <a:pos x="358" y="134"/>
                </a:cxn>
                <a:cxn ang="0">
                  <a:pos x="363" y="140"/>
                </a:cxn>
                <a:cxn ang="0">
                  <a:pos x="375" y="145"/>
                </a:cxn>
                <a:cxn ang="0">
                  <a:pos x="390" y="142"/>
                </a:cxn>
                <a:cxn ang="0">
                  <a:pos x="397" y="167"/>
                </a:cxn>
                <a:cxn ang="0">
                  <a:pos x="415" y="174"/>
                </a:cxn>
                <a:cxn ang="0">
                  <a:pos x="418" y="199"/>
                </a:cxn>
                <a:cxn ang="0">
                  <a:pos x="439" y="211"/>
                </a:cxn>
                <a:cxn ang="0">
                  <a:pos x="452" y="218"/>
                </a:cxn>
                <a:cxn ang="0">
                  <a:pos x="470" y="224"/>
                </a:cxn>
                <a:cxn ang="0">
                  <a:pos x="465" y="235"/>
                </a:cxn>
                <a:cxn ang="0">
                  <a:pos x="534" y="134"/>
                </a:cxn>
                <a:cxn ang="0">
                  <a:pos x="470" y="95"/>
                </a:cxn>
                <a:cxn ang="0">
                  <a:pos x="439" y="88"/>
                </a:cxn>
                <a:cxn ang="0">
                  <a:pos x="427" y="117"/>
                </a:cxn>
                <a:cxn ang="0">
                  <a:pos x="413" y="123"/>
                </a:cxn>
                <a:cxn ang="0">
                  <a:pos x="374" y="117"/>
                </a:cxn>
                <a:cxn ang="0">
                  <a:pos x="357" y="103"/>
                </a:cxn>
                <a:cxn ang="0">
                  <a:pos x="345" y="100"/>
                </a:cxn>
                <a:cxn ang="0">
                  <a:pos x="333" y="97"/>
                </a:cxn>
                <a:cxn ang="0">
                  <a:pos x="324" y="78"/>
                </a:cxn>
                <a:cxn ang="0">
                  <a:pos x="294" y="27"/>
                </a:cxn>
                <a:cxn ang="0">
                  <a:pos x="273" y="3"/>
                </a:cxn>
                <a:cxn ang="0">
                  <a:pos x="239" y="10"/>
                </a:cxn>
                <a:cxn ang="0">
                  <a:pos x="234" y="18"/>
                </a:cxn>
                <a:cxn ang="0">
                  <a:pos x="210" y="38"/>
                </a:cxn>
                <a:cxn ang="0">
                  <a:pos x="172" y="44"/>
                </a:cxn>
                <a:cxn ang="0">
                  <a:pos x="165" y="44"/>
                </a:cxn>
                <a:cxn ang="0">
                  <a:pos x="118" y="44"/>
                </a:cxn>
                <a:cxn ang="0">
                  <a:pos x="105" y="46"/>
                </a:cxn>
                <a:cxn ang="0">
                  <a:pos x="56" y="66"/>
                </a:cxn>
                <a:cxn ang="0">
                  <a:pos x="42" y="72"/>
                </a:cxn>
              </a:cxnLst>
              <a:rect l="0" t="0" r="r" b="b"/>
              <a:pathLst>
                <a:path w="540" h="252">
                  <a:moveTo>
                    <a:pt x="1" y="89"/>
                  </a:moveTo>
                  <a:lnTo>
                    <a:pt x="0" y="108"/>
                  </a:lnTo>
                  <a:lnTo>
                    <a:pt x="0" y="113"/>
                  </a:lnTo>
                  <a:lnTo>
                    <a:pt x="4" y="118"/>
                  </a:lnTo>
                  <a:lnTo>
                    <a:pt x="4" y="126"/>
                  </a:lnTo>
                  <a:lnTo>
                    <a:pt x="6" y="129"/>
                  </a:lnTo>
                  <a:lnTo>
                    <a:pt x="9" y="130"/>
                  </a:lnTo>
                  <a:lnTo>
                    <a:pt x="5" y="138"/>
                  </a:lnTo>
                  <a:lnTo>
                    <a:pt x="6" y="155"/>
                  </a:lnTo>
                  <a:lnTo>
                    <a:pt x="7" y="157"/>
                  </a:lnTo>
                  <a:lnTo>
                    <a:pt x="11" y="158"/>
                  </a:lnTo>
                  <a:lnTo>
                    <a:pt x="12" y="161"/>
                  </a:lnTo>
                  <a:lnTo>
                    <a:pt x="17" y="157"/>
                  </a:lnTo>
                  <a:lnTo>
                    <a:pt x="19" y="157"/>
                  </a:lnTo>
                  <a:lnTo>
                    <a:pt x="25" y="172"/>
                  </a:lnTo>
                  <a:lnTo>
                    <a:pt x="31" y="174"/>
                  </a:lnTo>
                  <a:lnTo>
                    <a:pt x="38" y="183"/>
                  </a:lnTo>
                  <a:lnTo>
                    <a:pt x="45" y="187"/>
                  </a:lnTo>
                  <a:lnTo>
                    <a:pt x="50" y="185"/>
                  </a:lnTo>
                  <a:lnTo>
                    <a:pt x="51" y="187"/>
                  </a:lnTo>
                  <a:lnTo>
                    <a:pt x="57" y="191"/>
                  </a:lnTo>
                  <a:lnTo>
                    <a:pt x="61" y="199"/>
                  </a:lnTo>
                  <a:lnTo>
                    <a:pt x="63" y="200"/>
                  </a:lnTo>
                  <a:lnTo>
                    <a:pt x="66" y="208"/>
                  </a:lnTo>
                  <a:lnTo>
                    <a:pt x="69" y="212"/>
                  </a:lnTo>
                  <a:lnTo>
                    <a:pt x="75" y="214"/>
                  </a:lnTo>
                  <a:lnTo>
                    <a:pt x="78" y="244"/>
                  </a:lnTo>
                  <a:lnTo>
                    <a:pt x="82" y="252"/>
                  </a:lnTo>
                  <a:lnTo>
                    <a:pt x="86" y="252"/>
                  </a:lnTo>
                  <a:lnTo>
                    <a:pt x="103" y="210"/>
                  </a:lnTo>
                  <a:lnTo>
                    <a:pt x="105" y="210"/>
                  </a:lnTo>
                  <a:lnTo>
                    <a:pt x="110" y="207"/>
                  </a:lnTo>
                  <a:lnTo>
                    <a:pt x="110" y="205"/>
                  </a:lnTo>
                  <a:lnTo>
                    <a:pt x="113" y="201"/>
                  </a:lnTo>
                  <a:lnTo>
                    <a:pt x="113" y="199"/>
                  </a:lnTo>
                  <a:lnTo>
                    <a:pt x="120" y="191"/>
                  </a:lnTo>
                  <a:lnTo>
                    <a:pt x="124" y="152"/>
                  </a:lnTo>
                  <a:lnTo>
                    <a:pt x="133" y="138"/>
                  </a:lnTo>
                  <a:lnTo>
                    <a:pt x="137" y="135"/>
                  </a:lnTo>
                  <a:lnTo>
                    <a:pt x="141" y="136"/>
                  </a:lnTo>
                  <a:lnTo>
                    <a:pt x="156" y="138"/>
                  </a:lnTo>
                  <a:lnTo>
                    <a:pt x="161" y="139"/>
                  </a:lnTo>
                  <a:lnTo>
                    <a:pt x="172" y="151"/>
                  </a:lnTo>
                  <a:lnTo>
                    <a:pt x="181" y="155"/>
                  </a:lnTo>
                  <a:lnTo>
                    <a:pt x="182" y="165"/>
                  </a:lnTo>
                  <a:lnTo>
                    <a:pt x="179" y="175"/>
                  </a:lnTo>
                  <a:lnTo>
                    <a:pt x="179" y="189"/>
                  </a:lnTo>
                  <a:lnTo>
                    <a:pt x="183" y="194"/>
                  </a:lnTo>
                  <a:lnTo>
                    <a:pt x="189" y="213"/>
                  </a:lnTo>
                  <a:lnTo>
                    <a:pt x="192" y="216"/>
                  </a:lnTo>
                  <a:lnTo>
                    <a:pt x="208" y="216"/>
                  </a:lnTo>
                  <a:lnTo>
                    <a:pt x="217" y="220"/>
                  </a:lnTo>
                  <a:lnTo>
                    <a:pt x="226" y="235"/>
                  </a:lnTo>
                  <a:lnTo>
                    <a:pt x="232" y="235"/>
                  </a:lnTo>
                  <a:lnTo>
                    <a:pt x="241" y="235"/>
                  </a:lnTo>
                  <a:lnTo>
                    <a:pt x="243" y="235"/>
                  </a:lnTo>
                  <a:lnTo>
                    <a:pt x="268" y="205"/>
                  </a:lnTo>
                  <a:lnTo>
                    <a:pt x="294" y="174"/>
                  </a:lnTo>
                  <a:lnTo>
                    <a:pt x="295" y="168"/>
                  </a:lnTo>
                  <a:lnTo>
                    <a:pt x="298" y="167"/>
                  </a:lnTo>
                  <a:lnTo>
                    <a:pt x="300" y="166"/>
                  </a:lnTo>
                  <a:lnTo>
                    <a:pt x="305" y="161"/>
                  </a:lnTo>
                  <a:lnTo>
                    <a:pt x="315" y="155"/>
                  </a:lnTo>
                  <a:lnTo>
                    <a:pt x="320" y="155"/>
                  </a:lnTo>
                  <a:lnTo>
                    <a:pt x="324" y="151"/>
                  </a:lnTo>
                  <a:lnTo>
                    <a:pt x="333" y="151"/>
                  </a:lnTo>
                  <a:lnTo>
                    <a:pt x="336" y="151"/>
                  </a:lnTo>
                  <a:lnTo>
                    <a:pt x="339" y="149"/>
                  </a:lnTo>
                  <a:lnTo>
                    <a:pt x="343" y="136"/>
                  </a:lnTo>
                  <a:lnTo>
                    <a:pt x="344" y="136"/>
                  </a:lnTo>
                  <a:lnTo>
                    <a:pt x="357" y="130"/>
                  </a:lnTo>
                  <a:lnTo>
                    <a:pt x="358" y="134"/>
                  </a:lnTo>
                  <a:lnTo>
                    <a:pt x="360" y="139"/>
                  </a:lnTo>
                  <a:lnTo>
                    <a:pt x="361" y="140"/>
                  </a:lnTo>
                  <a:lnTo>
                    <a:pt x="363" y="140"/>
                  </a:lnTo>
                  <a:lnTo>
                    <a:pt x="367" y="138"/>
                  </a:lnTo>
                  <a:lnTo>
                    <a:pt x="374" y="142"/>
                  </a:lnTo>
                  <a:lnTo>
                    <a:pt x="375" y="145"/>
                  </a:lnTo>
                  <a:lnTo>
                    <a:pt x="380" y="146"/>
                  </a:lnTo>
                  <a:lnTo>
                    <a:pt x="385" y="142"/>
                  </a:lnTo>
                  <a:lnTo>
                    <a:pt x="390" y="142"/>
                  </a:lnTo>
                  <a:lnTo>
                    <a:pt x="393" y="146"/>
                  </a:lnTo>
                  <a:lnTo>
                    <a:pt x="394" y="155"/>
                  </a:lnTo>
                  <a:lnTo>
                    <a:pt x="397" y="167"/>
                  </a:lnTo>
                  <a:lnTo>
                    <a:pt x="401" y="169"/>
                  </a:lnTo>
                  <a:lnTo>
                    <a:pt x="411" y="169"/>
                  </a:lnTo>
                  <a:lnTo>
                    <a:pt x="415" y="174"/>
                  </a:lnTo>
                  <a:lnTo>
                    <a:pt x="423" y="184"/>
                  </a:lnTo>
                  <a:lnTo>
                    <a:pt x="423" y="190"/>
                  </a:lnTo>
                  <a:lnTo>
                    <a:pt x="418" y="199"/>
                  </a:lnTo>
                  <a:lnTo>
                    <a:pt x="418" y="206"/>
                  </a:lnTo>
                  <a:lnTo>
                    <a:pt x="421" y="208"/>
                  </a:lnTo>
                  <a:lnTo>
                    <a:pt x="439" y="211"/>
                  </a:lnTo>
                  <a:lnTo>
                    <a:pt x="448" y="213"/>
                  </a:lnTo>
                  <a:lnTo>
                    <a:pt x="448" y="218"/>
                  </a:lnTo>
                  <a:lnTo>
                    <a:pt x="452" y="218"/>
                  </a:lnTo>
                  <a:lnTo>
                    <a:pt x="464" y="218"/>
                  </a:lnTo>
                  <a:lnTo>
                    <a:pt x="466" y="224"/>
                  </a:lnTo>
                  <a:lnTo>
                    <a:pt x="470" y="224"/>
                  </a:lnTo>
                  <a:lnTo>
                    <a:pt x="469" y="230"/>
                  </a:lnTo>
                  <a:lnTo>
                    <a:pt x="468" y="231"/>
                  </a:lnTo>
                  <a:lnTo>
                    <a:pt x="465" y="235"/>
                  </a:lnTo>
                  <a:lnTo>
                    <a:pt x="540" y="231"/>
                  </a:lnTo>
                  <a:lnTo>
                    <a:pt x="537" y="134"/>
                  </a:lnTo>
                  <a:lnTo>
                    <a:pt x="534" y="134"/>
                  </a:lnTo>
                  <a:lnTo>
                    <a:pt x="531" y="110"/>
                  </a:lnTo>
                  <a:lnTo>
                    <a:pt x="501" y="111"/>
                  </a:lnTo>
                  <a:lnTo>
                    <a:pt x="470" y="95"/>
                  </a:lnTo>
                  <a:lnTo>
                    <a:pt x="462" y="94"/>
                  </a:lnTo>
                  <a:lnTo>
                    <a:pt x="453" y="90"/>
                  </a:lnTo>
                  <a:lnTo>
                    <a:pt x="439" y="88"/>
                  </a:lnTo>
                  <a:lnTo>
                    <a:pt x="433" y="90"/>
                  </a:lnTo>
                  <a:lnTo>
                    <a:pt x="426" y="99"/>
                  </a:lnTo>
                  <a:lnTo>
                    <a:pt x="427" y="117"/>
                  </a:lnTo>
                  <a:lnTo>
                    <a:pt x="419" y="118"/>
                  </a:lnTo>
                  <a:lnTo>
                    <a:pt x="420" y="124"/>
                  </a:lnTo>
                  <a:lnTo>
                    <a:pt x="413" y="123"/>
                  </a:lnTo>
                  <a:lnTo>
                    <a:pt x="377" y="124"/>
                  </a:lnTo>
                  <a:lnTo>
                    <a:pt x="375" y="121"/>
                  </a:lnTo>
                  <a:lnTo>
                    <a:pt x="374" y="117"/>
                  </a:lnTo>
                  <a:lnTo>
                    <a:pt x="361" y="111"/>
                  </a:lnTo>
                  <a:lnTo>
                    <a:pt x="360" y="105"/>
                  </a:lnTo>
                  <a:lnTo>
                    <a:pt x="357" y="103"/>
                  </a:lnTo>
                  <a:lnTo>
                    <a:pt x="354" y="105"/>
                  </a:lnTo>
                  <a:lnTo>
                    <a:pt x="346" y="103"/>
                  </a:lnTo>
                  <a:lnTo>
                    <a:pt x="345" y="100"/>
                  </a:lnTo>
                  <a:lnTo>
                    <a:pt x="344" y="99"/>
                  </a:lnTo>
                  <a:lnTo>
                    <a:pt x="338" y="99"/>
                  </a:lnTo>
                  <a:lnTo>
                    <a:pt x="333" y="97"/>
                  </a:lnTo>
                  <a:lnTo>
                    <a:pt x="330" y="88"/>
                  </a:lnTo>
                  <a:lnTo>
                    <a:pt x="325" y="88"/>
                  </a:lnTo>
                  <a:lnTo>
                    <a:pt x="324" y="78"/>
                  </a:lnTo>
                  <a:lnTo>
                    <a:pt x="324" y="60"/>
                  </a:lnTo>
                  <a:lnTo>
                    <a:pt x="321" y="34"/>
                  </a:lnTo>
                  <a:lnTo>
                    <a:pt x="294" y="27"/>
                  </a:lnTo>
                  <a:lnTo>
                    <a:pt x="275" y="0"/>
                  </a:lnTo>
                  <a:lnTo>
                    <a:pt x="275" y="3"/>
                  </a:lnTo>
                  <a:lnTo>
                    <a:pt x="273" y="3"/>
                  </a:lnTo>
                  <a:lnTo>
                    <a:pt x="254" y="10"/>
                  </a:lnTo>
                  <a:lnTo>
                    <a:pt x="245" y="11"/>
                  </a:lnTo>
                  <a:lnTo>
                    <a:pt x="239" y="10"/>
                  </a:lnTo>
                  <a:lnTo>
                    <a:pt x="235" y="13"/>
                  </a:lnTo>
                  <a:lnTo>
                    <a:pt x="236" y="16"/>
                  </a:lnTo>
                  <a:lnTo>
                    <a:pt x="234" y="18"/>
                  </a:lnTo>
                  <a:lnTo>
                    <a:pt x="234" y="21"/>
                  </a:lnTo>
                  <a:lnTo>
                    <a:pt x="223" y="29"/>
                  </a:lnTo>
                  <a:lnTo>
                    <a:pt x="210" y="38"/>
                  </a:lnTo>
                  <a:lnTo>
                    <a:pt x="196" y="42"/>
                  </a:lnTo>
                  <a:lnTo>
                    <a:pt x="189" y="44"/>
                  </a:lnTo>
                  <a:lnTo>
                    <a:pt x="172" y="44"/>
                  </a:lnTo>
                  <a:lnTo>
                    <a:pt x="171" y="44"/>
                  </a:lnTo>
                  <a:lnTo>
                    <a:pt x="169" y="43"/>
                  </a:lnTo>
                  <a:lnTo>
                    <a:pt x="165" y="44"/>
                  </a:lnTo>
                  <a:lnTo>
                    <a:pt x="161" y="44"/>
                  </a:lnTo>
                  <a:lnTo>
                    <a:pt x="141" y="44"/>
                  </a:lnTo>
                  <a:lnTo>
                    <a:pt x="118" y="44"/>
                  </a:lnTo>
                  <a:lnTo>
                    <a:pt x="118" y="45"/>
                  </a:lnTo>
                  <a:lnTo>
                    <a:pt x="116" y="44"/>
                  </a:lnTo>
                  <a:lnTo>
                    <a:pt x="105" y="46"/>
                  </a:lnTo>
                  <a:lnTo>
                    <a:pt x="84" y="54"/>
                  </a:lnTo>
                  <a:lnTo>
                    <a:pt x="62" y="63"/>
                  </a:lnTo>
                  <a:lnTo>
                    <a:pt x="56" y="66"/>
                  </a:lnTo>
                  <a:lnTo>
                    <a:pt x="45" y="71"/>
                  </a:lnTo>
                  <a:lnTo>
                    <a:pt x="44" y="72"/>
                  </a:lnTo>
                  <a:lnTo>
                    <a:pt x="42" y="72"/>
                  </a:lnTo>
                  <a:lnTo>
                    <a:pt x="4" y="88"/>
                  </a:lnTo>
                  <a:lnTo>
                    <a:pt x="1" y="89"/>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 name="Freeform 903"/>
            <p:cNvSpPr>
              <a:spLocks/>
            </p:cNvSpPr>
            <p:nvPr/>
          </p:nvSpPr>
          <p:spPr bwMode="auto">
            <a:xfrm>
              <a:off x="7012412" y="5260322"/>
              <a:ext cx="870015" cy="451516"/>
            </a:xfrm>
            <a:custGeom>
              <a:avLst/>
              <a:gdLst/>
              <a:ahLst/>
              <a:cxnLst>
                <a:cxn ang="0">
                  <a:pos x="28" y="345"/>
                </a:cxn>
                <a:cxn ang="0">
                  <a:pos x="45" y="427"/>
                </a:cxn>
                <a:cxn ang="0">
                  <a:pos x="99" y="468"/>
                </a:cxn>
                <a:cxn ang="0">
                  <a:pos x="164" y="511"/>
                </a:cxn>
                <a:cxn ang="0">
                  <a:pos x="212" y="572"/>
                </a:cxn>
                <a:cxn ang="0">
                  <a:pos x="289" y="559"/>
                </a:cxn>
                <a:cxn ang="0">
                  <a:pos x="322" y="512"/>
                </a:cxn>
                <a:cxn ang="0">
                  <a:pos x="426" y="367"/>
                </a:cxn>
                <a:cxn ang="0">
                  <a:pos x="494" y="478"/>
                </a:cxn>
                <a:cxn ang="0">
                  <a:pos x="564" y="575"/>
                </a:cxn>
                <a:cxn ang="0">
                  <a:pos x="716" y="549"/>
                </a:cxn>
                <a:cxn ang="0">
                  <a:pos x="844" y="414"/>
                </a:cxn>
                <a:cxn ang="0">
                  <a:pos x="905" y="402"/>
                </a:cxn>
                <a:cxn ang="0">
                  <a:pos x="973" y="373"/>
                </a:cxn>
                <a:cxn ang="0">
                  <a:pos x="1011" y="387"/>
                </a:cxn>
                <a:cxn ang="0">
                  <a:pos x="1065" y="418"/>
                </a:cxn>
                <a:cxn ang="0">
                  <a:pos x="1143" y="499"/>
                </a:cxn>
                <a:cxn ang="0">
                  <a:pos x="1183" y="562"/>
                </a:cxn>
                <a:cxn ang="0">
                  <a:pos x="1261" y="598"/>
                </a:cxn>
                <a:cxn ang="0">
                  <a:pos x="1440" y="626"/>
                </a:cxn>
                <a:cxn ang="0">
                  <a:pos x="1260" y="270"/>
                </a:cxn>
                <a:cxn ang="0">
                  <a:pos x="1153" y="271"/>
                </a:cxn>
                <a:cxn ang="0">
                  <a:pos x="1013" y="348"/>
                </a:cxn>
                <a:cxn ang="0">
                  <a:pos x="963" y="292"/>
                </a:cxn>
                <a:cxn ang="0">
                  <a:pos x="907" y="279"/>
                </a:cxn>
                <a:cxn ang="0">
                  <a:pos x="862" y="107"/>
                </a:cxn>
                <a:cxn ang="0">
                  <a:pos x="687" y="42"/>
                </a:cxn>
                <a:cxn ang="0">
                  <a:pos x="640" y="57"/>
                </a:cxn>
                <a:cxn ang="0">
                  <a:pos x="464" y="133"/>
                </a:cxn>
                <a:cxn ang="0">
                  <a:pos x="330" y="129"/>
                </a:cxn>
                <a:cxn ang="0">
                  <a:pos x="134" y="202"/>
                </a:cxn>
                <a:cxn ang="0">
                  <a:pos x="121" y="192"/>
                </a:cxn>
                <a:cxn ang="0">
                  <a:pos x="324" y="120"/>
                </a:cxn>
                <a:cxn ang="0">
                  <a:pos x="466" y="116"/>
                </a:cxn>
                <a:cxn ang="0">
                  <a:pos x="627" y="57"/>
                </a:cxn>
                <a:cxn ang="0">
                  <a:pos x="662" y="30"/>
                </a:cxn>
                <a:cxn ang="0">
                  <a:pos x="748" y="4"/>
                </a:cxn>
                <a:cxn ang="0">
                  <a:pos x="894" y="239"/>
                </a:cxn>
                <a:cxn ang="0">
                  <a:pos x="933" y="277"/>
                </a:cxn>
                <a:cxn ang="0">
                  <a:pos x="1014" y="318"/>
                </a:cxn>
                <a:cxn ang="0">
                  <a:pos x="1124" y="315"/>
                </a:cxn>
                <a:cxn ang="0">
                  <a:pos x="1219" y="241"/>
                </a:cxn>
                <a:cxn ang="0">
                  <a:pos x="1432" y="358"/>
                </a:cxn>
                <a:cxn ang="0">
                  <a:pos x="1252" y="616"/>
                </a:cxn>
                <a:cxn ang="0">
                  <a:pos x="1195" y="590"/>
                </a:cxn>
                <a:cxn ang="0">
                  <a:pos x="1115" y="534"/>
                </a:cxn>
                <a:cxn ang="0">
                  <a:pos x="1073" y="466"/>
                </a:cxn>
                <a:cxn ang="0">
                  <a:pos x="1040" y="395"/>
                </a:cxn>
                <a:cxn ang="0">
                  <a:pos x="977" y="390"/>
                </a:cxn>
                <a:cxn ang="0">
                  <a:pos x="922" y="380"/>
                </a:cxn>
                <a:cxn ang="0">
                  <a:pos x="861" y="429"/>
                </a:cxn>
                <a:cxn ang="0">
                  <a:pos x="801" y="474"/>
                </a:cxn>
                <a:cxn ang="0">
                  <a:pos x="582" y="603"/>
                </a:cxn>
                <a:cxn ang="0">
                  <a:pos x="478" y="512"/>
                </a:cxn>
                <a:cxn ang="0">
                  <a:pos x="436" y="386"/>
                </a:cxn>
                <a:cxn ang="0">
                  <a:pos x="346" y="415"/>
                </a:cxn>
                <a:cxn ang="0">
                  <a:pos x="306" y="568"/>
                </a:cxn>
                <a:cxn ang="0">
                  <a:pos x="207" y="658"/>
                </a:cxn>
                <a:cxn ang="0">
                  <a:pos x="163" y="541"/>
                </a:cxn>
                <a:cxn ang="0">
                  <a:pos x="102" y="500"/>
                </a:cxn>
                <a:cxn ang="0">
                  <a:pos x="39" y="445"/>
                </a:cxn>
                <a:cxn ang="0">
                  <a:pos x="24" y="352"/>
                </a:cxn>
                <a:cxn ang="0">
                  <a:pos x="0" y="297"/>
                </a:cxn>
              </a:cxnLst>
              <a:rect l="0" t="0" r="r" b="b"/>
              <a:pathLst>
                <a:path w="1457" h="688">
                  <a:moveTo>
                    <a:pt x="20" y="246"/>
                  </a:moveTo>
                  <a:lnTo>
                    <a:pt x="16" y="298"/>
                  </a:lnTo>
                  <a:lnTo>
                    <a:pt x="16" y="310"/>
                  </a:lnTo>
                  <a:lnTo>
                    <a:pt x="15" y="306"/>
                  </a:lnTo>
                  <a:lnTo>
                    <a:pt x="25" y="319"/>
                  </a:lnTo>
                  <a:cubicBezTo>
                    <a:pt x="26" y="320"/>
                    <a:pt x="26" y="322"/>
                    <a:pt x="26" y="323"/>
                  </a:cubicBezTo>
                  <a:lnTo>
                    <a:pt x="26" y="343"/>
                  </a:lnTo>
                  <a:lnTo>
                    <a:pt x="25" y="338"/>
                  </a:lnTo>
                  <a:lnTo>
                    <a:pt x="31" y="348"/>
                  </a:lnTo>
                  <a:lnTo>
                    <a:pt x="28" y="345"/>
                  </a:lnTo>
                  <a:lnTo>
                    <a:pt x="35" y="349"/>
                  </a:lnTo>
                  <a:cubicBezTo>
                    <a:pt x="39" y="351"/>
                    <a:pt x="40" y="355"/>
                    <a:pt x="38" y="359"/>
                  </a:cubicBezTo>
                  <a:lnTo>
                    <a:pt x="29" y="379"/>
                  </a:lnTo>
                  <a:lnTo>
                    <a:pt x="29" y="375"/>
                  </a:lnTo>
                  <a:lnTo>
                    <a:pt x="33" y="420"/>
                  </a:lnTo>
                  <a:lnTo>
                    <a:pt x="32" y="417"/>
                  </a:lnTo>
                  <a:lnTo>
                    <a:pt x="35" y="424"/>
                  </a:lnTo>
                  <a:lnTo>
                    <a:pt x="30" y="420"/>
                  </a:lnTo>
                  <a:lnTo>
                    <a:pt x="40" y="423"/>
                  </a:lnTo>
                  <a:cubicBezTo>
                    <a:pt x="42" y="424"/>
                    <a:pt x="44" y="425"/>
                    <a:pt x="45" y="427"/>
                  </a:cubicBezTo>
                  <a:lnTo>
                    <a:pt x="48" y="433"/>
                  </a:lnTo>
                  <a:lnTo>
                    <a:pt x="36" y="431"/>
                  </a:lnTo>
                  <a:lnTo>
                    <a:pt x="49" y="421"/>
                  </a:lnTo>
                  <a:cubicBezTo>
                    <a:pt x="50" y="420"/>
                    <a:pt x="52" y="419"/>
                    <a:pt x="54" y="419"/>
                  </a:cubicBezTo>
                  <a:lnTo>
                    <a:pt x="60" y="419"/>
                  </a:lnTo>
                  <a:cubicBezTo>
                    <a:pt x="63" y="419"/>
                    <a:pt x="66" y="421"/>
                    <a:pt x="68" y="424"/>
                  </a:cubicBezTo>
                  <a:lnTo>
                    <a:pt x="84" y="463"/>
                  </a:lnTo>
                  <a:lnTo>
                    <a:pt x="79" y="459"/>
                  </a:lnTo>
                  <a:lnTo>
                    <a:pt x="95" y="465"/>
                  </a:lnTo>
                  <a:cubicBezTo>
                    <a:pt x="97" y="466"/>
                    <a:pt x="98" y="467"/>
                    <a:pt x="99" y="468"/>
                  </a:cubicBezTo>
                  <a:lnTo>
                    <a:pt x="115" y="491"/>
                  </a:lnTo>
                  <a:lnTo>
                    <a:pt x="113" y="489"/>
                  </a:lnTo>
                  <a:lnTo>
                    <a:pt x="132" y="502"/>
                  </a:lnTo>
                  <a:lnTo>
                    <a:pt x="124" y="501"/>
                  </a:lnTo>
                  <a:lnTo>
                    <a:pt x="137" y="495"/>
                  </a:lnTo>
                  <a:cubicBezTo>
                    <a:pt x="139" y="494"/>
                    <a:pt x="141" y="494"/>
                    <a:pt x="143" y="494"/>
                  </a:cubicBezTo>
                  <a:cubicBezTo>
                    <a:pt x="145" y="495"/>
                    <a:pt x="147" y="496"/>
                    <a:pt x="148" y="498"/>
                  </a:cubicBezTo>
                  <a:lnTo>
                    <a:pt x="151" y="505"/>
                  </a:lnTo>
                  <a:lnTo>
                    <a:pt x="148" y="502"/>
                  </a:lnTo>
                  <a:lnTo>
                    <a:pt x="164" y="511"/>
                  </a:lnTo>
                  <a:cubicBezTo>
                    <a:pt x="166" y="512"/>
                    <a:pt x="167" y="513"/>
                    <a:pt x="167" y="515"/>
                  </a:cubicBezTo>
                  <a:lnTo>
                    <a:pt x="177" y="534"/>
                  </a:lnTo>
                  <a:lnTo>
                    <a:pt x="173" y="530"/>
                  </a:lnTo>
                  <a:lnTo>
                    <a:pt x="180" y="534"/>
                  </a:lnTo>
                  <a:cubicBezTo>
                    <a:pt x="182" y="535"/>
                    <a:pt x="183" y="537"/>
                    <a:pt x="184" y="539"/>
                  </a:cubicBezTo>
                  <a:lnTo>
                    <a:pt x="191" y="561"/>
                  </a:lnTo>
                  <a:lnTo>
                    <a:pt x="188" y="558"/>
                  </a:lnTo>
                  <a:lnTo>
                    <a:pt x="198" y="568"/>
                  </a:lnTo>
                  <a:lnTo>
                    <a:pt x="195" y="566"/>
                  </a:lnTo>
                  <a:lnTo>
                    <a:pt x="212" y="572"/>
                  </a:lnTo>
                  <a:cubicBezTo>
                    <a:pt x="214" y="574"/>
                    <a:pt x="216" y="576"/>
                    <a:pt x="217" y="579"/>
                  </a:cubicBezTo>
                  <a:lnTo>
                    <a:pt x="223" y="657"/>
                  </a:lnTo>
                  <a:lnTo>
                    <a:pt x="222" y="654"/>
                  </a:lnTo>
                  <a:lnTo>
                    <a:pt x="235" y="677"/>
                  </a:lnTo>
                  <a:lnTo>
                    <a:pt x="228" y="672"/>
                  </a:lnTo>
                  <a:lnTo>
                    <a:pt x="238" y="672"/>
                  </a:lnTo>
                  <a:lnTo>
                    <a:pt x="230" y="678"/>
                  </a:lnTo>
                  <a:lnTo>
                    <a:pt x="275" y="564"/>
                  </a:lnTo>
                  <a:cubicBezTo>
                    <a:pt x="277" y="561"/>
                    <a:pt x="280" y="559"/>
                    <a:pt x="283" y="559"/>
                  </a:cubicBezTo>
                  <a:lnTo>
                    <a:pt x="289" y="559"/>
                  </a:lnTo>
                  <a:lnTo>
                    <a:pt x="286" y="560"/>
                  </a:lnTo>
                  <a:lnTo>
                    <a:pt x="299" y="553"/>
                  </a:lnTo>
                  <a:lnTo>
                    <a:pt x="294" y="560"/>
                  </a:lnTo>
                  <a:lnTo>
                    <a:pt x="294" y="554"/>
                  </a:lnTo>
                  <a:cubicBezTo>
                    <a:pt x="294" y="552"/>
                    <a:pt x="295" y="551"/>
                    <a:pt x="296" y="549"/>
                  </a:cubicBezTo>
                  <a:lnTo>
                    <a:pt x="302" y="540"/>
                  </a:lnTo>
                  <a:lnTo>
                    <a:pt x="301" y="544"/>
                  </a:lnTo>
                  <a:lnTo>
                    <a:pt x="301" y="538"/>
                  </a:lnTo>
                  <a:cubicBezTo>
                    <a:pt x="301" y="536"/>
                    <a:pt x="302" y="533"/>
                    <a:pt x="303" y="532"/>
                  </a:cubicBezTo>
                  <a:lnTo>
                    <a:pt x="322" y="512"/>
                  </a:lnTo>
                  <a:lnTo>
                    <a:pt x="320" y="517"/>
                  </a:lnTo>
                  <a:lnTo>
                    <a:pt x="330" y="414"/>
                  </a:lnTo>
                  <a:cubicBezTo>
                    <a:pt x="330" y="412"/>
                    <a:pt x="330" y="411"/>
                    <a:pt x="331" y="410"/>
                  </a:cubicBezTo>
                  <a:lnTo>
                    <a:pt x="357" y="371"/>
                  </a:lnTo>
                  <a:cubicBezTo>
                    <a:pt x="358" y="370"/>
                    <a:pt x="358" y="369"/>
                    <a:pt x="359" y="369"/>
                  </a:cubicBezTo>
                  <a:lnTo>
                    <a:pt x="369" y="362"/>
                  </a:lnTo>
                  <a:cubicBezTo>
                    <a:pt x="371" y="361"/>
                    <a:pt x="373" y="360"/>
                    <a:pt x="376" y="361"/>
                  </a:cubicBezTo>
                  <a:lnTo>
                    <a:pt x="386" y="364"/>
                  </a:lnTo>
                  <a:lnTo>
                    <a:pt x="384" y="364"/>
                  </a:lnTo>
                  <a:lnTo>
                    <a:pt x="426" y="367"/>
                  </a:lnTo>
                  <a:cubicBezTo>
                    <a:pt x="426" y="367"/>
                    <a:pt x="426" y="367"/>
                    <a:pt x="427" y="368"/>
                  </a:cubicBezTo>
                  <a:lnTo>
                    <a:pt x="440" y="371"/>
                  </a:lnTo>
                  <a:cubicBezTo>
                    <a:pt x="441" y="371"/>
                    <a:pt x="443" y="372"/>
                    <a:pt x="444" y="373"/>
                  </a:cubicBezTo>
                  <a:lnTo>
                    <a:pt x="473" y="406"/>
                  </a:lnTo>
                  <a:lnTo>
                    <a:pt x="470" y="404"/>
                  </a:lnTo>
                  <a:lnTo>
                    <a:pt x="493" y="413"/>
                  </a:lnTo>
                  <a:cubicBezTo>
                    <a:pt x="495" y="415"/>
                    <a:pt x="497" y="417"/>
                    <a:pt x="497" y="420"/>
                  </a:cubicBezTo>
                  <a:lnTo>
                    <a:pt x="501" y="446"/>
                  </a:lnTo>
                  <a:cubicBezTo>
                    <a:pt x="501" y="447"/>
                    <a:pt x="501" y="448"/>
                    <a:pt x="501" y="448"/>
                  </a:cubicBezTo>
                  <a:lnTo>
                    <a:pt x="494" y="478"/>
                  </a:lnTo>
                  <a:lnTo>
                    <a:pt x="494" y="476"/>
                  </a:lnTo>
                  <a:lnTo>
                    <a:pt x="494" y="512"/>
                  </a:lnTo>
                  <a:lnTo>
                    <a:pt x="493" y="507"/>
                  </a:lnTo>
                  <a:lnTo>
                    <a:pt x="502" y="520"/>
                  </a:lnTo>
                  <a:cubicBezTo>
                    <a:pt x="503" y="521"/>
                    <a:pt x="503" y="521"/>
                    <a:pt x="504" y="522"/>
                  </a:cubicBezTo>
                  <a:lnTo>
                    <a:pt x="520" y="574"/>
                  </a:lnTo>
                  <a:lnTo>
                    <a:pt x="518" y="571"/>
                  </a:lnTo>
                  <a:lnTo>
                    <a:pt x="524" y="577"/>
                  </a:lnTo>
                  <a:lnTo>
                    <a:pt x="519" y="575"/>
                  </a:lnTo>
                  <a:lnTo>
                    <a:pt x="564" y="575"/>
                  </a:lnTo>
                  <a:cubicBezTo>
                    <a:pt x="565" y="575"/>
                    <a:pt x="567" y="575"/>
                    <a:pt x="568" y="576"/>
                  </a:cubicBezTo>
                  <a:lnTo>
                    <a:pt x="590" y="589"/>
                  </a:lnTo>
                  <a:cubicBezTo>
                    <a:pt x="591" y="590"/>
                    <a:pt x="592" y="591"/>
                    <a:pt x="593" y="592"/>
                  </a:cubicBezTo>
                  <a:lnTo>
                    <a:pt x="619" y="631"/>
                  </a:lnTo>
                  <a:lnTo>
                    <a:pt x="612" y="627"/>
                  </a:lnTo>
                  <a:lnTo>
                    <a:pt x="628" y="627"/>
                  </a:lnTo>
                  <a:lnTo>
                    <a:pt x="651" y="627"/>
                  </a:lnTo>
                  <a:lnTo>
                    <a:pt x="657" y="627"/>
                  </a:lnTo>
                  <a:lnTo>
                    <a:pt x="651" y="630"/>
                  </a:lnTo>
                  <a:lnTo>
                    <a:pt x="716" y="549"/>
                  </a:lnTo>
                  <a:lnTo>
                    <a:pt x="787" y="467"/>
                  </a:lnTo>
                  <a:lnTo>
                    <a:pt x="785" y="471"/>
                  </a:lnTo>
                  <a:lnTo>
                    <a:pt x="788" y="455"/>
                  </a:lnTo>
                  <a:cubicBezTo>
                    <a:pt x="789" y="452"/>
                    <a:pt x="790" y="450"/>
                    <a:pt x="793" y="449"/>
                  </a:cubicBezTo>
                  <a:lnTo>
                    <a:pt x="799" y="446"/>
                  </a:lnTo>
                  <a:lnTo>
                    <a:pt x="806" y="443"/>
                  </a:lnTo>
                  <a:lnTo>
                    <a:pt x="804" y="444"/>
                  </a:lnTo>
                  <a:lnTo>
                    <a:pt x="816" y="431"/>
                  </a:lnTo>
                  <a:cubicBezTo>
                    <a:pt x="817" y="431"/>
                    <a:pt x="817" y="431"/>
                    <a:pt x="818" y="430"/>
                  </a:cubicBezTo>
                  <a:lnTo>
                    <a:pt x="844" y="414"/>
                  </a:lnTo>
                  <a:cubicBezTo>
                    <a:pt x="845" y="413"/>
                    <a:pt x="846" y="413"/>
                    <a:pt x="848" y="413"/>
                  </a:cubicBezTo>
                  <a:lnTo>
                    <a:pt x="861" y="413"/>
                  </a:lnTo>
                  <a:lnTo>
                    <a:pt x="855" y="415"/>
                  </a:lnTo>
                  <a:lnTo>
                    <a:pt x="865" y="405"/>
                  </a:lnTo>
                  <a:cubicBezTo>
                    <a:pt x="866" y="404"/>
                    <a:pt x="868" y="403"/>
                    <a:pt x="871" y="403"/>
                  </a:cubicBezTo>
                  <a:lnTo>
                    <a:pt x="896" y="403"/>
                  </a:lnTo>
                  <a:lnTo>
                    <a:pt x="903" y="403"/>
                  </a:lnTo>
                  <a:lnTo>
                    <a:pt x="898" y="404"/>
                  </a:lnTo>
                  <a:lnTo>
                    <a:pt x="908" y="398"/>
                  </a:lnTo>
                  <a:lnTo>
                    <a:pt x="905" y="402"/>
                  </a:lnTo>
                  <a:lnTo>
                    <a:pt x="915" y="370"/>
                  </a:lnTo>
                  <a:cubicBezTo>
                    <a:pt x="916" y="366"/>
                    <a:pt x="919" y="364"/>
                    <a:pt x="922" y="364"/>
                  </a:cubicBezTo>
                  <a:lnTo>
                    <a:pt x="925" y="364"/>
                  </a:lnTo>
                  <a:lnTo>
                    <a:pt x="922" y="365"/>
                  </a:lnTo>
                  <a:lnTo>
                    <a:pt x="958" y="349"/>
                  </a:lnTo>
                  <a:cubicBezTo>
                    <a:pt x="960" y="348"/>
                    <a:pt x="962" y="348"/>
                    <a:pt x="964" y="348"/>
                  </a:cubicBezTo>
                  <a:cubicBezTo>
                    <a:pt x="966" y="349"/>
                    <a:pt x="968" y="351"/>
                    <a:pt x="969" y="353"/>
                  </a:cubicBezTo>
                  <a:lnTo>
                    <a:pt x="972" y="363"/>
                  </a:lnTo>
                  <a:lnTo>
                    <a:pt x="975" y="377"/>
                  </a:lnTo>
                  <a:lnTo>
                    <a:pt x="973" y="373"/>
                  </a:lnTo>
                  <a:lnTo>
                    <a:pt x="976" y="376"/>
                  </a:lnTo>
                  <a:lnTo>
                    <a:pt x="971" y="374"/>
                  </a:lnTo>
                  <a:lnTo>
                    <a:pt x="977" y="374"/>
                  </a:lnTo>
                  <a:lnTo>
                    <a:pt x="973" y="375"/>
                  </a:lnTo>
                  <a:lnTo>
                    <a:pt x="982" y="369"/>
                  </a:lnTo>
                  <a:cubicBezTo>
                    <a:pt x="985" y="367"/>
                    <a:pt x="989" y="367"/>
                    <a:pt x="991" y="369"/>
                  </a:cubicBezTo>
                  <a:lnTo>
                    <a:pt x="1011" y="382"/>
                  </a:lnTo>
                  <a:cubicBezTo>
                    <a:pt x="1012" y="382"/>
                    <a:pt x="1013" y="383"/>
                    <a:pt x="1013" y="385"/>
                  </a:cubicBezTo>
                  <a:lnTo>
                    <a:pt x="1017" y="391"/>
                  </a:lnTo>
                  <a:lnTo>
                    <a:pt x="1011" y="387"/>
                  </a:lnTo>
                  <a:lnTo>
                    <a:pt x="1024" y="390"/>
                  </a:lnTo>
                  <a:lnTo>
                    <a:pt x="1017" y="392"/>
                  </a:lnTo>
                  <a:lnTo>
                    <a:pt x="1030" y="382"/>
                  </a:lnTo>
                  <a:cubicBezTo>
                    <a:pt x="1032" y="381"/>
                    <a:pt x="1033" y="380"/>
                    <a:pt x="1035" y="380"/>
                  </a:cubicBezTo>
                  <a:lnTo>
                    <a:pt x="1048" y="380"/>
                  </a:lnTo>
                  <a:cubicBezTo>
                    <a:pt x="1051" y="380"/>
                    <a:pt x="1053" y="382"/>
                    <a:pt x="1055" y="384"/>
                  </a:cubicBezTo>
                  <a:lnTo>
                    <a:pt x="1061" y="394"/>
                  </a:lnTo>
                  <a:cubicBezTo>
                    <a:pt x="1062" y="395"/>
                    <a:pt x="1062" y="396"/>
                    <a:pt x="1062" y="397"/>
                  </a:cubicBezTo>
                  <a:lnTo>
                    <a:pt x="1066" y="420"/>
                  </a:lnTo>
                  <a:lnTo>
                    <a:pt x="1065" y="418"/>
                  </a:lnTo>
                  <a:lnTo>
                    <a:pt x="1075" y="451"/>
                  </a:lnTo>
                  <a:lnTo>
                    <a:pt x="1072" y="447"/>
                  </a:lnTo>
                  <a:lnTo>
                    <a:pt x="1082" y="453"/>
                  </a:lnTo>
                  <a:lnTo>
                    <a:pt x="1077" y="452"/>
                  </a:lnTo>
                  <a:lnTo>
                    <a:pt x="1103" y="452"/>
                  </a:lnTo>
                  <a:cubicBezTo>
                    <a:pt x="1105" y="452"/>
                    <a:pt x="1107" y="453"/>
                    <a:pt x="1109" y="454"/>
                  </a:cubicBezTo>
                  <a:lnTo>
                    <a:pt x="1122" y="467"/>
                  </a:lnTo>
                  <a:cubicBezTo>
                    <a:pt x="1122" y="467"/>
                    <a:pt x="1122" y="468"/>
                    <a:pt x="1122" y="468"/>
                  </a:cubicBezTo>
                  <a:lnTo>
                    <a:pt x="1142" y="494"/>
                  </a:lnTo>
                  <a:cubicBezTo>
                    <a:pt x="1143" y="495"/>
                    <a:pt x="1143" y="497"/>
                    <a:pt x="1143" y="499"/>
                  </a:cubicBezTo>
                  <a:lnTo>
                    <a:pt x="1143" y="515"/>
                  </a:lnTo>
                  <a:cubicBezTo>
                    <a:pt x="1143" y="516"/>
                    <a:pt x="1143" y="518"/>
                    <a:pt x="1142" y="519"/>
                  </a:cubicBezTo>
                  <a:lnTo>
                    <a:pt x="1129" y="542"/>
                  </a:lnTo>
                  <a:lnTo>
                    <a:pt x="1130" y="538"/>
                  </a:lnTo>
                  <a:lnTo>
                    <a:pt x="1130" y="557"/>
                  </a:lnTo>
                  <a:lnTo>
                    <a:pt x="1127" y="550"/>
                  </a:lnTo>
                  <a:lnTo>
                    <a:pt x="1137" y="557"/>
                  </a:lnTo>
                  <a:lnTo>
                    <a:pt x="1133" y="556"/>
                  </a:lnTo>
                  <a:lnTo>
                    <a:pt x="1182" y="562"/>
                  </a:lnTo>
                  <a:cubicBezTo>
                    <a:pt x="1182" y="562"/>
                    <a:pt x="1182" y="562"/>
                    <a:pt x="1183" y="562"/>
                  </a:cubicBezTo>
                  <a:lnTo>
                    <a:pt x="1205" y="569"/>
                  </a:lnTo>
                  <a:cubicBezTo>
                    <a:pt x="1209" y="570"/>
                    <a:pt x="1211" y="573"/>
                    <a:pt x="1211" y="577"/>
                  </a:cubicBezTo>
                  <a:lnTo>
                    <a:pt x="1211" y="590"/>
                  </a:lnTo>
                  <a:lnTo>
                    <a:pt x="1203" y="582"/>
                  </a:lnTo>
                  <a:lnTo>
                    <a:pt x="1213" y="582"/>
                  </a:lnTo>
                  <a:lnTo>
                    <a:pt x="1245" y="582"/>
                  </a:lnTo>
                  <a:cubicBezTo>
                    <a:pt x="1248" y="582"/>
                    <a:pt x="1251" y="584"/>
                    <a:pt x="1252" y="587"/>
                  </a:cubicBezTo>
                  <a:lnTo>
                    <a:pt x="1259" y="603"/>
                  </a:lnTo>
                  <a:lnTo>
                    <a:pt x="1252" y="598"/>
                  </a:lnTo>
                  <a:lnTo>
                    <a:pt x="1261" y="598"/>
                  </a:lnTo>
                  <a:cubicBezTo>
                    <a:pt x="1264" y="598"/>
                    <a:pt x="1266" y="599"/>
                    <a:pt x="1267" y="601"/>
                  </a:cubicBezTo>
                  <a:cubicBezTo>
                    <a:pt x="1269" y="603"/>
                    <a:pt x="1270" y="605"/>
                    <a:pt x="1269" y="607"/>
                  </a:cubicBezTo>
                  <a:lnTo>
                    <a:pt x="1266" y="624"/>
                  </a:lnTo>
                  <a:cubicBezTo>
                    <a:pt x="1266" y="625"/>
                    <a:pt x="1265" y="627"/>
                    <a:pt x="1264" y="628"/>
                  </a:cubicBezTo>
                  <a:lnTo>
                    <a:pt x="1260" y="631"/>
                  </a:lnTo>
                  <a:lnTo>
                    <a:pt x="1261" y="630"/>
                  </a:lnTo>
                  <a:lnTo>
                    <a:pt x="1255" y="639"/>
                  </a:lnTo>
                  <a:lnTo>
                    <a:pt x="1248" y="627"/>
                  </a:lnTo>
                  <a:lnTo>
                    <a:pt x="1448" y="617"/>
                  </a:lnTo>
                  <a:lnTo>
                    <a:pt x="1440" y="626"/>
                  </a:lnTo>
                  <a:lnTo>
                    <a:pt x="1431" y="366"/>
                  </a:lnTo>
                  <a:lnTo>
                    <a:pt x="1439" y="374"/>
                  </a:lnTo>
                  <a:lnTo>
                    <a:pt x="1432" y="374"/>
                  </a:lnTo>
                  <a:cubicBezTo>
                    <a:pt x="1428" y="374"/>
                    <a:pt x="1425" y="371"/>
                    <a:pt x="1424" y="367"/>
                  </a:cubicBezTo>
                  <a:lnTo>
                    <a:pt x="1415" y="302"/>
                  </a:lnTo>
                  <a:lnTo>
                    <a:pt x="1423" y="309"/>
                  </a:lnTo>
                  <a:lnTo>
                    <a:pt x="1345" y="312"/>
                  </a:lnTo>
                  <a:cubicBezTo>
                    <a:pt x="1344" y="312"/>
                    <a:pt x="1343" y="312"/>
                    <a:pt x="1342" y="311"/>
                  </a:cubicBezTo>
                  <a:lnTo>
                    <a:pt x="1258" y="269"/>
                  </a:lnTo>
                  <a:lnTo>
                    <a:pt x="1260" y="270"/>
                  </a:lnTo>
                  <a:lnTo>
                    <a:pt x="1237" y="266"/>
                  </a:lnTo>
                  <a:cubicBezTo>
                    <a:pt x="1237" y="266"/>
                    <a:pt x="1236" y="266"/>
                    <a:pt x="1235" y="266"/>
                  </a:cubicBezTo>
                  <a:lnTo>
                    <a:pt x="1213" y="256"/>
                  </a:lnTo>
                  <a:lnTo>
                    <a:pt x="1215" y="257"/>
                  </a:lnTo>
                  <a:lnTo>
                    <a:pt x="1179" y="250"/>
                  </a:lnTo>
                  <a:lnTo>
                    <a:pt x="1183" y="250"/>
                  </a:lnTo>
                  <a:lnTo>
                    <a:pt x="1167" y="256"/>
                  </a:lnTo>
                  <a:lnTo>
                    <a:pt x="1170" y="254"/>
                  </a:lnTo>
                  <a:lnTo>
                    <a:pt x="1151" y="277"/>
                  </a:lnTo>
                  <a:lnTo>
                    <a:pt x="1153" y="271"/>
                  </a:lnTo>
                  <a:lnTo>
                    <a:pt x="1156" y="320"/>
                  </a:lnTo>
                  <a:cubicBezTo>
                    <a:pt x="1156" y="324"/>
                    <a:pt x="1153" y="327"/>
                    <a:pt x="1149" y="328"/>
                  </a:cubicBezTo>
                  <a:lnTo>
                    <a:pt x="1127" y="331"/>
                  </a:lnTo>
                  <a:lnTo>
                    <a:pt x="1133" y="322"/>
                  </a:lnTo>
                  <a:lnTo>
                    <a:pt x="1137" y="338"/>
                  </a:lnTo>
                  <a:cubicBezTo>
                    <a:pt x="1137" y="341"/>
                    <a:pt x="1136" y="343"/>
                    <a:pt x="1135" y="345"/>
                  </a:cubicBezTo>
                  <a:cubicBezTo>
                    <a:pt x="1133" y="347"/>
                    <a:pt x="1130" y="348"/>
                    <a:pt x="1127" y="347"/>
                  </a:cubicBezTo>
                  <a:lnTo>
                    <a:pt x="1108" y="344"/>
                  </a:lnTo>
                  <a:lnTo>
                    <a:pt x="1110" y="344"/>
                  </a:lnTo>
                  <a:lnTo>
                    <a:pt x="1013" y="348"/>
                  </a:lnTo>
                  <a:cubicBezTo>
                    <a:pt x="1009" y="348"/>
                    <a:pt x="1006" y="345"/>
                    <a:pt x="1005" y="342"/>
                  </a:cubicBezTo>
                  <a:lnTo>
                    <a:pt x="1002" y="332"/>
                  </a:lnTo>
                  <a:lnTo>
                    <a:pt x="999" y="323"/>
                  </a:lnTo>
                  <a:lnTo>
                    <a:pt x="1003" y="327"/>
                  </a:lnTo>
                  <a:lnTo>
                    <a:pt x="967" y="311"/>
                  </a:lnTo>
                  <a:cubicBezTo>
                    <a:pt x="965" y="310"/>
                    <a:pt x="963" y="308"/>
                    <a:pt x="963" y="305"/>
                  </a:cubicBezTo>
                  <a:lnTo>
                    <a:pt x="960" y="289"/>
                  </a:lnTo>
                  <a:lnTo>
                    <a:pt x="964" y="295"/>
                  </a:lnTo>
                  <a:lnTo>
                    <a:pt x="957" y="292"/>
                  </a:lnTo>
                  <a:lnTo>
                    <a:pt x="963" y="292"/>
                  </a:lnTo>
                  <a:lnTo>
                    <a:pt x="954" y="295"/>
                  </a:lnTo>
                  <a:cubicBezTo>
                    <a:pt x="953" y="296"/>
                    <a:pt x="951" y="296"/>
                    <a:pt x="950" y="296"/>
                  </a:cubicBezTo>
                  <a:lnTo>
                    <a:pt x="931" y="292"/>
                  </a:lnTo>
                  <a:cubicBezTo>
                    <a:pt x="928" y="292"/>
                    <a:pt x="925" y="290"/>
                    <a:pt x="924" y="287"/>
                  </a:cubicBezTo>
                  <a:lnTo>
                    <a:pt x="921" y="277"/>
                  </a:lnTo>
                  <a:lnTo>
                    <a:pt x="923" y="280"/>
                  </a:lnTo>
                  <a:lnTo>
                    <a:pt x="920" y="277"/>
                  </a:lnTo>
                  <a:lnTo>
                    <a:pt x="925" y="279"/>
                  </a:lnTo>
                  <a:lnTo>
                    <a:pt x="909" y="279"/>
                  </a:lnTo>
                  <a:cubicBezTo>
                    <a:pt x="909" y="279"/>
                    <a:pt x="908" y="279"/>
                    <a:pt x="907" y="279"/>
                  </a:cubicBezTo>
                  <a:lnTo>
                    <a:pt x="894" y="276"/>
                  </a:lnTo>
                  <a:cubicBezTo>
                    <a:pt x="892" y="275"/>
                    <a:pt x="890" y="273"/>
                    <a:pt x="889" y="271"/>
                  </a:cubicBezTo>
                  <a:lnTo>
                    <a:pt x="879" y="245"/>
                  </a:lnTo>
                  <a:lnTo>
                    <a:pt x="887" y="250"/>
                  </a:lnTo>
                  <a:lnTo>
                    <a:pt x="874" y="250"/>
                  </a:lnTo>
                  <a:cubicBezTo>
                    <a:pt x="870" y="250"/>
                    <a:pt x="866" y="247"/>
                    <a:pt x="866" y="243"/>
                  </a:cubicBezTo>
                  <a:lnTo>
                    <a:pt x="863" y="217"/>
                  </a:lnTo>
                  <a:lnTo>
                    <a:pt x="863" y="168"/>
                  </a:lnTo>
                  <a:lnTo>
                    <a:pt x="856" y="100"/>
                  </a:lnTo>
                  <a:lnTo>
                    <a:pt x="862" y="107"/>
                  </a:lnTo>
                  <a:lnTo>
                    <a:pt x="791" y="88"/>
                  </a:lnTo>
                  <a:cubicBezTo>
                    <a:pt x="789" y="87"/>
                    <a:pt x="788" y="86"/>
                    <a:pt x="787" y="85"/>
                  </a:cubicBezTo>
                  <a:lnTo>
                    <a:pt x="735" y="13"/>
                  </a:lnTo>
                  <a:lnTo>
                    <a:pt x="749" y="8"/>
                  </a:lnTo>
                  <a:lnTo>
                    <a:pt x="749" y="15"/>
                  </a:lnTo>
                  <a:cubicBezTo>
                    <a:pt x="749" y="19"/>
                    <a:pt x="746" y="23"/>
                    <a:pt x="741" y="23"/>
                  </a:cubicBezTo>
                  <a:lnTo>
                    <a:pt x="735" y="23"/>
                  </a:lnTo>
                  <a:lnTo>
                    <a:pt x="738" y="22"/>
                  </a:lnTo>
                  <a:lnTo>
                    <a:pt x="689" y="42"/>
                  </a:lnTo>
                  <a:cubicBezTo>
                    <a:pt x="689" y="42"/>
                    <a:pt x="688" y="42"/>
                    <a:pt x="687" y="42"/>
                  </a:cubicBezTo>
                  <a:lnTo>
                    <a:pt x="662" y="46"/>
                  </a:lnTo>
                  <a:cubicBezTo>
                    <a:pt x="661" y="46"/>
                    <a:pt x="660" y="46"/>
                    <a:pt x="659" y="46"/>
                  </a:cubicBezTo>
                  <a:lnTo>
                    <a:pt x="643" y="42"/>
                  </a:lnTo>
                  <a:lnTo>
                    <a:pt x="650" y="40"/>
                  </a:lnTo>
                  <a:lnTo>
                    <a:pt x="641" y="50"/>
                  </a:lnTo>
                  <a:lnTo>
                    <a:pt x="642" y="41"/>
                  </a:lnTo>
                  <a:lnTo>
                    <a:pt x="645" y="47"/>
                  </a:lnTo>
                  <a:cubicBezTo>
                    <a:pt x="647" y="50"/>
                    <a:pt x="646" y="54"/>
                    <a:pt x="644" y="56"/>
                  </a:cubicBezTo>
                  <a:lnTo>
                    <a:pt x="637" y="63"/>
                  </a:lnTo>
                  <a:lnTo>
                    <a:pt x="640" y="57"/>
                  </a:lnTo>
                  <a:lnTo>
                    <a:pt x="640" y="64"/>
                  </a:lnTo>
                  <a:cubicBezTo>
                    <a:pt x="640" y="66"/>
                    <a:pt x="638" y="68"/>
                    <a:pt x="637" y="70"/>
                  </a:cubicBezTo>
                  <a:lnTo>
                    <a:pt x="607" y="93"/>
                  </a:lnTo>
                  <a:lnTo>
                    <a:pt x="571" y="116"/>
                  </a:lnTo>
                  <a:cubicBezTo>
                    <a:pt x="571" y="116"/>
                    <a:pt x="570" y="117"/>
                    <a:pt x="569" y="117"/>
                  </a:cubicBezTo>
                  <a:lnTo>
                    <a:pt x="534" y="127"/>
                  </a:lnTo>
                  <a:lnTo>
                    <a:pt x="515" y="133"/>
                  </a:lnTo>
                  <a:cubicBezTo>
                    <a:pt x="514" y="133"/>
                    <a:pt x="513" y="133"/>
                    <a:pt x="512" y="133"/>
                  </a:cubicBezTo>
                  <a:lnTo>
                    <a:pt x="467" y="133"/>
                  </a:lnTo>
                  <a:lnTo>
                    <a:pt x="464" y="133"/>
                  </a:lnTo>
                  <a:cubicBezTo>
                    <a:pt x="462" y="133"/>
                    <a:pt x="460" y="132"/>
                    <a:pt x="458" y="131"/>
                  </a:cubicBezTo>
                  <a:lnTo>
                    <a:pt x="455" y="128"/>
                  </a:lnTo>
                  <a:lnTo>
                    <a:pt x="462" y="130"/>
                  </a:lnTo>
                  <a:lnTo>
                    <a:pt x="450" y="133"/>
                  </a:lnTo>
                  <a:cubicBezTo>
                    <a:pt x="449" y="133"/>
                    <a:pt x="448" y="133"/>
                    <a:pt x="448" y="133"/>
                  </a:cubicBezTo>
                  <a:lnTo>
                    <a:pt x="438" y="133"/>
                  </a:lnTo>
                  <a:lnTo>
                    <a:pt x="383" y="133"/>
                  </a:lnTo>
                  <a:lnTo>
                    <a:pt x="322" y="133"/>
                  </a:lnTo>
                  <a:lnTo>
                    <a:pt x="330" y="125"/>
                  </a:lnTo>
                  <a:lnTo>
                    <a:pt x="330" y="129"/>
                  </a:lnTo>
                  <a:cubicBezTo>
                    <a:pt x="330" y="132"/>
                    <a:pt x="328" y="135"/>
                    <a:pt x="325" y="136"/>
                  </a:cubicBezTo>
                  <a:cubicBezTo>
                    <a:pt x="322" y="137"/>
                    <a:pt x="318" y="137"/>
                    <a:pt x="316" y="134"/>
                  </a:cubicBezTo>
                  <a:lnTo>
                    <a:pt x="313" y="131"/>
                  </a:lnTo>
                  <a:lnTo>
                    <a:pt x="320" y="133"/>
                  </a:lnTo>
                  <a:lnTo>
                    <a:pt x="291" y="140"/>
                  </a:lnTo>
                  <a:lnTo>
                    <a:pt x="234" y="159"/>
                  </a:lnTo>
                  <a:lnTo>
                    <a:pt x="176" y="185"/>
                  </a:lnTo>
                  <a:lnTo>
                    <a:pt x="160" y="191"/>
                  </a:lnTo>
                  <a:lnTo>
                    <a:pt x="131" y="204"/>
                  </a:lnTo>
                  <a:lnTo>
                    <a:pt x="134" y="202"/>
                  </a:lnTo>
                  <a:lnTo>
                    <a:pt x="130" y="206"/>
                  </a:lnTo>
                  <a:cubicBezTo>
                    <a:pt x="129" y="207"/>
                    <a:pt x="127" y="208"/>
                    <a:pt x="125" y="208"/>
                  </a:cubicBezTo>
                  <a:lnTo>
                    <a:pt x="121" y="208"/>
                  </a:lnTo>
                  <a:lnTo>
                    <a:pt x="124" y="207"/>
                  </a:lnTo>
                  <a:lnTo>
                    <a:pt x="21" y="250"/>
                  </a:lnTo>
                  <a:lnTo>
                    <a:pt x="15" y="253"/>
                  </a:lnTo>
                  <a:lnTo>
                    <a:pt x="8" y="238"/>
                  </a:lnTo>
                  <a:lnTo>
                    <a:pt x="15" y="235"/>
                  </a:lnTo>
                  <a:lnTo>
                    <a:pt x="118" y="193"/>
                  </a:lnTo>
                  <a:cubicBezTo>
                    <a:pt x="119" y="192"/>
                    <a:pt x="120" y="192"/>
                    <a:pt x="121" y="192"/>
                  </a:cubicBezTo>
                  <a:lnTo>
                    <a:pt x="125" y="192"/>
                  </a:lnTo>
                  <a:lnTo>
                    <a:pt x="119" y="194"/>
                  </a:lnTo>
                  <a:lnTo>
                    <a:pt x="122" y="191"/>
                  </a:lnTo>
                  <a:cubicBezTo>
                    <a:pt x="123" y="190"/>
                    <a:pt x="124" y="190"/>
                    <a:pt x="125" y="189"/>
                  </a:cubicBezTo>
                  <a:lnTo>
                    <a:pt x="154" y="176"/>
                  </a:lnTo>
                  <a:lnTo>
                    <a:pt x="170" y="170"/>
                  </a:lnTo>
                  <a:lnTo>
                    <a:pt x="229" y="144"/>
                  </a:lnTo>
                  <a:lnTo>
                    <a:pt x="288" y="124"/>
                  </a:lnTo>
                  <a:lnTo>
                    <a:pt x="317" y="118"/>
                  </a:lnTo>
                  <a:cubicBezTo>
                    <a:pt x="319" y="117"/>
                    <a:pt x="322" y="118"/>
                    <a:pt x="324" y="120"/>
                  </a:cubicBezTo>
                  <a:lnTo>
                    <a:pt x="327" y="123"/>
                  </a:lnTo>
                  <a:lnTo>
                    <a:pt x="314" y="129"/>
                  </a:lnTo>
                  <a:lnTo>
                    <a:pt x="314" y="125"/>
                  </a:lnTo>
                  <a:cubicBezTo>
                    <a:pt x="314" y="121"/>
                    <a:pt x="317" y="117"/>
                    <a:pt x="322" y="117"/>
                  </a:cubicBezTo>
                  <a:lnTo>
                    <a:pt x="383" y="117"/>
                  </a:lnTo>
                  <a:lnTo>
                    <a:pt x="438" y="117"/>
                  </a:lnTo>
                  <a:lnTo>
                    <a:pt x="448" y="117"/>
                  </a:lnTo>
                  <a:lnTo>
                    <a:pt x="446" y="118"/>
                  </a:lnTo>
                  <a:lnTo>
                    <a:pt x="459" y="114"/>
                  </a:lnTo>
                  <a:cubicBezTo>
                    <a:pt x="461" y="114"/>
                    <a:pt x="464" y="114"/>
                    <a:pt x="466" y="116"/>
                  </a:cubicBezTo>
                  <a:lnTo>
                    <a:pt x="469" y="120"/>
                  </a:lnTo>
                  <a:lnTo>
                    <a:pt x="464" y="117"/>
                  </a:lnTo>
                  <a:lnTo>
                    <a:pt x="467" y="117"/>
                  </a:lnTo>
                  <a:lnTo>
                    <a:pt x="512" y="117"/>
                  </a:lnTo>
                  <a:lnTo>
                    <a:pt x="510" y="118"/>
                  </a:lnTo>
                  <a:lnTo>
                    <a:pt x="529" y="111"/>
                  </a:lnTo>
                  <a:lnTo>
                    <a:pt x="565" y="101"/>
                  </a:lnTo>
                  <a:lnTo>
                    <a:pt x="563" y="102"/>
                  </a:lnTo>
                  <a:lnTo>
                    <a:pt x="598" y="80"/>
                  </a:lnTo>
                  <a:lnTo>
                    <a:pt x="627" y="57"/>
                  </a:lnTo>
                  <a:lnTo>
                    <a:pt x="624" y="64"/>
                  </a:lnTo>
                  <a:lnTo>
                    <a:pt x="624" y="57"/>
                  </a:lnTo>
                  <a:cubicBezTo>
                    <a:pt x="624" y="55"/>
                    <a:pt x="624" y="53"/>
                    <a:pt x="626" y="52"/>
                  </a:cubicBezTo>
                  <a:lnTo>
                    <a:pt x="632" y="45"/>
                  </a:lnTo>
                  <a:lnTo>
                    <a:pt x="631" y="54"/>
                  </a:lnTo>
                  <a:lnTo>
                    <a:pt x="628" y="48"/>
                  </a:lnTo>
                  <a:cubicBezTo>
                    <a:pt x="626" y="45"/>
                    <a:pt x="627" y="41"/>
                    <a:pt x="629" y="39"/>
                  </a:cubicBezTo>
                  <a:lnTo>
                    <a:pt x="639" y="29"/>
                  </a:lnTo>
                  <a:cubicBezTo>
                    <a:pt x="641" y="27"/>
                    <a:pt x="643" y="26"/>
                    <a:pt x="646" y="27"/>
                  </a:cubicBezTo>
                  <a:lnTo>
                    <a:pt x="662" y="30"/>
                  </a:lnTo>
                  <a:lnTo>
                    <a:pt x="660" y="30"/>
                  </a:lnTo>
                  <a:lnTo>
                    <a:pt x="685" y="26"/>
                  </a:lnTo>
                  <a:lnTo>
                    <a:pt x="684" y="27"/>
                  </a:lnTo>
                  <a:lnTo>
                    <a:pt x="732" y="8"/>
                  </a:lnTo>
                  <a:cubicBezTo>
                    <a:pt x="733" y="7"/>
                    <a:pt x="734" y="7"/>
                    <a:pt x="735" y="7"/>
                  </a:cubicBezTo>
                  <a:lnTo>
                    <a:pt x="741" y="7"/>
                  </a:lnTo>
                  <a:lnTo>
                    <a:pt x="733" y="15"/>
                  </a:lnTo>
                  <a:lnTo>
                    <a:pt x="733" y="8"/>
                  </a:lnTo>
                  <a:cubicBezTo>
                    <a:pt x="733" y="5"/>
                    <a:pt x="736" y="2"/>
                    <a:pt x="739" y="1"/>
                  </a:cubicBezTo>
                  <a:cubicBezTo>
                    <a:pt x="742" y="0"/>
                    <a:pt x="746" y="1"/>
                    <a:pt x="748" y="4"/>
                  </a:cubicBezTo>
                  <a:lnTo>
                    <a:pt x="800" y="75"/>
                  </a:lnTo>
                  <a:lnTo>
                    <a:pt x="795" y="72"/>
                  </a:lnTo>
                  <a:lnTo>
                    <a:pt x="866" y="92"/>
                  </a:lnTo>
                  <a:cubicBezTo>
                    <a:pt x="869" y="93"/>
                    <a:pt x="872" y="95"/>
                    <a:pt x="872" y="99"/>
                  </a:cubicBezTo>
                  <a:lnTo>
                    <a:pt x="879" y="168"/>
                  </a:lnTo>
                  <a:lnTo>
                    <a:pt x="878" y="215"/>
                  </a:lnTo>
                  <a:lnTo>
                    <a:pt x="882" y="241"/>
                  </a:lnTo>
                  <a:lnTo>
                    <a:pt x="874" y="234"/>
                  </a:lnTo>
                  <a:lnTo>
                    <a:pt x="887" y="234"/>
                  </a:lnTo>
                  <a:cubicBezTo>
                    <a:pt x="890" y="234"/>
                    <a:pt x="893" y="236"/>
                    <a:pt x="894" y="239"/>
                  </a:cubicBezTo>
                  <a:lnTo>
                    <a:pt x="904" y="265"/>
                  </a:lnTo>
                  <a:lnTo>
                    <a:pt x="898" y="260"/>
                  </a:lnTo>
                  <a:lnTo>
                    <a:pt x="911" y="264"/>
                  </a:lnTo>
                  <a:lnTo>
                    <a:pt x="909" y="263"/>
                  </a:lnTo>
                  <a:lnTo>
                    <a:pt x="925" y="263"/>
                  </a:lnTo>
                  <a:cubicBezTo>
                    <a:pt x="928" y="263"/>
                    <a:pt x="930" y="264"/>
                    <a:pt x="931" y="266"/>
                  </a:cubicBezTo>
                  <a:lnTo>
                    <a:pt x="934" y="269"/>
                  </a:lnTo>
                  <a:cubicBezTo>
                    <a:pt x="935" y="270"/>
                    <a:pt x="936" y="271"/>
                    <a:pt x="936" y="272"/>
                  </a:cubicBezTo>
                  <a:lnTo>
                    <a:pt x="939" y="282"/>
                  </a:lnTo>
                  <a:lnTo>
                    <a:pt x="933" y="277"/>
                  </a:lnTo>
                  <a:lnTo>
                    <a:pt x="953" y="280"/>
                  </a:lnTo>
                  <a:lnTo>
                    <a:pt x="949" y="280"/>
                  </a:lnTo>
                  <a:lnTo>
                    <a:pt x="958" y="277"/>
                  </a:lnTo>
                  <a:cubicBezTo>
                    <a:pt x="960" y="276"/>
                    <a:pt x="963" y="276"/>
                    <a:pt x="965" y="277"/>
                  </a:cubicBezTo>
                  <a:lnTo>
                    <a:pt x="971" y="280"/>
                  </a:lnTo>
                  <a:cubicBezTo>
                    <a:pt x="973" y="282"/>
                    <a:pt x="975" y="284"/>
                    <a:pt x="975" y="286"/>
                  </a:cubicBezTo>
                  <a:lnTo>
                    <a:pt x="978" y="302"/>
                  </a:lnTo>
                  <a:lnTo>
                    <a:pt x="974" y="297"/>
                  </a:lnTo>
                  <a:lnTo>
                    <a:pt x="1009" y="313"/>
                  </a:lnTo>
                  <a:cubicBezTo>
                    <a:pt x="1011" y="314"/>
                    <a:pt x="1013" y="315"/>
                    <a:pt x="1014" y="318"/>
                  </a:cubicBezTo>
                  <a:lnTo>
                    <a:pt x="1017" y="327"/>
                  </a:lnTo>
                  <a:lnTo>
                    <a:pt x="1020" y="337"/>
                  </a:lnTo>
                  <a:lnTo>
                    <a:pt x="1012" y="332"/>
                  </a:lnTo>
                  <a:lnTo>
                    <a:pt x="1109" y="328"/>
                  </a:lnTo>
                  <a:cubicBezTo>
                    <a:pt x="1110" y="328"/>
                    <a:pt x="1110" y="328"/>
                    <a:pt x="1111" y="328"/>
                  </a:cubicBezTo>
                  <a:lnTo>
                    <a:pt x="1130" y="332"/>
                  </a:lnTo>
                  <a:lnTo>
                    <a:pt x="1121" y="341"/>
                  </a:lnTo>
                  <a:lnTo>
                    <a:pt x="1118" y="325"/>
                  </a:lnTo>
                  <a:cubicBezTo>
                    <a:pt x="1117" y="323"/>
                    <a:pt x="1118" y="321"/>
                    <a:pt x="1119" y="319"/>
                  </a:cubicBezTo>
                  <a:cubicBezTo>
                    <a:pt x="1120" y="317"/>
                    <a:pt x="1122" y="316"/>
                    <a:pt x="1124" y="315"/>
                  </a:cubicBezTo>
                  <a:lnTo>
                    <a:pt x="1147" y="312"/>
                  </a:lnTo>
                  <a:lnTo>
                    <a:pt x="1140" y="321"/>
                  </a:lnTo>
                  <a:lnTo>
                    <a:pt x="1137" y="272"/>
                  </a:lnTo>
                  <a:cubicBezTo>
                    <a:pt x="1137" y="270"/>
                    <a:pt x="1138" y="268"/>
                    <a:pt x="1139" y="266"/>
                  </a:cubicBezTo>
                  <a:lnTo>
                    <a:pt x="1158" y="244"/>
                  </a:lnTo>
                  <a:cubicBezTo>
                    <a:pt x="1159" y="243"/>
                    <a:pt x="1160" y="242"/>
                    <a:pt x="1161" y="241"/>
                  </a:cubicBezTo>
                  <a:lnTo>
                    <a:pt x="1177" y="235"/>
                  </a:lnTo>
                  <a:cubicBezTo>
                    <a:pt x="1179" y="234"/>
                    <a:pt x="1180" y="234"/>
                    <a:pt x="1182" y="234"/>
                  </a:cubicBezTo>
                  <a:lnTo>
                    <a:pt x="1217" y="241"/>
                  </a:lnTo>
                  <a:cubicBezTo>
                    <a:pt x="1218" y="241"/>
                    <a:pt x="1219" y="241"/>
                    <a:pt x="1219" y="241"/>
                  </a:cubicBezTo>
                  <a:lnTo>
                    <a:pt x="1242" y="251"/>
                  </a:lnTo>
                  <a:lnTo>
                    <a:pt x="1240" y="251"/>
                  </a:lnTo>
                  <a:lnTo>
                    <a:pt x="1262" y="254"/>
                  </a:lnTo>
                  <a:cubicBezTo>
                    <a:pt x="1263" y="254"/>
                    <a:pt x="1264" y="254"/>
                    <a:pt x="1265" y="255"/>
                  </a:cubicBezTo>
                  <a:lnTo>
                    <a:pt x="1349" y="297"/>
                  </a:lnTo>
                  <a:lnTo>
                    <a:pt x="1345" y="296"/>
                  </a:lnTo>
                  <a:lnTo>
                    <a:pt x="1422" y="293"/>
                  </a:lnTo>
                  <a:cubicBezTo>
                    <a:pt x="1426" y="292"/>
                    <a:pt x="1430" y="295"/>
                    <a:pt x="1431" y="299"/>
                  </a:cubicBezTo>
                  <a:lnTo>
                    <a:pt x="1440" y="364"/>
                  </a:lnTo>
                  <a:lnTo>
                    <a:pt x="1432" y="358"/>
                  </a:lnTo>
                  <a:lnTo>
                    <a:pt x="1439" y="358"/>
                  </a:lnTo>
                  <a:cubicBezTo>
                    <a:pt x="1443" y="358"/>
                    <a:pt x="1447" y="361"/>
                    <a:pt x="1447" y="365"/>
                  </a:cubicBezTo>
                  <a:lnTo>
                    <a:pt x="1456" y="625"/>
                  </a:lnTo>
                  <a:cubicBezTo>
                    <a:pt x="1457" y="629"/>
                    <a:pt x="1453" y="633"/>
                    <a:pt x="1449" y="633"/>
                  </a:cubicBezTo>
                  <a:lnTo>
                    <a:pt x="1249" y="643"/>
                  </a:lnTo>
                  <a:cubicBezTo>
                    <a:pt x="1246" y="643"/>
                    <a:pt x="1243" y="642"/>
                    <a:pt x="1241" y="639"/>
                  </a:cubicBezTo>
                  <a:cubicBezTo>
                    <a:pt x="1240" y="636"/>
                    <a:pt x="1240" y="633"/>
                    <a:pt x="1242" y="631"/>
                  </a:cubicBezTo>
                  <a:lnTo>
                    <a:pt x="1248" y="621"/>
                  </a:lnTo>
                  <a:cubicBezTo>
                    <a:pt x="1248" y="620"/>
                    <a:pt x="1249" y="620"/>
                    <a:pt x="1249" y="620"/>
                  </a:cubicBezTo>
                  <a:lnTo>
                    <a:pt x="1252" y="616"/>
                  </a:lnTo>
                  <a:lnTo>
                    <a:pt x="1250" y="620"/>
                  </a:lnTo>
                  <a:lnTo>
                    <a:pt x="1253" y="604"/>
                  </a:lnTo>
                  <a:lnTo>
                    <a:pt x="1261" y="614"/>
                  </a:lnTo>
                  <a:lnTo>
                    <a:pt x="1252" y="614"/>
                  </a:lnTo>
                  <a:cubicBezTo>
                    <a:pt x="1248" y="614"/>
                    <a:pt x="1245" y="612"/>
                    <a:pt x="1244" y="609"/>
                  </a:cubicBezTo>
                  <a:lnTo>
                    <a:pt x="1238" y="593"/>
                  </a:lnTo>
                  <a:lnTo>
                    <a:pt x="1245" y="598"/>
                  </a:lnTo>
                  <a:lnTo>
                    <a:pt x="1213" y="598"/>
                  </a:lnTo>
                  <a:lnTo>
                    <a:pt x="1203" y="598"/>
                  </a:lnTo>
                  <a:cubicBezTo>
                    <a:pt x="1199" y="598"/>
                    <a:pt x="1195" y="594"/>
                    <a:pt x="1195" y="590"/>
                  </a:cubicBezTo>
                  <a:lnTo>
                    <a:pt x="1195" y="577"/>
                  </a:lnTo>
                  <a:lnTo>
                    <a:pt x="1201" y="584"/>
                  </a:lnTo>
                  <a:lnTo>
                    <a:pt x="1178" y="578"/>
                  </a:lnTo>
                  <a:lnTo>
                    <a:pt x="1179" y="578"/>
                  </a:lnTo>
                  <a:lnTo>
                    <a:pt x="1131" y="572"/>
                  </a:lnTo>
                  <a:cubicBezTo>
                    <a:pt x="1130" y="571"/>
                    <a:pt x="1129" y="571"/>
                    <a:pt x="1128" y="570"/>
                  </a:cubicBezTo>
                  <a:lnTo>
                    <a:pt x="1118" y="564"/>
                  </a:lnTo>
                  <a:cubicBezTo>
                    <a:pt x="1116" y="562"/>
                    <a:pt x="1114" y="560"/>
                    <a:pt x="1114" y="557"/>
                  </a:cubicBezTo>
                  <a:lnTo>
                    <a:pt x="1114" y="538"/>
                  </a:lnTo>
                  <a:cubicBezTo>
                    <a:pt x="1114" y="536"/>
                    <a:pt x="1115" y="535"/>
                    <a:pt x="1115" y="534"/>
                  </a:cubicBezTo>
                  <a:lnTo>
                    <a:pt x="1128" y="511"/>
                  </a:lnTo>
                  <a:lnTo>
                    <a:pt x="1127" y="515"/>
                  </a:lnTo>
                  <a:lnTo>
                    <a:pt x="1127" y="499"/>
                  </a:lnTo>
                  <a:lnTo>
                    <a:pt x="1129" y="503"/>
                  </a:lnTo>
                  <a:lnTo>
                    <a:pt x="1109" y="477"/>
                  </a:lnTo>
                  <a:lnTo>
                    <a:pt x="1110" y="478"/>
                  </a:lnTo>
                  <a:lnTo>
                    <a:pt x="1097" y="465"/>
                  </a:lnTo>
                  <a:lnTo>
                    <a:pt x="1103" y="468"/>
                  </a:lnTo>
                  <a:lnTo>
                    <a:pt x="1077" y="468"/>
                  </a:lnTo>
                  <a:cubicBezTo>
                    <a:pt x="1076" y="468"/>
                    <a:pt x="1074" y="467"/>
                    <a:pt x="1073" y="466"/>
                  </a:cubicBezTo>
                  <a:lnTo>
                    <a:pt x="1063" y="460"/>
                  </a:lnTo>
                  <a:cubicBezTo>
                    <a:pt x="1061" y="459"/>
                    <a:pt x="1060" y="457"/>
                    <a:pt x="1060" y="456"/>
                  </a:cubicBezTo>
                  <a:lnTo>
                    <a:pt x="1050" y="423"/>
                  </a:lnTo>
                  <a:cubicBezTo>
                    <a:pt x="1050" y="423"/>
                    <a:pt x="1050" y="422"/>
                    <a:pt x="1050" y="422"/>
                  </a:cubicBezTo>
                  <a:lnTo>
                    <a:pt x="1047" y="399"/>
                  </a:lnTo>
                  <a:lnTo>
                    <a:pt x="1048" y="402"/>
                  </a:lnTo>
                  <a:lnTo>
                    <a:pt x="1041" y="393"/>
                  </a:lnTo>
                  <a:lnTo>
                    <a:pt x="1048" y="396"/>
                  </a:lnTo>
                  <a:lnTo>
                    <a:pt x="1035" y="396"/>
                  </a:lnTo>
                  <a:lnTo>
                    <a:pt x="1040" y="395"/>
                  </a:lnTo>
                  <a:lnTo>
                    <a:pt x="1027" y="404"/>
                  </a:lnTo>
                  <a:cubicBezTo>
                    <a:pt x="1025" y="406"/>
                    <a:pt x="1023" y="406"/>
                    <a:pt x="1020" y="406"/>
                  </a:cubicBezTo>
                  <a:lnTo>
                    <a:pt x="1007" y="403"/>
                  </a:lnTo>
                  <a:cubicBezTo>
                    <a:pt x="1005" y="402"/>
                    <a:pt x="1003" y="400"/>
                    <a:pt x="1002" y="398"/>
                  </a:cubicBezTo>
                  <a:lnTo>
                    <a:pt x="999" y="392"/>
                  </a:lnTo>
                  <a:lnTo>
                    <a:pt x="1002" y="395"/>
                  </a:lnTo>
                  <a:lnTo>
                    <a:pt x="982" y="382"/>
                  </a:lnTo>
                  <a:lnTo>
                    <a:pt x="991" y="382"/>
                  </a:lnTo>
                  <a:lnTo>
                    <a:pt x="982" y="388"/>
                  </a:lnTo>
                  <a:cubicBezTo>
                    <a:pt x="980" y="389"/>
                    <a:pt x="979" y="390"/>
                    <a:pt x="977" y="390"/>
                  </a:cubicBezTo>
                  <a:lnTo>
                    <a:pt x="971" y="390"/>
                  </a:lnTo>
                  <a:cubicBezTo>
                    <a:pt x="968" y="390"/>
                    <a:pt x="966" y="389"/>
                    <a:pt x="965" y="387"/>
                  </a:cubicBezTo>
                  <a:lnTo>
                    <a:pt x="962" y="384"/>
                  </a:lnTo>
                  <a:cubicBezTo>
                    <a:pt x="961" y="383"/>
                    <a:pt x="960" y="382"/>
                    <a:pt x="960" y="380"/>
                  </a:cubicBezTo>
                  <a:lnTo>
                    <a:pt x="957" y="368"/>
                  </a:lnTo>
                  <a:lnTo>
                    <a:pt x="953" y="358"/>
                  </a:lnTo>
                  <a:lnTo>
                    <a:pt x="964" y="363"/>
                  </a:lnTo>
                  <a:lnTo>
                    <a:pt x="929" y="379"/>
                  </a:lnTo>
                  <a:cubicBezTo>
                    <a:pt x="928" y="380"/>
                    <a:pt x="927" y="380"/>
                    <a:pt x="925" y="380"/>
                  </a:cubicBezTo>
                  <a:lnTo>
                    <a:pt x="922" y="380"/>
                  </a:lnTo>
                  <a:lnTo>
                    <a:pt x="930" y="374"/>
                  </a:lnTo>
                  <a:lnTo>
                    <a:pt x="920" y="407"/>
                  </a:lnTo>
                  <a:cubicBezTo>
                    <a:pt x="920" y="409"/>
                    <a:pt x="919" y="410"/>
                    <a:pt x="917" y="411"/>
                  </a:cubicBezTo>
                  <a:lnTo>
                    <a:pt x="907" y="418"/>
                  </a:lnTo>
                  <a:cubicBezTo>
                    <a:pt x="906" y="419"/>
                    <a:pt x="904" y="419"/>
                    <a:pt x="903" y="419"/>
                  </a:cubicBezTo>
                  <a:lnTo>
                    <a:pt x="896" y="419"/>
                  </a:lnTo>
                  <a:lnTo>
                    <a:pt x="871" y="419"/>
                  </a:lnTo>
                  <a:lnTo>
                    <a:pt x="876" y="417"/>
                  </a:lnTo>
                  <a:lnTo>
                    <a:pt x="867" y="426"/>
                  </a:lnTo>
                  <a:cubicBezTo>
                    <a:pt x="865" y="428"/>
                    <a:pt x="863" y="429"/>
                    <a:pt x="861" y="429"/>
                  </a:cubicBezTo>
                  <a:lnTo>
                    <a:pt x="848" y="429"/>
                  </a:lnTo>
                  <a:lnTo>
                    <a:pt x="852" y="428"/>
                  </a:lnTo>
                  <a:lnTo>
                    <a:pt x="826" y="444"/>
                  </a:lnTo>
                  <a:lnTo>
                    <a:pt x="828" y="443"/>
                  </a:lnTo>
                  <a:lnTo>
                    <a:pt x="815" y="456"/>
                  </a:lnTo>
                  <a:cubicBezTo>
                    <a:pt x="814" y="456"/>
                    <a:pt x="814" y="457"/>
                    <a:pt x="813" y="457"/>
                  </a:cubicBezTo>
                  <a:lnTo>
                    <a:pt x="806" y="460"/>
                  </a:lnTo>
                  <a:lnTo>
                    <a:pt x="800" y="464"/>
                  </a:lnTo>
                  <a:lnTo>
                    <a:pt x="804" y="458"/>
                  </a:lnTo>
                  <a:lnTo>
                    <a:pt x="801" y="474"/>
                  </a:lnTo>
                  <a:cubicBezTo>
                    <a:pt x="801" y="476"/>
                    <a:pt x="800" y="477"/>
                    <a:pt x="799" y="478"/>
                  </a:cubicBezTo>
                  <a:lnTo>
                    <a:pt x="728" y="559"/>
                  </a:lnTo>
                  <a:lnTo>
                    <a:pt x="664" y="640"/>
                  </a:lnTo>
                  <a:cubicBezTo>
                    <a:pt x="662" y="642"/>
                    <a:pt x="660" y="643"/>
                    <a:pt x="657" y="643"/>
                  </a:cubicBezTo>
                  <a:lnTo>
                    <a:pt x="651" y="643"/>
                  </a:lnTo>
                  <a:lnTo>
                    <a:pt x="628" y="643"/>
                  </a:lnTo>
                  <a:lnTo>
                    <a:pt x="612" y="643"/>
                  </a:lnTo>
                  <a:cubicBezTo>
                    <a:pt x="610" y="643"/>
                    <a:pt x="607" y="642"/>
                    <a:pt x="606" y="639"/>
                  </a:cubicBezTo>
                  <a:lnTo>
                    <a:pt x="580" y="600"/>
                  </a:lnTo>
                  <a:lnTo>
                    <a:pt x="582" y="603"/>
                  </a:lnTo>
                  <a:lnTo>
                    <a:pt x="560" y="590"/>
                  </a:lnTo>
                  <a:lnTo>
                    <a:pt x="564" y="591"/>
                  </a:lnTo>
                  <a:lnTo>
                    <a:pt x="519" y="591"/>
                  </a:lnTo>
                  <a:cubicBezTo>
                    <a:pt x="516" y="591"/>
                    <a:pt x="514" y="590"/>
                    <a:pt x="513" y="589"/>
                  </a:cubicBezTo>
                  <a:lnTo>
                    <a:pt x="506" y="582"/>
                  </a:lnTo>
                  <a:cubicBezTo>
                    <a:pt x="506" y="581"/>
                    <a:pt x="505" y="580"/>
                    <a:pt x="504" y="579"/>
                  </a:cubicBezTo>
                  <a:lnTo>
                    <a:pt x="488" y="527"/>
                  </a:lnTo>
                  <a:lnTo>
                    <a:pt x="490" y="529"/>
                  </a:lnTo>
                  <a:lnTo>
                    <a:pt x="480" y="516"/>
                  </a:lnTo>
                  <a:cubicBezTo>
                    <a:pt x="479" y="515"/>
                    <a:pt x="478" y="513"/>
                    <a:pt x="478" y="512"/>
                  </a:cubicBezTo>
                  <a:lnTo>
                    <a:pt x="478" y="476"/>
                  </a:lnTo>
                  <a:cubicBezTo>
                    <a:pt x="478" y="475"/>
                    <a:pt x="478" y="475"/>
                    <a:pt x="478" y="474"/>
                  </a:cubicBezTo>
                  <a:lnTo>
                    <a:pt x="485" y="445"/>
                  </a:lnTo>
                  <a:lnTo>
                    <a:pt x="485" y="448"/>
                  </a:lnTo>
                  <a:lnTo>
                    <a:pt x="482" y="422"/>
                  </a:lnTo>
                  <a:lnTo>
                    <a:pt x="486" y="428"/>
                  </a:lnTo>
                  <a:lnTo>
                    <a:pt x="464" y="418"/>
                  </a:lnTo>
                  <a:cubicBezTo>
                    <a:pt x="463" y="418"/>
                    <a:pt x="462" y="417"/>
                    <a:pt x="461" y="416"/>
                  </a:cubicBezTo>
                  <a:lnTo>
                    <a:pt x="432" y="384"/>
                  </a:lnTo>
                  <a:lnTo>
                    <a:pt x="436" y="386"/>
                  </a:lnTo>
                  <a:lnTo>
                    <a:pt x="423" y="383"/>
                  </a:lnTo>
                  <a:lnTo>
                    <a:pt x="424" y="383"/>
                  </a:lnTo>
                  <a:lnTo>
                    <a:pt x="382" y="380"/>
                  </a:lnTo>
                  <a:cubicBezTo>
                    <a:pt x="382" y="380"/>
                    <a:pt x="381" y="380"/>
                    <a:pt x="380" y="380"/>
                  </a:cubicBezTo>
                  <a:lnTo>
                    <a:pt x="371" y="376"/>
                  </a:lnTo>
                  <a:lnTo>
                    <a:pt x="378" y="375"/>
                  </a:lnTo>
                  <a:lnTo>
                    <a:pt x="368" y="382"/>
                  </a:lnTo>
                  <a:lnTo>
                    <a:pt x="370" y="380"/>
                  </a:lnTo>
                  <a:lnTo>
                    <a:pt x="344" y="419"/>
                  </a:lnTo>
                  <a:lnTo>
                    <a:pt x="346" y="415"/>
                  </a:lnTo>
                  <a:lnTo>
                    <a:pt x="336" y="519"/>
                  </a:lnTo>
                  <a:cubicBezTo>
                    <a:pt x="336" y="521"/>
                    <a:pt x="335" y="522"/>
                    <a:pt x="334" y="524"/>
                  </a:cubicBezTo>
                  <a:lnTo>
                    <a:pt x="314" y="543"/>
                  </a:lnTo>
                  <a:lnTo>
                    <a:pt x="317" y="538"/>
                  </a:lnTo>
                  <a:lnTo>
                    <a:pt x="317" y="544"/>
                  </a:lnTo>
                  <a:cubicBezTo>
                    <a:pt x="317" y="546"/>
                    <a:pt x="316" y="547"/>
                    <a:pt x="315" y="549"/>
                  </a:cubicBezTo>
                  <a:lnTo>
                    <a:pt x="309" y="558"/>
                  </a:lnTo>
                  <a:lnTo>
                    <a:pt x="310" y="554"/>
                  </a:lnTo>
                  <a:lnTo>
                    <a:pt x="310" y="560"/>
                  </a:lnTo>
                  <a:cubicBezTo>
                    <a:pt x="310" y="563"/>
                    <a:pt x="309" y="566"/>
                    <a:pt x="306" y="568"/>
                  </a:cubicBezTo>
                  <a:lnTo>
                    <a:pt x="293" y="574"/>
                  </a:lnTo>
                  <a:cubicBezTo>
                    <a:pt x="292" y="575"/>
                    <a:pt x="291" y="575"/>
                    <a:pt x="289" y="575"/>
                  </a:cubicBezTo>
                  <a:lnTo>
                    <a:pt x="283" y="575"/>
                  </a:lnTo>
                  <a:lnTo>
                    <a:pt x="290" y="570"/>
                  </a:lnTo>
                  <a:lnTo>
                    <a:pt x="245" y="683"/>
                  </a:lnTo>
                  <a:cubicBezTo>
                    <a:pt x="244" y="686"/>
                    <a:pt x="241" y="688"/>
                    <a:pt x="238" y="688"/>
                  </a:cubicBezTo>
                  <a:lnTo>
                    <a:pt x="228" y="688"/>
                  </a:lnTo>
                  <a:cubicBezTo>
                    <a:pt x="225" y="688"/>
                    <a:pt x="222" y="687"/>
                    <a:pt x="221" y="684"/>
                  </a:cubicBezTo>
                  <a:lnTo>
                    <a:pt x="208" y="662"/>
                  </a:lnTo>
                  <a:cubicBezTo>
                    <a:pt x="208" y="661"/>
                    <a:pt x="207" y="660"/>
                    <a:pt x="207" y="658"/>
                  </a:cubicBezTo>
                  <a:lnTo>
                    <a:pt x="201" y="580"/>
                  </a:lnTo>
                  <a:lnTo>
                    <a:pt x="206" y="587"/>
                  </a:lnTo>
                  <a:lnTo>
                    <a:pt x="190" y="581"/>
                  </a:lnTo>
                  <a:cubicBezTo>
                    <a:pt x="189" y="580"/>
                    <a:pt x="188" y="580"/>
                    <a:pt x="187" y="579"/>
                  </a:cubicBezTo>
                  <a:lnTo>
                    <a:pt x="177" y="569"/>
                  </a:lnTo>
                  <a:cubicBezTo>
                    <a:pt x="176" y="568"/>
                    <a:pt x="175" y="567"/>
                    <a:pt x="175" y="566"/>
                  </a:cubicBezTo>
                  <a:lnTo>
                    <a:pt x="169" y="543"/>
                  </a:lnTo>
                  <a:lnTo>
                    <a:pt x="173" y="548"/>
                  </a:lnTo>
                  <a:lnTo>
                    <a:pt x="166" y="545"/>
                  </a:lnTo>
                  <a:cubicBezTo>
                    <a:pt x="165" y="544"/>
                    <a:pt x="164" y="543"/>
                    <a:pt x="163" y="541"/>
                  </a:cubicBezTo>
                  <a:lnTo>
                    <a:pt x="153" y="522"/>
                  </a:lnTo>
                  <a:lnTo>
                    <a:pt x="156" y="525"/>
                  </a:lnTo>
                  <a:lnTo>
                    <a:pt x="140" y="515"/>
                  </a:lnTo>
                  <a:cubicBezTo>
                    <a:pt x="139" y="514"/>
                    <a:pt x="138" y="513"/>
                    <a:pt x="137" y="512"/>
                  </a:cubicBezTo>
                  <a:lnTo>
                    <a:pt x="134" y="505"/>
                  </a:lnTo>
                  <a:lnTo>
                    <a:pt x="144" y="509"/>
                  </a:lnTo>
                  <a:lnTo>
                    <a:pt x="132" y="516"/>
                  </a:lnTo>
                  <a:cubicBezTo>
                    <a:pt x="129" y="517"/>
                    <a:pt x="126" y="517"/>
                    <a:pt x="123" y="515"/>
                  </a:cubicBezTo>
                  <a:lnTo>
                    <a:pt x="104" y="502"/>
                  </a:lnTo>
                  <a:cubicBezTo>
                    <a:pt x="103" y="502"/>
                    <a:pt x="103" y="501"/>
                    <a:pt x="102" y="500"/>
                  </a:cubicBezTo>
                  <a:lnTo>
                    <a:pt x="86" y="477"/>
                  </a:lnTo>
                  <a:lnTo>
                    <a:pt x="89" y="480"/>
                  </a:lnTo>
                  <a:lnTo>
                    <a:pt x="73" y="474"/>
                  </a:lnTo>
                  <a:cubicBezTo>
                    <a:pt x="71" y="473"/>
                    <a:pt x="70" y="471"/>
                    <a:pt x="69" y="469"/>
                  </a:cubicBezTo>
                  <a:lnTo>
                    <a:pt x="53" y="430"/>
                  </a:lnTo>
                  <a:lnTo>
                    <a:pt x="60" y="435"/>
                  </a:lnTo>
                  <a:lnTo>
                    <a:pt x="54" y="435"/>
                  </a:lnTo>
                  <a:lnTo>
                    <a:pt x="58" y="434"/>
                  </a:lnTo>
                  <a:lnTo>
                    <a:pt x="46" y="443"/>
                  </a:lnTo>
                  <a:cubicBezTo>
                    <a:pt x="44" y="445"/>
                    <a:pt x="41" y="445"/>
                    <a:pt x="39" y="445"/>
                  </a:cubicBezTo>
                  <a:cubicBezTo>
                    <a:pt x="37" y="444"/>
                    <a:pt x="35" y="443"/>
                    <a:pt x="34" y="441"/>
                  </a:cubicBezTo>
                  <a:lnTo>
                    <a:pt x="30" y="434"/>
                  </a:lnTo>
                  <a:lnTo>
                    <a:pt x="35" y="438"/>
                  </a:lnTo>
                  <a:lnTo>
                    <a:pt x="25" y="435"/>
                  </a:lnTo>
                  <a:cubicBezTo>
                    <a:pt x="23" y="434"/>
                    <a:pt x="22" y="433"/>
                    <a:pt x="21" y="431"/>
                  </a:cubicBezTo>
                  <a:lnTo>
                    <a:pt x="17" y="424"/>
                  </a:lnTo>
                  <a:cubicBezTo>
                    <a:pt x="17" y="423"/>
                    <a:pt x="17" y="422"/>
                    <a:pt x="17" y="421"/>
                  </a:cubicBezTo>
                  <a:lnTo>
                    <a:pt x="13" y="376"/>
                  </a:lnTo>
                  <a:cubicBezTo>
                    <a:pt x="13" y="374"/>
                    <a:pt x="14" y="373"/>
                    <a:pt x="14" y="372"/>
                  </a:cubicBezTo>
                  <a:lnTo>
                    <a:pt x="24" y="352"/>
                  </a:lnTo>
                  <a:lnTo>
                    <a:pt x="27" y="363"/>
                  </a:lnTo>
                  <a:lnTo>
                    <a:pt x="21" y="360"/>
                  </a:lnTo>
                  <a:cubicBezTo>
                    <a:pt x="20" y="359"/>
                    <a:pt x="19" y="358"/>
                    <a:pt x="18" y="357"/>
                  </a:cubicBezTo>
                  <a:lnTo>
                    <a:pt x="11" y="347"/>
                  </a:lnTo>
                  <a:cubicBezTo>
                    <a:pt x="11" y="346"/>
                    <a:pt x="10" y="344"/>
                    <a:pt x="10" y="343"/>
                  </a:cubicBezTo>
                  <a:lnTo>
                    <a:pt x="10" y="323"/>
                  </a:lnTo>
                  <a:lnTo>
                    <a:pt x="12" y="328"/>
                  </a:lnTo>
                  <a:lnTo>
                    <a:pt x="2" y="315"/>
                  </a:lnTo>
                  <a:cubicBezTo>
                    <a:pt x="1" y="314"/>
                    <a:pt x="0" y="312"/>
                    <a:pt x="0" y="310"/>
                  </a:cubicBezTo>
                  <a:lnTo>
                    <a:pt x="0" y="297"/>
                  </a:lnTo>
                  <a:lnTo>
                    <a:pt x="4" y="245"/>
                  </a:lnTo>
                  <a:lnTo>
                    <a:pt x="20" y="246"/>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1" name="Freeform 904"/>
            <p:cNvSpPr>
              <a:spLocks/>
            </p:cNvSpPr>
            <p:nvPr/>
          </p:nvSpPr>
          <p:spPr bwMode="auto">
            <a:xfrm>
              <a:off x="5301065" y="4430792"/>
              <a:ext cx="401545" cy="493518"/>
            </a:xfrm>
            <a:custGeom>
              <a:avLst/>
              <a:gdLst/>
              <a:ahLst/>
              <a:cxnLst>
                <a:cxn ang="0">
                  <a:pos x="3" y="138"/>
                </a:cxn>
                <a:cxn ang="0">
                  <a:pos x="7" y="126"/>
                </a:cxn>
                <a:cxn ang="0">
                  <a:pos x="15" y="124"/>
                </a:cxn>
                <a:cxn ang="0">
                  <a:pos x="23" y="128"/>
                </a:cxn>
                <a:cxn ang="0">
                  <a:pos x="35" y="127"/>
                </a:cxn>
                <a:cxn ang="0">
                  <a:pos x="40" y="114"/>
                </a:cxn>
                <a:cxn ang="0">
                  <a:pos x="44" y="111"/>
                </a:cxn>
                <a:cxn ang="0">
                  <a:pos x="60" y="117"/>
                </a:cxn>
                <a:cxn ang="0">
                  <a:pos x="66" y="122"/>
                </a:cxn>
                <a:cxn ang="0">
                  <a:pos x="73" y="118"/>
                </a:cxn>
                <a:cxn ang="0">
                  <a:pos x="75" y="107"/>
                </a:cxn>
                <a:cxn ang="0">
                  <a:pos x="86" y="82"/>
                </a:cxn>
                <a:cxn ang="0">
                  <a:pos x="97" y="75"/>
                </a:cxn>
                <a:cxn ang="0">
                  <a:pos x="105" y="81"/>
                </a:cxn>
                <a:cxn ang="0">
                  <a:pos x="122" y="81"/>
                </a:cxn>
                <a:cxn ang="0">
                  <a:pos x="134" y="71"/>
                </a:cxn>
                <a:cxn ang="0">
                  <a:pos x="123" y="61"/>
                </a:cxn>
                <a:cxn ang="0">
                  <a:pos x="121" y="47"/>
                </a:cxn>
                <a:cxn ang="0">
                  <a:pos x="117" y="35"/>
                </a:cxn>
                <a:cxn ang="0">
                  <a:pos x="122" y="25"/>
                </a:cxn>
                <a:cxn ang="0">
                  <a:pos x="129" y="17"/>
                </a:cxn>
                <a:cxn ang="0">
                  <a:pos x="151" y="28"/>
                </a:cxn>
                <a:cxn ang="0">
                  <a:pos x="167" y="34"/>
                </a:cxn>
                <a:cxn ang="0">
                  <a:pos x="172" y="31"/>
                </a:cxn>
                <a:cxn ang="0">
                  <a:pos x="179" y="37"/>
                </a:cxn>
                <a:cxn ang="0">
                  <a:pos x="186" y="33"/>
                </a:cxn>
                <a:cxn ang="0">
                  <a:pos x="186" y="19"/>
                </a:cxn>
                <a:cxn ang="0">
                  <a:pos x="196" y="5"/>
                </a:cxn>
                <a:cxn ang="0">
                  <a:pos x="209" y="1"/>
                </a:cxn>
                <a:cxn ang="0">
                  <a:pos x="211" y="6"/>
                </a:cxn>
                <a:cxn ang="0">
                  <a:pos x="222" y="16"/>
                </a:cxn>
                <a:cxn ang="0">
                  <a:pos x="232" y="39"/>
                </a:cxn>
                <a:cxn ang="0">
                  <a:pos x="250" y="72"/>
                </a:cxn>
                <a:cxn ang="0">
                  <a:pos x="241" y="75"/>
                </a:cxn>
                <a:cxn ang="0">
                  <a:pos x="229" y="84"/>
                </a:cxn>
                <a:cxn ang="0">
                  <a:pos x="214" y="86"/>
                </a:cxn>
                <a:cxn ang="0">
                  <a:pos x="204" y="78"/>
                </a:cxn>
                <a:cxn ang="0">
                  <a:pos x="191" y="115"/>
                </a:cxn>
                <a:cxn ang="0">
                  <a:pos x="177" y="134"/>
                </a:cxn>
                <a:cxn ang="0">
                  <a:pos x="170" y="145"/>
                </a:cxn>
                <a:cxn ang="0">
                  <a:pos x="167" y="162"/>
                </a:cxn>
                <a:cxn ang="0">
                  <a:pos x="144" y="172"/>
                </a:cxn>
                <a:cxn ang="0">
                  <a:pos x="129" y="175"/>
                </a:cxn>
                <a:cxn ang="0">
                  <a:pos x="117" y="211"/>
                </a:cxn>
                <a:cxn ang="0">
                  <a:pos x="106" y="224"/>
                </a:cxn>
                <a:cxn ang="0">
                  <a:pos x="118" y="235"/>
                </a:cxn>
                <a:cxn ang="0">
                  <a:pos x="126" y="238"/>
                </a:cxn>
                <a:cxn ang="0">
                  <a:pos x="129" y="244"/>
                </a:cxn>
                <a:cxn ang="0">
                  <a:pos x="122" y="276"/>
                </a:cxn>
                <a:cxn ang="0">
                  <a:pos x="117" y="271"/>
                </a:cxn>
                <a:cxn ang="0">
                  <a:pos x="80" y="274"/>
                </a:cxn>
                <a:cxn ang="0">
                  <a:pos x="60" y="263"/>
                </a:cxn>
                <a:cxn ang="0">
                  <a:pos x="53" y="251"/>
                </a:cxn>
                <a:cxn ang="0">
                  <a:pos x="42" y="239"/>
                </a:cxn>
                <a:cxn ang="0">
                  <a:pos x="22" y="219"/>
                </a:cxn>
                <a:cxn ang="0">
                  <a:pos x="16" y="212"/>
                </a:cxn>
                <a:cxn ang="0">
                  <a:pos x="9" y="181"/>
                </a:cxn>
                <a:cxn ang="0">
                  <a:pos x="0" y="152"/>
                </a:cxn>
              </a:cxnLst>
              <a:rect l="0" t="0" r="r" b="b"/>
              <a:pathLst>
                <a:path w="252" h="282">
                  <a:moveTo>
                    <a:pt x="0" y="152"/>
                  </a:moveTo>
                  <a:lnTo>
                    <a:pt x="3" y="138"/>
                  </a:lnTo>
                  <a:lnTo>
                    <a:pt x="5" y="135"/>
                  </a:lnTo>
                  <a:lnTo>
                    <a:pt x="7" y="126"/>
                  </a:lnTo>
                  <a:lnTo>
                    <a:pt x="12" y="123"/>
                  </a:lnTo>
                  <a:lnTo>
                    <a:pt x="15" y="124"/>
                  </a:lnTo>
                  <a:lnTo>
                    <a:pt x="18" y="124"/>
                  </a:lnTo>
                  <a:lnTo>
                    <a:pt x="23" y="128"/>
                  </a:lnTo>
                  <a:lnTo>
                    <a:pt x="32" y="128"/>
                  </a:lnTo>
                  <a:lnTo>
                    <a:pt x="35" y="127"/>
                  </a:lnTo>
                  <a:lnTo>
                    <a:pt x="37" y="126"/>
                  </a:lnTo>
                  <a:lnTo>
                    <a:pt x="40" y="114"/>
                  </a:lnTo>
                  <a:lnTo>
                    <a:pt x="43" y="111"/>
                  </a:lnTo>
                  <a:lnTo>
                    <a:pt x="44" y="111"/>
                  </a:lnTo>
                  <a:lnTo>
                    <a:pt x="53" y="115"/>
                  </a:lnTo>
                  <a:lnTo>
                    <a:pt x="60" y="117"/>
                  </a:lnTo>
                  <a:lnTo>
                    <a:pt x="62" y="117"/>
                  </a:lnTo>
                  <a:lnTo>
                    <a:pt x="66" y="122"/>
                  </a:lnTo>
                  <a:lnTo>
                    <a:pt x="68" y="122"/>
                  </a:lnTo>
                  <a:lnTo>
                    <a:pt x="73" y="118"/>
                  </a:lnTo>
                  <a:lnTo>
                    <a:pt x="75" y="115"/>
                  </a:lnTo>
                  <a:lnTo>
                    <a:pt x="75" y="107"/>
                  </a:lnTo>
                  <a:lnTo>
                    <a:pt x="76" y="100"/>
                  </a:lnTo>
                  <a:lnTo>
                    <a:pt x="86" y="82"/>
                  </a:lnTo>
                  <a:lnTo>
                    <a:pt x="87" y="77"/>
                  </a:lnTo>
                  <a:lnTo>
                    <a:pt x="97" y="75"/>
                  </a:lnTo>
                  <a:lnTo>
                    <a:pt x="98" y="78"/>
                  </a:lnTo>
                  <a:lnTo>
                    <a:pt x="105" y="81"/>
                  </a:lnTo>
                  <a:lnTo>
                    <a:pt x="111" y="86"/>
                  </a:lnTo>
                  <a:lnTo>
                    <a:pt x="122" y="81"/>
                  </a:lnTo>
                  <a:lnTo>
                    <a:pt x="123" y="77"/>
                  </a:lnTo>
                  <a:lnTo>
                    <a:pt x="134" y="71"/>
                  </a:lnTo>
                  <a:lnTo>
                    <a:pt x="134" y="61"/>
                  </a:lnTo>
                  <a:lnTo>
                    <a:pt x="123" y="61"/>
                  </a:lnTo>
                  <a:lnTo>
                    <a:pt x="121" y="58"/>
                  </a:lnTo>
                  <a:lnTo>
                    <a:pt x="121" y="47"/>
                  </a:lnTo>
                  <a:lnTo>
                    <a:pt x="117" y="45"/>
                  </a:lnTo>
                  <a:lnTo>
                    <a:pt x="117" y="35"/>
                  </a:lnTo>
                  <a:lnTo>
                    <a:pt x="122" y="30"/>
                  </a:lnTo>
                  <a:lnTo>
                    <a:pt x="122" y="25"/>
                  </a:lnTo>
                  <a:lnTo>
                    <a:pt x="126" y="19"/>
                  </a:lnTo>
                  <a:lnTo>
                    <a:pt x="129" y="17"/>
                  </a:lnTo>
                  <a:lnTo>
                    <a:pt x="140" y="21"/>
                  </a:lnTo>
                  <a:lnTo>
                    <a:pt x="151" y="28"/>
                  </a:lnTo>
                  <a:lnTo>
                    <a:pt x="163" y="35"/>
                  </a:lnTo>
                  <a:lnTo>
                    <a:pt x="167" y="34"/>
                  </a:lnTo>
                  <a:lnTo>
                    <a:pt x="171" y="31"/>
                  </a:lnTo>
                  <a:lnTo>
                    <a:pt x="172" y="31"/>
                  </a:lnTo>
                  <a:lnTo>
                    <a:pt x="178" y="34"/>
                  </a:lnTo>
                  <a:lnTo>
                    <a:pt x="179" y="37"/>
                  </a:lnTo>
                  <a:lnTo>
                    <a:pt x="184" y="37"/>
                  </a:lnTo>
                  <a:lnTo>
                    <a:pt x="186" y="33"/>
                  </a:lnTo>
                  <a:lnTo>
                    <a:pt x="187" y="22"/>
                  </a:lnTo>
                  <a:lnTo>
                    <a:pt x="186" y="19"/>
                  </a:lnTo>
                  <a:lnTo>
                    <a:pt x="187" y="15"/>
                  </a:lnTo>
                  <a:lnTo>
                    <a:pt x="196" y="5"/>
                  </a:lnTo>
                  <a:lnTo>
                    <a:pt x="201" y="0"/>
                  </a:lnTo>
                  <a:lnTo>
                    <a:pt x="209" y="1"/>
                  </a:lnTo>
                  <a:lnTo>
                    <a:pt x="209" y="5"/>
                  </a:lnTo>
                  <a:lnTo>
                    <a:pt x="211" y="6"/>
                  </a:lnTo>
                  <a:lnTo>
                    <a:pt x="219" y="1"/>
                  </a:lnTo>
                  <a:lnTo>
                    <a:pt x="222" y="16"/>
                  </a:lnTo>
                  <a:lnTo>
                    <a:pt x="223" y="18"/>
                  </a:lnTo>
                  <a:lnTo>
                    <a:pt x="232" y="39"/>
                  </a:lnTo>
                  <a:lnTo>
                    <a:pt x="252" y="69"/>
                  </a:lnTo>
                  <a:lnTo>
                    <a:pt x="250" y="72"/>
                  </a:lnTo>
                  <a:lnTo>
                    <a:pt x="244" y="75"/>
                  </a:lnTo>
                  <a:lnTo>
                    <a:pt x="241" y="75"/>
                  </a:lnTo>
                  <a:lnTo>
                    <a:pt x="235" y="76"/>
                  </a:lnTo>
                  <a:lnTo>
                    <a:pt x="229" y="84"/>
                  </a:lnTo>
                  <a:lnTo>
                    <a:pt x="226" y="86"/>
                  </a:lnTo>
                  <a:lnTo>
                    <a:pt x="214" y="86"/>
                  </a:lnTo>
                  <a:lnTo>
                    <a:pt x="207" y="80"/>
                  </a:lnTo>
                  <a:lnTo>
                    <a:pt x="204" y="78"/>
                  </a:lnTo>
                  <a:lnTo>
                    <a:pt x="202" y="89"/>
                  </a:lnTo>
                  <a:lnTo>
                    <a:pt x="191" y="115"/>
                  </a:lnTo>
                  <a:lnTo>
                    <a:pt x="178" y="129"/>
                  </a:lnTo>
                  <a:lnTo>
                    <a:pt x="177" y="134"/>
                  </a:lnTo>
                  <a:lnTo>
                    <a:pt x="171" y="140"/>
                  </a:lnTo>
                  <a:lnTo>
                    <a:pt x="170" y="145"/>
                  </a:lnTo>
                  <a:lnTo>
                    <a:pt x="172" y="158"/>
                  </a:lnTo>
                  <a:lnTo>
                    <a:pt x="167" y="162"/>
                  </a:lnTo>
                  <a:lnTo>
                    <a:pt x="154" y="165"/>
                  </a:lnTo>
                  <a:lnTo>
                    <a:pt x="144" y="172"/>
                  </a:lnTo>
                  <a:lnTo>
                    <a:pt x="134" y="175"/>
                  </a:lnTo>
                  <a:lnTo>
                    <a:pt x="129" y="175"/>
                  </a:lnTo>
                  <a:lnTo>
                    <a:pt x="121" y="178"/>
                  </a:lnTo>
                  <a:lnTo>
                    <a:pt x="117" y="211"/>
                  </a:lnTo>
                  <a:lnTo>
                    <a:pt x="114" y="216"/>
                  </a:lnTo>
                  <a:lnTo>
                    <a:pt x="106" y="224"/>
                  </a:lnTo>
                  <a:lnTo>
                    <a:pt x="106" y="227"/>
                  </a:lnTo>
                  <a:lnTo>
                    <a:pt x="118" y="235"/>
                  </a:lnTo>
                  <a:lnTo>
                    <a:pt x="123" y="238"/>
                  </a:lnTo>
                  <a:lnTo>
                    <a:pt x="126" y="238"/>
                  </a:lnTo>
                  <a:lnTo>
                    <a:pt x="126" y="241"/>
                  </a:lnTo>
                  <a:lnTo>
                    <a:pt x="129" y="244"/>
                  </a:lnTo>
                  <a:lnTo>
                    <a:pt x="123" y="277"/>
                  </a:lnTo>
                  <a:lnTo>
                    <a:pt x="122" y="276"/>
                  </a:lnTo>
                  <a:lnTo>
                    <a:pt x="120" y="271"/>
                  </a:lnTo>
                  <a:lnTo>
                    <a:pt x="117" y="271"/>
                  </a:lnTo>
                  <a:lnTo>
                    <a:pt x="121" y="282"/>
                  </a:lnTo>
                  <a:lnTo>
                    <a:pt x="80" y="274"/>
                  </a:lnTo>
                  <a:lnTo>
                    <a:pt x="76" y="271"/>
                  </a:lnTo>
                  <a:lnTo>
                    <a:pt x="60" y="263"/>
                  </a:lnTo>
                  <a:lnTo>
                    <a:pt x="54" y="257"/>
                  </a:lnTo>
                  <a:lnTo>
                    <a:pt x="53" y="251"/>
                  </a:lnTo>
                  <a:lnTo>
                    <a:pt x="43" y="242"/>
                  </a:lnTo>
                  <a:lnTo>
                    <a:pt x="42" y="239"/>
                  </a:lnTo>
                  <a:lnTo>
                    <a:pt x="28" y="228"/>
                  </a:lnTo>
                  <a:lnTo>
                    <a:pt x="22" y="219"/>
                  </a:lnTo>
                  <a:lnTo>
                    <a:pt x="18" y="218"/>
                  </a:lnTo>
                  <a:lnTo>
                    <a:pt x="16" y="212"/>
                  </a:lnTo>
                  <a:lnTo>
                    <a:pt x="13" y="184"/>
                  </a:lnTo>
                  <a:lnTo>
                    <a:pt x="9" y="181"/>
                  </a:lnTo>
                  <a:lnTo>
                    <a:pt x="3" y="165"/>
                  </a:lnTo>
                  <a:lnTo>
                    <a:pt x="0" y="152"/>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 name="Freeform 905"/>
            <p:cNvSpPr>
              <a:spLocks/>
            </p:cNvSpPr>
            <p:nvPr/>
          </p:nvSpPr>
          <p:spPr bwMode="auto">
            <a:xfrm>
              <a:off x="5301065" y="4430792"/>
              <a:ext cx="411106" cy="504018"/>
            </a:xfrm>
            <a:custGeom>
              <a:avLst/>
              <a:gdLst/>
              <a:ahLst/>
              <a:cxnLst>
                <a:cxn ang="0">
                  <a:pos x="36" y="329"/>
                </a:cxn>
                <a:cxn ang="0">
                  <a:pos x="93" y="341"/>
                </a:cxn>
                <a:cxn ang="0">
                  <a:pos x="122" y="296"/>
                </a:cxn>
                <a:cxn ang="0">
                  <a:pos x="189" y="328"/>
                </a:cxn>
                <a:cxn ang="0">
                  <a:pos x="200" y="294"/>
                </a:cxn>
                <a:cxn ang="0">
                  <a:pos x="263" y="200"/>
                </a:cxn>
                <a:cxn ang="0">
                  <a:pos x="329" y="216"/>
                </a:cxn>
                <a:cxn ang="0">
                  <a:pos x="336" y="180"/>
                </a:cxn>
                <a:cxn ang="0">
                  <a:pos x="312" y="102"/>
                </a:cxn>
                <a:cxn ang="0">
                  <a:pos x="347" y="47"/>
                </a:cxn>
                <a:cxn ang="0">
                  <a:pos x="449" y="92"/>
                </a:cxn>
                <a:cxn ang="0">
                  <a:pos x="485" y="100"/>
                </a:cxn>
                <a:cxn ang="0">
                  <a:pos x="497" y="58"/>
                </a:cxn>
                <a:cxn ang="0">
                  <a:pos x="573" y="21"/>
                </a:cxn>
                <a:cxn ang="0">
                  <a:pos x="607" y="47"/>
                </a:cxn>
                <a:cxn ang="0">
                  <a:pos x="660" y="215"/>
                </a:cxn>
                <a:cxn ang="0">
                  <a:pos x="612" y="244"/>
                </a:cxn>
                <a:cxn ang="0">
                  <a:pos x="554" y="248"/>
                </a:cxn>
                <a:cxn ang="0">
                  <a:pos x="469" y="387"/>
                </a:cxn>
                <a:cxn ang="0">
                  <a:pos x="420" y="456"/>
                </a:cxn>
                <a:cxn ang="0">
                  <a:pos x="332" y="491"/>
                </a:cxn>
                <a:cxn ang="0">
                  <a:pos x="296" y="606"/>
                </a:cxn>
                <a:cxn ang="0">
                  <a:pos x="346" y="645"/>
                </a:cxn>
                <a:cxn ang="0">
                  <a:pos x="319" y="735"/>
                </a:cxn>
                <a:cxn ang="0">
                  <a:pos x="216" y="745"/>
                </a:cxn>
                <a:cxn ang="0">
                  <a:pos x="117" y="660"/>
                </a:cxn>
                <a:cxn ang="0">
                  <a:pos x="53" y="598"/>
                </a:cxn>
                <a:cxn ang="0">
                  <a:pos x="6" y="452"/>
                </a:cxn>
                <a:cxn ang="0">
                  <a:pos x="47" y="494"/>
                </a:cxn>
                <a:cxn ang="0">
                  <a:pos x="87" y="611"/>
                </a:cxn>
                <a:cxn ang="0">
                  <a:pos x="159" y="691"/>
                </a:cxn>
                <a:cxn ang="0">
                  <a:pos x="322" y="763"/>
                </a:cxn>
                <a:cxn ang="0">
                  <a:pos x="341" y="742"/>
                </a:cxn>
                <a:cxn ang="0">
                  <a:pos x="336" y="650"/>
                </a:cxn>
                <a:cxn ang="0">
                  <a:pos x="304" y="579"/>
                </a:cxn>
                <a:cxn ang="0">
                  <a:pos x="362" y="467"/>
                </a:cxn>
                <a:cxn ang="0">
                  <a:pos x="458" y="431"/>
                </a:cxn>
                <a:cxn ang="0">
                  <a:pos x="476" y="347"/>
                </a:cxn>
                <a:cxn ang="0">
                  <a:pos x="562" y="213"/>
                </a:cxn>
                <a:cxn ang="0">
                  <a:pos x="628" y="206"/>
                </a:cxn>
                <a:cxn ang="0">
                  <a:pos x="673" y="187"/>
                </a:cxn>
                <a:cxn ang="0">
                  <a:pos x="595" y="18"/>
                </a:cxn>
                <a:cxn ang="0">
                  <a:pos x="548" y="14"/>
                </a:cxn>
                <a:cxn ang="0">
                  <a:pos x="512" y="96"/>
                </a:cxn>
                <a:cxn ang="0">
                  <a:pos x="463" y="99"/>
                </a:cxn>
                <a:cxn ang="0">
                  <a:pos x="404" y="89"/>
                </a:cxn>
                <a:cxn ang="0">
                  <a:pos x="340" y="76"/>
                </a:cxn>
                <a:cxn ang="0">
                  <a:pos x="337" y="134"/>
                </a:cxn>
                <a:cxn ang="0">
                  <a:pos x="368" y="205"/>
                </a:cxn>
                <a:cxn ang="0">
                  <a:pos x="285" y="231"/>
                </a:cxn>
                <a:cxn ang="0">
                  <a:pos x="244" y="231"/>
                </a:cxn>
                <a:cxn ang="0">
                  <a:pos x="207" y="330"/>
                </a:cxn>
                <a:cxn ang="0">
                  <a:pos x="164" y="328"/>
                </a:cxn>
                <a:cxn ang="0">
                  <a:pos x="114" y="344"/>
                </a:cxn>
                <a:cxn ang="0">
                  <a:pos x="55" y="347"/>
                </a:cxn>
                <a:cxn ang="0">
                  <a:pos x="26" y="374"/>
                </a:cxn>
              </a:cxnLst>
              <a:rect l="0" t="0" r="r" b="b"/>
              <a:pathLst>
                <a:path w="688" h="769">
                  <a:moveTo>
                    <a:pt x="0" y="412"/>
                  </a:moveTo>
                  <a:lnTo>
                    <a:pt x="6" y="374"/>
                  </a:lnTo>
                  <a:cubicBezTo>
                    <a:pt x="6" y="372"/>
                    <a:pt x="7" y="370"/>
                    <a:pt x="8" y="369"/>
                  </a:cubicBezTo>
                  <a:lnTo>
                    <a:pt x="15" y="363"/>
                  </a:lnTo>
                  <a:lnTo>
                    <a:pt x="12" y="366"/>
                  </a:lnTo>
                  <a:lnTo>
                    <a:pt x="19" y="341"/>
                  </a:lnTo>
                  <a:cubicBezTo>
                    <a:pt x="19" y="338"/>
                    <a:pt x="21" y="337"/>
                    <a:pt x="23" y="336"/>
                  </a:cubicBezTo>
                  <a:lnTo>
                    <a:pt x="36" y="329"/>
                  </a:lnTo>
                  <a:cubicBezTo>
                    <a:pt x="38" y="328"/>
                    <a:pt x="41" y="328"/>
                    <a:pt x="43" y="329"/>
                  </a:cubicBezTo>
                  <a:lnTo>
                    <a:pt x="49" y="332"/>
                  </a:lnTo>
                  <a:lnTo>
                    <a:pt x="46" y="331"/>
                  </a:lnTo>
                  <a:lnTo>
                    <a:pt x="55" y="331"/>
                  </a:lnTo>
                  <a:cubicBezTo>
                    <a:pt x="57" y="331"/>
                    <a:pt x="59" y="332"/>
                    <a:pt x="60" y="333"/>
                  </a:cubicBezTo>
                  <a:lnTo>
                    <a:pt x="73" y="343"/>
                  </a:lnTo>
                  <a:lnTo>
                    <a:pt x="68" y="341"/>
                  </a:lnTo>
                  <a:lnTo>
                    <a:pt x="93" y="341"/>
                  </a:lnTo>
                  <a:lnTo>
                    <a:pt x="90" y="342"/>
                  </a:lnTo>
                  <a:lnTo>
                    <a:pt x="96" y="339"/>
                  </a:lnTo>
                  <a:lnTo>
                    <a:pt x="103" y="336"/>
                  </a:lnTo>
                  <a:lnTo>
                    <a:pt x="98" y="341"/>
                  </a:lnTo>
                  <a:lnTo>
                    <a:pt x="105" y="309"/>
                  </a:lnTo>
                  <a:cubicBezTo>
                    <a:pt x="105" y="307"/>
                    <a:pt x="106" y="305"/>
                    <a:pt x="108" y="304"/>
                  </a:cubicBezTo>
                  <a:lnTo>
                    <a:pt x="118" y="297"/>
                  </a:lnTo>
                  <a:cubicBezTo>
                    <a:pt x="119" y="297"/>
                    <a:pt x="121" y="296"/>
                    <a:pt x="122" y="296"/>
                  </a:cubicBezTo>
                  <a:lnTo>
                    <a:pt x="125" y="296"/>
                  </a:lnTo>
                  <a:cubicBezTo>
                    <a:pt x="126" y="296"/>
                    <a:pt x="127" y="296"/>
                    <a:pt x="128" y="297"/>
                  </a:cubicBezTo>
                  <a:lnTo>
                    <a:pt x="151" y="306"/>
                  </a:lnTo>
                  <a:lnTo>
                    <a:pt x="169" y="313"/>
                  </a:lnTo>
                  <a:lnTo>
                    <a:pt x="167" y="312"/>
                  </a:lnTo>
                  <a:lnTo>
                    <a:pt x="173" y="312"/>
                  </a:lnTo>
                  <a:cubicBezTo>
                    <a:pt x="176" y="312"/>
                    <a:pt x="178" y="313"/>
                    <a:pt x="180" y="315"/>
                  </a:cubicBezTo>
                  <a:lnTo>
                    <a:pt x="189" y="328"/>
                  </a:lnTo>
                  <a:lnTo>
                    <a:pt x="183" y="325"/>
                  </a:lnTo>
                  <a:lnTo>
                    <a:pt x="189" y="325"/>
                  </a:lnTo>
                  <a:lnTo>
                    <a:pt x="184" y="327"/>
                  </a:lnTo>
                  <a:lnTo>
                    <a:pt x="197" y="317"/>
                  </a:lnTo>
                  <a:lnTo>
                    <a:pt x="195" y="319"/>
                  </a:lnTo>
                  <a:lnTo>
                    <a:pt x="201" y="309"/>
                  </a:lnTo>
                  <a:lnTo>
                    <a:pt x="200" y="314"/>
                  </a:lnTo>
                  <a:lnTo>
                    <a:pt x="200" y="294"/>
                  </a:lnTo>
                  <a:cubicBezTo>
                    <a:pt x="200" y="294"/>
                    <a:pt x="200" y="294"/>
                    <a:pt x="200" y="293"/>
                  </a:cubicBezTo>
                  <a:lnTo>
                    <a:pt x="203" y="274"/>
                  </a:lnTo>
                  <a:cubicBezTo>
                    <a:pt x="204" y="273"/>
                    <a:pt x="204" y="272"/>
                    <a:pt x="204" y="271"/>
                  </a:cubicBezTo>
                  <a:lnTo>
                    <a:pt x="230" y="223"/>
                  </a:lnTo>
                  <a:lnTo>
                    <a:pt x="229" y="225"/>
                  </a:lnTo>
                  <a:lnTo>
                    <a:pt x="232" y="212"/>
                  </a:lnTo>
                  <a:cubicBezTo>
                    <a:pt x="233" y="209"/>
                    <a:pt x="235" y="207"/>
                    <a:pt x="238" y="206"/>
                  </a:cubicBezTo>
                  <a:lnTo>
                    <a:pt x="263" y="200"/>
                  </a:lnTo>
                  <a:cubicBezTo>
                    <a:pt x="268" y="199"/>
                    <a:pt x="272" y="201"/>
                    <a:pt x="273" y="205"/>
                  </a:cubicBezTo>
                  <a:lnTo>
                    <a:pt x="276" y="215"/>
                  </a:lnTo>
                  <a:lnTo>
                    <a:pt x="271" y="210"/>
                  </a:lnTo>
                  <a:lnTo>
                    <a:pt x="290" y="216"/>
                  </a:lnTo>
                  <a:cubicBezTo>
                    <a:pt x="291" y="216"/>
                    <a:pt x="292" y="217"/>
                    <a:pt x="293" y="218"/>
                  </a:cubicBezTo>
                  <a:lnTo>
                    <a:pt x="309" y="230"/>
                  </a:lnTo>
                  <a:lnTo>
                    <a:pt x="300" y="229"/>
                  </a:lnTo>
                  <a:lnTo>
                    <a:pt x="329" y="216"/>
                  </a:lnTo>
                  <a:lnTo>
                    <a:pt x="325" y="221"/>
                  </a:lnTo>
                  <a:lnTo>
                    <a:pt x="328" y="212"/>
                  </a:lnTo>
                  <a:cubicBezTo>
                    <a:pt x="329" y="210"/>
                    <a:pt x="330" y="208"/>
                    <a:pt x="332" y="207"/>
                  </a:cubicBezTo>
                  <a:lnTo>
                    <a:pt x="360" y="191"/>
                  </a:lnTo>
                  <a:lnTo>
                    <a:pt x="356" y="198"/>
                  </a:lnTo>
                  <a:lnTo>
                    <a:pt x="356" y="172"/>
                  </a:lnTo>
                  <a:lnTo>
                    <a:pt x="364" y="180"/>
                  </a:lnTo>
                  <a:lnTo>
                    <a:pt x="336" y="180"/>
                  </a:lnTo>
                  <a:cubicBezTo>
                    <a:pt x="333" y="180"/>
                    <a:pt x="330" y="179"/>
                    <a:pt x="329" y="177"/>
                  </a:cubicBezTo>
                  <a:lnTo>
                    <a:pt x="322" y="167"/>
                  </a:lnTo>
                  <a:cubicBezTo>
                    <a:pt x="322" y="166"/>
                    <a:pt x="321" y="164"/>
                    <a:pt x="321" y="163"/>
                  </a:cubicBezTo>
                  <a:lnTo>
                    <a:pt x="321" y="134"/>
                  </a:lnTo>
                  <a:lnTo>
                    <a:pt x="325" y="140"/>
                  </a:lnTo>
                  <a:lnTo>
                    <a:pt x="315" y="134"/>
                  </a:lnTo>
                  <a:cubicBezTo>
                    <a:pt x="313" y="133"/>
                    <a:pt x="312" y="130"/>
                    <a:pt x="312" y="127"/>
                  </a:cubicBezTo>
                  <a:lnTo>
                    <a:pt x="312" y="102"/>
                  </a:lnTo>
                  <a:cubicBezTo>
                    <a:pt x="312" y="100"/>
                    <a:pt x="312" y="98"/>
                    <a:pt x="314" y="96"/>
                  </a:cubicBezTo>
                  <a:lnTo>
                    <a:pt x="327" y="83"/>
                  </a:lnTo>
                  <a:lnTo>
                    <a:pt x="324" y="89"/>
                  </a:lnTo>
                  <a:lnTo>
                    <a:pt x="324" y="76"/>
                  </a:lnTo>
                  <a:cubicBezTo>
                    <a:pt x="324" y="75"/>
                    <a:pt x="325" y="73"/>
                    <a:pt x="325" y="72"/>
                  </a:cubicBezTo>
                  <a:lnTo>
                    <a:pt x="335" y="56"/>
                  </a:lnTo>
                  <a:cubicBezTo>
                    <a:pt x="336" y="55"/>
                    <a:pt x="336" y="54"/>
                    <a:pt x="337" y="53"/>
                  </a:cubicBezTo>
                  <a:lnTo>
                    <a:pt x="347" y="47"/>
                  </a:lnTo>
                  <a:cubicBezTo>
                    <a:pt x="349" y="45"/>
                    <a:pt x="352" y="45"/>
                    <a:pt x="354" y="46"/>
                  </a:cubicBezTo>
                  <a:lnTo>
                    <a:pt x="383" y="56"/>
                  </a:lnTo>
                  <a:cubicBezTo>
                    <a:pt x="383" y="56"/>
                    <a:pt x="384" y="56"/>
                    <a:pt x="385" y="56"/>
                  </a:cubicBezTo>
                  <a:lnTo>
                    <a:pt x="413" y="76"/>
                  </a:lnTo>
                  <a:lnTo>
                    <a:pt x="445" y="95"/>
                  </a:lnTo>
                  <a:lnTo>
                    <a:pt x="439" y="94"/>
                  </a:lnTo>
                  <a:lnTo>
                    <a:pt x="451" y="91"/>
                  </a:lnTo>
                  <a:lnTo>
                    <a:pt x="449" y="92"/>
                  </a:lnTo>
                  <a:lnTo>
                    <a:pt x="458" y="85"/>
                  </a:lnTo>
                  <a:cubicBezTo>
                    <a:pt x="460" y="84"/>
                    <a:pt x="461" y="84"/>
                    <a:pt x="463" y="84"/>
                  </a:cubicBezTo>
                  <a:lnTo>
                    <a:pt x="466" y="84"/>
                  </a:lnTo>
                  <a:cubicBezTo>
                    <a:pt x="467" y="84"/>
                    <a:pt x="468" y="84"/>
                    <a:pt x="469" y="85"/>
                  </a:cubicBezTo>
                  <a:lnTo>
                    <a:pt x="485" y="91"/>
                  </a:lnTo>
                  <a:cubicBezTo>
                    <a:pt x="487" y="92"/>
                    <a:pt x="489" y="94"/>
                    <a:pt x="490" y="96"/>
                  </a:cubicBezTo>
                  <a:lnTo>
                    <a:pt x="493" y="106"/>
                  </a:lnTo>
                  <a:lnTo>
                    <a:pt x="485" y="100"/>
                  </a:lnTo>
                  <a:lnTo>
                    <a:pt x="498" y="100"/>
                  </a:lnTo>
                  <a:lnTo>
                    <a:pt x="491" y="105"/>
                  </a:lnTo>
                  <a:lnTo>
                    <a:pt x="497" y="92"/>
                  </a:lnTo>
                  <a:lnTo>
                    <a:pt x="496" y="94"/>
                  </a:lnTo>
                  <a:lnTo>
                    <a:pt x="500" y="65"/>
                  </a:lnTo>
                  <a:lnTo>
                    <a:pt x="500" y="70"/>
                  </a:lnTo>
                  <a:lnTo>
                    <a:pt x="497" y="63"/>
                  </a:lnTo>
                  <a:cubicBezTo>
                    <a:pt x="496" y="62"/>
                    <a:pt x="496" y="60"/>
                    <a:pt x="497" y="58"/>
                  </a:cubicBezTo>
                  <a:lnTo>
                    <a:pt x="500" y="45"/>
                  </a:lnTo>
                  <a:cubicBezTo>
                    <a:pt x="500" y="44"/>
                    <a:pt x="501" y="43"/>
                    <a:pt x="501" y="42"/>
                  </a:cubicBezTo>
                  <a:lnTo>
                    <a:pt x="524" y="16"/>
                  </a:lnTo>
                  <a:lnTo>
                    <a:pt x="537" y="3"/>
                  </a:lnTo>
                  <a:cubicBezTo>
                    <a:pt x="539" y="1"/>
                    <a:pt x="541" y="0"/>
                    <a:pt x="544" y="1"/>
                  </a:cubicBezTo>
                  <a:lnTo>
                    <a:pt x="566" y="4"/>
                  </a:lnTo>
                  <a:cubicBezTo>
                    <a:pt x="570" y="4"/>
                    <a:pt x="573" y="8"/>
                    <a:pt x="573" y="12"/>
                  </a:cubicBezTo>
                  <a:lnTo>
                    <a:pt x="573" y="21"/>
                  </a:lnTo>
                  <a:lnTo>
                    <a:pt x="568" y="14"/>
                  </a:lnTo>
                  <a:lnTo>
                    <a:pt x="575" y="17"/>
                  </a:lnTo>
                  <a:lnTo>
                    <a:pt x="567" y="18"/>
                  </a:lnTo>
                  <a:lnTo>
                    <a:pt x="586" y="5"/>
                  </a:lnTo>
                  <a:cubicBezTo>
                    <a:pt x="588" y="4"/>
                    <a:pt x="591" y="3"/>
                    <a:pt x="593" y="4"/>
                  </a:cubicBezTo>
                  <a:cubicBezTo>
                    <a:pt x="596" y="5"/>
                    <a:pt x="597" y="7"/>
                    <a:pt x="598" y="10"/>
                  </a:cubicBezTo>
                  <a:lnTo>
                    <a:pt x="608" y="48"/>
                  </a:lnTo>
                  <a:lnTo>
                    <a:pt x="607" y="47"/>
                  </a:lnTo>
                  <a:lnTo>
                    <a:pt x="610" y="53"/>
                  </a:lnTo>
                  <a:lnTo>
                    <a:pt x="633" y="108"/>
                  </a:lnTo>
                  <a:lnTo>
                    <a:pt x="632" y="107"/>
                  </a:lnTo>
                  <a:lnTo>
                    <a:pt x="686" y="187"/>
                  </a:lnTo>
                  <a:cubicBezTo>
                    <a:pt x="688" y="190"/>
                    <a:pt x="688" y="193"/>
                    <a:pt x="686" y="196"/>
                  </a:cubicBezTo>
                  <a:lnTo>
                    <a:pt x="680" y="206"/>
                  </a:lnTo>
                  <a:cubicBezTo>
                    <a:pt x="679" y="207"/>
                    <a:pt x="678" y="208"/>
                    <a:pt x="676" y="209"/>
                  </a:cubicBezTo>
                  <a:lnTo>
                    <a:pt x="660" y="215"/>
                  </a:lnTo>
                  <a:cubicBezTo>
                    <a:pt x="659" y="216"/>
                    <a:pt x="658" y="216"/>
                    <a:pt x="657" y="216"/>
                  </a:cubicBezTo>
                  <a:lnTo>
                    <a:pt x="651" y="216"/>
                  </a:lnTo>
                  <a:lnTo>
                    <a:pt x="652" y="216"/>
                  </a:lnTo>
                  <a:lnTo>
                    <a:pt x="636" y="219"/>
                  </a:lnTo>
                  <a:lnTo>
                    <a:pt x="641" y="216"/>
                  </a:lnTo>
                  <a:lnTo>
                    <a:pt x="625" y="238"/>
                  </a:lnTo>
                  <a:cubicBezTo>
                    <a:pt x="625" y="239"/>
                    <a:pt x="623" y="240"/>
                    <a:pt x="622" y="241"/>
                  </a:cubicBezTo>
                  <a:lnTo>
                    <a:pt x="612" y="244"/>
                  </a:lnTo>
                  <a:cubicBezTo>
                    <a:pt x="611" y="245"/>
                    <a:pt x="610" y="245"/>
                    <a:pt x="609" y="245"/>
                  </a:cubicBezTo>
                  <a:lnTo>
                    <a:pt x="578" y="245"/>
                  </a:lnTo>
                  <a:cubicBezTo>
                    <a:pt x="576" y="245"/>
                    <a:pt x="574" y="244"/>
                    <a:pt x="572" y="243"/>
                  </a:cubicBezTo>
                  <a:lnTo>
                    <a:pt x="553" y="227"/>
                  </a:lnTo>
                  <a:lnTo>
                    <a:pt x="555" y="228"/>
                  </a:lnTo>
                  <a:lnTo>
                    <a:pt x="548" y="225"/>
                  </a:lnTo>
                  <a:lnTo>
                    <a:pt x="560" y="219"/>
                  </a:lnTo>
                  <a:lnTo>
                    <a:pt x="554" y="248"/>
                  </a:lnTo>
                  <a:cubicBezTo>
                    <a:pt x="553" y="248"/>
                    <a:pt x="553" y="249"/>
                    <a:pt x="553" y="249"/>
                  </a:cubicBezTo>
                  <a:lnTo>
                    <a:pt x="524" y="317"/>
                  </a:lnTo>
                  <a:cubicBezTo>
                    <a:pt x="524" y="318"/>
                    <a:pt x="524" y="318"/>
                    <a:pt x="523" y="319"/>
                  </a:cubicBezTo>
                  <a:lnTo>
                    <a:pt x="488" y="358"/>
                  </a:lnTo>
                  <a:lnTo>
                    <a:pt x="490" y="354"/>
                  </a:lnTo>
                  <a:lnTo>
                    <a:pt x="487" y="367"/>
                  </a:lnTo>
                  <a:cubicBezTo>
                    <a:pt x="486" y="369"/>
                    <a:pt x="486" y="370"/>
                    <a:pt x="485" y="371"/>
                  </a:cubicBezTo>
                  <a:lnTo>
                    <a:pt x="469" y="387"/>
                  </a:lnTo>
                  <a:lnTo>
                    <a:pt x="471" y="383"/>
                  </a:lnTo>
                  <a:lnTo>
                    <a:pt x="467" y="396"/>
                  </a:lnTo>
                  <a:lnTo>
                    <a:pt x="468" y="393"/>
                  </a:lnTo>
                  <a:lnTo>
                    <a:pt x="474" y="428"/>
                  </a:lnTo>
                  <a:cubicBezTo>
                    <a:pt x="474" y="431"/>
                    <a:pt x="473" y="434"/>
                    <a:pt x="471" y="436"/>
                  </a:cubicBezTo>
                  <a:lnTo>
                    <a:pt x="458" y="445"/>
                  </a:lnTo>
                  <a:cubicBezTo>
                    <a:pt x="457" y="446"/>
                    <a:pt x="456" y="447"/>
                    <a:pt x="455" y="447"/>
                  </a:cubicBezTo>
                  <a:lnTo>
                    <a:pt x="420" y="456"/>
                  </a:lnTo>
                  <a:lnTo>
                    <a:pt x="423" y="455"/>
                  </a:lnTo>
                  <a:lnTo>
                    <a:pt x="394" y="475"/>
                  </a:lnTo>
                  <a:cubicBezTo>
                    <a:pt x="393" y="475"/>
                    <a:pt x="392" y="476"/>
                    <a:pt x="392" y="476"/>
                  </a:cubicBezTo>
                  <a:lnTo>
                    <a:pt x="366" y="482"/>
                  </a:lnTo>
                  <a:cubicBezTo>
                    <a:pt x="365" y="482"/>
                    <a:pt x="365" y="482"/>
                    <a:pt x="364" y="482"/>
                  </a:cubicBezTo>
                  <a:lnTo>
                    <a:pt x="351" y="482"/>
                  </a:lnTo>
                  <a:lnTo>
                    <a:pt x="355" y="482"/>
                  </a:lnTo>
                  <a:lnTo>
                    <a:pt x="332" y="491"/>
                  </a:lnTo>
                  <a:lnTo>
                    <a:pt x="337" y="485"/>
                  </a:lnTo>
                  <a:lnTo>
                    <a:pt x="328" y="572"/>
                  </a:lnTo>
                  <a:cubicBezTo>
                    <a:pt x="327" y="573"/>
                    <a:pt x="327" y="574"/>
                    <a:pt x="326" y="576"/>
                  </a:cubicBezTo>
                  <a:lnTo>
                    <a:pt x="316" y="588"/>
                  </a:lnTo>
                  <a:lnTo>
                    <a:pt x="297" y="611"/>
                  </a:lnTo>
                  <a:lnTo>
                    <a:pt x="299" y="606"/>
                  </a:lnTo>
                  <a:lnTo>
                    <a:pt x="299" y="613"/>
                  </a:lnTo>
                  <a:lnTo>
                    <a:pt x="296" y="606"/>
                  </a:lnTo>
                  <a:lnTo>
                    <a:pt x="327" y="629"/>
                  </a:lnTo>
                  <a:lnTo>
                    <a:pt x="326" y="628"/>
                  </a:lnTo>
                  <a:lnTo>
                    <a:pt x="339" y="634"/>
                  </a:lnTo>
                  <a:lnTo>
                    <a:pt x="336" y="634"/>
                  </a:lnTo>
                  <a:lnTo>
                    <a:pt x="342" y="634"/>
                  </a:lnTo>
                  <a:cubicBezTo>
                    <a:pt x="346" y="634"/>
                    <a:pt x="350" y="637"/>
                    <a:pt x="350" y="642"/>
                  </a:cubicBezTo>
                  <a:lnTo>
                    <a:pt x="350" y="651"/>
                  </a:lnTo>
                  <a:lnTo>
                    <a:pt x="346" y="645"/>
                  </a:lnTo>
                  <a:lnTo>
                    <a:pt x="356" y="651"/>
                  </a:lnTo>
                  <a:cubicBezTo>
                    <a:pt x="359" y="653"/>
                    <a:pt x="360" y="656"/>
                    <a:pt x="359" y="659"/>
                  </a:cubicBezTo>
                  <a:lnTo>
                    <a:pt x="343" y="749"/>
                  </a:lnTo>
                  <a:cubicBezTo>
                    <a:pt x="343" y="752"/>
                    <a:pt x="341" y="754"/>
                    <a:pt x="338" y="755"/>
                  </a:cubicBezTo>
                  <a:cubicBezTo>
                    <a:pt x="335" y="756"/>
                    <a:pt x="332" y="755"/>
                    <a:pt x="330" y="753"/>
                  </a:cubicBezTo>
                  <a:lnTo>
                    <a:pt x="327" y="750"/>
                  </a:lnTo>
                  <a:cubicBezTo>
                    <a:pt x="326" y="749"/>
                    <a:pt x="326" y="749"/>
                    <a:pt x="325" y="748"/>
                  </a:cubicBezTo>
                  <a:lnTo>
                    <a:pt x="319" y="735"/>
                  </a:lnTo>
                  <a:lnTo>
                    <a:pt x="326" y="740"/>
                  </a:lnTo>
                  <a:lnTo>
                    <a:pt x="320" y="740"/>
                  </a:lnTo>
                  <a:lnTo>
                    <a:pt x="327" y="729"/>
                  </a:lnTo>
                  <a:lnTo>
                    <a:pt x="337" y="758"/>
                  </a:lnTo>
                  <a:cubicBezTo>
                    <a:pt x="338" y="761"/>
                    <a:pt x="337" y="764"/>
                    <a:pt x="335" y="766"/>
                  </a:cubicBezTo>
                  <a:cubicBezTo>
                    <a:pt x="333" y="768"/>
                    <a:pt x="330" y="769"/>
                    <a:pt x="328" y="768"/>
                  </a:cubicBezTo>
                  <a:lnTo>
                    <a:pt x="219" y="746"/>
                  </a:lnTo>
                  <a:cubicBezTo>
                    <a:pt x="218" y="746"/>
                    <a:pt x="217" y="745"/>
                    <a:pt x="216" y="745"/>
                  </a:cubicBezTo>
                  <a:lnTo>
                    <a:pt x="207" y="738"/>
                  </a:lnTo>
                  <a:lnTo>
                    <a:pt x="163" y="716"/>
                  </a:lnTo>
                  <a:cubicBezTo>
                    <a:pt x="162" y="716"/>
                    <a:pt x="162" y="715"/>
                    <a:pt x="161" y="715"/>
                  </a:cubicBezTo>
                  <a:lnTo>
                    <a:pt x="145" y="699"/>
                  </a:lnTo>
                  <a:cubicBezTo>
                    <a:pt x="144" y="697"/>
                    <a:pt x="143" y="696"/>
                    <a:pt x="143" y="695"/>
                  </a:cubicBezTo>
                  <a:lnTo>
                    <a:pt x="140" y="678"/>
                  </a:lnTo>
                  <a:lnTo>
                    <a:pt x="142" y="683"/>
                  </a:lnTo>
                  <a:lnTo>
                    <a:pt x="117" y="660"/>
                  </a:lnTo>
                  <a:cubicBezTo>
                    <a:pt x="116" y="659"/>
                    <a:pt x="115" y="658"/>
                    <a:pt x="115" y="657"/>
                  </a:cubicBezTo>
                  <a:lnTo>
                    <a:pt x="111" y="647"/>
                  </a:lnTo>
                  <a:lnTo>
                    <a:pt x="114" y="651"/>
                  </a:lnTo>
                  <a:lnTo>
                    <a:pt x="76" y="622"/>
                  </a:lnTo>
                  <a:cubicBezTo>
                    <a:pt x="75" y="622"/>
                    <a:pt x="75" y="621"/>
                    <a:pt x="74" y="620"/>
                  </a:cubicBezTo>
                  <a:lnTo>
                    <a:pt x="58" y="598"/>
                  </a:lnTo>
                  <a:lnTo>
                    <a:pt x="62" y="601"/>
                  </a:lnTo>
                  <a:lnTo>
                    <a:pt x="53" y="598"/>
                  </a:lnTo>
                  <a:cubicBezTo>
                    <a:pt x="50" y="597"/>
                    <a:pt x="49" y="595"/>
                    <a:pt x="48" y="593"/>
                  </a:cubicBezTo>
                  <a:lnTo>
                    <a:pt x="41" y="577"/>
                  </a:lnTo>
                  <a:cubicBezTo>
                    <a:pt x="41" y="576"/>
                    <a:pt x="41" y="576"/>
                    <a:pt x="41" y="575"/>
                  </a:cubicBezTo>
                  <a:lnTo>
                    <a:pt x="35" y="501"/>
                  </a:lnTo>
                  <a:lnTo>
                    <a:pt x="38" y="507"/>
                  </a:lnTo>
                  <a:lnTo>
                    <a:pt x="25" y="497"/>
                  </a:lnTo>
                  <a:cubicBezTo>
                    <a:pt x="24" y="496"/>
                    <a:pt x="23" y="495"/>
                    <a:pt x="22" y="493"/>
                  </a:cubicBezTo>
                  <a:lnTo>
                    <a:pt x="6" y="452"/>
                  </a:lnTo>
                  <a:cubicBezTo>
                    <a:pt x="6" y="451"/>
                    <a:pt x="6" y="451"/>
                    <a:pt x="6" y="450"/>
                  </a:cubicBezTo>
                  <a:lnTo>
                    <a:pt x="0" y="415"/>
                  </a:lnTo>
                  <a:lnTo>
                    <a:pt x="15" y="412"/>
                  </a:lnTo>
                  <a:lnTo>
                    <a:pt x="22" y="447"/>
                  </a:lnTo>
                  <a:lnTo>
                    <a:pt x="21" y="446"/>
                  </a:lnTo>
                  <a:lnTo>
                    <a:pt x="37" y="488"/>
                  </a:lnTo>
                  <a:lnTo>
                    <a:pt x="35" y="484"/>
                  </a:lnTo>
                  <a:lnTo>
                    <a:pt x="47" y="494"/>
                  </a:lnTo>
                  <a:cubicBezTo>
                    <a:pt x="49" y="495"/>
                    <a:pt x="50" y="497"/>
                    <a:pt x="50" y="499"/>
                  </a:cubicBezTo>
                  <a:lnTo>
                    <a:pt x="57" y="573"/>
                  </a:lnTo>
                  <a:lnTo>
                    <a:pt x="56" y="571"/>
                  </a:lnTo>
                  <a:lnTo>
                    <a:pt x="63" y="587"/>
                  </a:lnTo>
                  <a:lnTo>
                    <a:pt x="58" y="583"/>
                  </a:lnTo>
                  <a:lnTo>
                    <a:pt x="67" y="586"/>
                  </a:lnTo>
                  <a:cubicBezTo>
                    <a:pt x="69" y="586"/>
                    <a:pt x="70" y="587"/>
                    <a:pt x="71" y="589"/>
                  </a:cubicBezTo>
                  <a:lnTo>
                    <a:pt x="87" y="611"/>
                  </a:lnTo>
                  <a:lnTo>
                    <a:pt x="86" y="609"/>
                  </a:lnTo>
                  <a:lnTo>
                    <a:pt x="124" y="638"/>
                  </a:lnTo>
                  <a:cubicBezTo>
                    <a:pt x="125" y="639"/>
                    <a:pt x="126" y="641"/>
                    <a:pt x="127" y="642"/>
                  </a:cubicBezTo>
                  <a:lnTo>
                    <a:pt x="130" y="652"/>
                  </a:lnTo>
                  <a:lnTo>
                    <a:pt x="127" y="648"/>
                  </a:lnTo>
                  <a:lnTo>
                    <a:pt x="153" y="671"/>
                  </a:lnTo>
                  <a:cubicBezTo>
                    <a:pt x="154" y="672"/>
                    <a:pt x="155" y="674"/>
                    <a:pt x="155" y="675"/>
                  </a:cubicBezTo>
                  <a:lnTo>
                    <a:pt x="159" y="691"/>
                  </a:lnTo>
                  <a:lnTo>
                    <a:pt x="156" y="687"/>
                  </a:lnTo>
                  <a:lnTo>
                    <a:pt x="172" y="703"/>
                  </a:lnTo>
                  <a:lnTo>
                    <a:pt x="170" y="702"/>
                  </a:lnTo>
                  <a:lnTo>
                    <a:pt x="216" y="725"/>
                  </a:lnTo>
                  <a:lnTo>
                    <a:pt x="225" y="731"/>
                  </a:lnTo>
                  <a:lnTo>
                    <a:pt x="222" y="730"/>
                  </a:lnTo>
                  <a:lnTo>
                    <a:pt x="331" y="753"/>
                  </a:lnTo>
                  <a:lnTo>
                    <a:pt x="322" y="763"/>
                  </a:lnTo>
                  <a:lnTo>
                    <a:pt x="312" y="734"/>
                  </a:lnTo>
                  <a:cubicBezTo>
                    <a:pt x="311" y="732"/>
                    <a:pt x="312" y="729"/>
                    <a:pt x="313" y="727"/>
                  </a:cubicBezTo>
                  <a:cubicBezTo>
                    <a:pt x="315" y="725"/>
                    <a:pt x="317" y="724"/>
                    <a:pt x="320" y="724"/>
                  </a:cubicBezTo>
                  <a:lnTo>
                    <a:pt x="326" y="724"/>
                  </a:lnTo>
                  <a:cubicBezTo>
                    <a:pt x="329" y="724"/>
                    <a:pt x="332" y="725"/>
                    <a:pt x="333" y="728"/>
                  </a:cubicBezTo>
                  <a:lnTo>
                    <a:pt x="339" y="741"/>
                  </a:lnTo>
                  <a:lnTo>
                    <a:pt x="338" y="739"/>
                  </a:lnTo>
                  <a:lnTo>
                    <a:pt x="341" y="742"/>
                  </a:lnTo>
                  <a:lnTo>
                    <a:pt x="328" y="746"/>
                  </a:lnTo>
                  <a:lnTo>
                    <a:pt x="344" y="656"/>
                  </a:lnTo>
                  <a:lnTo>
                    <a:pt x="347" y="664"/>
                  </a:lnTo>
                  <a:lnTo>
                    <a:pt x="337" y="658"/>
                  </a:lnTo>
                  <a:cubicBezTo>
                    <a:pt x="335" y="656"/>
                    <a:pt x="334" y="654"/>
                    <a:pt x="334" y="651"/>
                  </a:cubicBezTo>
                  <a:lnTo>
                    <a:pt x="334" y="642"/>
                  </a:lnTo>
                  <a:lnTo>
                    <a:pt x="342" y="650"/>
                  </a:lnTo>
                  <a:lnTo>
                    <a:pt x="336" y="650"/>
                  </a:lnTo>
                  <a:cubicBezTo>
                    <a:pt x="334" y="650"/>
                    <a:pt x="333" y="649"/>
                    <a:pt x="332" y="649"/>
                  </a:cubicBezTo>
                  <a:lnTo>
                    <a:pt x="319" y="642"/>
                  </a:lnTo>
                  <a:cubicBezTo>
                    <a:pt x="319" y="642"/>
                    <a:pt x="318" y="642"/>
                    <a:pt x="318" y="642"/>
                  </a:cubicBezTo>
                  <a:lnTo>
                    <a:pt x="286" y="619"/>
                  </a:lnTo>
                  <a:cubicBezTo>
                    <a:pt x="284" y="618"/>
                    <a:pt x="283" y="615"/>
                    <a:pt x="283" y="613"/>
                  </a:cubicBezTo>
                  <a:lnTo>
                    <a:pt x="283" y="606"/>
                  </a:lnTo>
                  <a:cubicBezTo>
                    <a:pt x="283" y="604"/>
                    <a:pt x="284" y="602"/>
                    <a:pt x="285" y="601"/>
                  </a:cubicBezTo>
                  <a:lnTo>
                    <a:pt x="304" y="579"/>
                  </a:lnTo>
                  <a:lnTo>
                    <a:pt x="313" y="566"/>
                  </a:lnTo>
                  <a:lnTo>
                    <a:pt x="312" y="570"/>
                  </a:lnTo>
                  <a:lnTo>
                    <a:pt x="321" y="483"/>
                  </a:lnTo>
                  <a:cubicBezTo>
                    <a:pt x="321" y="480"/>
                    <a:pt x="323" y="478"/>
                    <a:pt x="326" y="477"/>
                  </a:cubicBezTo>
                  <a:lnTo>
                    <a:pt x="348" y="467"/>
                  </a:lnTo>
                  <a:cubicBezTo>
                    <a:pt x="349" y="467"/>
                    <a:pt x="350" y="466"/>
                    <a:pt x="351" y="466"/>
                  </a:cubicBezTo>
                  <a:lnTo>
                    <a:pt x="364" y="466"/>
                  </a:lnTo>
                  <a:lnTo>
                    <a:pt x="362" y="467"/>
                  </a:lnTo>
                  <a:lnTo>
                    <a:pt x="388" y="460"/>
                  </a:lnTo>
                  <a:lnTo>
                    <a:pt x="385" y="461"/>
                  </a:lnTo>
                  <a:lnTo>
                    <a:pt x="414" y="442"/>
                  </a:lnTo>
                  <a:cubicBezTo>
                    <a:pt x="415" y="442"/>
                    <a:pt x="415" y="441"/>
                    <a:pt x="416" y="441"/>
                  </a:cubicBezTo>
                  <a:lnTo>
                    <a:pt x="451" y="431"/>
                  </a:lnTo>
                  <a:lnTo>
                    <a:pt x="449" y="433"/>
                  </a:lnTo>
                  <a:lnTo>
                    <a:pt x="461" y="423"/>
                  </a:lnTo>
                  <a:lnTo>
                    <a:pt x="458" y="431"/>
                  </a:lnTo>
                  <a:lnTo>
                    <a:pt x="452" y="396"/>
                  </a:lnTo>
                  <a:cubicBezTo>
                    <a:pt x="452" y="394"/>
                    <a:pt x="452" y="393"/>
                    <a:pt x="452" y="392"/>
                  </a:cubicBezTo>
                  <a:lnTo>
                    <a:pt x="455" y="379"/>
                  </a:lnTo>
                  <a:cubicBezTo>
                    <a:pt x="455" y="378"/>
                    <a:pt x="456" y="377"/>
                    <a:pt x="457" y="376"/>
                  </a:cubicBezTo>
                  <a:lnTo>
                    <a:pt x="473" y="360"/>
                  </a:lnTo>
                  <a:lnTo>
                    <a:pt x="471" y="363"/>
                  </a:lnTo>
                  <a:lnTo>
                    <a:pt x="474" y="350"/>
                  </a:lnTo>
                  <a:cubicBezTo>
                    <a:pt x="475" y="349"/>
                    <a:pt x="475" y="348"/>
                    <a:pt x="476" y="347"/>
                  </a:cubicBezTo>
                  <a:lnTo>
                    <a:pt x="511" y="308"/>
                  </a:lnTo>
                  <a:lnTo>
                    <a:pt x="510" y="311"/>
                  </a:lnTo>
                  <a:lnTo>
                    <a:pt x="538" y="243"/>
                  </a:lnTo>
                  <a:lnTo>
                    <a:pt x="538" y="245"/>
                  </a:lnTo>
                  <a:lnTo>
                    <a:pt x="544" y="216"/>
                  </a:lnTo>
                  <a:cubicBezTo>
                    <a:pt x="545" y="213"/>
                    <a:pt x="546" y="211"/>
                    <a:pt x="549" y="210"/>
                  </a:cubicBezTo>
                  <a:cubicBezTo>
                    <a:pt x="551" y="209"/>
                    <a:pt x="553" y="209"/>
                    <a:pt x="556" y="210"/>
                  </a:cubicBezTo>
                  <a:lnTo>
                    <a:pt x="562" y="213"/>
                  </a:lnTo>
                  <a:cubicBezTo>
                    <a:pt x="563" y="214"/>
                    <a:pt x="563" y="214"/>
                    <a:pt x="564" y="214"/>
                  </a:cubicBezTo>
                  <a:lnTo>
                    <a:pt x="583" y="231"/>
                  </a:lnTo>
                  <a:lnTo>
                    <a:pt x="578" y="229"/>
                  </a:lnTo>
                  <a:lnTo>
                    <a:pt x="609" y="229"/>
                  </a:lnTo>
                  <a:lnTo>
                    <a:pt x="607" y="229"/>
                  </a:lnTo>
                  <a:lnTo>
                    <a:pt x="616" y="226"/>
                  </a:lnTo>
                  <a:lnTo>
                    <a:pt x="612" y="229"/>
                  </a:lnTo>
                  <a:lnTo>
                    <a:pt x="628" y="206"/>
                  </a:lnTo>
                  <a:cubicBezTo>
                    <a:pt x="630" y="205"/>
                    <a:pt x="631" y="203"/>
                    <a:pt x="633" y="203"/>
                  </a:cubicBezTo>
                  <a:lnTo>
                    <a:pt x="649" y="200"/>
                  </a:lnTo>
                  <a:cubicBezTo>
                    <a:pt x="650" y="200"/>
                    <a:pt x="650" y="200"/>
                    <a:pt x="651" y="200"/>
                  </a:cubicBezTo>
                  <a:lnTo>
                    <a:pt x="657" y="200"/>
                  </a:lnTo>
                  <a:lnTo>
                    <a:pt x="654" y="200"/>
                  </a:lnTo>
                  <a:lnTo>
                    <a:pt x="670" y="194"/>
                  </a:lnTo>
                  <a:lnTo>
                    <a:pt x="666" y="197"/>
                  </a:lnTo>
                  <a:lnTo>
                    <a:pt x="673" y="187"/>
                  </a:lnTo>
                  <a:lnTo>
                    <a:pt x="673" y="196"/>
                  </a:lnTo>
                  <a:lnTo>
                    <a:pt x="619" y="116"/>
                  </a:lnTo>
                  <a:cubicBezTo>
                    <a:pt x="618" y="115"/>
                    <a:pt x="618" y="115"/>
                    <a:pt x="618" y="114"/>
                  </a:cubicBezTo>
                  <a:lnTo>
                    <a:pt x="596" y="60"/>
                  </a:lnTo>
                  <a:lnTo>
                    <a:pt x="593" y="54"/>
                  </a:lnTo>
                  <a:cubicBezTo>
                    <a:pt x="592" y="53"/>
                    <a:pt x="592" y="53"/>
                    <a:pt x="592" y="52"/>
                  </a:cubicBezTo>
                  <a:lnTo>
                    <a:pt x="583" y="14"/>
                  </a:lnTo>
                  <a:lnTo>
                    <a:pt x="595" y="18"/>
                  </a:lnTo>
                  <a:lnTo>
                    <a:pt x="576" y="31"/>
                  </a:lnTo>
                  <a:cubicBezTo>
                    <a:pt x="573" y="33"/>
                    <a:pt x="570" y="33"/>
                    <a:pt x="568" y="32"/>
                  </a:cubicBezTo>
                  <a:lnTo>
                    <a:pt x="561" y="28"/>
                  </a:lnTo>
                  <a:cubicBezTo>
                    <a:pt x="559" y="27"/>
                    <a:pt x="557" y="24"/>
                    <a:pt x="557" y="21"/>
                  </a:cubicBezTo>
                  <a:lnTo>
                    <a:pt x="557" y="12"/>
                  </a:lnTo>
                  <a:lnTo>
                    <a:pt x="564" y="20"/>
                  </a:lnTo>
                  <a:lnTo>
                    <a:pt x="541" y="16"/>
                  </a:lnTo>
                  <a:lnTo>
                    <a:pt x="548" y="14"/>
                  </a:lnTo>
                  <a:lnTo>
                    <a:pt x="536" y="27"/>
                  </a:lnTo>
                  <a:lnTo>
                    <a:pt x="514" y="52"/>
                  </a:lnTo>
                  <a:lnTo>
                    <a:pt x="515" y="49"/>
                  </a:lnTo>
                  <a:lnTo>
                    <a:pt x="512" y="62"/>
                  </a:lnTo>
                  <a:lnTo>
                    <a:pt x="511" y="56"/>
                  </a:lnTo>
                  <a:lnTo>
                    <a:pt x="515" y="63"/>
                  </a:lnTo>
                  <a:cubicBezTo>
                    <a:pt x="515" y="64"/>
                    <a:pt x="516" y="66"/>
                    <a:pt x="515" y="67"/>
                  </a:cubicBezTo>
                  <a:lnTo>
                    <a:pt x="512" y="96"/>
                  </a:lnTo>
                  <a:cubicBezTo>
                    <a:pt x="512" y="97"/>
                    <a:pt x="512" y="98"/>
                    <a:pt x="511" y="99"/>
                  </a:cubicBezTo>
                  <a:lnTo>
                    <a:pt x="505" y="112"/>
                  </a:lnTo>
                  <a:cubicBezTo>
                    <a:pt x="504" y="114"/>
                    <a:pt x="501" y="116"/>
                    <a:pt x="498" y="116"/>
                  </a:cubicBezTo>
                  <a:lnTo>
                    <a:pt x="485" y="116"/>
                  </a:lnTo>
                  <a:cubicBezTo>
                    <a:pt x="482" y="116"/>
                    <a:pt x="479" y="114"/>
                    <a:pt x="478" y="111"/>
                  </a:cubicBezTo>
                  <a:lnTo>
                    <a:pt x="474" y="101"/>
                  </a:lnTo>
                  <a:lnTo>
                    <a:pt x="479" y="106"/>
                  </a:lnTo>
                  <a:lnTo>
                    <a:pt x="463" y="99"/>
                  </a:lnTo>
                  <a:lnTo>
                    <a:pt x="466" y="100"/>
                  </a:lnTo>
                  <a:lnTo>
                    <a:pt x="463" y="100"/>
                  </a:lnTo>
                  <a:lnTo>
                    <a:pt x="467" y="99"/>
                  </a:lnTo>
                  <a:lnTo>
                    <a:pt x="458" y="105"/>
                  </a:lnTo>
                  <a:cubicBezTo>
                    <a:pt x="457" y="106"/>
                    <a:pt x="456" y="106"/>
                    <a:pt x="455" y="106"/>
                  </a:cubicBezTo>
                  <a:lnTo>
                    <a:pt x="443" y="109"/>
                  </a:lnTo>
                  <a:cubicBezTo>
                    <a:pt x="440" y="110"/>
                    <a:pt x="438" y="110"/>
                    <a:pt x="436" y="109"/>
                  </a:cubicBezTo>
                  <a:lnTo>
                    <a:pt x="404" y="89"/>
                  </a:lnTo>
                  <a:lnTo>
                    <a:pt x="376" y="70"/>
                  </a:lnTo>
                  <a:lnTo>
                    <a:pt x="378" y="71"/>
                  </a:lnTo>
                  <a:lnTo>
                    <a:pt x="349" y="61"/>
                  </a:lnTo>
                  <a:lnTo>
                    <a:pt x="356" y="60"/>
                  </a:lnTo>
                  <a:lnTo>
                    <a:pt x="346" y="67"/>
                  </a:lnTo>
                  <a:lnTo>
                    <a:pt x="349" y="64"/>
                  </a:lnTo>
                  <a:lnTo>
                    <a:pt x="339" y="80"/>
                  </a:lnTo>
                  <a:lnTo>
                    <a:pt x="340" y="76"/>
                  </a:lnTo>
                  <a:lnTo>
                    <a:pt x="340" y="89"/>
                  </a:lnTo>
                  <a:cubicBezTo>
                    <a:pt x="340" y="91"/>
                    <a:pt x="339" y="93"/>
                    <a:pt x="338" y="94"/>
                  </a:cubicBezTo>
                  <a:lnTo>
                    <a:pt x="325" y="107"/>
                  </a:lnTo>
                  <a:lnTo>
                    <a:pt x="328" y="102"/>
                  </a:lnTo>
                  <a:lnTo>
                    <a:pt x="328" y="127"/>
                  </a:lnTo>
                  <a:lnTo>
                    <a:pt x="324" y="121"/>
                  </a:lnTo>
                  <a:lnTo>
                    <a:pt x="334" y="127"/>
                  </a:lnTo>
                  <a:cubicBezTo>
                    <a:pt x="336" y="129"/>
                    <a:pt x="337" y="131"/>
                    <a:pt x="337" y="134"/>
                  </a:cubicBezTo>
                  <a:lnTo>
                    <a:pt x="337" y="163"/>
                  </a:lnTo>
                  <a:lnTo>
                    <a:pt x="336" y="158"/>
                  </a:lnTo>
                  <a:lnTo>
                    <a:pt x="342" y="168"/>
                  </a:lnTo>
                  <a:lnTo>
                    <a:pt x="336" y="164"/>
                  </a:lnTo>
                  <a:lnTo>
                    <a:pt x="364" y="164"/>
                  </a:lnTo>
                  <a:cubicBezTo>
                    <a:pt x="369" y="164"/>
                    <a:pt x="372" y="168"/>
                    <a:pt x="372" y="172"/>
                  </a:cubicBezTo>
                  <a:lnTo>
                    <a:pt x="372" y="198"/>
                  </a:lnTo>
                  <a:cubicBezTo>
                    <a:pt x="372" y="201"/>
                    <a:pt x="371" y="204"/>
                    <a:pt x="368" y="205"/>
                  </a:cubicBezTo>
                  <a:lnTo>
                    <a:pt x="339" y="221"/>
                  </a:lnTo>
                  <a:lnTo>
                    <a:pt x="343" y="217"/>
                  </a:lnTo>
                  <a:lnTo>
                    <a:pt x="340" y="226"/>
                  </a:lnTo>
                  <a:cubicBezTo>
                    <a:pt x="339" y="228"/>
                    <a:pt x="338" y="230"/>
                    <a:pt x="336" y="231"/>
                  </a:cubicBezTo>
                  <a:lnTo>
                    <a:pt x="307" y="244"/>
                  </a:lnTo>
                  <a:cubicBezTo>
                    <a:pt x="304" y="245"/>
                    <a:pt x="301" y="245"/>
                    <a:pt x="299" y="243"/>
                  </a:cubicBezTo>
                  <a:lnTo>
                    <a:pt x="283" y="230"/>
                  </a:lnTo>
                  <a:lnTo>
                    <a:pt x="285" y="231"/>
                  </a:lnTo>
                  <a:lnTo>
                    <a:pt x="266" y="225"/>
                  </a:lnTo>
                  <a:cubicBezTo>
                    <a:pt x="264" y="224"/>
                    <a:pt x="262" y="222"/>
                    <a:pt x="261" y="220"/>
                  </a:cubicBezTo>
                  <a:lnTo>
                    <a:pt x="258" y="210"/>
                  </a:lnTo>
                  <a:lnTo>
                    <a:pt x="267" y="215"/>
                  </a:lnTo>
                  <a:lnTo>
                    <a:pt x="242" y="222"/>
                  </a:lnTo>
                  <a:lnTo>
                    <a:pt x="248" y="216"/>
                  </a:lnTo>
                  <a:lnTo>
                    <a:pt x="245" y="229"/>
                  </a:lnTo>
                  <a:cubicBezTo>
                    <a:pt x="244" y="230"/>
                    <a:pt x="244" y="230"/>
                    <a:pt x="244" y="231"/>
                  </a:cubicBezTo>
                  <a:lnTo>
                    <a:pt x="218" y="279"/>
                  </a:lnTo>
                  <a:lnTo>
                    <a:pt x="219" y="277"/>
                  </a:lnTo>
                  <a:lnTo>
                    <a:pt x="216" y="296"/>
                  </a:lnTo>
                  <a:lnTo>
                    <a:pt x="216" y="294"/>
                  </a:lnTo>
                  <a:lnTo>
                    <a:pt x="216" y="314"/>
                  </a:lnTo>
                  <a:cubicBezTo>
                    <a:pt x="216" y="315"/>
                    <a:pt x="216" y="317"/>
                    <a:pt x="215" y="318"/>
                  </a:cubicBezTo>
                  <a:lnTo>
                    <a:pt x="208" y="328"/>
                  </a:lnTo>
                  <a:cubicBezTo>
                    <a:pt x="208" y="329"/>
                    <a:pt x="207" y="329"/>
                    <a:pt x="207" y="330"/>
                  </a:cubicBezTo>
                  <a:lnTo>
                    <a:pt x="194" y="339"/>
                  </a:lnTo>
                  <a:cubicBezTo>
                    <a:pt x="192" y="340"/>
                    <a:pt x="191" y="341"/>
                    <a:pt x="189" y="341"/>
                  </a:cubicBezTo>
                  <a:lnTo>
                    <a:pt x="183" y="341"/>
                  </a:lnTo>
                  <a:cubicBezTo>
                    <a:pt x="180" y="341"/>
                    <a:pt x="178" y="340"/>
                    <a:pt x="176" y="338"/>
                  </a:cubicBezTo>
                  <a:lnTo>
                    <a:pt x="167" y="325"/>
                  </a:lnTo>
                  <a:lnTo>
                    <a:pt x="173" y="328"/>
                  </a:lnTo>
                  <a:lnTo>
                    <a:pt x="167" y="328"/>
                  </a:lnTo>
                  <a:cubicBezTo>
                    <a:pt x="166" y="328"/>
                    <a:pt x="165" y="328"/>
                    <a:pt x="164" y="328"/>
                  </a:cubicBezTo>
                  <a:lnTo>
                    <a:pt x="144" y="321"/>
                  </a:lnTo>
                  <a:lnTo>
                    <a:pt x="122" y="311"/>
                  </a:lnTo>
                  <a:lnTo>
                    <a:pt x="125" y="312"/>
                  </a:lnTo>
                  <a:lnTo>
                    <a:pt x="122" y="312"/>
                  </a:lnTo>
                  <a:lnTo>
                    <a:pt x="127" y="311"/>
                  </a:lnTo>
                  <a:lnTo>
                    <a:pt x="117" y="317"/>
                  </a:lnTo>
                  <a:lnTo>
                    <a:pt x="120" y="312"/>
                  </a:lnTo>
                  <a:lnTo>
                    <a:pt x="114" y="344"/>
                  </a:lnTo>
                  <a:cubicBezTo>
                    <a:pt x="114" y="347"/>
                    <a:pt x="112" y="349"/>
                    <a:pt x="110" y="350"/>
                  </a:cubicBezTo>
                  <a:lnTo>
                    <a:pt x="103" y="353"/>
                  </a:lnTo>
                  <a:lnTo>
                    <a:pt x="97" y="356"/>
                  </a:lnTo>
                  <a:cubicBezTo>
                    <a:pt x="96" y="357"/>
                    <a:pt x="95" y="357"/>
                    <a:pt x="93" y="357"/>
                  </a:cubicBezTo>
                  <a:lnTo>
                    <a:pt x="68" y="357"/>
                  </a:lnTo>
                  <a:cubicBezTo>
                    <a:pt x="66" y="357"/>
                    <a:pt x="65" y="357"/>
                    <a:pt x="63" y="356"/>
                  </a:cubicBezTo>
                  <a:lnTo>
                    <a:pt x="50" y="346"/>
                  </a:lnTo>
                  <a:lnTo>
                    <a:pt x="55" y="347"/>
                  </a:lnTo>
                  <a:lnTo>
                    <a:pt x="46" y="347"/>
                  </a:lnTo>
                  <a:cubicBezTo>
                    <a:pt x="44" y="347"/>
                    <a:pt x="43" y="347"/>
                    <a:pt x="42" y="347"/>
                  </a:cubicBezTo>
                  <a:lnTo>
                    <a:pt x="36" y="343"/>
                  </a:lnTo>
                  <a:lnTo>
                    <a:pt x="43" y="343"/>
                  </a:lnTo>
                  <a:lnTo>
                    <a:pt x="30" y="350"/>
                  </a:lnTo>
                  <a:lnTo>
                    <a:pt x="34" y="345"/>
                  </a:lnTo>
                  <a:lnTo>
                    <a:pt x="28" y="370"/>
                  </a:lnTo>
                  <a:cubicBezTo>
                    <a:pt x="28" y="372"/>
                    <a:pt x="27" y="373"/>
                    <a:pt x="26" y="374"/>
                  </a:cubicBezTo>
                  <a:lnTo>
                    <a:pt x="20" y="380"/>
                  </a:lnTo>
                  <a:lnTo>
                    <a:pt x="22" y="376"/>
                  </a:lnTo>
                  <a:lnTo>
                    <a:pt x="15" y="415"/>
                  </a:lnTo>
                  <a:lnTo>
                    <a:pt x="0" y="412"/>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3" name="Freeform 906"/>
            <p:cNvSpPr>
              <a:spLocks/>
            </p:cNvSpPr>
            <p:nvPr/>
          </p:nvSpPr>
          <p:spPr bwMode="auto">
            <a:xfrm>
              <a:off x="4201596" y="5039815"/>
              <a:ext cx="334620" cy="273010"/>
            </a:xfrm>
            <a:custGeom>
              <a:avLst/>
              <a:gdLst/>
              <a:ahLst/>
              <a:cxnLst>
                <a:cxn ang="0">
                  <a:pos x="13" y="67"/>
                </a:cxn>
                <a:cxn ang="0">
                  <a:pos x="16" y="69"/>
                </a:cxn>
                <a:cxn ang="0">
                  <a:pos x="17" y="71"/>
                </a:cxn>
                <a:cxn ang="0">
                  <a:pos x="19" y="70"/>
                </a:cxn>
                <a:cxn ang="0">
                  <a:pos x="23" y="70"/>
                </a:cxn>
                <a:cxn ang="0">
                  <a:pos x="25" y="74"/>
                </a:cxn>
                <a:cxn ang="0">
                  <a:pos x="25" y="70"/>
                </a:cxn>
                <a:cxn ang="0">
                  <a:pos x="31" y="69"/>
                </a:cxn>
                <a:cxn ang="0">
                  <a:pos x="32" y="74"/>
                </a:cxn>
                <a:cxn ang="0">
                  <a:pos x="35" y="71"/>
                </a:cxn>
                <a:cxn ang="0">
                  <a:pos x="41" y="74"/>
                </a:cxn>
                <a:cxn ang="0">
                  <a:pos x="41" y="79"/>
                </a:cxn>
                <a:cxn ang="0">
                  <a:pos x="36" y="84"/>
                </a:cxn>
                <a:cxn ang="0">
                  <a:pos x="42" y="87"/>
                </a:cxn>
                <a:cxn ang="0">
                  <a:pos x="74" y="100"/>
                </a:cxn>
                <a:cxn ang="0">
                  <a:pos x="90" y="109"/>
                </a:cxn>
                <a:cxn ang="0">
                  <a:pos x="102" y="117"/>
                </a:cxn>
                <a:cxn ang="0">
                  <a:pos x="133" y="146"/>
                </a:cxn>
                <a:cxn ang="0">
                  <a:pos x="135" y="149"/>
                </a:cxn>
                <a:cxn ang="0">
                  <a:pos x="142" y="156"/>
                </a:cxn>
                <a:cxn ang="0">
                  <a:pos x="169" y="130"/>
                </a:cxn>
                <a:cxn ang="0">
                  <a:pos x="178" y="117"/>
                </a:cxn>
                <a:cxn ang="0">
                  <a:pos x="190" y="108"/>
                </a:cxn>
                <a:cxn ang="0">
                  <a:pos x="190" y="104"/>
                </a:cxn>
                <a:cxn ang="0">
                  <a:pos x="191" y="99"/>
                </a:cxn>
                <a:cxn ang="0">
                  <a:pos x="197" y="99"/>
                </a:cxn>
                <a:cxn ang="0">
                  <a:pos x="199" y="101"/>
                </a:cxn>
                <a:cxn ang="0">
                  <a:pos x="205" y="95"/>
                </a:cxn>
                <a:cxn ang="0">
                  <a:pos x="210" y="91"/>
                </a:cxn>
                <a:cxn ang="0">
                  <a:pos x="210" y="84"/>
                </a:cxn>
                <a:cxn ang="0">
                  <a:pos x="204" y="70"/>
                </a:cxn>
                <a:cxn ang="0">
                  <a:pos x="208" y="61"/>
                </a:cxn>
                <a:cxn ang="0">
                  <a:pos x="207" y="54"/>
                </a:cxn>
                <a:cxn ang="0">
                  <a:pos x="208" y="37"/>
                </a:cxn>
                <a:cxn ang="0">
                  <a:pos x="191" y="11"/>
                </a:cxn>
                <a:cxn ang="0">
                  <a:pos x="186" y="5"/>
                </a:cxn>
                <a:cxn ang="0">
                  <a:pos x="185" y="1"/>
                </a:cxn>
                <a:cxn ang="0">
                  <a:pos x="183" y="0"/>
                </a:cxn>
                <a:cxn ang="0">
                  <a:pos x="172" y="9"/>
                </a:cxn>
                <a:cxn ang="0">
                  <a:pos x="167" y="14"/>
                </a:cxn>
                <a:cxn ang="0">
                  <a:pos x="161" y="16"/>
                </a:cxn>
                <a:cxn ang="0">
                  <a:pos x="153" y="20"/>
                </a:cxn>
                <a:cxn ang="0">
                  <a:pos x="131" y="16"/>
                </a:cxn>
                <a:cxn ang="0">
                  <a:pos x="115" y="10"/>
                </a:cxn>
                <a:cxn ang="0">
                  <a:pos x="108" y="15"/>
                </a:cxn>
                <a:cxn ang="0">
                  <a:pos x="94" y="31"/>
                </a:cxn>
                <a:cxn ang="0">
                  <a:pos x="85" y="37"/>
                </a:cxn>
                <a:cxn ang="0">
                  <a:pos x="80" y="39"/>
                </a:cxn>
                <a:cxn ang="0">
                  <a:pos x="75" y="43"/>
                </a:cxn>
                <a:cxn ang="0">
                  <a:pos x="68" y="43"/>
                </a:cxn>
                <a:cxn ang="0">
                  <a:pos x="62" y="43"/>
                </a:cxn>
                <a:cxn ang="0">
                  <a:pos x="61" y="40"/>
                </a:cxn>
                <a:cxn ang="0">
                  <a:pos x="54" y="43"/>
                </a:cxn>
                <a:cxn ang="0">
                  <a:pos x="52" y="49"/>
                </a:cxn>
                <a:cxn ang="0">
                  <a:pos x="48" y="50"/>
                </a:cxn>
                <a:cxn ang="0">
                  <a:pos x="39" y="46"/>
                </a:cxn>
                <a:cxn ang="0">
                  <a:pos x="30" y="43"/>
                </a:cxn>
                <a:cxn ang="0">
                  <a:pos x="24" y="41"/>
                </a:cxn>
                <a:cxn ang="0">
                  <a:pos x="17" y="52"/>
                </a:cxn>
              </a:cxnLst>
              <a:rect l="0" t="0" r="r" b="b"/>
              <a:pathLst>
                <a:path w="210" h="156">
                  <a:moveTo>
                    <a:pt x="0" y="63"/>
                  </a:moveTo>
                  <a:lnTo>
                    <a:pt x="13" y="67"/>
                  </a:lnTo>
                  <a:lnTo>
                    <a:pt x="15" y="69"/>
                  </a:lnTo>
                  <a:lnTo>
                    <a:pt x="16" y="69"/>
                  </a:lnTo>
                  <a:lnTo>
                    <a:pt x="17" y="69"/>
                  </a:lnTo>
                  <a:lnTo>
                    <a:pt x="17" y="71"/>
                  </a:lnTo>
                  <a:lnTo>
                    <a:pt x="19" y="74"/>
                  </a:lnTo>
                  <a:lnTo>
                    <a:pt x="19" y="70"/>
                  </a:lnTo>
                  <a:lnTo>
                    <a:pt x="21" y="71"/>
                  </a:lnTo>
                  <a:lnTo>
                    <a:pt x="23" y="70"/>
                  </a:lnTo>
                  <a:lnTo>
                    <a:pt x="24" y="70"/>
                  </a:lnTo>
                  <a:lnTo>
                    <a:pt x="25" y="74"/>
                  </a:lnTo>
                  <a:lnTo>
                    <a:pt x="28" y="71"/>
                  </a:lnTo>
                  <a:lnTo>
                    <a:pt x="25" y="70"/>
                  </a:lnTo>
                  <a:lnTo>
                    <a:pt x="28" y="69"/>
                  </a:lnTo>
                  <a:lnTo>
                    <a:pt x="31" y="69"/>
                  </a:lnTo>
                  <a:lnTo>
                    <a:pt x="34" y="70"/>
                  </a:lnTo>
                  <a:lnTo>
                    <a:pt x="32" y="74"/>
                  </a:lnTo>
                  <a:lnTo>
                    <a:pt x="34" y="74"/>
                  </a:lnTo>
                  <a:lnTo>
                    <a:pt x="35" y="71"/>
                  </a:lnTo>
                  <a:lnTo>
                    <a:pt x="37" y="71"/>
                  </a:lnTo>
                  <a:lnTo>
                    <a:pt x="41" y="74"/>
                  </a:lnTo>
                  <a:lnTo>
                    <a:pt x="42" y="79"/>
                  </a:lnTo>
                  <a:lnTo>
                    <a:pt x="41" y="79"/>
                  </a:lnTo>
                  <a:lnTo>
                    <a:pt x="37" y="81"/>
                  </a:lnTo>
                  <a:lnTo>
                    <a:pt x="36" y="84"/>
                  </a:lnTo>
                  <a:lnTo>
                    <a:pt x="37" y="86"/>
                  </a:lnTo>
                  <a:lnTo>
                    <a:pt x="42" y="87"/>
                  </a:lnTo>
                  <a:lnTo>
                    <a:pt x="54" y="95"/>
                  </a:lnTo>
                  <a:lnTo>
                    <a:pt x="74" y="100"/>
                  </a:lnTo>
                  <a:lnTo>
                    <a:pt x="80" y="105"/>
                  </a:lnTo>
                  <a:lnTo>
                    <a:pt x="90" y="109"/>
                  </a:lnTo>
                  <a:lnTo>
                    <a:pt x="98" y="115"/>
                  </a:lnTo>
                  <a:lnTo>
                    <a:pt x="102" y="117"/>
                  </a:lnTo>
                  <a:lnTo>
                    <a:pt x="126" y="139"/>
                  </a:lnTo>
                  <a:lnTo>
                    <a:pt x="133" y="146"/>
                  </a:lnTo>
                  <a:lnTo>
                    <a:pt x="136" y="147"/>
                  </a:lnTo>
                  <a:lnTo>
                    <a:pt x="135" y="149"/>
                  </a:lnTo>
                  <a:lnTo>
                    <a:pt x="136" y="150"/>
                  </a:lnTo>
                  <a:lnTo>
                    <a:pt x="142" y="156"/>
                  </a:lnTo>
                  <a:lnTo>
                    <a:pt x="157" y="142"/>
                  </a:lnTo>
                  <a:lnTo>
                    <a:pt x="169" y="130"/>
                  </a:lnTo>
                  <a:lnTo>
                    <a:pt x="174" y="125"/>
                  </a:lnTo>
                  <a:lnTo>
                    <a:pt x="178" y="117"/>
                  </a:lnTo>
                  <a:lnTo>
                    <a:pt x="186" y="111"/>
                  </a:lnTo>
                  <a:lnTo>
                    <a:pt x="190" y="108"/>
                  </a:lnTo>
                  <a:lnTo>
                    <a:pt x="190" y="108"/>
                  </a:lnTo>
                  <a:lnTo>
                    <a:pt x="190" y="104"/>
                  </a:lnTo>
                  <a:lnTo>
                    <a:pt x="189" y="101"/>
                  </a:lnTo>
                  <a:lnTo>
                    <a:pt x="191" y="99"/>
                  </a:lnTo>
                  <a:lnTo>
                    <a:pt x="193" y="99"/>
                  </a:lnTo>
                  <a:lnTo>
                    <a:pt x="197" y="99"/>
                  </a:lnTo>
                  <a:lnTo>
                    <a:pt x="197" y="101"/>
                  </a:lnTo>
                  <a:lnTo>
                    <a:pt x="199" y="101"/>
                  </a:lnTo>
                  <a:lnTo>
                    <a:pt x="202" y="100"/>
                  </a:lnTo>
                  <a:lnTo>
                    <a:pt x="205" y="95"/>
                  </a:lnTo>
                  <a:lnTo>
                    <a:pt x="205" y="93"/>
                  </a:lnTo>
                  <a:lnTo>
                    <a:pt x="210" y="91"/>
                  </a:lnTo>
                  <a:lnTo>
                    <a:pt x="210" y="89"/>
                  </a:lnTo>
                  <a:lnTo>
                    <a:pt x="210" y="84"/>
                  </a:lnTo>
                  <a:lnTo>
                    <a:pt x="205" y="78"/>
                  </a:lnTo>
                  <a:lnTo>
                    <a:pt x="204" y="70"/>
                  </a:lnTo>
                  <a:lnTo>
                    <a:pt x="205" y="66"/>
                  </a:lnTo>
                  <a:lnTo>
                    <a:pt x="208" y="61"/>
                  </a:lnTo>
                  <a:lnTo>
                    <a:pt x="207" y="58"/>
                  </a:lnTo>
                  <a:lnTo>
                    <a:pt x="207" y="54"/>
                  </a:lnTo>
                  <a:lnTo>
                    <a:pt x="207" y="44"/>
                  </a:lnTo>
                  <a:lnTo>
                    <a:pt x="208" y="37"/>
                  </a:lnTo>
                  <a:lnTo>
                    <a:pt x="210" y="33"/>
                  </a:lnTo>
                  <a:lnTo>
                    <a:pt x="191" y="11"/>
                  </a:lnTo>
                  <a:lnTo>
                    <a:pt x="190" y="11"/>
                  </a:lnTo>
                  <a:lnTo>
                    <a:pt x="186" y="5"/>
                  </a:lnTo>
                  <a:lnTo>
                    <a:pt x="186" y="3"/>
                  </a:lnTo>
                  <a:lnTo>
                    <a:pt x="185" y="1"/>
                  </a:lnTo>
                  <a:lnTo>
                    <a:pt x="183" y="0"/>
                  </a:lnTo>
                  <a:lnTo>
                    <a:pt x="183" y="0"/>
                  </a:lnTo>
                  <a:lnTo>
                    <a:pt x="180" y="3"/>
                  </a:lnTo>
                  <a:lnTo>
                    <a:pt x="172" y="9"/>
                  </a:lnTo>
                  <a:lnTo>
                    <a:pt x="169" y="11"/>
                  </a:lnTo>
                  <a:lnTo>
                    <a:pt x="167" y="14"/>
                  </a:lnTo>
                  <a:lnTo>
                    <a:pt x="163" y="14"/>
                  </a:lnTo>
                  <a:lnTo>
                    <a:pt x="161" y="16"/>
                  </a:lnTo>
                  <a:lnTo>
                    <a:pt x="154" y="19"/>
                  </a:lnTo>
                  <a:lnTo>
                    <a:pt x="153" y="20"/>
                  </a:lnTo>
                  <a:lnTo>
                    <a:pt x="149" y="18"/>
                  </a:lnTo>
                  <a:lnTo>
                    <a:pt x="131" y="16"/>
                  </a:lnTo>
                  <a:lnTo>
                    <a:pt x="120" y="11"/>
                  </a:lnTo>
                  <a:lnTo>
                    <a:pt x="115" y="10"/>
                  </a:lnTo>
                  <a:lnTo>
                    <a:pt x="110" y="11"/>
                  </a:lnTo>
                  <a:lnTo>
                    <a:pt x="108" y="15"/>
                  </a:lnTo>
                  <a:lnTo>
                    <a:pt x="105" y="22"/>
                  </a:lnTo>
                  <a:lnTo>
                    <a:pt x="94" y="31"/>
                  </a:lnTo>
                  <a:lnTo>
                    <a:pt x="87" y="36"/>
                  </a:lnTo>
                  <a:lnTo>
                    <a:pt x="85" y="37"/>
                  </a:lnTo>
                  <a:lnTo>
                    <a:pt x="81" y="39"/>
                  </a:lnTo>
                  <a:lnTo>
                    <a:pt x="80" y="39"/>
                  </a:lnTo>
                  <a:lnTo>
                    <a:pt x="78" y="39"/>
                  </a:lnTo>
                  <a:lnTo>
                    <a:pt x="75" y="43"/>
                  </a:lnTo>
                  <a:lnTo>
                    <a:pt x="70" y="41"/>
                  </a:lnTo>
                  <a:lnTo>
                    <a:pt x="68" y="43"/>
                  </a:lnTo>
                  <a:lnTo>
                    <a:pt x="64" y="43"/>
                  </a:lnTo>
                  <a:lnTo>
                    <a:pt x="62" y="43"/>
                  </a:lnTo>
                  <a:lnTo>
                    <a:pt x="61" y="43"/>
                  </a:lnTo>
                  <a:lnTo>
                    <a:pt x="61" y="40"/>
                  </a:lnTo>
                  <a:lnTo>
                    <a:pt x="55" y="36"/>
                  </a:lnTo>
                  <a:lnTo>
                    <a:pt x="54" y="43"/>
                  </a:lnTo>
                  <a:lnTo>
                    <a:pt x="52" y="46"/>
                  </a:lnTo>
                  <a:lnTo>
                    <a:pt x="52" y="49"/>
                  </a:lnTo>
                  <a:lnTo>
                    <a:pt x="50" y="50"/>
                  </a:lnTo>
                  <a:lnTo>
                    <a:pt x="48" y="50"/>
                  </a:lnTo>
                  <a:lnTo>
                    <a:pt x="47" y="48"/>
                  </a:lnTo>
                  <a:lnTo>
                    <a:pt x="39" y="46"/>
                  </a:lnTo>
                  <a:lnTo>
                    <a:pt x="34" y="46"/>
                  </a:lnTo>
                  <a:lnTo>
                    <a:pt x="30" y="43"/>
                  </a:lnTo>
                  <a:lnTo>
                    <a:pt x="26" y="41"/>
                  </a:lnTo>
                  <a:lnTo>
                    <a:pt x="24" y="41"/>
                  </a:lnTo>
                  <a:lnTo>
                    <a:pt x="21" y="43"/>
                  </a:lnTo>
                  <a:lnTo>
                    <a:pt x="17" y="52"/>
                  </a:lnTo>
                  <a:lnTo>
                    <a:pt x="0" y="63"/>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 name="Freeform 907"/>
            <p:cNvSpPr>
              <a:spLocks/>
            </p:cNvSpPr>
            <p:nvPr/>
          </p:nvSpPr>
          <p:spPr bwMode="auto">
            <a:xfrm>
              <a:off x="4203189" y="5039815"/>
              <a:ext cx="342589" cy="283510"/>
            </a:xfrm>
            <a:custGeom>
              <a:avLst/>
              <a:gdLst/>
              <a:ahLst/>
              <a:cxnLst>
                <a:cxn ang="0">
                  <a:pos x="49" y="183"/>
                </a:cxn>
                <a:cxn ang="0">
                  <a:pos x="52" y="187"/>
                </a:cxn>
                <a:cxn ang="0">
                  <a:pos x="76" y="192"/>
                </a:cxn>
                <a:cxn ang="0">
                  <a:pos x="68" y="188"/>
                </a:cxn>
                <a:cxn ang="0">
                  <a:pos x="98" y="207"/>
                </a:cxn>
                <a:cxn ang="0">
                  <a:pos x="108" y="192"/>
                </a:cxn>
                <a:cxn ang="0">
                  <a:pos x="117" y="225"/>
                </a:cxn>
                <a:cxn ang="0">
                  <a:pos x="118" y="234"/>
                </a:cxn>
                <a:cxn ang="0">
                  <a:pos x="221" y="281"/>
                </a:cxn>
                <a:cxn ang="0">
                  <a:pos x="360" y="390"/>
                </a:cxn>
                <a:cxn ang="0">
                  <a:pos x="389" y="419"/>
                </a:cxn>
                <a:cxn ang="0">
                  <a:pos x="474" y="315"/>
                </a:cxn>
                <a:cxn ang="0">
                  <a:pos x="500" y="281"/>
                </a:cxn>
                <a:cxn ang="0">
                  <a:pos x="537" y="278"/>
                </a:cxn>
                <a:cxn ang="0">
                  <a:pos x="544" y="261"/>
                </a:cxn>
                <a:cxn ang="0">
                  <a:pos x="558" y="236"/>
                </a:cxn>
                <a:cxn ang="0">
                  <a:pos x="550" y="174"/>
                </a:cxn>
                <a:cxn ang="0">
                  <a:pos x="551" y="105"/>
                </a:cxn>
                <a:cxn ang="0">
                  <a:pos x="494" y="26"/>
                </a:cxn>
                <a:cxn ang="0">
                  <a:pos x="497" y="14"/>
                </a:cxn>
                <a:cxn ang="0">
                  <a:pos x="450" y="53"/>
                </a:cxn>
                <a:cxn ang="0">
                  <a:pos x="418" y="67"/>
                </a:cxn>
                <a:cxn ang="0">
                  <a:pos x="308" y="43"/>
                </a:cxn>
                <a:cxn ang="0">
                  <a:pos x="290" y="75"/>
                </a:cxn>
                <a:cxn ang="0">
                  <a:pos x="218" y="120"/>
                </a:cxn>
                <a:cxn ang="0">
                  <a:pos x="190" y="129"/>
                </a:cxn>
                <a:cxn ang="0">
                  <a:pos x="162" y="122"/>
                </a:cxn>
                <a:cxn ang="0">
                  <a:pos x="148" y="145"/>
                </a:cxn>
                <a:cxn ang="0">
                  <a:pos x="108" y="139"/>
                </a:cxn>
                <a:cxn ang="0">
                  <a:pos x="74" y="126"/>
                </a:cxn>
                <a:cxn ang="0">
                  <a:pos x="9" y="182"/>
                </a:cxn>
                <a:cxn ang="0">
                  <a:pos x="68" y="110"/>
                </a:cxn>
                <a:cxn ang="0">
                  <a:pos x="109" y="124"/>
                </a:cxn>
                <a:cxn ang="0">
                  <a:pos x="134" y="134"/>
                </a:cxn>
                <a:cxn ang="0">
                  <a:pos x="148" y="98"/>
                </a:cxn>
                <a:cxn ang="0">
                  <a:pos x="176" y="114"/>
                </a:cxn>
                <a:cxn ang="0">
                  <a:pos x="205" y="107"/>
                </a:cxn>
                <a:cxn ang="0">
                  <a:pos x="232" y="98"/>
                </a:cxn>
                <a:cxn ang="0">
                  <a:pos x="295" y="31"/>
                </a:cxn>
                <a:cxn ang="0">
                  <a:pos x="407" y="48"/>
                </a:cxn>
                <a:cxn ang="0">
                  <a:pos x="435" y="40"/>
                </a:cxn>
                <a:cxn ang="0">
                  <a:pos x="480" y="9"/>
                </a:cxn>
                <a:cxn ang="0">
                  <a:pos x="509" y="15"/>
                </a:cxn>
                <a:cxn ang="0">
                  <a:pos x="570" y="90"/>
                </a:cxn>
                <a:cxn ang="0">
                  <a:pos x="563" y="162"/>
                </a:cxn>
                <a:cxn ang="0">
                  <a:pos x="560" y="214"/>
                </a:cxn>
                <a:cxn ang="0">
                  <a:pos x="554" y="262"/>
                </a:cxn>
                <a:cxn ang="0">
                  <a:pos x="536" y="286"/>
                </a:cxn>
                <a:cxn ang="0">
                  <a:pos x="519" y="277"/>
                </a:cxn>
                <a:cxn ang="0">
                  <a:pos x="507" y="310"/>
                </a:cxn>
                <a:cxn ang="0">
                  <a:pos x="430" y="394"/>
                </a:cxn>
                <a:cxn ang="0">
                  <a:pos x="365" y="409"/>
                </a:cxn>
                <a:cxn ang="0">
                  <a:pos x="240" y="305"/>
                </a:cxn>
                <a:cxn ang="0">
                  <a:pos x="112" y="248"/>
                </a:cxn>
                <a:cxn ang="0">
                  <a:pos x="99" y="218"/>
                </a:cxn>
                <a:cxn ang="0">
                  <a:pos x="99" y="205"/>
                </a:cxn>
                <a:cxn ang="0">
                  <a:pos x="84" y="210"/>
                </a:cxn>
                <a:cxn ang="0">
                  <a:pos x="81" y="199"/>
                </a:cxn>
                <a:cxn ang="0">
                  <a:pos x="69" y="213"/>
                </a:cxn>
                <a:cxn ang="0">
                  <a:pos x="53" y="204"/>
                </a:cxn>
                <a:cxn ang="0">
                  <a:pos x="41" y="198"/>
                </a:cxn>
                <a:cxn ang="0">
                  <a:pos x="37" y="196"/>
                </a:cxn>
              </a:cxnLst>
              <a:rect l="0" t="0" r="r" b="b"/>
              <a:pathLst>
                <a:path w="573" h="433">
                  <a:moveTo>
                    <a:pt x="7" y="167"/>
                  </a:moveTo>
                  <a:lnTo>
                    <a:pt x="42" y="181"/>
                  </a:lnTo>
                  <a:cubicBezTo>
                    <a:pt x="43" y="181"/>
                    <a:pt x="44" y="182"/>
                    <a:pt x="45" y="183"/>
                  </a:cubicBezTo>
                  <a:lnTo>
                    <a:pt x="48" y="186"/>
                  </a:lnTo>
                  <a:lnTo>
                    <a:pt x="43" y="183"/>
                  </a:lnTo>
                  <a:lnTo>
                    <a:pt x="46" y="183"/>
                  </a:lnTo>
                  <a:lnTo>
                    <a:pt x="49" y="183"/>
                  </a:lnTo>
                  <a:cubicBezTo>
                    <a:pt x="53" y="183"/>
                    <a:pt x="57" y="187"/>
                    <a:pt x="57" y="192"/>
                  </a:cubicBezTo>
                  <a:lnTo>
                    <a:pt x="57" y="198"/>
                  </a:lnTo>
                  <a:lnTo>
                    <a:pt x="55" y="193"/>
                  </a:lnTo>
                  <a:lnTo>
                    <a:pt x="61" y="199"/>
                  </a:lnTo>
                  <a:lnTo>
                    <a:pt x="47" y="205"/>
                  </a:lnTo>
                  <a:lnTo>
                    <a:pt x="47" y="195"/>
                  </a:lnTo>
                  <a:cubicBezTo>
                    <a:pt x="47" y="192"/>
                    <a:pt x="49" y="189"/>
                    <a:pt x="52" y="187"/>
                  </a:cubicBezTo>
                  <a:cubicBezTo>
                    <a:pt x="55" y="186"/>
                    <a:pt x="59" y="187"/>
                    <a:pt x="61" y="189"/>
                  </a:cubicBezTo>
                  <a:lnTo>
                    <a:pt x="64" y="193"/>
                  </a:lnTo>
                  <a:lnTo>
                    <a:pt x="55" y="191"/>
                  </a:lnTo>
                  <a:lnTo>
                    <a:pt x="61" y="188"/>
                  </a:lnTo>
                  <a:cubicBezTo>
                    <a:pt x="62" y="187"/>
                    <a:pt x="64" y="187"/>
                    <a:pt x="65" y="187"/>
                  </a:cubicBezTo>
                  <a:lnTo>
                    <a:pt x="68" y="187"/>
                  </a:lnTo>
                  <a:cubicBezTo>
                    <a:pt x="72" y="187"/>
                    <a:pt x="75" y="189"/>
                    <a:pt x="76" y="192"/>
                  </a:cubicBezTo>
                  <a:lnTo>
                    <a:pt x="79" y="202"/>
                  </a:lnTo>
                  <a:lnTo>
                    <a:pt x="65" y="199"/>
                  </a:lnTo>
                  <a:lnTo>
                    <a:pt x="72" y="193"/>
                  </a:lnTo>
                  <a:lnTo>
                    <a:pt x="74" y="205"/>
                  </a:lnTo>
                  <a:lnTo>
                    <a:pt x="68" y="202"/>
                  </a:lnTo>
                  <a:cubicBezTo>
                    <a:pt x="65" y="201"/>
                    <a:pt x="63" y="198"/>
                    <a:pt x="63" y="195"/>
                  </a:cubicBezTo>
                  <a:cubicBezTo>
                    <a:pt x="63" y="192"/>
                    <a:pt x="65" y="189"/>
                    <a:pt x="68" y="188"/>
                  </a:cubicBezTo>
                  <a:lnTo>
                    <a:pt x="74" y="184"/>
                  </a:lnTo>
                  <a:cubicBezTo>
                    <a:pt x="75" y="184"/>
                    <a:pt x="76" y="183"/>
                    <a:pt x="78" y="183"/>
                  </a:cubicBezTo>
                  <a:lnTo>
                    <a:pt x="87" y="183"/>
                  </a:lnTo>
                  <a:cubicBezTo>
                    <a:pt x="88" y="183"/>
                    <a:pt x="90" y="184"/>
                    <a:pt x="91" y="184"/>
                  </a:cubicBezTo>
                  <a:lnTo>
                    <a:pt x="97" y="188"/>
                  </a:lnTo>
                  <a:cubicBezTo>
                    <a:pt x="101" y="190"/>
                    <a:pt x="102" y="194"/>
                    <a:pt x="101" y="197"/>
                  </a:cubicBezTo>
                  <a:lnTo>
                    <a:pt x="98" y="207"/>
                  </a:lnTo>
                  <a:lnTo>
                    <a:pt x="90" y="197"/>
                  </a:lnTo>
                  <a:lnTo>
                    <a:pt x="94" y="197"/>
                  </a:lnTo>
                  <a:lnTo>
                    <a:pt x="86" y="201"/>
                  </a:lnTo>
                  <a:lnTo>
                    <a:pt x="90" y="195"/>
                  </a:lnTo>
                  <a:cubicBezTo>
                    <a:pt x="91" y="192"/>
                    <a:pt x="94" y="190"/>
                    <a:pt x="97" y="190"/>
                  </a:cubicBezTo>
                  <a:lnTo>
                    <a:pt x="103" y="190"/>
                  </a:lnTo>
                  <a:cubicBezTo>
                    <a:pt x="105" y="190"/>
                    <a:pt x="106" y="191"/>
                    <a:pt x="108" y="192"/>
                  </a:cubicBezTo>
                  <a:lnTo>
                    <a:pt x="117" y="198"/>
                  </a:lnTo>
                  <a:cubicBezTo>
                    <a:pt x="119" y="199"/>
                    <a:pt x="120" y="201"/>
                    <a:pt x="120" y="203"/>
                  </a:cubicBezTo>
                  <a:lnTo>
                    <a:pt x="124" y="216"/>
                  </a:lnTo>
                  <a:cubicBezTo>
                    <a:pt x="124" y="219"/>
                    <a:pt x="124" y="221"/>
                    <a:pt x="122" y="223"/>
                  </a:cubicBezTo>
                  <a:cubicBezTo>
                    <a:pt x="121" y="225"/>
                    <a:pt x="118" y="226"/>
                    <a:pt x="116" y="226"/>
                  </a:cubicBezTo>
                  <a:lnTo>
                    <a:pt x="113" y="226"/>
                  </a:lnTo>
                  <a:lnTo>
                    <a:pt x="117" y="225"/>
                  </a:lnTo>
                  <a:lnTo>
                    <a:pt x="108" y="231"/>
                  </a:lnTo>
                  <a:lnTo>
                    <a:pt x="110" y="228"/>
                  </a:lnTo>
                  <a:lnTo>
                    <a:pt x="107" y="235"/>
                  </a:lnTo>
                  <a:lnTo>
                    <a:pt x="107" y="228"/>
                  </a:lnTo>
                  <a:lnTo>
                    <a:pt x="110" y="235"/>
                  </a:lnTo>
                  <a:lnTo>
                    <a:pt x="105" y="230"/>
                  </a:lnTo>
                  <a:lnTo>
                    <a:pt x="118" y="234"/>
                  </a:lnTo>
                  <a:cubicBezTo>
                    <a:pt x="119" y="234"/>
                    <a:pt x="119" y="234"/>
                    <a:pt x="120" y="235"/>
                  </a:cubicBezTo>
                  <a:lnTo>
                    <a:pt x="152" y="255"/>
                  </a:lnTo>
                  <a:lnTo>
                    <a:pt x="150" y="254"/>
                  </a:lnTo>
                  <a:lnTo>
                    <a:pt x="204" y="267"/>
                  </a:lnTo>
                  <a:cubicBezTo>
                    <a:pt x="205" y="267"/>
                    <a:pt x="206" y="268"/>
                    <a:pt x="207" y="269"/>
                  </a:cubicBezTo>
                  <a:lnTo>
                    <a:pt x="223" y="282"/>
                  </a:lnTo>
                  <a:lnTo>
                    <a:pt x="221" y="281"/>
                  </a:lnTo>
                  <a:lnTo>
                    <a:pt x="246" y="291"/>
                  </a:lnTo>
                  <a:cubicBezTo>
                    <a:pt x="247" y="291"/>
                    <a:pt x="247" y="291"/>
                    <a:pt x="248" y="292"/>
                  </a:cubicBezTo>
                  <a:lnTo>
                    <a:pt x="270" y="308"/>
                  </a:lnTo>
                  <a:lnTo>
                    <a:pt x="280" y="315"/>
                  </a:lnTo>
                  <a:lnTo>
                    <a:pt x="344" y="372"/>
                  </a:lnTo>
                  <a:lnTo>
                    <a:pt x="363" y="392"/>
                  </a:lnTo>
                  <a:lnTo>
                    <a:pt x="360" y="390"/>
                  </a:lnTo>
                  <a:lnTo>
                    <a:pt x="370" y="394"/>
                  </a:lnTo>
                  <a:cubicBezTo>
                    <a:pt x="372" y="395"/>
                    <a:pt x="374" y="397"/>
                    <a:pt x="375" y="399"/>
                  </a:cubicBezTo>
                  <a:cubicBezTo>
                    <a:pt x="376" y="402"/>
                    <a:pt x="375" y="405"/>
                    <a:pt x="373" y="407"/>
                  </a:cubicBezTo>
                  <a:lnTo>
                    <a:pt x="370" y="410"/>
                  </a:lnTo>
                  <a:lnTo>
                    <a:pt x="370" y="399"/>
                  </a:lnTo>
                  <a:lnTo>
                    <a:pt x="373" y="402"/>
                  </a:lnTo>
                  <a:lnTo>
                    <a:pt x="389" y="419"/>
                  </a:lnTo>
                  <a:lnTo>
                    <a:pt x="378" y="418"/>
                  </a:lnTo>
                  <a:lnTo>
                    <a:pt x="419" y="382"/>
                  </a:lnTo>
                  <a:lnTo>
                    <a:pt x="450" y="349"/>
                  </a:lnTo>
                  <a:lnTo>
                    <a:pt x="463" y="336"/>
                  </a:lnTo>
                  <a:lnTo>
                    <a:pt x="462" y="338"/>
                  </a:lnTo>
                  <a:lnTo>
                    <a:pt x="471" y="318"/>
                  </a:lnTo>
                  <a:cubicBezTo>
                    <a:pt x="472" y="317"/>
                    <a:pt x="473" y="316"/>
                    <a:pt x="474" y="315"/>
                  </a:cubicBezTo>
                  <a:lnTo>
                    <a:pt x="496" y="298"/>
                  </a:lnTo>
                  <a:lnTo>
                    <a:pt x="495" y="299"/>
                  </a:lnTo>
                  <a:lnTo>
                    <a:pt x="505" y="289"/>
                  </a:lnTo>
                  <a:lnTo>
                    <a:pt x="502" y="295"/>
                  </a:lnTo>
                  <a:lnTo>
                    <a:pt x="502" y="285"/>
                  </a:lnTo>
                  <a:lnTo>
                    <a:pt x="503" y="288"/>
                  </a:lnTo>
                  <a:lnTo>
                    <a:pt x="500" y="281"/>
                  </a:lnTo>
                  <a:cubicBezTo>
                    <a:pt x="499" y="278"/>
                    <a:pt x="499" y="275"/>
                    <a:pt x="501" y="272"/>
                  </a:cubicBezTo>
                  <a:lnTo>
                    <a:pt x="508" y="266"/>
                  </a:lnTo>
                  <a:cubicBezTo>
                    <a:pt x="509" y="264"/>
                    <a:pt x="511" y="263"/>
                    <a:pt x="514" y="263"/>
                  </a:cubicBezTo>
                  <a:lnTo>
                    <a:pt x="520" y="263"/>
                  </a:lnTo>
                  <a:lnTo>
                    <a:pt x="529" y="263"/>
                  </a:lnTo>
                  <a:cubicBezTo>
                    <a:pt x="534" y="263"/>
                    <a:pt x="537" y="267"/>
                    <a:pt x="537" y="271"/>
                  </a:cubicBezTo>
                  <a:lnTo>
                    <a:pt x="537" y="278"/>
                  </a:lnTo>
                  <a:lnTo>
                    <a:pt x="529" y="270"/>
                  </a:lnTo>
                  <a:lnTo>
                    <a:pt x="536" y="270"/>
                  </a:lnTo>
                  <a:lnTo>
                    <a:pt x="532" y="271"/>
                  </a:lnTo>
                  <a:lnTo>
                    <a:pt x="538" y="268"/>
                  </a:lnTo>
                  <a:lnTo>
                    <a:pt x="536" y="270"/>
                  </a:lnTo>
                  <a:lnTo>
                    <a:pt x="545" y="257"/>
                  </a:lnTo>
                  <a:lnTo>
                    <a:pt x="544" y="261"/>
                  </a:lnTo>
                  <a:lnTo>
                    <a:pt x="544" y="255"/>
                  </a:lnTo>
                  <a:cubicBezTo>
                    <a:pt x="544" y="251"/>
                    <a:pt x="546" y="248"/>
                    <a:pt x="550" y="247"/>
                  </a:cubicBezTo>
                  <a:lnTo>
                    <a:pt x="562" y="244"/>
                  </a:lnTo>
                  <a:lnTo>
                    <a:pt x="556" y="251"/>
                  </a:lnTo>
                  <a:lnTo>
                    <a:pt x="556" y="245"/>
                  </a:lnTo>
                  <a:lnTo>
                    <a:pt x="556" y="231"/>
                  </a:lnTo>
                  <a:lnTo>
                    <a:pt x="558" y="236"/>
                  </a:lnTo>
                  <a:lnTo>
                    <a:pt x="545" y="220"/>
                  </a:lnTo>
                  <a:cubicBezTo>
                    <a:pt x="545" y="219"/>
                    <a:pt x="544" y="217"/>
                    <a:pt x="544" y="216"/>
                  </a:cubicBezTo>
                  <a:lnTo>
                    <a:pt x="541" y="196"/>
                  </a:lnTo>
                  <a:cubicBezTo>
                    <a:pt x="540" y="195"/>
                    <a:pt x="541" y="194"/>
                    <a:pt x="541" y="192"/>
                  </a:cubicBezTo>
                  <a:lnTo>
                    <a:pt x="544" y="182"/>
                  </a:lnTo>
                  <a:lnTo>
                    <a:pt x="551" y="168"/>
                  </a:lnTo>
                  <a:lnTo>
                    <a:pt x="550" y="174"/>
                  </a:lnTo>
                  <a:lnTo>
                    <a:pt x="547" y="164"/>
                  </a:lnTo>
                  <a:cubicBezTo>
                    <a:pt x="547" y="163"/>
                    <a:pt x="547" y="162"/>
                    <a:pt x="547" y="162"/>
                  </a:cubicBezTo>
                  <a:lnTo>
                    <a:pt x="547" y="152"/>
                  </a:lnTo>
                  <a:lnTo>
                    <a:pt x="547" y="125"/>
                  </a:lnTo>
                  <a:cubicBezTo>
                    <a:pt x="547" y="124"/>
                    <a:pt x="547" y="124"/>
                    <a:pt x="547" y="123"/>
                  </a:cubicBezTo>
                  <a:lnTo>
                    <a:pt x="550" y="107"/>
                  </a:lnTo>
                  <a:cubicBezTo>
                    <a:pt x="550" y="106"/>
                    <a:pt x="551" y="105"/>
                    <a:pt x="551" y="105"/>
                  </a:cubicBezTo>
                  <a:lnTo>
                    <a:pt x="557" y="92"/>
                  </a:lnTo>
                  <a:lnTo>
                    <a:pt x="559" y="100"/>
                  </a:lnTo>
                  <a:lnTo>
                    <a:pt x="508" y="44"/>
                  </a:lnTo>
                  <a:lnTo>
                    <a:pt x="514" y="46"/>
                  </a:lnTo>
                  <a:lnTo>
                    <a:pt x="510" y="46"/>
                  </a:lnTo>
                  <a:cubicBezTo>
                    <a:pt x="508" y="46"/>
                    <a:pt x="505" y="45"/>
                    <a:pt x="503" y="42"/>
                  </a:cubicBezTo>
                  <a:lnTo>
                    <a:pt x="494" y="26"/>
                  </a:lnTo>
                  <a:cubicBezTo>
                    <a:pt x="493" y="25"/>
                    <a:pt x="493" y="23"/>
                    <a:pt x="493" y="22"/>
                  </a:cubicBezTo>
                  <a:lnTo>
                    <a:pt x="493" y="15"/>
                  </a:lnTo>
                  <a:lnTo>
                    <a:pt x="495" y="21"/>
                  </a:lnTo>
                  <a:lnTo>
                    <a:pt x="492" y="17"/>
                  </a:lnTo>
                  <a:lnTo>
                    <a:pt x="494" y="19"/>
                  </a:lnTo>
                  <a:lnTo>
                    <a:pt x="488" y="16"/>
                  </a:lnTo>
                  <a:lnTo>
                    <a:pt x="497" y="14"/>
                  </a:lnTo>
                  <a:lnTo>
                    <a:pt x="491" y="21"/>
                  </a:lnTo>
                  <a:cubicBezTo>
                    <a:pt x="490" y="21"/>
                    <a:pt x="490" y="21"/>
                    <a:pt x="490" y="22"/>
                  </a:cubicBezTo>
                  <a:lnTo>
                    <a:pt x="467" y="38"/>
                  </a:lnTo>
                  <a:lnTo>
                    <a:pt x="468" y="37"/>
                  </a:lnTo>
                  <a:lnTo>
                    <a:pt x="462" y="44"/>
                  </a:lnTo>
                  <a:lnTo>
                    <a:pt x="456" y="51"/>
                  </a:lnTo>
                  <a:cubicBezTo>
                    <a:pt x="454" y="52"/>
                    <a:pt x="452" y="53"/>
                    <a:pt x="450" y="53"/>
                  </a:cubicBezTo>
                  <a:lnTo>
                    <a:pt x="440" y="53"/>
                  </a:lnTo>
                  <a:lnTo>
                    <a:pt x="446" y="51"/>
                  </a:lnTo>
                  <a:lnTo>
                    <a:pt x="440" y="57"/>
                  </a:lnTo>
                  <a:cubicBezTo>
                    <a:pt x="439" y="58"/>
                    <a:pt x="438" y="59"/>
                    <a:pt x="437" y="59"/>
                  </a:cubicBezTo>
                  <a:lnTo>
                    <a:pt x="418" y="66"/>
                  </a:lnTo>
                  <a:lnTo>
                    <a:pt x="421" y="64"/>
                  </a:lnTo>
                  <a:lnTo>
                    <a:pt x="418" y="67"/>
                  </a:lnTo>
                  <a:cubicBezTo>
                    <a:pt x="415" y="70"/>
                    <a:pt x="410" y="71"/>
                    <a:pt x="407" y="68"/>
                  </a:cubicBezTo>
                  <a:lnTo>
                    <a:pt x="398" y="62"/>
                  </a:lnTo>
                  <a:lnTo>
                    <a:pt x="402" y="63"/>
                  </a:lnTo>
                  <a:lnTo>
                    <a:pt x="354" y="60"/>
                  </a:lnTo>
                  <a:cubicBezTo>
                    <a:pt x="353" y="60"/>
                    <a:pt x="352" y="59"/>
                    <a:pt x="351" y="59"/>
                  </a:cubicBezTo>
                  <a:lnTo>
                    <a:pt x="320" y="46"/>
                  </a:lnTo>
                  <a:lnTo>
                    <a:pt x="308" y="43"/>
                  </a:lnTo>
                  <a:lnTo>
                    <a:pt x="312" y="43"/>
                  </a:lnTo>
                  <a:lnTo>
                    <a:pt x="299" y="46"/>
                  </a:lnTo>
                  <a:lnTo>
                    <a:pt x="304" y="43"/>
                  </a:lnTo>
                  <a:lnTo>
                    <a:pt x="298" y="53"/>
                  </a:lnTo>
                  <a:lnTo>
                    <a:pt x="298" y="51"/>
                  </a:lnTo>
                  <a:lnTo>
                    <a:pt x="292" y="71"/>
                  </a:lnTo>
                  <a:cubicBezTo>
                    <a:pt x="292" y="72"/>
                    <a:pt x="291" y="74"/>
                    <a:pt x="290" y="75"/>
                  </a:cubicBezTo>
                  <a:lnTo>
                    <a:pt x="261" y="98"/>
                  </a:lnTo>
                  <a:lnTo>
                    <a:pt x="241" y="112"/>
                  </a:lnTo>
                  <a:lnTo>
                    <a:pt x="234" y="115"/>
                  </a:lnTo>
                  <a:cubicBezTo>
                    <a:pt x="234" y="116"/>
                    <a:pt x="233" y="116"/>
                    <a:pt x="233" y="116"/>
                  </a:cubicBezTo>
                  <a:lnTo>
                    <a:pt x="223" y="119"/>
                  </a:lnTo>
                  <a:cubicBezTo>
                    <a:pt x="223" y="119"/>
                    <a:pt x="222" y="120"/>
                    <a:pt x="221" y="120"/>
                  </a:cubicBezTo>
                  <a:lnTo>
                    <a:pt x="218" y="120"/>
                  </a:lnTo>
                  <a:lnTo>
                    <a:pt x="211" y="120"/>
                  </a:lnTo>
                  <a:lnTo>
                    <a:pt x="218" y="116"/>
                  </a:lnTo>
                  <a:lnTo>
                    <a:pt x="212" y="126"/>
                  </a:lnTo>
                  <a:cubicBezTo>
                    <a:pt x="210" y="129"/>
                    <a:pt x="206" y="130"/>
                    <a:pt x="203" y="129"/>
                  </a:cubicBezTo>
                  <a:lnTo>
                    <a:pt x="190" y="126"/>
                  </a:lnTo>
                  <a:lnTo>
                    <a:pt x="196" y="125"/>
                  </a:lnTo>
                  <a:lnTo>
                    <a:pt x="190" y="129"/>
                  </a:lnTo>
                  <a:cubicBezTo>
                    <a:pt x="188" y="129"/>
                    <a:pt x="187" y="130"/>
                    <a:pt x="186" y="130"/>
                  </a:cubicBezTo>
                  <a:lnTo>
                    <a:pt x="176" y="130"/>
                  </a:lnTo>
                  <a:lnTo>
                    <a:pt x="170" y="130"/>
                  </a:lnTo>
                  <a:lnTo>
                    <a:pt x="167" y="130"/>
                  </a:lnTo>
                  <a:cubicBezTo>
                    <a:pt x="162" y="130"/>
                    <a:pt x="159" y="126"/>
                    <a:pt x="159" y="122"/>
                  </a:cubicBezTo>
                  <a:lnTo>
                    <a:pt x="159" y="115"/>
                  </a:lnTo>
                  <a:lnTo>
                    <a:pt x="162" y="122"/>
                  </a:lnTo>
                  <a:lnTo>
                    <a:pt x="147" y="112"/>
                  </a:lnTo>
                  <a:lnTo>
                    <a:pt x="159" y="106"/>
                  </a:lnTo>
                  <a:lnTo>
                    <a:pt x="156" y="123"/>
                  </a:lnTo>
                  <a:lnTo>
                    <a:pt x="152" y="134"/>
                  </a:lnTo>
                  <a:lnTo>
                    <a:pt x="152" y="132"/>
                  </a:lnTo>
                  <a:lnTo>
                    <a:pt x="152" y="138"/>
                  </a:lnTo>
                  <a:cubicBezTo>
                    <a:pt x="152" y="141"/>
                    <a:pt x="151" y="144"/>
                    <a:pt x="148" y="145"/>
                  </a:cubicBezTo>
                  <a:lnTo>
                    <a:pt x="142" y="149"/>
                  </a:lnTo>
                  <a:cubicBezTo>
                    <a:pt x="141" y="149"/>
                    <a:pt x="139" y="150"/>
                    <a:pt x="138" y="150"/>
                  </a:cubicBezTo>
                  <a:lnTo>
                    <a:pt x="132" y="150"/>
                  </a:lnTo>
                  <a:cubicBezTo>
                    <a:pt x="129" y="150"/>
                    <a:pt x="126" y="148"/>
                    <a:pt x="125" y="145"/>
                  </a:cubicBezTo>
                  <a:lnTo>
                    <a:pt x="121" y="138"/>
                  </a:lnTo>
                  <a:lnTo>
                    <a:pt x="127" y="143"/>
                  </a:lnTo>
                  <a:lnTo>
                    <a:pt x="108" y="139"/>
                  </a:lnTo>
                  <a:lnTo>
                    <a:pt x="109" y="140"/>
                  </a:lnTo>
                  <a:lnTo>
                    <a:pt x="94" y="140"/>
                  </a:lnTo>
                  <a:cubicBezTo>
                    <a:pt x="91" y="140"/>
                    <a:pt x="89" y="139"/>
                    <a:pt x="88" y="137"/>
                  </a:cubicBezTo>
                  <a:lnTo>
                    <a:pt x="78" y="127"/>
                  </a:lnTo>
                  <a:lnTo>
                    <a:pt x="81" y="129"/>
                  </a:lnTo>
                  <a:lnTo>
                    <a:pt x="72" y="126"/>
                  </a:lnTo>
                  <a:lnTo>
                    <a:pt x="74" y="126"/>
                  </a:lnTo>
                  <a:lnTo>
                    <a:pt x="68" y="126"/>
                  </a:lnTo>
                  <a:lnTo>
                    <a:pt x="71" y="126"/>
                  </a:lnTo>
                  <a:lnTo>
                    <a:pt x="61" y="129"/>
                  </a:lnTo>
                  <a:lnTo>
                    <a:pt x="66" y="124"/>
                  </a:lnTo>
                  <a:lnTo>
                    <a:pt x="57" y="151"/>
                  </a:lnTo>
                  <a:cubicBezTo>
                    <a:pt x="56" y="153"/>
                    <a:pt x="55" y="154"/>
                    <a:pt x="53" y="155"/>
                  </a:cubicBezTo>
                  <a:lnTo>
                    <a:pt x="9" y="182"/>
                  </a:lnTo>
                  <a:lnTo>
                    <a:pt x="0" y="168"/>
                  </a:lnTo>
                  <a:lnTo>
                    <a:pt x="45" y="141"/>
                  </a:lnTo>
                  <a:lnTo>
                    <a:pt x="41" y="146"/>
                  </a:lnTo>
                  <a:lnTo>
                    <a:pt x="51" y="119"/>
                  </a:lnTo>
                  <a:cubicBezTo>
                    <a:pt x="52" y="117"/>
                    <a:pt x="54" y="115"/>
                    <a:pt x="56" y="114"/>
                  </a:cubicBezTo>
                  <a:lnTo>
                    <a:pt x="65" y="111"/>
                  </a:lnTo>
                  <a:cubicBezTo>
                    <a:pt x="66" y="110"/>
                    <a:pt x="67" y="110"/>
                    <a:pt x="68" y="110"/>
                  </a:cubicBezTo>
                  <a:lnTo>
                    <a:pt x="74" y="110"/>
                  </a:lnTo>
                  <a:cubicBezTo>
                    <a:pt x="75" y="110"/>
                    <a:pt x="76" y="110"/>
                    <a:pt x="77" y="111"/>
                  </a:cubicBezTo>
                  <a:lnTo>
                    <a:pt x="87" y="114"/>
                  </a:lnTo>
                  <a:cubicBezTo>
                    <a:pt x="88" y="114"/>
                    <a:pt x="89" y="115"/>
                    <a:pt x="90" y="116"/>
                  </a:cubicBezTo>
                  <a:lnTo>
                    <a:pt x="99" y="126"/>
                  </a:lnTo>
                  <a:lnTo>
                    <a:pt x="94" y="124"/>
                  </a:lnTo>
                  <a:lnTo>
                    <a:pt x="109" y="124"/>
                  </a:lnTo>
                  <a:cubicBezTo>
                    <a:pt x="110" y="124"/>
                    <a:pt x="110" y="124"/>
                    <a:pt x="111" y="124"/>
                  </a:cubicBezTo>
                  <a:lnTo>
                    <a:pt x="130" y="127"/>
                  </a:lnTo>
                  <a:cubicBezTo>
                    <a:pt x="132" y="127"/>
                    <a:pt x="135" y="129"/>
                    <a:pt x="136" y="131"/>
                  </a:cubicBezTo>
                  <a:lnTo>
                    <a:pt x="139" y="138"/>
                  </a:lnTo>
                  <a:lnTo>
                    <a:pt x="132" y="134"/>
                  </a:lnTo>
                  <a:lnTo>
                    <a:pt x="138" y="134"/>
                  </a:lnTo>
                  <a:lnTo>
                    <a:pt x="134" y="134"/>
                  </a:lnTo>
                  <a:lnTo>
                    <a:pt x="141" y="131"/>
                  </a:lnTo>
                  <a:lnTo>
                    <a:pt x="136" y="138"/>
                  </a:lnTo>
                  <a:lnTo>
                    <a:pt x="136" y="132"/>
                  </a:lnTo>
                  <a:cubicBezTo>
                    <a:pt x="136" y="131"/>
                    <a:pt x="137" y="130"/>
                    <a:pt x="137" y="129"/>
                  </a:cubicBezTo>
                  <a:lnTo>
                    <a:pt x="140" y="120"/>
                  </a:lnTo>
                  <a:lnTo>
                    <a:pt x="143" y="103"/>
                  </a:lnTo>
                  <a:cubicBezTo>
                    <a:pt x="143" y="101"/>
                    <a:pt x="145" y="99"/>
                    <a:pt x="148" y="98"/>
                  </a:cubicBezTo>
                  <a:cubicBezTo>
                    <a:pt x="150" y="97"/>
                    <a:pt x="153" y="97"/>
                    <a:pt x="155" y="98"/>
                  </a:cubicBezTo>
                  <a:lnTo>
                    <a:pt x="171" y="108"/>
                  </a:lnTo>
                  <a:cubicBezTo>
                    <a:pt x="173" y="110"/>
                    <a:pt x="175" y="112"/>
                    <a:pt x="175" y="115"/>
                  </a:cubicBezTo>
                  <a:lnTo>
                    <a:pt x="175" y="122"/>
                  </a:lnTo>
                  <a:lnTo>
                    <a:pt x="167" y="114"/>
                  </a:lnTo>
                  <a:lnTo>
                    <a:pt x="170" y="114"/>
                  </a:lnTo>
                  <a:lnTo>
                    <a:pt x="176" y="114"/>
                  </a:lnTo>
                  <a:lnTo>
                    <a:pt x="186" y="114"/>
                  </a:lnTo>
                  <a:lnTo>
                    <a:pt x="182" y="115"/>
                  </a:lnTo>
                  <a:lnTo>
                    <a:pt x="188" y="111"/>
                  </a:lnTo>
                  <a:cubicBezTo>
                    <a:pt x="190" y="110"/>
                    <a:pt x="192" y="110"/>
                    <a:pt x="194" y="111"/>
                  </a:cubicBezTo>
                  <a:lnTo>
                    <a:pt x="207" y="114"/>
                  </a:lnTo>
                  <a:lnTo>
                    <a:pt x="198" y="117"/>
                  </a:lnTo>
                  <a:lnTo>
                    <a:pt x="205" y="107"/>
                  </a:lnTo>
                  <a:cubicBezTo>
                    <a:pt x="206" y="105"/>
                    <a:pt x="209" y="104"/>
                    <a:pt x="211" y="104"/>
                  </a:cubicBezTo>
                  <a:lnTo>
                    <a:pt x="218" y="104"/>
                  </a:lnTo>
                  <a:lnTo>
                    <a:pt x="221" y="104"/>
                  </a:lnTo>
                  <a:lnTo>
                    <a:pt x="218" y="104"/>
                  </a:lnTo>
                  <a:lnTo>
                    <a:pt x="228" y="101"/>
                  </a:lnTo>
                  <a:lnTo>
                    <a:pt x="227" y="101"/>
                  </a:lnTo>
                  <a:lnTo>
                    <a:pt x="232" y="98"/>
                  </a:lnTo>
                  <a:lnTo>
                    <a:pt x="251" y="85"/>
                  </a:lnTo>
                  <a:lnTo>
                    <a:pt x="279" y="62"/>
                  </a:lnTo>
                  <a:lnTo>
                    <a:pt x="277" y="66"/>
                  </a:lnTo>
                  <a:lnTo>
                    <a:pt x="283" y="46"/>
                  </a:lnTo>
                  <a:cubicBezTo>
                    <a:pt x="283" y="45"/>
                    <a:pt x="284" y="45"/>
                    <a:pt x="284" y="44"/>
                  </a:cubicBezTo>
                  <a:lnTo>
                    <a:pt x="290" y="34"/>
                  </a:lnTo>
                  <a:cubicBezTo>
                    <a:pt x="292" y="32"/>
                    <a:pt x="293" y="31"/>
                    <a:pt x="295" y="31"/>
                  </a:cubicBezTo>
                  <a:lnTo>
                    <a:pt x="308" y="27"/>
                  </a:lnTo>
                  <a:cubicBezTo>
                    <a:pt x="309" y="27"/>
                    <a:pt x="311" y="27"/>
                    <a:pt x="312" y="27"/>
                  </a:cubicBezTo>
                  <a:lnTo>
                    <a:pt x="326" y="31"/>
                  </a:lnTo>
                  <a:lnTo>
                    <a:pt x="358" y="44"/>
                  </a:lnTo>
                  <a:lnTo>
                    <a:pt x="355" y="44"/>
                  </a:lnTo>
                  <a:lnTo>
                    <a:pt x="403" y="47"/>
                  </a:lnTo>
                  <a:cubicBezTo>
                    <a:pt x="404" y="47"/>
                    <a:pt x="406" y="48"/>
                    <a:pt x="407" y="48"/>
                  </a:cubicBezTo>
                  <a:lnTo>
                    <a:pt x="416" y="55"/>
                  </a:lnTo>
                  <a:lnTo>
                    <a:pt x="406" y="56"/>
                  </a:lnTo>
                  <a:lnTo>
                    <a:pt x="409" y="53"/>
                  </a:lnTo>
                  <a:cubicBezTo>
                    <a:pt x="410" y="52"/>
                    <a:pt x="411" y="51"/>
                    <a:pt x="412" y="51"/>
                  </a:cubicBezTo>
                  <a:lnTo>
                    <a:pt x="431" y="44"/>
                  </a:lnTo>
                  <a:lnTo>
                    <a:pt x="428" y="46"/>
                  </a:lnTo>
                  <a:lnTo>
                    <a:pt x="435" y="40"/>
                  </a:lnTo>
                  <a:cubicBezTo>
                    <a:pt x="436" y="38"/>
                    <a:pt x="438" y="37"/>
                    <a:pt x="440" y="37"/>
                  </a:cubicBezTo>
                  <a:lnTo>
                    <a:pt x="450" y="37"/>
                  </a:lnTo>
                  <a:lnTo>
                    <a:pt x="444" y="40"/>
                  </a:lnTo>
                  <a:lnTo>
                    <a:pt x="450" y="33"/>
                  </a:lnTo>
                  <a:lnTo>
                    <a:pt x="457" y="26"/>
                  </a:lnTo>
                  <a:cubicBezTo>
                    <a:pt x="457" y="26"/>
                    <a:pt x="458" y="26"/>
                    <a:pt x="458" y="25"/>
                  </a:cubicBezTo>
                  <a:lnTo>
                    <a:pt x="480" y="9"/>
                  </a:lnTo>
                  <a:lnTo>
                    <a:pt x="479" y="10"/>
                  </a:lnTo>
                  <a:lnTo>
                    <a:pt x="485" y="3"/>
                  </a:lnTo>
                  <a:cubicBezTo>
                    <a:pt x="488" y="0"/>
                    <a:pt x="492" y="0"/>
                    <a:pt x="495" y="1"/>
                  </a:cubicBezTo>
                  <a:lnTo>
                    <a:pt x="501" y="5"/>
                  </a:lnTo>
                  <a:cubicBezTo>
                    <a:pt x="502" y="5"/>
                    <a:pt x="503" y="6"/>
                    <a:pt x="503" y="6"/>
                  </a:cubicBezTo>
                  <a:lnTo>
                    <a:pt x="507" y="10"/>
                  </a:lnTo>
                  <a:cubicBezTo>
                    <a:pt x="508" y="11"/>
                    <a:pt x="509" y="13"/>
                    <a:pt x="509" y="15"/>
                  </a:cubicBezTo>
                  <a:lnTo>
                    <a:pt x="509" y="22"/>
                  </a:lnTo>
                  <a:lnTo>
                    <a:pt x="508" y="18"/>
                  </a:lnTo>
                  <a:lnTo>
                    <a:pt x="517" y="34"/>
                  </a:lnTo>
                  <a:lnTo>
                    <a:pt x="510" y="30"/>
                  </a:lnTo>
                  <a:lnTo>
                    <a:pt x="514" y="30"/>
                  </a:lnTo>
                  <a:cubicBezTo>
                    <a:pt x="516" y="30"/>
                    <a:pt x="518" y="31"/>
                    <a:pt x="520" y="33"/>
                  </a:cubicBezTo>
                  <a:lnTo>
                    <a:pt x="570" y="90"/>
                  </a:lnTo>
                  <a:cubicBezTo>
                    <a:pt x="573" y="92"/>
                    <a:pt x="573" y="96"/>
                    <a:pt x="572" y="98"/>
                  </a:cubicBezTo>
                  <a:lnTo>
                    <a:pt x="565" y="112"/>
                  </a:lnTo>
                  <a:lnTo>
                    <a:pt x="566" y="110"/>
                  </a:lnTo>
                  <a:lnTo>
                    <a:pt x="563" y="126"/>
                  </a:lnTo>
                  <a:lnTo>
                    <a:pt x="563" y="125"/>
                  </a:lnTo>
                  <a:lnTo>
                    <a:pt x="563" y="152"/>
                  </a:lnTo>
                  <a:lnTo>
                    <a:pt x="563" y="162"/>
                  </a:lnTo>
                  <a:lnTo>
                    <a:pt x="563" y="159"/>
                  </a:lnTo>
                  <a:lnTo>
                    <a:pt x="566" y="169"/>
                  </a:lnTo>
                  <a:cubicBezTo>
                    <a:pt x="566" y="171"/>
                    <a:pt x="566" y="173"/>
                    <a:pt x="565" y="175"/>
                  </a:cubicBezTo>
                  <a:lnTo>
                    <a:pt x="559" y="187"/>
                  </a:lnTo>
                  <a:lnTo>
                    <a:pt x="556" y="197"/>
                  </a:lnTo>
                  <a:lnTo>
                    <a:pt x="556" y="194"/>
                  </a:lnTo>
                  <a:lnTo>
                    <a:pt x="560" y="214"/>
                  </a:lnTo>
                  <a:lnTo>
                    <a:pt x="558" y="210"/>
                  </a:lnTo>
                  <a:lnTo>
                    <a:pt x="571" y="227"/>
                  </a:lnTo>
                  <a:cubicBezTo>
                    <a:pt x="572" y="228"/>
                    <a:pt x="572" y="230"/>
                    <a:pt x="572" y="231"/>
                  </a:cubicBezTo>
                  <a:lnTo>
                    <a:pt x="572" y="245"/>
                  </a:lnTo>
                  <a:lnTo>
                    <a:pt x="572" y="251"/>
                  </a:lnTo>
                  <a:cubicBezTo>
                    <a:pt x="572" y="255"/>
                    <a:pt x="570" y="258"/>
                    <a:pt x="566" y="259"/>
                  </a:cubicBezTo>
                  <a:lnTo>
                    <a:pt x="554" y="262"/>
                  </a:lnTo>
                  <a:lnTo>
                    <a:pt x="560" y="255"/>
                  </a:lnTo>
                  <a:lnTo>
                    <a:pt x="560" y="261"/>
                  </a:lnTo>
                  <a:cubicBezTo>
                    <a:pt x="560" y="263"/>
                    <a:pt x="559" y="265"/>
                    <a:pt x="558" y="266"/>
                  </a:cubicBezTo>
                  <a:lnTo>
                    <a:pt x="549" y="279"/>
                  </a:lnTo>
                  <a:cubicBezTo>
                    <a:pt x="548" y="280"/>
                    <a:pt x="547" y="281"/>
                    <a:pt x="546" y="282"/>
                  </a:cubicBezTo>
                  <a:lnTo>
                    <a:pt x="540" y="285"/>
                  </a:lnTo>
                  <a:cubicBezTo>
                    <a:pt x="538" y="286"/>
                    <a:pt x="537" y="286"/>
                    <a:pt x="536" y="286"/>
                  </a:cubicBezTo>
                  <a:lnTo>
                    <a:pt x="529" y="286"/>
                  </a:lnTo>
                  <a:cubicBezTo>
                    <a:pt x="525" y="286"/>
                    <a:pt x="521" y="282"/>
                    <a:pt x="521" y="278"/>
                  </a:cubicBezTo>
                  <a:lnTo>
                    <a:pt x="521" y="271"/>
                  </a:lnTo>
                  <a:lnTo>
                    <a:pt x="529" y="279"/>
                  </a:lnTo>
                  <a:lnTo>
                    <a:pt x="520" y="279"/>
                  </a:lnTo>
                  <a:lnTo>
                    <a:pt x="514" y="279"/>
                  </a:lnTo>
                  <a:lnTo>
                    <a:pt x="519" y="277"/>
                  </a:lnTo>
                  <a:lnTo>
                    <a:pt x="513" y="284"/>
                  </a:lnTo>
                  <a:lnTo>
                    <a:pt x="514" y="275"/>
                  </a:lnTo>
                  <a:lnTo>
                    <a:pt x="518" y="281"/>
                  </a:lnTo>
                  <a:cubicBezTo>
                    <a:pt x="518" y="282"/>
                    <a:pt x="518" y="283"/>
                    <a:pt x="518" y="285"/>
                  </a:cubicBezTo>
                  <a:lnTo>
                    <a:pt x="518" y="295"/>
                  </a:lnTo>
                  <a:cubicBezTo>
                    <a:pt x="518" y="297"/>
                    <a:pt x="518" y="299"/>
                    <a:pt x="516" y="300"/>
                  </a:cubicBezTo>
                  <a:lnTo>
                    <a:pt x="507" y="310"/>
                  </a:lnTo>
                  <a:cubicBezTo>
                    <a:pt x="506" y="311"/>
                    <a:pt x="506" y="311"/>
                    <a:pt x="506" y="311"/>
                  </a:cubicBezTo>
                  <a:lnTo>
                    <a:pt x="483" y="328"/>
                  </a:lnTo>
                  <a:lnTo>
                    <a:pt x="486" y="325"/>
                  </a:lnTo>
                  <a:lnTo>
                    <a:pt x="476" y="345"/>
                  </a:lnTo>
                  <a:cubicBezTo>
                    <a:pt x="476" y="345"/>
                    <a:pt x="475" y="346"/>
                    <a:pt x="475" y="347"/>
                  </a:cubicBezTo>
                  <a:lnTo>
                    <a:pt x="462" y="360"/>
                  </a:lnTo>
                  <a:lnTo>
                    <a:pt x="430" y="394"/>
                  </a:lnTo>
                  <a:lnTo>
                    <a:pt x="388" y="430"/>
                  </a:lnTo>
                  <a:cubicBezTo>
                    <a:pt x="385" y="433"/>
                    <a:pt x="380" y="433"/>
                    <a:pt x="377" y="430"/>
                  </a:cubicBezTo>
                  <a:lnTo>
                    <a:pt x="361" y="413"/>
                  </a:lnTo>
                  <a:lnTo>
                    <a:pt x="358" y="410"/>
                  </a:lnTo>
                  <a:cubicBezTo>
                    <a:pt x="355" y="407"/>
                    <a:pt x="355" y="402"/>
                    <a:pt x="358" y="399"/>
                  </a:cubicBezTo>
                  <a:lnTo>
                    <a:pt x="361" y="396"/>
                  </a:lnTo>
                  <a:lnTo>
                    <a:pt x="365" y="409"/>
                  </a:lnTo>
                  <a:lnTo>
                    <a:pt x="355" y="405"/>
                  </a:lnTo>
                  <a:cubicBezTo>
                    <a:pt x="354" y="405"/>
                    <a:pt x="353" y="404"/>
                    <a:pt x="352" y="403"/>
                  </a:cubicBezTo>
                  <a:lnTo>
                    <a:pt x="333" y="384"/>
                  </a:lnTo>
                  <a:lnTo>
                    <a:pt x="270" y="328"/>
                  </a:lnTo>
                  <a:lnTo>
                    <a:pt x="261" y="321"/>
                  </a:lnTo>
                  <a:lnTo>
                    <a:pt x="238" y="304"/>
                  </a:lnTo>
                  <a:lnTo>
                    <a:pt x="240" y="305"/>
                  </a:lnTo>
                  <a:lnTo>
                    <a:pt x="215" y="295"/>
                  </a:lnTo>
                  <a:cubicBezTo>
                    <a:pt x="214" y="295"/>
                    <a:pt x="213" y="295"/>
                    <a:pt x="213" y="294"/>
                  </a:cubicBezTo>
                  <a:lnTo>
                    <a:pt x="197" y="281"/>
                  </a:lnTo>
                  <a:lnTo>
                    <a:pt x="200" y="282"/>
                  </a:lnTo>
                  <a:lnTo>
                    <a:pt x="146" y="269"/>
                  </a:lnTo>
                  <a:cubicBezTo>
                    <a:pt x="145" y="269"/>
                    <a:pt x="144" y="269"/>
                    <a:pt x="143" y="268"/>
                  </a:cubicBezTo>
                  <a:lnTo>
                    <a:pt x="112" y="248"/>
                  </a:lnTo>
                  <a:lnTo>
                    <a:pt x="114" y="249"/>
                  </a:lnTo>
                  <a:lnTo>
                    <a:pt x="101" y="246"/>
                  </a:lnTo>
                  <a:cubicBezTo>
                    <a:pt x="99" y="245"/>
                    <a:pt x="97" y="244"/>
                    <a:pt x="96" y="242"/>
                  </a:cubicBezTo>
                  <a:lnTo>
                    <a:pt x="93" y="235"/>
                  </a:lnTo>
                  <a:cubicBezTo>
                    <a:pt x="92" y="233"/>
                    <a:pt x="92" y="230"/>
                    <a:pt x="93" y="228"/>
                  </a:cubicBezTo>
                  <a:lnTo>
                    <a:pt x="96" y="221"/>
                  </a:lnTo>
                  <a:cubicBezTo>
                    <a:pt x="96" y="220"/>
                    <a:pt x="97" y="219"/>
                    <a:pt x="99" y="218"/>
                  </a:cubicBezTo>
                  <a:lnTo>
                    <a:pt x="108" y="212"/>
                  </a:lnTo>
                  <a:cubicBezTo>
                    <a:pt x="109" y="211"/>
                    <a:pt x="111" y="210"/>
                    <a:pt x="113" y="210"/>
                  </a:cubicBezTo>
                  <a:lnTo>
                    <a:pt x="116" y="210"/>
                  </a:lnTo>
                  <a:lnTo>
                    <a:pt x="108" y="220"/>
                  </a:lnTo>
                  <a:lnTo>
                    <a:pt x="105" y="207"/>
                  </a:lnTo>
                  <a:lnTo>
                    <a:pt x="108" y="211"/>
                  </a:lnTo>
                  <a:lnTo>
                    <a:pt x="99" y="205"/>
                  </a:lnTo>
                  <a:lnTo>
                    <a:pt x="103" y="206"/>
                  </a:lnTo>
                  <a:lnTo>
                    <a:pt x="97" y="206"/>
                  </a:lnTo>
                  <a:lnTo>
                    <a:pt x="104" y="202"/>
                  </a:lnTo>
                  <a:lnTo>
                    <a:pt x="101" y="208"/>
                  </a:lnTo>
                  <a:cubicBezTo>
                    <a:pt x="99" y="211"/>
                    <a:pt x="97" y="213"/>
                    <a:pt x="94" y="213"/>
                  </a:cubicBezTo>
                  <a:lnTo>
                    <a:pt x="90" y="213"/>
                  </a:lnTo>
                  <a:cubicBezTo>
                    <a:pt x="88" y="213"/>
                    <a:pt x="85" y="212"/>
                    <a:pt x="84" y="210"/>
                  </a:cubicBezTo>
                  <a:cubicBezTo>
                    <a:pt x="82" y="207"/>
                    <a:pt x="82" y="205"/>
                    <a:pt x="83" y="202"/>
                  </a:cubicBezTo>
                  <a:lnTo>
                    <a:pt x="86" y="192"/>
                  </a:lnTo>
                  <a:lnTo>
                    <a:pt x="90" y="202"/>
                  </a:lnTo>
                  <a:lnTo>
                    <a:pt x="83" y="199"/>
                  </a:lnTo>
                  <a:lnTo>
                    <a:pt x="87" y="200"/>
                  </a:lnTo>
                  <a:lnTo>
                    <a:pt x="78" y="200"/>
                  </a:lnTo>
                  <a:lnTo>
                    <a:pt x="81" y="199"/>
                  </a:lnTo>
                  <a:lnTo>
                    <a:pt x="75" y="202"/>
                  </a:lnTo>
                  <a:lnTo>
                    <a:pt x="75" y="188"/>
                  </a:lnTo>
                  <a:lnTo>
                    <a:pt x="81" y="191"/>
                  </a:lnTo>
                  <a:cubicBezTo>
                    <a:pt x="84" y="192"/>
                    <a:pt x="85" y="194"/>
                    <a:pt x="86" y="197"/>
                  </a:cubicBezTo>
                  <a:cubicBezTo>
                    <a:pt x="86" y="199"/>
                    <a:pt x="85" y="202"/>
                    <a:pt x="83" y="204"/>
                  </a:cubicBezTo>
                  <a:lnTo>
                    <a:pt x="77" y="210"/>
                  </a:lnTo>
                  <a:cubicBezTo>
                    <a:pt x="75" y="212"/>
                    <a:pt x="72" y="213"/>
                    <a:pt x="69" y="213"/>
                  </a:cubicBezTo>
                  <a:cubicBezTo>
                    <a:pt x="67" y="212"/>
                    <a:pt x="65" y="210"/>
                    <a:pt x="64" y="207"/>
                  </a:cubicBezTo>
                  <a:lnTo>
                    <a:pt x="60" y="197"/>
                  </a:lnTo>
                  <a:lnTo>
                    <a:pt x="68" y="203"/>
                  </a:lnTo>
                  <a:lnTo>
                    <a:pt x="65" y="203"/>
                  </a:lnTo>
                  <a:lnTo>
                    <a:pt x="69" y="202"/>
                  </a:lnTo>
                  <a:lnTo>
                    <a:pt x="62" y="205"/>
                  </a:lnTo>
                  <a:cubicBezTo>
                    <a:pt x="59" y="207"/>
                    <a:pt x="55" y="206"/>
                    <a:pt x="53" y="204"/>
                  </a:cubicBezTo>
                  <a:lnTo>
                    <a:pt x="50" y="200"/>
                  </a:lnTo>
                  <a:lnTo>
                    <a:pt x="63" y="195"/>
                  </a:lnTo>
                  <a:lnTo>
                    <a:pt x="63" y="205"/>
                  </a:lnTo>
                  <a:cubicBezTo>
                    <a:pt x="63" y="208"/>
                    <a:pt x="61" y="211"/>
                    <a:pt x="58" y="212"/>
                  </a:cubicBezTo>
                  <a:cubicBezTo>
                    <a:pt x="55" y="213"/>
                    <a:pt x="52" y="213"/>
                    <a:pt x="50" y="210"/>
                  </a:cubicBezTo>
                  <a:lnTo>
                    <a:pt x="43" y="204"/>
                  </a:lnTo>
                  <a:cubicBezTo>
                    <a:pt x="42" y="202"/>
                    <a:pt x="41" y="200"/>
                    <a:pt x="41" y="198"/>
                  </a:cubicBezTo>
                  <a:lnTo>
                    <a:pt x="41" y="192"/>
                  </a:lnTo>
                  <a:lnTo>
                    <a:pt x="49" y="200"/>
                  </a:lnTo>
                  <a:lnTo>
                    <a:pt x="46" y="200"/>
                  </a:lnTo>
                  <a:lnTo>
                    <a:pt x="43" y="200"/>
                  </a:lnTo>
                  <a:cubicBezTo>
                    <a:pt x="40" y="200"/>
                    <a:pt x="38" y="199"/>
                    <a:pt x="37" y="197"/>
                  </a:cubicBezTo>
                  <a:lnTo>
                    <a:pt x="34" y="194"/>
                  </a:lnTo>
                  <a:lnTo>
                    <a:pt x="37" y="196"/>
                  </a:lnTo>
                  <a:lnTo>
                    <a:pt x="2" y="182"/>
                  </a:lnTo>
                  <a:lnTo>
                    <a:pt x="7" y="167"/>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5" name="Freeform 908"/>
            <p:cNvSpPr>
              <a:spLocks/>
            </p:cNvSpPr>
            <p:nvPr/>
          </p:nvSpPr>
          <p:spPr bwMode="auto">
            <a:xfrm>
              <a:off x="4431050" y="4787805"/>
              <a:ext cx="1080348" cy="756027"/>
            </a:xfrm>
            <a:custGeom>
              <a:avLst/>
              <a:gdLst/>
              <a:ahLst/>
              <a:cxnLst>
                <a:cxn ang="0">
                  <a:pos x="27" y="335"/>
                </a:cxn>
                <a:cxn ang="0">
                  <a:pos x="58" y="364"/>
                </a:cxn>
                <a:cxn ang="0">
                  <a:pos x="86" y="375"/>
                </a:cxn>
                <a:cxn ang="0">
                  <a:pos x="126" y="388"/>
                </a:cxn>
                <a:cxn ang="0">
                  <a:pos x="168" y="407"/>
                </a:cxn>
                <a:cxn ang="0">
                  <a:pos x="240" y="423"/>
                </a:cxn>
                <a:cxn ang="0">
                  <a:pos x="280" y="420"/>
                </a:cxn>
                <a:cxn ang="0">
                  <a:pos x="311" y="431"/>
                </a:cxn>
                <a:cxn ang="0">
                  <a:pos x="333" y="384"/>
                </a:cxn>
                <a:cxn ang="0">
                  <a:pos x="355" y="370"/>
                </a:cxn>
                <a:cxn ang="0">
                  <a:pos x="379" y="322"/>
                </a:cxn>
                <a:cxn ang="0">
                  <a:pos x="412" y="343"/>
                </a:cxn>
                <a:cxn ang="0">
                  <a:pos x="446" y="341"/>
                </a:cxn>
                <a:cxn ang="0">
                  <a:pos x="511" y="351"/>
                </a:cxn>
                <a:cxn ang="0">
                  <a:pos x="533" y="361"/>
                </a:cxn>
                <a:cxn ang="0">
                  <a:pos x="561" y="367"/>
                </a:cxn>
                <a:cxn ang="0">
                  <a:pos x="545" y="323"/>
                </a:cxn>
                <a:cxn ang="0">
                  <a:pos x="541" y="305"/>
                </a:cxn>
                <a:cxn ang="0">
                  <a:pos x="551" y="289"/>
                </a:cxn>
                <a:cxn ang="0">
                  <a:pos x="562" y="286"/>
                </a:cxn>
                <a:cxn ang="0">
                  <a:pos x="586" y="276"/>
                </a:cxn>
                <a:cxn ang="0">
                  <a:pos x="615" y="238"/>
                </a:cxn>
                <a:cxn ang="0">
                  <a:pos x="626" y="204"/>
                </a:cxn>
                <a:cxn ang="0">
                  <a:pos x="637" y="183"/>
                </a:cxn>
                <a:cxn ang="0">
                  <a:pos x="630" y="159"/>
                </a:cxn>
                <a:cxn ang="0">
                  <a:pos x="648" y="146"/>
                </a:cxn>
                <a:cxn ang="0">
                  <a:pos x="654" y="118"/>
                </a:cxn>
                <a:cxn ang="0">
                  <a:pos x="652" y="100"/>
                </a:cxn>
                <a:cxn ang="0">
                  <a:pos x="673" y="89"/>
                </a:cxn>
                <a:cxn ang="0">
                  <a:pos x="609" y="61"/>
                </a:cxn>
                <a:cxn ang="0">
                  <a:pos x="585" y="96"/>
                </a:cxn>
                <a:cxn ang="0">
                  <a:pos x="541" y="97"/>
                </a:cxn>
                <a:cxn ang="0">
                  <a:pos x="504" y="97"/>
                </a:cxn>
                <a:cxn ang="0">
                  <a:pos x="497" y="69"/>
                </a:cxn>
                <a:cxn ang="0">
                  <a:pos x="459" y="78"/>
                </a:cxn>
                <a:cxn ang="0">
                  <a:pos x="439" y="76"/>
                </a:cxn>
                <a:cxn ang="0">
                  <a:pos x="405" y="19"/>
                </a:cxn>
                <a:cxn ang="0">
                  <a:pos x="382" y="39"/>
                </a:cxn>
                <a:cxn ang="0">
                  <a:pos x="346" y="23"/>
                </a:cxn>
                <a:cxn ang="0">
                  <a:pos x="325" y="1"/>
                </a:cxn>
                <a:cxn ang="0">
                  <a:pos x="264" y="15"/>
                </a:cxn>
                <a:cxn ang="0">
                  <a:pos x="220" y="23"/>
                </a:cxn>
                <a:cxn ang="0">
                  <a:pos x="191" y="37"/>
                </a:cxn>
                <a:cxn ang="0">
                  <a:pos x="169" y="28"/>
                </a:cxn>
                <a:cxn ang="0">
                  <a:pos x="162" y="33"/>
                </a:cxn>
                <a:cxn ang="0">
                  <a:pos x="154" y="73"/>
                </a:cxn>
                <a:cxn ang="0">
                  <a:pos x="198" y="79"/>
                </a:cxn>
                <a:cxn ang="0">
                  <a:pos x="197" y="117"/>
                </a:cxn>
                <a:cxn ang="0">
                  <a:pos x="207" y="153"/>
                </a:cxn>
                <a:cxn ang="0">
                  <a:pos x="237" y="153"/>
                </a:cxn>
                <a:cxn ang="0">
                  <a:pos x="227" y="175"/>
                </a:cxn>
                <a:cxn ang="0">
                  <a:pos x="211" y="193"/>
                </a:cxn>
                <a:cxn ang="0">
                  <a:pos x="168" y="213"/>
                </a:cxn>
                <a:cxn ang="0">
                  <a:pos x="128" y="237"/>
                </a:cxn>
                <a:cxn ang="0">
                  <a:pos x="86" y="239"/>
                </a:cxn>
                <a:cxn ang="0">
                  <a:pos x="59" y="246"/>
                </a:cxn>
                <a:cxn ang="0">
                  <a:pos x="51" y="254"/>
                </a:cxn>
                <a:cxn ang="0">
                  <a:pos x="5" y="303"/>
                </a:cxn>
              </a:cxnLst>
              <a:rect l="0" t="0" r="r" b="b"/>
              <a:pathLst>
                <a:path w="678" h="432">
                  <a:moveTo>
                    <a:pt x="0" y="310"/>
                  </a:moveTo>
                  <a:lnTo>
                    <a:pt x="1" y="311"/>
                  </a:lnTo>
                  <a:lnTo>
                    <a:pt x="4" y="311"/>
                  </a:lnTo>
                  <a:lnTo>
                    <a:pt x="11" y="316"/>
                  </a:lnTo>
                  <a:lnTo>
                    <a:pt x="18" y="322"/>
                  </a:lnTo>
                  <a:lnTo>
                    <a:pt x="23" y="325"/>
                  </a:lnTo>
                  <a:lnTo>
                    <a:pt x="27" y="335"/>
                  </a:lnTo>
                  <a:lnTo>
                    <a:pt x="30" y="336"/>
                  </a:lnTo>
                  <a:lnTo>
                    <a:pt x="33" y="343"/>
                  </a:lnTo>
                  <a:lnTo>
                    <a:pt x="34" y="353"/>
                  </a:lnTo>
                  <a:lnTo>
                    <a:pt x="37" y="357"/>
                  </a:lnTo>
                  <a:lnTo>
                    <a:pt x="42" y="358"/>
                  </a:lnTo>
                  <a:lnTo>
                    <a:pt x="56" y="364"/>
                  </a:lnTo>
                  <a:lnTo>
                    <a:pt x="58" y="364"/>
                  </a:lnTo>
                  <a:lnTo>
                    <a:pt x="58" y="367"/>
                  </a:lnTo>
                  <a:lnTo>
                    <a:pt x="61" y="367"/>
                  </a:lnTo>
                  <a:lnTo>
                    <a:pt x="63" y="367"/>
                  </a:lnTo>
                  <a:lnTo>
                    <a:pt x="69" y="368"/>
                  </a:lnTo>
                  <a:lnTo>
                    <a:pt x="78" y="374"/>
                  </a:lnTo>
                  <a:lnTo>
                    <a:pt x="86" y="374"/>
                  </a:lnTo>
                  <a:lnTo>
                    <a:pt x="86" y="375"/>
                  </a:lnTo>
                  <a:lnTo>
                    <a:pt x="91" y="376"/>
                  </a:lnTo>
                  <a:lnTo>
                    <a:pt x="96" y="379"/>
                  </a:lnTo>
                  <a:lnTo>
                    <a:pt x="102" y="379"/>
                  </a:lnTo>
                  <a:lnTo>
                    <a:pt x="103" y="381"/>
                  </a:lnTo>
                  <a:lnTo>
                    <a:pt x="105" y="381"/>
                  </a:lnTo>
                  <a:lnTo>
                    <a:pt x="115" y="382"/>
                  </a:lnTo>
                  <a:lnTo>
                    <a:pt x="126" y="388"/>
                  </a:lnTo>
                  <a:lnTo>
                    <a:pt x="128" y="390"/>
                  </a:lnTo>
                  <a:lnTo>
                    <a:pt x="137" y="393"/>
                  </a:lnTo>
                  <a:lnTo>
                    <a:pt x="143" y="397"/>
                  </a:lnTo>
                  <a:lnTo>
                    <a:pt x="150" y="399"/>
                  </a:lnTo>
                  <a:lnTo>
                    <a:pt x="153" y="400"/>
                  </a:lnTo>
                  <a:lnTo>
                    <a:pt x="165" y="404"/>
                  </a:lnTo>
                  <a:lnTo>
                    <a:pt x="168" y="407"/>
                  </a:lnTo>
                  <a:lnTo>
                    <a:pt x="175" y="407"/>
                  </a:lnTo>
                  <a:lnTo>
                    <a:pt x="179" y="408"/>
                  </a:lnTo>
                  <a:lnTo>
                    <a:pt x="186" y="409"/>
                  </a:lnTo>
                  <a:lnTo>
                    <a:pt x="191" y="410"/>
                  </a:lnTo>
                  <a:lnTo>
                    <a:pt x="199" y="413"/>
                  </a:lnTo>
                  <a:lnTo>
                    <a:pt x="203" y="413"/>
                  </a:lnTo>
                  <a:lnTo>
                    <a:pt x="240" y="423"/>
                  </a:lnTo>
                  <a:lnTo>
                    <a:pt x="249" y="426"/>
                  </a:lnTo>
                  <a:lnTo>
                    <a:pt x="258" y="432"/>
                  </a:lnTo>
                  <a:lnTo>
                    <a:pt x="266" y="431"/>
                  </a:lnTo>
                  <a:lnTo>
                    <a:pt x="273" y="424"/>
                  </a:lnTo>
                  <a:lnTo>
                    <a:pt x="274" y="423"/>
                  </a:lnTo>
                  <a:lnTo>
                    <a:pt x="276" y="423"/>
                  </a:lnTo>
                  <a:lnTo>
                    <a:pt x="280" y="420"/>
                  </a:lnTo>
                  <a:lnTo>
                    <a:pt x="282" y="421"/>
                  </a:lnTo>
                  <a:lnTo>
                    <a:pt x="285" y="420"/>
                  </a:lnTo>
                  <a:lnTo>
                    <a:pt x="290" y="421"/>
                  </a:lnTo>
                  <a:lnTo>
                    <a:pt x="294" y="423"/>
                  </a:lnTo>
                  <a:lnTo>
                    <a:pt x="303" y="427"/>
                  </a:lnTo>
                  <a:lnTo>
                    <a:pt x="306" y="427"/>
                  </a:lnTo>
                  <a:lnTo>
                    <a:pt x="311" y="431"/>
                  </a:lnTo>
                  <a:lnTo>
                    <a:pt x="308" y="424"/>
                  </a:lnTo>
                  <a:lnTo>
                    <a:pt x="313" y="413"/>
                  </a:lnTo>
                  <a:lnTo>
                    <a:pt x="313" y="387"/>
                  </a:lnTo>
                  <a:lnTo>
                    <a:pt x="324" y="384"/>
                  </a:lnTo>
                  <a:lnTo>
                    <a:pt x="330" y="387"/>
                  </a:lnTo>
                  <a:lnTo>
                    <a:pt x="334" y="387"/>
                  </a:lnTo>
                  <a:lnTo>
                    <a:pt x="333" y="384"/>
                  </a:lnTo>
                  <a:lnTo>
                    <a:pt x="334" y="384"/>
                  </a:lnTo>
                  <a:lnTo>
                    <a:pt x="340" y="387"/>
                  </a:lnTo>
                  <a:lnTo>
                    <a:pt x="346" y="384"/>
                  </a:lnTo>
                  <a:lnTo>
                    <a:pt x="346" y="382"/>
                  </a:lnTo>
                  <a:lnTo>
                    <a:pt x="352" y="380"/>
                  </a:lnTo>
                  <a:lnTo>
                    <a:pt x="353" y="376"/>
                  </a:lnTo>
                  <a:lnTo>
                    <a:pt x="355" y="370"/>
                  </a:lnTo>
                  <a:lnTo>
                    <a:pt x="352" y="358"/>
                  </a:lnTo>
                  <a:lnTo>
                    <a:pt x="351" y="353"/>
                  </a:lnTo>
                  <a:lnTo>
                    <a:pt x="351" y="335"/>
                  </a:lnTo>
                  <a:lnTo>
                    <a:pt x="354" y="327"/>
                  </a:lnTo>
                  <a:lnTo>
                    <a:pt x="370" y="321"/>
                  </a:lnTo>
                  <a:lnTo>
                    <a:pt x="375" y="321"/>
                  </a:lnTo>
                  <a:lnTo>
                    <a:pt x="379" y="322"/>
                  </a:lnTo>
                  <a:lnTo>
                    <a:pt x="383" y="324"/>
                  </a:lnTo>
                  <a:lnTo>
                    <a:pt x="394" y="323"/>
                  </a:lnTo>
                  <a:lnTo>
                    <a:pt x="397" y="325"/>
                  </a:lnTo>
                  <a:lnTo>
                    <a:pt x="400" y="330"/>
                  </a:lnTo>
                  <a:lnTo>
                    <a:pt x="401" y="334"/>
                  </a:lnTo>
                  <a:lnTo>
                    <a:pt x="410" y="341"/>
                  </a:lnTo>
                  <a:lnTo>
                    <a:pt x="412" y="343"/>
                  </a:lnTo>
                  <a:lnTo>
                    <a:pt x="414" y="343"/>
                  </a:lnTo>
                  <a:lnTo>
                    <a:pt x="417" y="345"/>
                  </a:lnTo>
                  <a:lnTo>
                    <a:pt x="424" y="345"/>
                  </a:lnTo>
                  <a:lnTo>
                    <a:pt x="426" y="343"/>
                  </a:lnTo>
                  <a:lnTo>
                    <a:pt x="428" y="345"/>
                  </a:lnTo>
                  <a:lnTo>
                    <a:pt x="440" y="343"/>
                  </a:lnTo>
                  <a:lnTo>
                    <a:pt x="446" y="341"/>
                  </a:lnTo>
                  <a:lnTo>
                    <a:pt x="466" y="342"/>
                  </a:lnTo>
                  <a:lnTo>
                    <a:pt x="476" y="343"/>
                  </a:lnTo>
                  <a:lnTo>
                    <a:pt x="491" y="349"/>
                  </a:lnTo>
                  <a:lnTo>
                    <a:pt x="499" y="351"/>
                  </a:lnTo>
                  <a:lnTo>
                    <a:pt x="503" y="352"/>
                  </a:lnTo>
                  <a:lnTo>
                    <a:pt x="507" y="351"/>
                  </a:lnTo>
                  <a:lnTo>
                    <a:pt x="511" y="351"/>
                  </a:lnTo>
                  <a:lnTo>
                    <a:pt x="510" y="357"/>
                  </a:lnTo>
                  <a:lnTo>
                    <a:pt x="519" y="362"/>
                  </a:lnTo>
                  <a:lnTo>
                    <a:pt x="519" y="359"/>
                  </a:lnTo>
                  <a:lnTo>
                    <a:pt x="521" y="358"/>
                  </a:lnTo>
                  <a:lnTo>
                    <a:pt x="525" y="359"/>
                  </a:lnTo>
                  <a:lnTo>
                    <a:pt x="527" y="358"/>
                  </a:lnTo>
                  <a:lnTo>
                    <a:pt x="533" y="361"/>
                  </a:lnTo>
                  <a:lnTo>
                    <a:pt x="535" y="363"/>
                  </a:lnTo>
                  <a:lnTo>
                    <a:pt x="545" y="364"/>
                  </a:lnTo>
                  <a:lnTo>
                    <a:pt x="544" y="370"/>
                  </a:lnTo>
                  <a:lnTo>
                    <a:pt x="545" y="374"/>
                  </a:lnTo>
                  <a:lnTo>
                    <a:pt x="551" y="374"/>
                  </a:lnTo>
                  <a:lnTo>
                    <a:pt x="561" y="369"/>
                  </a:lnTo>
                  <a:lnTo>
                    <a:pt x="561" y="367"/>
                  </a:lnTo>
                  <a:lnTo>
                    <a:pt x="561" y="364"/>
                  </a:lnTo>
                  <a:lnTo>
                    <a:pt x="558" y="362"/>
                  </a:lnTo>
                  <a:lnTo>
                    <a:pt x="551" y="356"/>
                  </a:lnTo>
                  <a:lnTo>
                    <a:pt x="547" y="336"/>
                  </a:lnTo>
                  <a:lnTo>
                    <a:pt x="547" y="333"/>
                  </a:lnTo>
                  <a:lnTo>
                    <a:pt x="546" y="329"/>
                  </a:lnTo>
                  <a:lnTo>
                    <a:pt x="545" y="323"/>
                  </a:lnTo>
                  <a:lnTo>
                    <a:pt x="544" y="321"/>
                  </a:lnTo>
                  <a:lnTo>
                    <a:pt x="545" y="317"/>
                  </a:lnTo>
                  <a:lnTo>
                    <a:pt x="545" y="316"/>
                  </a:lnTo>
                  <a:lnTo>
                    <a:pt x="545" y="313"/>
                  </a:lnTo>
                  <a:lnTo>
                    <a:pt x="541" y="312"/>
                  </a:lnTo>
                  <a:lnTo>
                    <a:pt x="540" y="307"/>
                  </a:lnTo>
                  <a:lnTo>
                    <a:pt x="541" y="305"/>
                  </a:lnTo>
                  <a:lnTo>
                    <a:pt x="543" y="303"/>
                  </a:lnTo>
                  <a:lnTo>
                    <a:pt x="541" y="296"/>
                  </a:lnTo>
                  <a:lnTo>
                    <a:pt x="540" y="294"/>
                  </a:lnTo>
                  <a:lnTo>
                    <a:pt x="539" y="289"/>
                  </a:lnTo>
                  <a:lnTo>
                    <a:pt x="544" y="284"/>
                  </a:lnTo>
                  <a:lnTo>
                    <a:pt x="547" y="285"/>
                  </a:lnTo>
                  <a:lnTo>
                    <a:pt x="551" y="289"/>
                  </a:lnTo>
                  <a:lnTo>
                    <a:pt x="551" y="294"/>
                  </a:lnTo>
                  <a:lnTo>
                    <a:pt x="552" y="294"/>
                  </a:lnTo>
                  <a:lnTo>
                    <a:pt x="555" y="294"/>
                  </a:lnTo>
                  <a:lnTo>
                    <a:pt x="558" y="289"/>
                  </a:lnTo>
                  <a:lnTo>
                    <a:pt x="561" y="284"/>
                  </a:lnTo>
                  <a:lnTo>
                    <a:pt x="563" y="283"/>
                  </a:lnTo>
                  <a:lnTo>
                    <a:pt x="562" y="286"/>
                  </a:lnTo>
                  <a:lnTo>
                    <a:pt x="574" y="286"/>
                  </a:lnTo>
                  <a:lnTo>
                    <a:pt x="576" y="288"/>
                  </a:lnTo>
                  <a:lnTo>
                    <a:pt x="578" y="284"/>
                  </a:lnTo>
                  <a:lnTo>
                    <a:pt x="578" y="282"/>
                  </a:lnTo>
                  <a:lnTo>
                    <a:pt x="584" y="279"/>
                  </a:lnTo>
                  <a:lnTo>
                    <a:pt x="585" y="277"/>
                  </a:lnTo>
                  <a:lnTo>
                    <a:pt x="586" y="276"/>
                  </a:lnTo>
                  <a:lnTo>
                    <a:pt x="589" y="273"/>
                  </a:lnTo>
                  <a:lnTo>
                    <a:pt x="589" y="267"/>
                  </a:lnTo>
                  <a:lnTo>
                    <a:pt x="603" y="256"/>
                  </a:lnTo>
                  <a:lnTo>
                    <a:pt x="607" y="245"/>
                  </a:lnTo>
                  <a:lnTo>
                    <a:pt x="612" y="241"/>
                  </a:lnTo>
                  <a:lnTo>
                    <a:pt x="613" y="240"/>
                  </a:lnTo>
                  <a:lnTo>
                    <a:pt x="615" y="238"/>
                  </a:lnTo>
                  <a:lnTo>
                    <a:pt x="613" y="234"/>
                  </a:lnTo>
                  <a:lnTo>
                    <a:pt x="614" y="232"/>
                  </a:lnTo>
                  <a:lnTo>
                    <a:pt x="620" y="227"/>
                  </a:lnTo>
                  <a:lnTo>
                    <a:pt x="620" y="211"/>
                  </a:lnTo>
                  <a:lnTo>
                    <a:pt x="622" y="210"/>
                  </a:lnTo>
                  <a:lnTo>
                    <a:pt x="626" y="207"/>
                  </a:lnTo>
                  <a:lnTo>
                    <a:pt x="626" y="204"/>
                  </a:lnTo>
                  <a:lnTo>
                    <a:pt x="630" y="200"/>
                  </a:lnTo>
                  <a:lnTo>
                    <a:pt x="636" y="203"/>
                  </a:lnTo>
                  <a:lnTo>
                    <a:pt x="637" y="200"/>
                  </a:lnTo>
                  <a:lnTo>
                    <a:pt x="643" y="198"/>
                  </a:lnTo>
                  <a:lnTo>
                    <a:pt x="641" y="188"/>
                  </a:lnTo>
                  <a:lnTo>
                    <a:pt x="637" y="186"/>
                  </a:lnTo>
                  <a:lnTo>
                    <a:pt x="637" y="183"/>
                  </a:lnTo>
                  <a:lnTo>
                    <a:pt x="638" y="181"/>
                  </a:lnTo>
                  <a:lnTo>
                    <a:pt x="636" y="177"/>
                  </a:lnTo>
                  <a:lnTo>
                    <a:pt x="632" y="174"/>
                  </a:lnTo>
                  <a:lnTo>
                    <a:pt x="636" y="171"/>
                  </a:lnTo>
                  <a:lnTo>
                    <a:pt x="636" y="163"/>
                  </a:lnTo>
                  <a:lnTo>
                    <a:pt x="633" y="163"/>
                  </a:lnTo>
                  <a:lnTo>
                    <a:pt x="630" y="159"/>
                  </a:lnTo>
                  <a:lnTo>
                    <a:pt x="630" y="153"/>
                  </a:lnTo>
                  <a:lnTo>
                    <a:pt x="633" y="152"/>
                  </a:lnTo>
                  <a:lnTo>
                    <a:pt x="636" y="153"/>
                  </a:lnTo>
                  <a:lnTo>
                    <a:pt x="638" y="152"/>
                  </a:lnTo>
                  <a:lnTo>
                    <a:pt x="639" y="153"/>
                  </a:lnTo>
                  <a:lnTo>
                    <a:pt x="648" y="147"/>
                  </a:lnTo>
                  <a:lnTo>
                    <a:pt x="648" y="146"/>
                  </a:lnTo>
                  <a:lnTo>
                    <a:pt x="647" y="143"/>
                  </a:lnTo>
                  <a:lnTo>
                    <a:pt x="648" y="130"/>
                  </a:lnTo>
                  <a:lnTo>
                    <a:pt x="650" y="129"/>
                  </a:lnTo>
                  <a:lnTo>
                    <a:pt x="652" y="127"/>
                  </a:lnTo>
                  <a:lnTo>
                    <a:pt x="654" y="124"/>
                  </a:lnTo>
                  <a:lnTo>
                    <a:pt x="655" y="123"/>
                  </a:lnTo>
                  <a:lnTo>
                    <a:pt x="654" y="118"/>
                  </a:lnTo>
                  <a:lnTo>
                    <a:pt x="653" y="118"/>
                  </a:lnTo>
                  <a:lnTo>
                    <a:pt x="652" y="114"/>
                  </a:lnTo>
                  <a:lnTo>
                    <a:pt x="650" y="115"/>
                  </a:lnTo>
                  <a:lnTo>
                    <a:pt x="650" y="105"/>
                  </a:lnTo>
                  <a:lnTo>
                    <a:pt x="647" y="107"/>
                  </a:lnTo>
                  <a:lnTo>
                    <a:pt x="648" y="102"/>
                  </a:lnTo>
                  <a:lnTo>
                    <a:pt x="652" y="100"/>
                  </a:lnTo>
                  <a:lnTo>
                    <a:pt x="654" y="102"/>
                  </a:lnTo>
                  <a:lnTo>
                    <a:pt x="658" y="103"/>
                  </a:lnTo>
                  <a:lnTo>
                    <a:pt x="661" y="102"/>
                  </a:lnTo>
                  <a:lnTo>
                    <a:pt x="667" y="91"/>
                  </a:lnTo>
                  <a:lnTo>
                    <a:pt x="670" y="92"/>
                  </a:lnTo>
                  <a:lnTo>
                    <a:pt x="673" y="94"/>
                  </a:lnTo>
                  <a:lnTo>
                    <a:pt x="673" y="89"/>
                  </a:lnTo>
                  <a:lnTo>
                    <a:pt x="677" y="81"/>
                  </a:lnTo>
                  <a:lnTo>
                    <a:pt x="678" y="76"/>
                  </a:lnTo>
                  <a:lnTo>
                    <a:pt x="675" y="74"/>
                  </a:lnTo>
                  <a:lnTo>
                    <a:pt x="634" y="67"/>
                  </a:lnTo>
                  <a:lnTo>
                    <a:pt x="631" y="63"/>
                  </a:lnTo>
                  <a:lnTo>
                    <a:pt x="613" y="56"/>
                  </a:lnTo>
                  <a:lnTo>
                    <a:pt x="609" y="61"/>
                  </a:lnTo>
                  <a:lnTo>
                    <a:pt x="609" y="67"/>
                  </a:lnTo>
                  <a:lnTo>
                    <a:pt x="607" y="67"/>
                  </a:lnTo>
                  <a:lnTo>
                    <a:pt x="606" y="69"/>
                  </a:lnTo>
                  <a:lnTo>
                    <a:pt x="606" y="72"/>
                  </a:lnTo>
                  <a:lnTo>
                    <a:pt x="600" y="79"/>
                  </a:lnTo>
                  <a:lnTo>
                    <a:pt x="591" y="90"/>
                  </a:lnTo>
                  <a:lnTo>
                    <a:pt x="585" y="96"/>
                  </a:lnTo>
                  <a:lnTo>
                    <a:pt x="576" y="97"/>
                  </a:lnTo>
                  <a:lnTo>
                    <a:pt x="569" y="97"/>
                  </a:lnTo>
                  <a:lnTo>
                    <a:pt x="568" y="97"/>
                  </a:lnTo>
                  <a:lnTo>
                    <a:pt x="565" y="96"/>
                  </a:lnTo>
                  <a:lnTo>
                    <a:pt x="558" y="97"/>
                  </a:lnTo>
                  <a:lnTo>
                    <a:pt x="546" y="97"/>
                  </a:lnTo>
                  <a:lnTo>
                    <a:pt x="541" y="97"/>
                  </a:lnTo>
                  <a:lnTo>
                    <a:pt x="535" y="97"/>
                  </a:lnTo>
                  <a:lnTo>
                    <a:pt x="533" y="97"/>
                  </a:lnTo>
                  <a:lnTo>
                    <a:pt x="531" y="95"/>
                  </a:lnTo>
                  <a:lnTo>
                    <a:pt x="519" y="94"/>
                  </a:lnTo>
                  <a:lnTo>
                    <a:pt x="510" y="99"/>
                  </a:lnTo>
                  <a:lnTo>
                    <a:pt x="508" y="97"/>
                  </a:lnTo>
                  <a:lnTo>
                    <a:pt x="504" y="97"/>
                  </a:lnTo>
                  <a:lnTo>
                    <a:pt x="503" y="97"/>
                  </a:lnTo>
                  <a:lnTo>
                    <a:pt x="503" y="94"/>
                  </a:lnTo>
                  <a:lnTo>
                    <a:pt x="510" y="89"/>
                  </a:lnTo>
                  <a:lnTo>
                    <a:pt x="513" y="85"/>
                  </a:lnTo>
                  <a:lnTo>
                    <a:pt x="510" y="75"/>
                  </a:lnTo>
                  <a:lnTo>
                    <a:pt x="507" y="70"/>
                  </a:lnTo>
                  <a:lnTo>
                    <a:pt x="497" y="69"/>
                  </a:lnTo>
                  <a:lnTo>
                    <a:pt x="488" y="70"/>
                  </a:lnTo>
                  <a:lnTo>
                    <a:pt x="484" y="70"/>
                  </a:lnTo>
                  <a:lnTo>
                    <a:pt x="481" y="74"/>
                  </a:lnTo>
                  <a:lnTo>
                    <a:pt x="470" y="69"/>
                  </a:lnTo>
                  <a:lnTo>
                    <a:pt x="466" y="76"/>
                  </a:lnTo>
                  <a:lnTo>
                    <a:pt x="465" y="76"/>
                  </a:lnTo>
                  <a:lnTo>
                    <a:pt x="459" y="78"/>
                  </a:lnTo>
                  <a:lnTo>
                    <a:pt x="453" y="79"/>
                  </a:lnTo>
                  <a:lnTo>
                    <a:pt x="450" y="78"/>
                  </a:lnTo>
                  <a:lnTo>
                    <a:pt x="447" y="76"/>
                  </a:lnTo>
                  <a:lnTo>
                    <a:pt x="446" y="74"/>
                  </a:lnTo>
                  <a:lnTo>
                    <a:pt x="444" y="76"/>
                  </a:lnTo>
                  <a:lnTo>
                    <a:pt x="441" y="76"/>
                  </a:lnTo>
                  <a:lnTo>
                    <a:pt x="439" y="76"/>
                  </a:lnTo>
                  <a:lnTo>
                    <a:pt x="432" y="70"/>
                  </a:lnTo>
                  <a:lnTo>
                    <a:pt x="428" y="62"/>
                  </a:lnTo>
                  <a:lnTo>
                    <a:pt x="424" y="23"/>
                  </a:lnTo>
                  <a:lnTo>
                    <a:pt x="420" y="23"/>
                  </a:lnTo>
                  <a:lnTo>
                    <a:pt x="416" y="25"/>
                  </a:lnTo>
                  <a:lnTo>
                    <a:pt x="414" y="23"/>
                  </a:lnTo>
                  <a:lnTo>
                    <a:pt x="405" y="19"/>
                  </a:lnTo>
                  <a:lnTo>
                    <a:pt x="403" y="19"/>
                  </a:lnTo>
                  <a:lnTo>
                    <a:pt x="400" y="21"/>
                  </a:lnTo>
                  <a:lnTo>
                    <a:pt x="398" y="22"/>
                  </a:lnTo>
                  <a:lnTo>
                    <a:pt x="395" y="28"/>
                  </a:lnTo>
                  <a:lnTo>
                    <a:pt x="390" y="29"/>
                  </a:lnTo>
                  <a:lnTo>
                    <a:pt x="390" y="34"/>
                  </a:lnTo>
                  <a:lnTo>
                    <a:pt x="382" y="39"/>
                  </a:lnTo>
                  <a:lnTo>
                    <a:pt x="378" y="39"/>
                  </a:lnTo>
                  <a:lnTo>
                    <a:pt x="371" y="37"/>
                  </a:lnTo>
                  <a:lnTo>
                    <a:pt x="367" y="37"/>
                  </a:lnTo>
                  <a:lnTo>
                    <a:pt x="363" y="34"/>
                  </a:lnTo>
                  <a:lnTo>
                    <a:pt x="352" y="33"/>
                  </a:lnTo>
                  <a:lnTo>
                    <a:pt x="349" y="32"/>
                  </a:lnTo>
                  <a:lnTo>
                    <a:pt x="346" y="23"/>
                  </a:lnTo>
                  <a:lnTo>
                    <a:pt x="347" y="16"/>
                  </a:lnTo>
                  <a:lnTo>
                    <a:pt x="343" y="12"/>
                  </a:lnTo>
                  <a:lnTo>
                    <a:pt x="345" y="6"/>
                  </a:lnTo>
                  <a:lnTo>
                    <a:pt x="334" y="3"/>
                  </a:lnTo>
                  <a:lnTo>
                    <a:pt x="334" y="9"/>
                  </a:lnTo>
                  <a:lnTo>
                    <a:pt x="329" y="7"/>
                  </a:lnTo>
                  <a:lnTo>
                    <a:pt x="325" y="1"/>
                  </a:lnTo>
                  <a:lnTo>
                    <a:pt x="318" y="3"/>
                  </a:lnTo>
                  <a:lnTo>
                    <a:pt x="313" y="0"/>
                  </a:lnTo>
                  <a:lnTo>
                    <a:pt x="290" y="10"/>
                  </a:lnTo>
                  <a:lnTo>
                    <a:pt x="284" y="12"/>
                  </a:lnTo>
                  <a:lnTo>
                    <a:pt x="274" y="10"/>
                  </a:lnTo>
                  <a:lnTo>
                    <a:pt x="268" y="10"/>
                  </a:lnTo>
                  <a:lnTo>
                    <a:pt x="264" y="15"/>
                  </a:lnTo>
                  <a:lnTo>
                    <a:pt x="255" y="12"/>
                  </a:lnTo>
                  <a:lnTo>
                    <a:pt x="242" y="16"/>
                  </a:lnTo>
                  <a:lnTo>
                    <a:pt x="237" y="16"/>
                  </a:lnTo>
                  <a:lnTo>
                    <a:pt x="235" y="16"/>
                  </a:lnTo>
                  <a:lnTo>
                    <a:pt x="224" y="16"/>
                  </a:lnTo>
                  <a:lnTo>
                    <a:pt x="222" y="21"/>
                  </a:lnTo>
                  <a:lnTo>
                    <a:pt x="220" y="23"/>
                  </a:lnTo>
                  <a:lnTo>
                    <a:pt x="219" y="23"/>
                  </a:lnTo>
                  <a:lnTo>
                    <a:pt x="216" y="24"/>
                  </a:lnTo>
                  <a:lnTo>
                    <a:pt x="211" y="27"/>
                  </a:lnTo>
                  <a:lnTo>
                    <a:pt x="209" y="29"/>
                  </a:lnTo>
                  <a:lnTo>
                    <a:pt x="199" y="37"/>
                  </a:lnTo>
                  <a:lnTo>
                    <a:pt x="193" y="38"/>
                  </a:lnTo>
                  <a:lnTo>
                    <a:pt x="191" y="37"/>
                  </a:lnTo>
                  <a:lnTo>
                    <a:pt x="191" y="40"/>
                  </a:lnTo>
                  <a:lnTo>
                    <a:pt x="187" y="40"/>
                  </a:lnTo>
                  <a:lnTo>
                    <a:pt x="186" y="39"/>
                  </a:lnTo>
                  <a:lnTo>
                    <a:pt x="185" y="35"/>
                  </a:lnTo>
                  <a:lnTo>
                    <a:pt x="183" y="30"/>
                  </a:lnTo>
                  <a:lnTo>
                    <a:pt x="177" y="29"/>
                  </a:lnTo>
                  <a:lnTo>
                    <a:pt x="169" y="28"/>
                  </a:lnTo>
                  <a:lnTo>
                    <a:pt x="168" y="29"/>
                  </a:lnTo>
                  <a:lnTo>
                    <a:pt x="172" y="32"/>
                  </a:lnTo>
                  <a:lnTo>
                    <a:pt x="174" y="32"/>
                  </a:lnTo>
                  <a:lnTo>
                    <a:pt x="174" y="37"/>
                  </a:lnTo>
                  <a:lnTo>
                    <a:pt x="172" y="37"/>
                  </a:lnTo>
                  <a:lnTo>
                    <a:pt x="168" y="33"/>
                  </a:lnTo>
                  <a:lnTo>
                    <a:pt x="162" y="33"/>
                  </a:lnTo>
                  <a:lnTo>
                    <a:pt x="160" y="30"/>
                  </a:lnTo>
                  <a:lnTo>
                    <a:pt x="155" y="33"/>
                  </a:lnTo>
                  <a:lnTo>
                    <a:pt x="154" y="43"/>
                  </a:lnTo>
                  <a:lnTo>
                    <a:pt x="151" y="51"/>
                  </a:lnTo>
                  <a:lnTo>
                    <a:pt x="153" y="60"/>
                  </a:lnTo>
                  <a:lnTo>
                    <a:pt x="148" y="68"/>
                  </a:lnTo>
                  <a:lnTo>
                    <a:pt x="154" y="73"/>
                  </a:lnTo>
                  <a:lnTo>
                    <a:pt x="157" y="68"/>
                  </a:lnTo>
                  <a:lnTo>
                    <a:pt x="163" y="68"/>
                  </a:lnTo>
                  <a:lnTo>
                    <a:pt x="169" y="73"/>
                  </a:lnTo>
                  <a:lnTo>
                    <a:pt x="174" y="64"/>
                  </a:lnTo>
                  <a:lnTo>
                    <a:pt x="183" y="73"/>
                  </a:lnTo>
                  <a:lnTo>
                    <a:pt x="190" y="74"/>
                  </a:lnTo>
                  <a:lnTo>
                    <a:pt x="198" y="79"/>
                  </a:lnTo>
                  <a:lnTo>
                    <a:pt x="201" y="84"/>
                  </a:lnTo>
                  <a:lnTo>
                    <a:pt x="202" y="92"/>
                  </a:lnTo>
                  <a:lnTo>
                    <a:pt x="198" y="100"/>
                  </a:lnTo>
                  <a:lnTo>
                    <a:pt x="192" y="100"/>
                  </a:lnTo>
                  <a:lnTo>
                    <a:pt x="187" y="107"/>
                  </a:lnTo>
                  <a:lnTo>
                    <a:pt x="187" y="113"/>
                  </a:lnTo>
                  <a:lnTo>
                    <a:pt x="197" y="117"/>
                  </a:lnTo>
                  <a:lnTo>
                    <a:pt x="198" y="124"/>
                  </a:lnTo>
                  <a:lnTo>
                    <a:pt x="202" y="125"/>
                  </a:lnTo>
                  <a:lnTo>
                    <a:pt x="209" y="131"/>
                  </a:lnTo>
                  <a:lnTo>
                    <a:pt x="208" y="137"/>
                  </a:lnTo>
                  <a:lnTo>
                    <a:pt x="209" y="147"/>
                  </a:lnTo>
                  <a:lnTo>
                    <a:pt x="209" y="148"/>
                  </a:lnTo>
                  <a:lnTo>
                    <a:pt x="207" y="153"/>
                  </a:lnTo>
                  <a:lnTo>
                    <a:pt x="207" y="156"/>
                  </a:lnTo>
                  <a:lnTo>
                    <a:pt x="215" y="151"/>
                  </a:lnTo>
                  <a:lnTo>
                    <a:pt x="218" y="153"/>
                  </a:lnTo>
                  <a:lnTo>
                    <a:pt x="224" y="149"/>
                  </a:lnTo>
                  <a:lnTo>
                    <a:pt x="229" y="147"/>
                  </a:lnTo>
                  <a:lnTo>
                    <a:pt x="232" y="147"/>
                  </a:lnTo>
                  <a:lnTo>
                    <a:pt x="237" y="153"/>
                  </a:lnTo>
                  <a:lnTo>
                    <a:pt x="237" y="156"/>
                  </a:lnTo>
                  <a:lnTo>
                    <a:pt x="235" y="157"/>
                  </a:lnTo>
                  <a:lnTo>
                    <a:pt x="235" y="164"/>
                  </a:lnTo>
                  <a:lnTo>
                    <a:pt x="232" y="168"/>
                  </a:lnTo>
                  <a:lnTo>
                    <a:pt x="231" y="170"/>
                  </a:lnTo>
                  <a:lnTo>
                    <a:pt x="229" y="172"/>
                  </a:lnTo>
                  <a:lnTo>
                    <a:pt x="227" y="175"/>
                  </a:lnTo>
                  <a:lnTo>
                    <a:pt x="226" y="178"/>
                  </a:lnTo>
                  <a:lnTo>
                    <a:pt x="224" y="180"/>
                  </a:lnTo>
                  <a:lnTo>
                    <a:pt x="219" y="184"/>
                  </a:lnTo>
                  <a:lnTo>
                    <a:pt x="219" y="187"/>
                  </a:lnTo>
                  <a:lnTo>
                    <a:pt x="219" y="193"/>
                  </a:lnTo>
                  <a:lnTo>
                    <a:pt x="213" y="197"/>
                  </a:lnTo>
                  <a:lnTo>
                    <a:pt x="211" y="193"/>
                  </a:lnTo>
                  <a:lnTo>
                    <a:pt x="208" y="193"/>
                  </a:lnTo>
                  <a:lnTo>
                    <a:pt x="203" y="191"/>
                  </a:lnTo>
                  <a:lnTo>
                    <a:pt x="195" y="193"/>
                  </a:lnTo>
                  <a:lnTo>
                    <a:pt x="195" y="195"/>
                  </a:lnTo>
                  <a:lnTo>
                    <a:pt x="184" y="199"/>
                  </a:lnTo>
                  <a:lnTo>
                    <a:pt x="173" y="208"/>
                  </a:lnTo>
                  <a:lnTo>
                    <a:pt x="168" y="213"/>
                  </a:lnTo>
                  <a:lnTo>
                    <a:pt x="165" y="219"/>
                  </a:lnTo>
                  <a:lnTo>
                    <a:pt x="155" y="223"/>
                  </a:lnTo>
                  <a:lnTo>
                    <a:pt x="151" y="226"/>
                  </a:lnTo>
                  <a:lnTo>
                    <a:pt x="135" y="233"/>
                  </a:lnTo>
                  <a:lnTo>
                    <a:pt x="132" y="233"/>
                  </a:lnTo>
                  <a:lnTo>
                    <a:pt x="131" y="235"/>
                  </a:lnTo>
                  <a:lnTo>
                    <a:pt x="128" y="237"/>
                  </a:lnTo>
                  <a:lnTo>
                    <a:pt x="122" y="243"/>
                  </a:lnTo>
                  <a:lnTo>
                    <a:pt x="114" y="241"/>
                  </a:lnTo>
                  <a:lnTo>
                    <a:pt x="106" y="229"/>
                  </a:lnTo>
                  <a:lnTo>
                    <a:pt x="106" y="226"/>
                  </a:lnTo>
                  <a:lnTo>
                    <a:pt x="99" y="233"/>
                  </a:lnTo>
                  <a:lnTo>
                    <a:pt x="92" y="239"/>
                  </a:lnTo>
                  <a:lnTo>
                    <a:pt x="86" y="239"/>
                  </a:lnTo>
                  <a:lnTo>
                    <a:pt x="72" y="235"/>
                  </a:lnTo>
                  <a:lnTo>
                    <a:pt x="72" y="237"/>
                  </a:lnTo>
                  <a:lnTo>
                    <a:pt x="67" y="238"/>
                  </a:lnTo>
                  <a:lnTo>
                    <a:pt x="67" y="240"/>
                  </a:lnTo>
                  <a:lnTo>
                    <a:pt x="63" y="245"/>
                  </a:lnTo>
                  <a:lnTo>
                    <a:pt x="62" y="246"/>
                  </a:lnTo>
                  <a:lnTo>
                    <a:pt x="59" y="246"/>
                  </a:lnTo>
                  <a:lnTo>
                    <a:pt x="58" y="244"/>
                  </a:lnTo>
                  <a:lnTo>
                    <a:pt x="54" y="245"/>
                  </a:lnTo>
                  <a:lnTo>
                    <a:pt x="52" y="244"/>
                  </a:lnTo>
                  <a:lnTo>
                    <a:pt x="50" y="246"/>
                  </a:lnTo>
                  <a:lnTo>
                    <a:pt x="51" y="249"/>
                  </a:lnTo>
                  <a:lnTo>
                    <a:pt x="51" y="253"/>
                  </a:lnTo>
                  <a:lnTo>
                    <a:pt x="51" y="254"/>
                  </a:lnTo>
                  <a:lnTo>
                    <a:pt x="47" y="256"/>
                  </a:lnTo>
                  <a:lnTo>
                    <a:pt x="39" y="264"/>
                  </a:lnTo>
                  <a:lnTo>
                    <a:pt x="35" y="270"/>
                  </a:lnTo>
                  <a:lnTo>
                    <a:pt x="31" y="276"/>
                  </a:lnTo>
                  <a:lnTo>
                    <a:pt x="18" y="286"/>
                  </a:lnTo>
                  <a:lnTo>
                    <a:pt x="3" y="300"/>
                  </a:lnTo>
                  <a:lnTo>
                    <a:pt x="5" y="303"/>
                  </a:lnTo>
                  <a:lnTo>
                    <a:pt x="4" y="305"/>
                  </a:lnTo>
                  <a:lnTo>
                    <a:pt x="4" y="306"/>
                  </a:lnTo>
                  <a:lnTo>
                    <a:pt x="3" y="307"/>
                  </a:lnTo>
                  <a:lnTo>
                    <a:pt x="3" y="308"/>
                  </a:lnTo>
                  <a:lnTo>
                    <a:pt x="0" y="310"/>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6" name="Freeform 909"/>
            <p:cNvSpPr>
              <a:spLocks/>
            </p:cNvSpPr>
            <p:nvPr/>
          </p:nvSpPr>
          <p:spPr bwMode="auto">
            <a:xfrm>
              <a:off x="4432644" y="4787805"/>
              <a:ext cx="1088315" cy="766528"/>
            </a:xfrm>
            <a:custGeom>
              <a:avLst/>
              <a:gdLst/>
              <a:ahLst/>
              <a:cxnLst>
                <a:cxn ang="0">
                  <a:pos x="168" y="979"/>
                </a:cxn>
                <a:cxn ang="0">
                  <a:pos x="345" y="1037"/>
                </a:cxn>
                <a:cxn ang="0">
                  <a:pos x="674" y="1138"/>
                </a:cxn>
                <a:cxn ang="0">
                  <a:pos x="820" y="1140"/>
                </a:cxn>
                <a:cxn ang="0">
                  <a:pos x="939" y="1009"/>
                </a:cxn>
                <a:cxn ang="0">
                  <a:pos x="1081" y="892"/>
                </a:cxn>
                <a:cxn ang="0">
                  <a:pos x="1349" y="939"/>
                </a:cxn>
                <a:cxn ang="0">
                  <a:pos x="1467" y="981"/>
                </a:cxn>
                <a:cxn ang="0">
                  <a:pos x="1451" y="853"/>
                </a:cxn>
                <a:cxn ang="0">
                  <a:pos x="1475" y="784"/>
                </a:cxn>
                <a:cxn ang="0">
                  <a:pos x="1563" y="737"/>
                </a:cxn>
                <a:cxn ang="0">
                  <a:pos x="1667" y="559"/>
                </a:cxn>
                <a:cxn ang="0">
                  <a:pos x="1693" y="465"/>
                </a:cxn>
                <a:cxn ang="0">
                  <a:pos x="1736" y="344"/>
                </a:cxn>
                <a:cxn ang="0">
                  <a:pos x="1748" y="268"/>
                </a:cxn>
                <a:cxn ang="0">
                  <a:pos x="1636" y="165"/>
                </a:cxn>
                <a:cxn ang="0">
                  <a:pos x="1449" y="275"/>
                </a:cxn>
                <a:cxn ang="0">
                  <a:pos x="1329" y="201"/>
                </a:cxn>
                <a:cxn ang="0">
                  <a:pos x="1182" y="220"/>
                </a:cxn>
                <a:cxn ang="0">
                  <a:pos x="1054" y="86"/>
                </a:cxn>
                <a:cxn ang="0">
                  <a:pos x="892" y="23"/>
                </a:cxn>
                <a:cxn ang="0">
                  <a:pos x="650" y="59"/>
                </a:cxn>
                <a:cxn ang="0">
                  <a:pos x="499" y="121"/>
                </a:cxn>
                <a:cxn ang="0">
                  <a:pos x="434" y="97"/>
                </a:cxn>
                <a:cxn ang="0">
                  <a:pos x="515" y="199"/>
                </a:cxn>
                <a:cxn ang="0">
                  <a:pos x="571" y="399"/>
                </a:cxn>
                <a:cxn ang="0">
                  <a:pos x="628" y="465"/>
                </a:cxn>
                <a:cxn ang="0">
                  <a:pos x="532" y="523"/>
                </a:cxn>
                <a:cxn ang="0">
                  <a:pos x="282" y="624"/>
                </a:cxn>
                <a:cxn ang="0">
                  <a:pos x="153" y="670"/>
                </a:cxn>
                <a:cxn ang="0">
                  <a:pos x="21" y="830"/>
                </a:cxn>
                <a:cxn ang="0">
                  <a:pos x="127" y="685"/>
                </a:cxn>
                <a:cxn ang="0">
                  <a:pos x="188" y="639"/>
                </a:cxn>
                <a:cxn ang="0">
                  <a:pos x="363" y="623"/>
                </a:cxn>
                <a:cxn ang="0">
                  <a:pos x="581" y="507"/>
                </a:cxn>
                <a:cxn ang="0">
                  <a:pos x="618" y="407"/>
                </a:cxn>
                <a:cxn ang="0">
                  <a:pos x="497" y="309"/>
                </a:cxn>
                <a:cxn ang="0">
                  <a:pos x="431" y="194"/>
                </a:cxn>
                <a:cxn ang="0">
                  <a:pos x="470" y="101"/>
                </a:cxn>
                <a:cxn ang="0">
                  <a:pos x="532" y="99"/>
                </a:cxn>
                <a:cxn ang="0">
                  <a:pos x="739" y="27"/>
                </a:cxn>
                <a:cxn ang="0">
                  <a:pos x="944" y="89"/>
                </a:cxn>
                <a:cxn ang="0">
                  <a:pos x="1085" y="52"/>
                </a:cxn>
                <a:cxn ang="0">
                  <a:pos x="1207" y="208"/>
                </a:cxn>
                <a:cxn ang="0">
                  <a:pos x="1370" y="251"/>
                </a:cxn>
                <a:cxn ang="0">
                  <a:pos x="1523" y="259"/>
                </a:cxn>
                <a:cxn ang="0">
                  <a:pos x="1821" y="214"/>
                </a:cxn>
                <a:cxn ang="0">
                  <a:pos x="1743" y="280"/>
                </a:cxn>
                <a:cxn ang="0">
                  <a:pos x="1741" y="400"/>
                </a:cxn>
                <a:cxn ang="0">
                  <a:pos x="1714" y="494"/>
                </a:cxn>
                <a:cxn ang="0">
                  <a:pos x="1648" y="633"/>
                </a:cxn>
                <a:cxn ang="0">
                  <a:pos x="1553" y="770"/>
                </a:cxn>
                <a:cxn ang="0">
                  <a:pos x="1461" y="771"/>
                </a:cxn>
                <a:cxn ang="0">
                  <a:pos x="1473" y="893"/>
                </a:cxn>
                <a:cxn ang="0">
                  <a:pos x="1414" y="970"/>
                </a:cxn>
                <a:cxn ang="0">
                  <a:pos x="1194" y="926"/>
                </a:cxn>
                <a:cxn ang="0">
                  <a:pos x="1028" y="880"/>
                </a:cxn>
                <a:cxn ang="0">
                  <a:pos x="907" y="1048"/>
                </a:cxn>
                <a:cxn ang="0">
                  <a:pos x="785" y="1142"/>
                </a:cxn>
                <a:cxn ang="0">
                  <a:pos x="513" y="1110"/>
                </a:cxn>
                <a:cxn ang="0">
                  <a:pos x="276" y="1026"/>
                </a:cxn>
                <a:cxn ang="0">
                  <a:pos x="100" y="965"/>
                </a:cxn>
              </a:cxnLst>
              <a:rect l="0" t="0" r="r" b="b"/>
              <a:pathLst>
                <a:path w="1822" h="1169">
                  <a:moveTo>
                    <a:pt x="11" y="828"/>
                  </a:moveTo>
                  <a:lnTo>
                    <a:pt x="14" y="831"/>
                  </a:lnTo>
                  <a:lnTo>
                    <a:pt x="9" y="829"/>
                  </a:lnTo>
                  <a:lnTo>
                    <a:pt x="15" y="829"/>
                  </a:lnTo>
                  <a:cubicBezTo>
                    <a:pt x="17" y="829"/>
                    <a:pt x="18" y="829"/>
                    <a:pt x="20" y="830"/>
                  </a:cubicBezTo>
                  <a:lnTo>
                    <a:pt x="39" y="843"/>
                  </a:lnTo>
                  <a:lnTo>
                    <a:pt x="59" y="860"/>
                  </a:lnTo>
                  <a:lnTo>
                    <a:pt x="72" y="869"/>
                  </a:lnTo>
                  <a:cubicBezTo>
                    <a:pt x="73" y="870"/>
                    <a:pt x="74" y="871"/>
                    <a:pt x="74" y="873"/>
                  </a:cubicBezTo>
                  <a:lnTo>
                    <a:pt x="84" y="899"/>
                  </a:lnTo>
                  <a:lnTo>
                    <a:pt x="79" y="894"/>
                  </a:lnTo>
                  <a:lnTo>
                    <a:pt x="89" y="897"/>
                  </a:lnTo>
                  <a:cubicBezTo>
                    <a:pt x="91" y="898"/>
                    <a:pt x="93" y="900"/>
                    <a:pt x="94" y="902"/>
                  </a:cubicBezTo>
                  <a:lnTo>
                    <a:pt x="100" y="922"/>
                  </a:lnTo>
                  <a:cubicBezTo>
                    <a:pt x="100" y="922"/>
                    <a:pt x="100" y="923"/>
                    <a:pt x="100" y="923"/>
                  </a:cubicBezTo>
                  <a:lnTo>
                    <a:pt x="104" y="949"/>
                  </a:lnTo>
                  <a:lnTo>
                    <a:pt x="101" y="944"/>
                  </a:lnTo>
                  <a:lnTo>
                    <a:pt x="111" y="954"/>
                  </a:lnTo>
                  <a:lnTo>
                    <a:pt x="107" y="952"/>
                  </a:lnTo>
                  <a:lnTo>
                    <a:pt x="120" y="955"/>
                  </a:lnTo>
                  <a:cubicBezTo>
                    <a:pt x="121" y="955"/>
                    <a:pt x="121" y="956"/>
                    <a:pt x="122" y="956"/>
                  </a:cubicBezTo>
                  <a:lnTo>
                    <a:pt x="157" y="972"/>
                  </a:lnTo>
                  <a:lnTo>
                    <a:pt x="154" y="971"/>
                  </a:lnTo>
                  <a:lnTo>
                    <a:pt x="160" y="971"/>
                  </a:lnTo>
                  <a:cubicBezTo>
                    <a:pt x="165" y="971"/>
                    <a:pt x="168" y="975"/>
                    <a:pt x="168" y="979"/>
                  </a:cubicBezTo>
                  <a:lnTo>
                    <a:pt x="168" y="986"/>
                  </a:lnTo>
                  <a:lnTo>
                    <a:pt x="160" y="978"/>
                  </a:lnTo>
                  <a:lnTo>
                    <a:pt x="167" y="978"/>
                  </a:lnTo>
                  <a:lnTo>
                    <a:pt x="173" y="978"/>
                  </a:lnTo>
                  <a:cubicBezTo>
                    <a:pt x="174" y="978"/>
                    <a:pt x="174" y="978"/>
                    <a:pt x="175" y="978"/>
                  </a:cubicBezTo>
                  <a:lnTo>
                    <a:pt x="191" y="981"/>
                  </a:lnTo>
                  <a:cubicBezTo>
                    <a:pt x="192" y="981"/>
                    <a:pt x="193" y="982"/>
                    <a:pt x="194" y="982"/>
                  </a:cubicBezTo>
                  <a:lnTo>
                    <a:pt x="216" y="999"/>
                  </a:lnTo>
                  <a:lnTo>
                    <a:pt x="212" y="997"/>
                  </a:lnTo>
                  <a:lnTo>
                    <a:pt x="234" y="997"/>
                  </a:lnTo>
                  <a:cubicBezTo>
                    <a:pt x="239" y="997"/>
                    <a:pt x="242" y="1001"/>
                    <a:pt x="242" y="1005"/>
                  </a:cubicBezTo>
                  <a:lnTo>
                    <a:pt x="242" y="1008"/>
                  </a:lnTo>
                  <a:lnTo>
                    <a:pt x="236" y="1001"/>
                  </a:lnTo>
                  <a:lnTo>
                    <a:pt x="249" y="1004"/>
                  </a:lnTo>
                  <a:cubicBezTo>
                    <a:pt x="250" y="1004"/>
                    <a:pt x="250" y="1004"/>
                    <a:pt x="251" y="1004"/>
                  </a:cubicBezTo>
                  <a:lnTo>
                    <a:pt x="264" y="1011"/>
                  </a:lnTo>
                  <a:lnTo>
                    <a:pt x="260" y="1010"/>
                  </a:lnTo>
                  <a:lnTo>
                    <a:pt x="276" y="1010"/>
                  </a:lnTo>
                  <a:cubicBezTo>
                    <a:pt x="279" y="1010"/>
                    <a:pt x="282" y="1012"/>
                    <a:pt x="283" y="1015"/>
                  </a:cubicBezTo>
                  <a:lnTo>
                    <a:pt x="287" y="1021"/>
                  </a:lnTo>
                  <a:lnTo>
                    <a:pt x="279" y="1017"/>
                  </a:lnTo>
                  <a:lnTo>
                    <a:pt x="286" y="1017"/>
                  </a:lnTo>
                  <a:lnTo>
                    <a:pt x="313" y="1020"/>
                  </a:lnTo>
                  <a:cubicBezTo>
                    <a:pt x="314" y="1020"/>
                    <a:pt x="315" y="1020"/>
                    <a:pt x="316" y="1021"/>
                  </a:cubicBezTo>
                  <a:lnTo>
                    <a:pt x="345" y="1037"/>
                  </a:lnTo>
                  <a:lnTo>
                    <a:pt x="351" y="1040"/>
                  </a:lnTo>
                  <a:lnTo>
                    <a:pt x="373" y="1050"/>
                  </a:lnTo>
                  <a:lnTo>
                    <a:pt x="390" y="1060"/>
                  </a:lnTo>
                  <a:lnTo>
                    <a:pt x="388" y="1059"/>
                  </a:lnTo>
                  <a:lnTo>
                    <a:pt x="408" y="1066"/>
                  </a:lnTo>
                  <a:cubicBezTo>
                    <a:pt x="408" y="1066"/>
                    <a:pt x="408" y="1066"/>
                    <a:pt x="409" y="1066"/>
                  </a:cubicBezTo>
                  <a:lnTo>
                    <a:pt x="415" y="1069"/>
                  </a:lnTo>
                  <a:lnTo>
                    <a:pt x="414" y="1069"/>
                  </a:lnTo>
                  <a:lnTo>
                    <a:pt x="446" y="1078"/>
                  </a:lnTo>
                  <a:cubicBezTo>
                    <a:pt x="447" y="1079"/>
                    <a:pt x="448" y="1079"/>
                    <a:pt x="448" y="1079"/>
                  </a:cubicBezTo>
                  <a:lnTo>
                    <a:pt x="458" y="1086"/>
                  </a:lnTo>
                  <a:lnTo>
                    <a:pt x="453" y="1085"/>
                  </a:lnTo>
                  <a:lnTo>
                    <a:pt x="473" y="1085"/>
                  </a:lnTo>
                  <a:cubicBezTo>
                    <a:pt x="474" y="1085"/>
                    <a:pt x="474" y="1085"/>
                    <a:pt x="475" y="1085"/>
                  </a:cubicBezTo>
                  <a:lnTo>
                    <a:pt x="485" y="1088"/>
                  </a:lnTo>
                  <a:lnTo>
                    <a:pt x="484" y="1088"/>
                  </a:lnTo>
                  <a:lnTo>
                    <a:pt x="503" y="1091"/>
                  </a:lnTo>
                  <a:lnTo>
                    <a:pt x="517" y="1094"/>
                  </a:lnTo>
                  <a:lnTo>
                    <a:pt x="539" y="1101"/>
                  </a:lnTo>
                  <a:lnTo>
                    <a:pt x="537" y="1101"/>
                  </a:lnTo>
                  <a:lnTo>
                    <a:pt x="547" y="1101"/>
                  </a:lnTo>
                  <a:cubicBezTo>
                    <a:pt x="548" y="1101"/>
                    <a:pt x="548" y="1101"/>
                    <a:pt x="549" y="1101"/>
                  </a:cubicBezTo>
                  <a:lnTo>
                    <a:pt x="646" y="1127"/>
                  </a:lnTo>
                  <a:lnTo>
                    <a:pt x="672" y="1137"/>
                  </a:lnTo>
                  <a:cubicBezTo>
                    <a:pt x="673" y="1137"/>
                    <a:pt x="673" y="1137"/>
                    <a:pt x="674" y="1138"/>
                  </a:cubicBezTo>
                  <a:lnTo>
                    <a:pt x="697" y="1154"/>
                  </a:lnTo>
                  <a:lnTo>
                    <a:pt x="691" y="1153"/>
                  </a:lnTo>
                  <a:lnTo>
                    <a:pt x="713" y="1149"/>
                  </a:lnTo>
                  <a:lnTo>
                    <a:pt x="709" y="1152"/>
                  </a:lnTo>
                  <a:lnTo>
                    <a:pt x="728" y="1132"/>
                  </a:lnTo>
                  <a:lnTo>
                    <a:pt x="731" y="1129"/>
                  </a:lnTo>
                  <a:cubicBezTo>
                    <a:pt x="733" y="1127"/>
                    <a:pt x="735" y="1127"/>
                    <a:pt x="737" y="1127"/>
                  </a:cubicBezTo>
                  <a:lnTo>
                    <a:pt x="740" y="1127"/>
                  </a:lnTo>
                  <a:lnTo>
                    <a:pt x="737" y="1127"/>
                  </a:lnTo>
                  <a:lnTo>
                    <a:pt x="750" y="1121"/>
                  </a:lnTo>
                  <a:cubicBezTo>
                    <a:pt x="753" y="1119"/>
                    <a:pt x="756" y="1120"/>
                    <a:pt x="759" y="1122"/>
                  </a:cubicBezTo>
                  <a:lnTo>
                    <a:pt x="762" y="1126"/>
                  </a:lnTo>
                  <a:lnTo>
                    <a:pt x="754" y="1124"/>
                  </a:lnTo>
                  <a:lnTo>
                    <a:pt x="764" y="1121"/>
                  </a:lnTo>
                  <a:cubicBezTo>
                    <a:pt x="765" y="1120"/>
                    <a:pt x="767" y="1120"/>
                    <a:pt x="768" y="1120"/>
                  </a:cubicBezTo>
                  <a:lnTo>
                    <a:pt x="781" y="1124"/>
                  </a:lnTo>
                  <a:lnTo>
                    <a:pt x="791" y="1127"/>
                  </a:lnTo>
                  <a:cubicBezTo>
                    <a:pt x="792" y="1127"/>
                    <a:pt x="792" y="1127"/>
                    <a:pt x="792" y="1127"/>
                  </a:cubicBezTo>
                  <a:lnTo>
                    <a:pt x="818" y="1140"/>
                  </a:lnTo>
                  <a:lnTo>
                    <a:pt x="814" y="1140"/>
                  </a:lnTo>
                  <a:lnTo>
                    <a:pt x="821" y="1140"/>
                  </a:lnTo>
                  <a:cubicBezTo>
                    <a:pt x="823" y="1140"/>
                    <a:pt x="824" y="1140"/>
                    <a:pt x="826" y="1141"/>
                  </a:cubicBezTo>
                  <a:lnTo>
                    <a:pt x="839" y="1151"/>
                  </a:lnTo>
                  <a:lnTo>
                    <a:pt x="826" y="1160"/>
                  </a:lnTo>
                  <a:lnTo>
                    <a:pt x="820" y="1140"/>
                  </a:lnTo>
                  <a:cubicBezTo>
                    <a:pt x="819" y="1138"/>
                    <a:pt x="819" y="1136"/>
                    <a:pt x="820" y="1135"/>
                  </a:cubicBezTo>
                  <a:lnTo>
                    <a:pt x="833" y="1105"/>
                  </a:lnTo>
                  <a:lnTo>
                    <a:pt x="832" y="1109"/>
                  </a:lnTo>
                  <a:lnTo>
                    <a:pt x="832" y="1041"/>
                  </a:lnTo>
                  <a:cubicBezTo>
                    <a:pt x="832" y="1037"/>
                    <a:pt x="834" y="1034"/>
                    <a:pt x="838" y="1033"/>
                  </a:cubicBezTo>
                  <a:lnTo>
                    <a:pt x="867" y="1023"/>
                  </a:lnTo>
                  <a:cubicBezTo>
                    <a:pt x="869" y="1023"/>
                    <a:pt x="871" y="1023"/>
                    <a:pt x="873" y="1024"/>
                  </a:cubicBezTo>
                  <a:lnTo>
                    <a:pt x="889" y="1034"/>
                  </a:lnTo>
                  <a:lnTo>
                    <a:pt x="885" y="1033"/>
                  </a:lnTo>
                  <a:lnTo>
                    <a:pt x="895" y="1033"/>
                  </a:lnTo>
                  <a:lnTo>
                    <a:pt x="887" y="1043"/>
                  </a:lnTo>
                  <a:lnTo>
                    <a:pt x="884" y="1034"/>
                  </a:lnTo>
                  <a:cubicBezTo>
                    <a:pt x="883" y="1031"/>
                    <a:pt x="884" y="1028"/>
                    <a:pt x="885" y="1026"/>
                  </a:cubicBezTo>
                  <a:cubicBezTo>
                    <a:pt x="887" y="1024"/>
                    <a:pt x="889" y="1023"/>
                    <a:pt x="892" y="1023"/>
                  </a:cubicBezTo>
                  <a:lnTo>
                    <a:pt x="895" y="1023"/>
                  </a:lnTo>
                  <a:cubicBezTo>
                    <a:pt x="896" y="1023"/>
                    <a:pt x="898" y="1023"/>
                    <a:pt x="899" y="1024"/>
                  </a:cubicBezTo>
                  <a:lnTo>
                    <a:pt x="915" y="1034"/>
                  </a:lnTo>
                  <a:lnTo>
                    <a:pt x="907" y="1034"/>
                  </a:lnTo>
                  <a:lnTo>
                    <a:pt x="923" y="1024"/>
                  </a:lnTo>
                  <a:lnTo>
                    <a:pt x="919" y="1031"/>
                  </a:lnTo>
                  <a:lnTo>
                    <a:pt x="919" y="1028"/>
                  </a:lnTo>
                  <a:cubicBezTo>
                    <a:pt x="919" y="1025"/>
                    <a:pt x="921" y="1022"/>
                    <a:pt x="924" y="1020"/>
                  </a:cubicBezTo>
                  <a:lnTo>
                    <a:pt x="940" y="1014"/>
                  </a:lnTo>
                  <a:lnTo>
                    <a:pt x="936" y="1019"/>
                  </a:lnTo>
                  <a:lnTo>
                    <a:pt x="939" y="1009"/>
                  </a:lnTo>
                  <a:lnTo>
                    <a:pt x="946" y="992"/>
                  </a:lnTo>
                  <a:lnTo>
                    <a:pt x="945" y="998"/>
                  </a:lnTo>
                  <a:lnTo>
                    <a:pt x="936" y="965"/>
                  </a:lnTo>
                  <a:lnTo>
                    <a:pt x="932" y="952"/>
                  </a:lnTo>
                  <a:cubicBezTo>
                    <a:pt x="932" y="951"/>
                    <a:pt x="932" y="951"/>
                    <a:pt x="932" y="950"/>
                  </a:cubicBezTo>
                  <a:lnTo>
                    <a:pt x="932" y="902"/>
                  </a:lnTo>
                  <a:cubicBezTo>
                    <a:pt x="932" y="901"/>
                    <a:pt x="932" y="899"/>
                    <a:pt x="933" y="898"/>
                  </a:cubicBezTo>
                  <a:lnTo>
                    <a:pt x="942" y="876"/>
                  </a:lnTo>
                  <a:cubicBezTo>
                    <a:pt x="943" y="874"/>
                    <a:pt x="945" y="872"/>
                    <a:pt x="947" y="871"/>
                  </a:cubicBezTo>
                  <a:lnTo>
                    <a:pt x="989" y="855"/>
                  </a:lnTo>
                  <a:cubicBezTo>
                    <a:pt x="990" y="855"/>
                    <a:pt x="991" y="855"/>
                    <a:pt x="992" y="855"/>
                  </a:cubicBezTo>
                  <a:lnTo>
                    <a:pt x="1005" y="855"/>
                  </a:lnTo>
                  <a:cubicBezTo>
                    <a:pt x="1005" y="855"/>
                    <a:pt x="1006" y="855"/>
                    <a:pt x="1006" y="855"/>
                  </a:cubicBezTo>
                  <a:lnTo>
                    <a:pt x="1019" y="858"/>
                  </a:lnTo>
                  <a:cubicBezTo>
                    <a:pt x="1020" y="858"/>
                    <a:pt x="1021" y="859"/>
                    <a:pt x="1022" y="859"/>
                  </a:cubicBezTo>
                  <a:lnTo>
                    <a:pt x="1032" y="866"/>
                  </a:lnTo>
                  <a:lnTo>
                    <a:pt x="1026" y="865"/>
                  </a:lnTo>
                  <a:lnTo>
                    <a:pt x="1055" y="861"/>
                  </a:lnTo>
                  <a:cubicBezTo>
                    <a:pt x="1058" y="861"/>
                    <a:pt x="1060" y="862"/>
                    <a:pt x="1062" y="864"/>
                  </a:cubicBezTo>
                  <a:lnTo>
                    <a:pt x="1068" y="870"/>
                  </a:lnTo>
                  <a:cubicBezTo>
                    <a:pt x="1068" y="870"/>
                    <a:pt x="1069" y="871"/>
                    <a:pt x="1069" y="871"/>
                  </a:cubicBezTo>
                  <a:lnTo>
                    <a:pt x="1079" y="884"/>
                  </a:lnTo>
                  <a:cubicBezTo>
                    <a:pt x="1079" y="885"/>
                    <a:pt x="1080" y="885"/>
                    <a:pt x="1080" y="886"/>
                  </a:cubicBezTo>
                  <a:lnTo>
                    <a:pt x="1083" y="896"/>
                  </a:lnTo>
                  <a:lnTo>
                    <a:pt x="1081" y="892"/>
                  </a:lnTo>
                  <a:lnTo>
                    <a:pt x="1103" y="912"/>
                  </a:lnTo>
                  <a:lnTo>
                    <a:pt x="1110" y="919"/>
                  </a:lnTo>
                  <a:lnTo>
                    <a:pt x="1104" y="916"/>
                  </a:lnTo>
                  <a:lnTo>
                    <a:pt x="1108" y="916"/>
                  </a:lnTo>
                  <a:cubicBezTo>
                    <a:pt x="1109" y="916"/>
                    <a:pt x="1109" y="916"/>
                    <a:pt x="1110" y="917"/>
                  </a:cubicBezTo>
                  <a:lnTo>
                    <a:pt x="1120" y="920"/>
                  </a:lnTo>
                  <a:lnTo>
                    <a:pt x="1117" y="919"/>
                  </a:lnTo>
                  <a:lnTo>
                    <a:pt x="1137" y="919"/>
                  </a:lnTo>
                  <a:lnTo>
                    <a:pt x="1131" y="922"/>
                  </a:lnTo>
                  <a:lnTo>
                    <a:pt x="1134" y="919"/>
                  </a:lnTo>
                  <a:cubicBezTo>
                    <a:pt x="1137" y="916"/>
                    <a:pt x="1140" y="916"/>
                    <a:pt x="1143" y="917"/>
                  </a:cubicBezTo>
                  <a:lnTo>
                    <a:pt x="1150" y="920"/>
                  </a:lnTo>
                  <a:lnTo>
                    <a:pt x="1146" y="920"/>
                  </a:lnTo>
                  <a:lnTo>
                    <a:pt x="1178" y="916"/>
                  </a:lnTo>
                  <a:lnTo>
                    <a:pt x="1176" y="917"/>
                  </a:lnTo>
                  <a:lnTo>
                    <a:pt x="1192" y="910"/>
                  </a:lnTo>
                  <a:cubicBezTo>
                    <a:pt x="1193" y="910"/>
                    <a:pt x="1194" y="910"/>
                    <a:pt x="1195" y="910"/>
                  </a:cubicBezTo>
                  <a:lnTo>
                    <a:pt x="1250" y="913"/>
                  </a:lnTo>
                  <a:lnTo>
                    <a:pt x="1276" y="916"/>
                  </a:lnTo>
                  <a:cubicBezTo>
                    <a:pt x="1277" y="916"/>
                    <a:pt x="1278" y="917"/>
                    <a:pt x="1278" y="917"/>
                  </a:cubicBezTo>
                  <a:lnTo>
                    <a:pt x="1317" y="933"/>
                  </a:lnTo>
                  <a:lnTo>
                    <a:pt x="1315" y="932"/>
                  </a:lnTo>
                  <a:lnTo>
                    <a:pt x="1338" y="936"/>
                  </a:lnTo>
                  <a:cubicBezTo>
                    <a:pt x="1338" y="936"/>
                    <a:pt x="1339" y="936"/>
                    <a:pt x="1339" y="936"/>
                  </a:cubicBezTo>
                  <a:lnTo>
                    <a:pt x="1349" y="939"/>
                  </a:lnTo>
                  <a:lnTo>
                    <a:pt x="1344" y="939"/>
                  </a:lnTo>
                  <a:lnTo>
                    <a:pt x="1353" y="936"/>
                  </a:lnTo>
                  <a:cubicBezTo>
                    <a:pt x="1354" y="936"/>
                    <a:pt x="1355" y="936"/>
                    <a:pt x="1356" y="936"/>
                  </a:cubicBezTo>
                  <a:lnTo>
                    <a:pt x="1369" y="936"/>
                  </a:lnTo>
                  <a:cubicBezTo>
                    <a:pt x="1371" y="936"/>
                    <a:pt x="1373" y="937"/>
                    <a:pt x="1375" y="939"/>
                  </a:cubicBezTo>
                  <a:cubicBezTo>
                    <a:pt x="1376" y="940"/>
                    <a:pt x="1377" y="943"/>
                    <a:pt x="1377" y="945"/>
                  </a:cubicBezTo>
                  <a:lnTo>
                    <a:pt x="1373" y="961"/>
                  </a:lnTo>
                  <a:lnTo>
                    <a:pt x="1369" y="953"/>
                  </a:lnTo>
                  <a:lnTo>
                    <a:pt x="1392" y="966"/>
                  </a:lnTo>
                  <a:lnTo>
                    <a:pt x="1380" y="973"/>
                  </a:lnTo>
                  <a:lnTo>
                    <a:pt x="1380" y="966"/>
                  </a:lnTo>
                  <a:cubicBezTo>
                    <a:pt x="1380" y="963"/>
                    <a:pt x="1382" y="961"/>
                    <a:pt x="1384" y="959"/>
                  </a:cubicBezTo>
                  <a:lnTo>
                    <a:pt x="1391" y="956"/>
                  </a:lnTo>
                  <a:cubicBezTo>
                    <a:pt x="1393" y="955"/>
                    <a:pt x="1395" y="955"/>
                    <a:pt x="1397" y="955"/>
                  </a:cubicBezTo>
                  <a:lnTo>
                    <a:pt x="1407" y="959"/>
                  </a:lnTo>
                  <a:lnTo>
                    <a:pt x="1401" y="959"/>
                  </a:lnTo>
                  <a:lnTo>
                    <a:pt x="1407" y="956"/>
                  </a:lnTo>
                  <a:cubicBezTo>
                    <a:pt x="1409" y="955"/>
                    <a:pt x="1411" y="955"/>
                    <a:pt x="1414" y="956"/>
                  </a:cubicBezTo>
                  <a:lnTo>
                    <a:pt x="1430" y="962"/>
                  </a:lnTo>
                  <a:cubicBezTo>
                    <a:pt x="1431" y="963"/>
                    <a:pt x="1432" y="963"/>
                    <a:pt x="1432" y="964"/>
                  </a:cubicBezTo>
                  <a:lnTo>
                    <a:pt x="1439" y="970"/>
                  </a:lnTo>
                  <a:lnTo>
                    <a:pt x="1434" y="968"/>
                  </a:lnTo>
                  <a:lnTo>
                    <a:pt x="1460" y="971"/>
                  </a:lnTo>
                  <a:cubicBezTo>
                    <a:pt x="1462" y="972"/>
                    <a:pt x="1464" y="973"/>
                    <a:pt x="1465" y="975"/>
                  </a:cubicBezTo>
                  <a:cubicBezTo>
                    <a:pt x="1467" y="976"/>
                    <a:pt x="1467" y="979"/>
                    <a:pt x="1467" y="981"/>
                  </a:cubicBezTo>
                  <a:lnTo>
                    <a:pt x="1464" y="997"/>
                  </a:lnTo>
                  <a:lnTo>
                    <a:pt x="1463" y="993"/>
                  </a:lnTo>
                  <a:lnTo>
                    <a:pt x="1467" y="1003"/>
                  </a:lnTo>
                  <a:lnTo>
                    <a:pt x="1459" y="997"/>
                  </a:lnTo>
                  <a:lnTo>
                    <a:pt x="1475" y="997"/>
                  </a:lnTo>
                  <a:lnTo>
                    <a:pt x="1471" y="998"/>
                  </a:lnTo>
                  <a:lnTo>
                    <a:pt x="1497" y="985"/>
                  </a:lnTo>
                  <a:lnTo>
                    <a:pt x="1493" y="992"/>
                  </a:lnTo>
                  <a:lnTo>
                    <a:pt x="1493" y="986"/>
                  </a:lnTo>
                  <a:lnTo>
                    <a:pt x="1493" y="979"/>
                  </a:lnTo>
                  <a:lnTo>
                    <a:pt x="1495" y="985"/>
                  </a:lnTo>
                  <a:lnTo>
                    <a:pt x="1489" y="978"/>
                  </a:lnTo>
                  <a:lnTo>
                    <a:pt x="1470" y="963"/>
                  </a:lnTo>
                  <a:cubicBezTo>
                    <a:pt x="1469" y="962"/>
                    <a:pt x="1468" y="960"/>
                    <a:pt x="1467" y="958"/>
                  </a:cubicBezTo>
                  <a:lnTo>
                    <a:pt x="1458" y="906"/>
                  </a:lnTo>
                  <a:cubicBezTo>
                    <a:pt x="1457" y="906"/>
                    <a:pt x="1457" y="905"/>
                    <a:pt x="1457" y="905"/>
                  </a:cubicBezTo>
                  <a:lnTo>
                    <a:pt x="1457" y="895"/>
                  </a:lnTo>
                  <a:lnTo>
                    <a:pt x="1458" y="898"/>
                  </a:lnTo>
                  <a:lnTo>
                    <a:pt x="1455" y="888"/>
                  </a:lnTo>
                  <a:lnTo>
                    <a:pt x="1451" y="871"/>
                  </a:lnTo>
                  <a:lnTo>
                    <a:pt x="1452" y="873"/>
                  </a:lnTo>
                  <a:lnTo>
                    <a:pt x="1449" y="866"/>
                  </a:lnTo>
                  <a:cubicBezTo>
                    <a:pt x="1448" y="864"/>
                    <a:pt x="1447" y="862"/>
                    <a:pt x="1448" y="860"/>
                  </a:cubicBezTo>
                  <a:lnTo>
                    <a:pt x="1451" y="851"/>
                  </a:lnTo>
                  <a:lnTo>
                    <a:pt x="1451" y="853"/>
                  </a:lnTo>
                  <a:lnTo>
                    <a:pt x="1451" y="850"/>
                  </a:lnTo>
                  <a:lnTo>
                    <a:pt x="1451" y="843"/>
                  </a:lnTo>
                  <a:lnTo>
                    <a:pt x="1456" y="851"/>
                  </a:lnTo>
                  <a:lnTo>
                    <a:pt x="1447" y="848"/>
                  </a:lnTo>
                  <a:cubicBezTo>
                    <a:pt x="1444" y="847"/>
                    <a:pt x="1442" y="845"/>
                    <a:pt x="1442" y="842"/>
                  </a:cubicBezTo>
                  <a:lnTo>
                    <a:pt x="1438" y="829"/>
                  </a:lnTo>
                  <a:cubicBezTo>
                    <a:pt x="1438" y="827"/>
                    <a:pt x="1438" y="825"/>
                    <a:pt x="1439" y="824"/>
                  </a:cubicBezTo>
                  <a:lnTo>
                    <a:pt x="1442" y="817"/>
                  </a:lnTo>
                  <a:cubicBezTo>
                    <a:pt x="1443" y="816"/>
                    <a:pt x="1443" y="816"/>
                    <a:pt x="1444" y="815"/>
                  </a:cubicBezTo>
                  <a:lnTo>
                    <a:pt x="1447" y="812"/>
                  </a:lnTo>
                  <a:lnTo>
                    <a:pt x="1445" y="819"/>
                  </a:lnTo>
                  <a:lnTo>
                    <a:pt x="1441" y="799"/>
                  </a:lnTo>
                  <a:lnTo>
                    <a:pt x="1442" y="802"/>
                  </a:lnTo>
                  <a:lnTo>
                    <a:pt x="1439" y="795"/>
                  </a:lnTo>
                  <a:cubicBezTo>
                    <a:pt x="1439" y="795"/>
                    <a:pt x="1438" y="794"/>
                    <a:pt x="1438" y="794"/>
                  </a:cubicBezTo>
                  <a:lnTo>
                    <a:pt x="1435" y="781"/>
                  </a:lnTo>
                  <a:cubicBezTo>
                    <a:pt x="1434" y="778"/>
                    <a:pt x="1435" y="775"/>
                    <a:pt x="1437" y="773"/>
                  </a:cubicBezTo>
                  <a:lnTo>
                    <a:pt x="1450" y="760"/>
                  </a:lnTo>
                  <a:cubicBezTo>
                    <a:pt x="1452" y="758"/>
                    <a:pt x="1455" y="757"/>
                    <a:pt x="1458" y="758"/>
                  </a:cubicBezTo>
                  <a:lnTo>
                    <a:pt x="1468" y="761"/>
                  </a:lnTo>
                  <a:cubicBezTo>
                    <a:pt x="1469" y="762"/>
                    <a:pt x="1470" y="762"/>
                    <a:pt x="1471" y="763"/>
                  </a:cubicBezTo>
                  <a:lnTo>
                    <a:pt x="1481" y="773"/>
                  </a:lnTo>
                  <a:cubicBezTo>
                    <a:pt x="1482" y="774"/>
                    <a:pt x="1483" y="777"/>
                    <a:pt x="1483" y="779"/>
                  </a:cubicBezTo>
                  <a:lnTo>
                    <a:pt x="1483" y="792"/>
                  </a:lnTo>
                  <a:lnTo>
                    <a:pt x="1475" y="784"/>
                  </a:lnTo>
                  <a:lnTo>
                    <a:pt x="1478" y="784"/>
                  </a:lnTo>
                  <a:lnTo>
                    <a:pt x="1485" y="784"/>
                  </a:lnTo>
                  <a:lnTo>
                    <a:pt x="1478" y="787"/>
                  </a:lnTo>
                  <a:lnTo>
                    <a:pt x="1488" y="774"/>
                  </a:lnTo>
                  <a:lnTo>
                    <a:pt x="1487" y="775"/>
                  </a:lnTo>
                  <a:lnTo>
                    <a:pt x="1494" y="762"/>
                  </a:lnTo>
                  <a:cubicBezTo>
                    <a:pt x="1494" y="761"/>
                    <a:pt x="1496" y="759"/>
                    <a:pt x="1497" y="759"/>
                  </a:cubicBezTo>
                  <a:lnTo>
                    <a:pt x="1504" y="755"/>
                  </a:lnTo>
                  <a:cubicBezTo>
                    <a:pt x="1507" y="754"/>
                    <a:pt x="1510" y="754"/>
                    <a:pt x="1513" y="756"/>
                  </a:cubicBezTo>
                  <a:cubicBezTo>
                    <a:pt x="1515" y="759"/>
                    <a:pt x="1516" y="762"/>
                    <a:pt x="1515" y="765"/>
                  </a:cubicBezTo>
                  <a:lnTo>
                    <a:pt x="1512" y="775"/>
                  </a:lnTo>
                  <a:lnTo>
                    <a:pt x="1504" y="764"/>
                  </a:lnTo>
                  <a:lnTo>
                    <a:pt x="1536" y="764"/>
                  </a:lnTo>
                  <a:cubicBezTo>
                    <a:pt x="1538" y="764"/>
                    <a:pt x="1540" y="765"/>
                    <a:pt x="1542" y="767"/>
                  </a:cubicBezTo>
                  <a:lnTo>
                    <a:pt x="1545" y="770"/>
                  </a:lnTo>
                  <a:lnTo>
                    <a:pt x="1533" y="771"/>
                  </a:lnTo>
                  <a:lnTo>
                    <a:pt x="1539" y="761"/>
                  </a:lnTo>
                  <a:lnTo>
                    <a:pt x="1538" y="766"/>
                  </a:lnTo>
                  <a:lnTo>
                    <a:pt x="1538" y="759"/>
                  </a:lnTo>
                  <a:cubicBezTo>
                    <a:pt x="1538" y="756"/>
                    <a:pt x="1540" y="753"/>
                    <a:pt x="1543" y="752"/>
                  </a:cubicBezTo>
                  <a:lnTo>
                    <a:pt x="1559" y="745"/>
                  </a:lnTo>
                  <a:lnTo>
                    <a:pt x="1555" y="749"/>
                  </a:lnTo>
                  <a:lnTo>
                    <a:pt x="1558" y="743"/>
                  </a:lnTo>
                  <a:cubicBezTo>
                    <a:pt x="1559" y="742"/>
                    <a:pt x="1559" y="741"/>
                    <a:pt x="1560" y="741"/>
                  </a:cubicBezTo>
                  <a:lnTo>
                    <a:pt x="1563" y="737"/>
                  </a:lnTo>
                  <a:lnTo>
                    <a:pt x="1569" y="731"/>
                  </a:lnTo>
                  <a:lnTo>
                    <a:pt x="1567" y="737"/>
                  </a:lnTo>
                  <a:lnTo>
                    <a:pt x="1567" y="720"/>
                  </a:lnTo>
                  <a:cubicBezTo>
                    <a:pt x="1567" y="718"/>
                    <a:pt x="1568" y="715"/>
                    <a:pt x="1570" y="714"/>
                  </a:cubicBezTo>
                  <a:lnTo>
                    <a:pt x="1609" y="685"/>
                  </a:lnTo>
                  <a:lnTo>
                    <a:pt x="1606" y="689"/>
                  </a:lnTo>
                  <a:lnTo>
                    <a:pt x="1616" y="660"/>
                  </a:lnTo>
                  <a:cubicBezTo>
                    <a:pt x="1616" y="658"/>
                    <a:pt x="1617" y="657"/>
                    <a:pt x="1619" y="656"/>
                  </a:cubicBezTo>
                  <a:lnTo>
                    <a:pt x="1631" y="646"/>
                  </a:lnTo>
                  <a:lnTo>
                    <a:pt x="1631" y="647"/>
                  </a:lnTo>
                  <a:lnTo>
                    <a:pt x="1634" y="644"/>
                  </a:lnTo>
                  <a:lnTo>
                    <a:pt x="1640" y="637"/>
                  </a:lnTo>
                  <a:lnTo>
                    <a:pt x="1639" y="647"/>
                  </a:lnTo>
                  <a:lnTo>
                    <a:pt x="1633" y="637"/>
                  </a:lnTo>
                  <a:cubicBezTo>
                    <a:pt x="1631" y="635"/>
                    <a:pt x="1631" y="632"/>
                    <a:pt x="1632" y="629"/>
                  </a:cubicBezTo>
                  <a:lnTo>
                    <a:pt x="1635" y="623"/>
                  </a:lnTo>
                  <a:cubicBezTo>
                    <a:pt x="1636" y="622"/>
                    <a:pt x="1637" y="621"/>
                    <a:pt x="1638" y="620"/>
                  </a:cubicBezTo>
                  <a:lnTo>
                    <a:pt x="1654" y="607"/>
                  </a:lnTo>
                  <a:lnTo>
                    <a:pt x="1651" y="614"/>
                  </a:lnTo>
                  <a:lnTo>
                    <a:pt x="1651" y="572"/>
                  </a:lnTo>
                  <a:cubicBezTo>
                    <a:pt x="1651" y="568"/>
                    <a:pt x="1652" y="566"/>
                    <a:pt x="1655" y="564"/>
                  </a:cubicBezTo>
                  <a:lnTo>
                    <a:pt x="1662" y="561"/>
                  </a:lnTo>
                  <a:lnTo>
                    <a:pt x="1660" y="563"/>
                  </a:lnTo>
                  <a:lnTo>
                    <a:pt x="1669" y="553"/>
                  </a:lnTo>
                  <a:lnTo>
                    <a:pt x="1667" y="559"/>
                  </a:lnTo>
                  <a:lnTo>
                    <a:pt x="1667" y="552"/>
                  </a:lnTo>
                  <a:cubicBezTo>
                    <a:pt x="1667" y="550"/>
                    <a:pt x="1668" y="548"/>
                    <a:pt x="1669" y="546"/>
                  </a:cubicBezTo>
                  <a:lnTo>
                    <a:pt x="1679" y="537"/>
                  </a:lnTo>
                  <a:cubicBezTo>
                    <a:pt x="1681" y="534"/>
                    <a:pt x="1685" y="534"/>
                    <a:pt x="1688" y="535"/>
                  </a:cubicBezTo>
                  <a:lnTo>
                    <a:pt x="1704" y="541"/>
                  </a:lnTo>
                  <a:lnTo>
                    <a:pt x="1693" y="545"/>
                  </a:lnTo>
                  <a:lnTo>
                    <a:pt x="1697" y="539"/>
                  </a:lnTo>
                  <a:cubicBezTo>
                    <a:pt x="1698" y="537"/>
                    <a:pt x="1699" y="536"/>
                    <a:pt x="1701" y="535"/>
                  </a:cubicBezTo>
                  <a:lnTo>
                    <a:pt x="1717" y="528"/>
                  </a:lnTo>
                  <a:lnTo>
                    <a:pt x="1712" y="538"/>
                  </a:lnTo>
                  <a:lnTo>
                    <a:pt x="1706" y="512"/>
                  </a:lnTo>
                  <a:lnTo>
                    <a:pt x="1709" y="517"/>
                  </a:lnTo>
                  <a:lnTo>
                    <a:pt x="1699" y="510"/>
                  </a:lnTo>
                  <a:cubicBezTo>
                    <a:pt x="1697" y="509"/>
                    <a:pt x="1696" y="506"/>
                    <a:pt x="1696" y="504"/>
                  </a:cubicBezTo>
                  <a:lnTo>
                    <a:pt x="1696" y="497"/>
                  </a:lnTo>
                  <a:cubicBezTo>
                    <a:pt x="1696" y="496"/>
                    <a:pt x="1696" y="495"/>
                    <a:pt x="1697" y="494"/>
                  </a:cubicBezTo>
                  <a:lnTo>
                    <a:pt x="1700" y="487"/>
                  </a:lnTo>
                  <a:lnTo>
                    <a:pt x="1700" y="495"/>
                  </a:lnTo>
                  <a:lnTo>
                    <a:pt x="1694" y="485"/>
                  </a:lnTo>
                  <a:lnTo>
                    <a:pt x="1695" y="487"/>
                  </a:lnTo>
                  <a:lnTo>
                    <a:pt x="1685" y="477"/>
                  </a:lnTo>
                  <a:cubicBezTo>
                    <a:pt x="1684" y="475"/>
                    <a:pt x="1683" y="473"/>
                    <a:pt x="1683" y="470"/>
                  </a:cubicBezTo>
                  <a:cubicBezTo>
                    <a:pt x="1683" y="468"/>
                    <a:pt x="1685" y="466"/>
                    <a:pt x="1687" y="465"/>
                  </a:cubicBezTo>
                  <a:lnTo>
                    <a:pt x="1696" y="458"/>
                  </a:lnTo>
                  <a:lnTo>
                    <a:pt x="1693" y="465"/>
                  </a:lnTo>
                  <a:lnTo>
                    <a:pt x="1693" y="442"/>
                  </a:lnTo>
                  <a:lnTo>
                    <a:pt x="1701" y="450"/>
                  </a:lnTo>
                  <a:lnTo>
                    <a:pt x="1694" y="450"/>
                  </a:lnTo>
                  <a:cubicBezTo>
                    <a:pt x="1692" y="450"/>
                    <a:pt x="1690" y="449"/>
                    <a:pt x="1689" y="448"/>
                  </a:cubicBezTo>
                  <a:lnTo>
                    <a:pt x="1679" y="438"/>
                  </a:lnTo>
                  <a:cubicBezTo>
                    <a:pt x="1677" y="437"/>
                    <a:pt x="1677" y="434"/>
                    <a:pt x="1677" y="432"/>
                  </a:cubicBezTo>
                  <a:lnTo>
                    <a:pt x="1677" y="416"/>
                  </a:lnTo>
                  <a:cubicBezTo>
                    <a:pt x="1677" y="413"/>
                    <a:pt x="1679" y="410"/>
                    <a:pt x="1682" y="409"/>
                  </a:cubicBezTo>
                  <a:lnTo>
                    <a:pt x="1692" y="405"/>
                  </a:lnTo>
                  <a:cubicBezTo>
                    <a:pt x="1694" y="405"/>
                    <a:pt x="1696" y="405"/>
                    <a:pt x="1698" y="406"/>
                  </a:cubicBezTo>
                  <a:lnTo>
                    <a:pt x="1704" y="409"/>
                  </a:lnTo>
                  <a:lnTo>
                    <a:pt x="1697" y="409"/>
                  </a:lnTo>
                  <a:lnTo>
                    <a:pt x="1704" y="406"/>
                  </a:lnTo>
                  <a:cubicBezTo>
                    <a:pt x="1707" y="404"/>
                    <a:pt x="1710" y="405"/>
                    <a:pt x="1713" y="407"/>
                  </a:cubicBezTo>
                  <a:lnTo>
                    <a:pt x="1716" y="411"/>
                  </a:lnTo>
                  <a:lnTo>
                    <a:pt x="1706" y="410"/>
                  </a:lnTo>
                  <a:lnTo>
                    <a:pt x="1728" y="394"/>
                  </a:lnTo>
                  <a:lnTo>
                    <a:pt x="1725" y="400"/>
                  </a:lnTo>
                  <a:lnTo>
                    <a:pt x="1725" y="397"/>
                  </a:lnTo>
                  <a:lnTo>
                    <a:pt x="1726" y="400"/>
                  </a:lnTo>
                  <a:lnTo>
                    <a:pt x="1723" y="394"/>
                  </a:lnTo>
                  <a:cubicBezTo>
                    <a:pt x="1722" y="393"/>
                    <a:pt x="1722" y="391"/>
                    <a:pt x="1722" y="390"/>
                  </a:cubicBezTo>
                  <a:lnTo>
                    <a:pt x="1725" y="354"/>
                  </a:lnTo>
                  <a:cubicBezTo>
                    <a:pt x="1725" y="351"/>
                    <a:pt x="1727" y="349"/>
                    <a:pt x="1729" y="348"/>
                  </a:cubicBezTo>
                  <a:lnTo>
                    <a:pt x="1736" y="344"/>
                  </a:lnTo>
                  <a:lnTo>
                    <a:pt x="1734" y="346"/>
                  </a:lnTo>
                  <a:lnTo>
                    <a:pt x="1737" y="343"/>
                  </a:lnTo>
                  <a:lnTo>
                    <a:pt x="1736" y="344"/>
                  </a:lnTo>
                  <a:lnTo>
                    <a:pt x="1742" y="334"/>
                  </a:lnTo>
                  <a:cubicBezTo>
                    <a:pt x="1743" y="334"/>
                    <a:pt x="1743" y="333"/>
                    <a:pt x="1743" y="333"/>
                  </a:cubicBezTo>
                  <a:lnTo>
                    <a:pt x="1747" y="330"/>
                  </a:lnTo>
                  <a:lnTo>
                    <a:pt x="1744" y="337"/>
                  </a:lnTo>
                  <a:lnTo>
                    <a:pt x="1741" y="324"/>
                  </a:lnTo>
                  <a:lnTo>
                    <a:pt x="1749" y="330"/>
                  </a:lnTo>
                  <a:lnTo>
                    <a:pt x="1746" y="330"/>
                  </a:lnTo>
                  <a:cubicBezTo>
                    <a:pt x="1742" y="330"/>
                    <a:pt x="1739" y="328"/>
                    <a:pt x="1738" y="325"/>
                  </a:cubicBezTo>
                  <a:lnTo>
                    <a:pt x="1735" y="315"/>
                  </a:lnTo>
                  <a:lnTo>
                    <a:pt x="1748" y="318"/>
                  </a:lnTo>
                  <a:lnTo>
                    <a:pt x="1745" y="322"/>
                  </a:lnTo>
                  <a:cubicBezTo>
                    <a:pt x="1743" y="324"/>
                    <a:pt x="1739" y="325"/>
                    <a:pt x="1736" y="323"/>
                  </a:cubicBezTo>
                  <a:cubicBezTo>
                    <a:pt x="1733" y="322"/>
                    <a:pt x="1731" y="319"/>
                    <a:pt x="1731" y="316"/>
                  </a:cubicBezTo>
                  <a:lnTo>
                    <a:pt x="1731" y="287"/>
                  </a:lnTo>
                  <a:lnTo>
                    <a:pt x="1744" y="293"/>
                  </a:lnTo>
                  <a:lnTo>
                    <a:pt x="1734" y="300"/>
                  </a:lnTo>
                  <a:cubicBezTo>
                    <a:pt x="1731" y="302"/>
                    <a:pt x="1728" y="302"/>
                    <a:pt x="1725" y="300"/>
                  </a:cubicBezTo>
                  <a:cubicBezTo>
                    <a:pt x="1722" y="298"/>
                    <a:pt x="1721" y="295"/>
                    <a:pt x="1722" y="291"/>
                  </a:cubicBezTo>
                  <a:lnTo>
                    <a:pt x="1725" y="278"/>
                  </a:lnTo>
                  <a:cubicBezTo>
                    <a:pt x="1726" y="276"/>
                    <a:pt x="1727" y="275"/>
                    <a:pt x="1728" y="274"/>
                  </a:cubicBezTo>
                  <a:lnTo>
                    <a:pt x="1738" y="267"/>
                  </a:lnTo>
                  <a:cubicBezTo>
                    <a:pt x="1741" y="265"/>
                    <a:pt x="1746" y="265"/>
                    <a:pt x="1748" y="268"/>
                  </a:cubicBezTo>
                  <a:lnTo>
                    <a:pt x="1755" y="275"/>
                  </a:lnTo>
                  <a:lnTo>
                    <a:pt x="1752" y="273"/>
                  </a:lnTo>
                  <a:lnTo>
                    <a:pt x="1761" y="276"/>
                  </a:lnTo>
                  <a:lnTo>
                    <a:pt x="1756" y="276"/>
                  </a:lnTo>
                  <a:lnTo>
                    <a:pt x="1766" y="273"/>
                  </a:lnTo>
                  <a:lnTo>
                    <a:pt x="1761" y="276"/>
                  </a:lnTo>
                  <a:lnTo>
                    <a:pt x="1777" y="247"/>
                  </a:lnTo>
                  <a:cubicBezTo>
                    <a:pt x="1780" y="244"/>
                    <a:pt x="1784" y="242"/>
                    <a:pt x="1788" y="244"/>
                  </a:cubicBezTo>
                  <a:lnTo>
                    <a:pt x="1794" y="247"/>
                  </a:lnTo>
                  <a:lnTo>
                    <a:pt x="1793" y="247"/>
                  </a:lnTo>
                  <a:lnTo>
                    <a:pt x="1803" y="250"/>
                  </a:lnTo>
                  <a:lnTo>
                    <a:pt x="1793" y="258"/>
                  </a:lnTo>
                  <a:lnTo>
                    <a:pt x="1793" y="245"/>
                  </a:lnTo>
                  <a:cubicBezTo>
                    <a:pt x="1793" y="243"/>
                    <a:pt x="1793" y="242"/>
                    <a:pt x="1793" y="241"/>
                  </a:cubicBezTo>
                  <a:lnTo>
                    <a:pt x="1803" y="222"/>
                  </a:lnTo>
                  <a:lnTo>
                    <a:pt x="1802" y="223"/>
                  </a:lnTo>
                  <a:lnTo>
                    <a:pt x="1806" y="210"/>
                  </a:lnTo>
                  <a:lnTo>
                    <a:pt x="1809" y="219"/>
                  </a:lnTo>
                  <a:lnTo>
                    <a:pt x="1799" y="213"/>
                  </a:lnTo>
                  <a:lnTo>
                    <a:pt x="1802" y="214"/>
                  </a:lnTo>
                  <a:lnTo>
                    <a:pt x="1696" y="194"/>
                  </a:lnTo>
                  <a:cubicBezTo>
                    <a:pt x="1694" y="194"/>
                    <a:pt x="1693" y="193"/>
                    <a:pt x="1692" y="192"/>
                  </a:cubicBezTo>
                  <a:lnTo>
                    <a:pt x="1682" y="182"/>
                  </a:lnTo>
                  <a:lnTo>
                    <a:pt x="1685" y="184"/>
                  </a:lnTo>
                  <a:lnTo>
                    <a:pt x="1636" y="165"/>
                  </a:lnTo>
                  <a:lnTo>
                    <a:pt x="1646" y="162"/>
                  </a:lnTo>
                  <a:lnTo>
                    <a:pt x="1636" y="175"/>
                  </a:lnTo>
                  <a:lnTo>
                    <a:pt x="1638" y="170"/>
                  </a:lnTo>
                  <a:lnTo>
                    <a:pt x="1638" y="186"/>
                  </a:lnTo>
                  <a:cubicBezTo>
                    <a:pt x="1638" y="191"/>
                    <a:pt x="1634" y="194"/>
                    <a:pt x="1630" y="194"/>
                  </a:cubicBezTo>
                  <a:lnTo>
                    <a:pt x="1623" y="194"/>
                  </a:lnTo>
                  <a:lnTo>
                    <a:pt x="1630" y="190"/>
                  </a:lnTo>
                  <a:lnTo>
                    <a:pt x="1627" y="196"/>
                  </a:lnTo>
                  <a:lnTo>
                    <a:pt x="1628" y="193"/>
                  </a:lnTo>
                  <a:lnTo>
                    <a:pt x="1628" y="199"/>
                  </a:lnTo>
                  <a:cubicBezTo>
                    <a:pt x="1628" y="201"/>
                    <a:pt x="1627" y="203"/>
                    <a:pt x="1626" y="205"/>
                  </a:cubicBezTo>
                  <a:lnTo>
                    <a:pt x="1610" y="224"/>
                  </a:lnTo>
                  <a:lnTo>
                    <a:pt x="1588" y="253"/>
                  </a:lnTo>
                  <a:lnTo>
                    <a:pt x="1571" y="270"/>
                  </a:lnTo>
                  <a:cubicBezTo>
                    <a:pt x="1570" y="271"/>
                    <a:pt x="1568" y="272"/>
                    <a:pt x="1566" y="272"/>
                  </a:cubicBezTo>
                  <a:lnTo>
                    <a:pt x="1541" y="275"/>
                  </a:lnTo>
                  <a:lnTo>
                    <a:pt x="1523" y="275"/>
                  </a:lnTo>
                  <a:lnTo>
                    <a:pt x="1520" y="275"/>
                  </a:lnTo>
                  <a:cubicBezTo>
                    <a:pt x="1519" y="275"/>
                    <a:pt x="1518" y="275"/>
                    <a:pt x="1518" y="275"/>
                  </a:cubicBezTo>
                  <a:lnTo>
                    <a:pt x="1508" y="272"/>
                  </a:lnTo>
                  <a:lnTo>
                    <a:pt x="1512" y="272"/>
                  </a:lnTo>
                  <a:lnTo>
                    <a:pt x="1496" y="275"/>
                  </a:lnTo>
                  <a:cubicBezTo>
                    <a:pt x="1495" y="275"/>
                    <a:pt x="1495" y="275"/>
                    <a:pt x="1494" y="275"/>
                  </a:cubicBezTo>
                  <a:lnTo>
                    <a:pt x="1462" y="275"/>
                  </a:lnTo>
                  <a:lnTo>
                    <a:pt x="1449" y="275"/>
                  </a:lnTo>
                  <a:lnTo>
                    <a:pt x="1433" y="275"/>
                  </a:lnTo>
                  <a:lnTo>
                    <a:pt x="1427" y="275"/>
                  </a:lnTo>
                  <a:cubicBezTo>
                    <a:pt x="1425" y="275"/>
                    <a:pt x="1423" y="275"/>
                    <a:pt x="1421" y="273"/>
                  </a:cubicBezTo>
                  <a:lnTo>
                    <a:pt x="1415" y="267"/>
                  </a:lnTo>
                  <a:lnTo>
                    <a:pt x="1419" y="269"/>
                  </a:lnTo>
                  <a:lnTo>
                    <a:pt x="1387" y="266"/>
                  </a:lnTo>
                  <a:lnTo>
                    <a:pt x="1392" y="265"/>
                  </a:lnTo>
                  <a:lnTo>
                    <a:pt x="1369" y="278"/>
                  </a:lnTo>
                  <a:cubicBezTo>
                    <a:pt x="1367" y="279"/>
                    <a:pt x="1364" y="279"/>
                    <a:pt x="1362" y="278"/>
                  </a:cubicBezTo>
                  <a:lnTo>
                    <a:pt x="1355" y="274"/>
                  </a:lnTo>
                  <a:lnTo>
                    <a:pt x="1359" y="275"/>
                  </a:lnTo>
                  <a:lnTo>
                    <a:pt x="1349" y="275"/>
                  </a:lnTo>
                  <a:lnTo>
                    <a:pt x="1346" y="275"/>
                  </a:lnTo>
                  <a:cubicBezTo>
                    <a:pt x="1342" y="275"/>
                    <a:pt x="1338" y="272"/>
                    <a:pt x="1338" y="267"/>
                  </a:cubicBezTo>
                  <a:lnTo>
                    <a:pt x="1338" y="258"/>
                  </a:lnTo>
                  <a:cubicBezTo>
                    <a:pt x="1338" y="255"/>
                    <a:pt x="1339" y="252"/>
                    <a:pt x="1342" y="251"/>
                  </a:cubicBezTo>
                  <a:lnTo>
                    <a:pt x="1361" y="238"/>
                  </a:lnTo>
                  <a:lnTo>
                    <a:pt x="1359" y="240"/>
                  </a:lnTo>
                  <a:lnTo>
                    <a:pt x="1365" y="231"/>
                  </a:lnTo>
                  <a:lnTo>
                    <a:pt x="1364" y="237"/>
                  </a:lnTo>
                  <a:lnTo>
                    <a:pt x="1358" y="211"/>
                  </a:lnTo>
                  <a:lnTo>
                    <a:pt x="1359" y="214"/>
                  </a:lnTo>
                  <a:lnTo>
                    <a:pt x="1349" y="201"/>
                  </a:lnTo>
                  <a:lnTo>
                    <a:pt x="1355" y="204"/>
                  </a:lnTo>
                  <a:lnTo>
                    <a:pt x="1329" y="201"/>
                  </a:lnTo>
                  <a:lnTo>
                    <a:pt x="1331" y="201"/>
                  </a:lnTo>
                  <a:lnTo>
                    <a:pt x="1309" y="204"/>
                  </a:lnTo>
                  <a:cubicBezTo>
                    <a:pt x="1308" y="204"/>
                    <a:pt x="1308" y="204"/>
                    <a:pt x="1307" y="204"/>
                  </a:cubicBezTo>
                  <a:lnTo>
                    <a:pt x="1295" y="204"/>
                  </a:lnTo>
                  <a:lnTo>
                    <a:pt x="1301" y="201"/>
                  </a:lnTo>
                  <a:lnTo>
                    <a:pt x="1295" y="210"/>
                  </a:lnTo>
                  <a:cubicBezTo>
                    <a:pt x="1293" y="214"/>
                    <a:pt x="1288" y="215"/>
                    <a:pt x="1285" y="213"/>
                  </a:cubicBezTo>
                  <a:lnTo>
                    <a:pt x="1256" y="200"/>
                  </a:lnTo>
                  <a:lnTo>
                    <a:pt x="1266" y="196"/>
                  </a:lnTo>
                  <a:lnTo>
                    <a:pt x="1257" y="216"/>
                  </a:lnTo>
                  <a:cubicBezTo>
                    <a:pt x="1255" y="219"/>
                    <a:pt x="1253" y="220"/>
                    <a:pt x="1249" y="220"/>
                  </a:cubicBezTo>
                  <a:lnTo>
                    <a:pt x="1246" y="220"/>
                  </a:lnTo>
                  <a:lnTo>
                    <a:pt x="1248" y="220"/>
                  </a:lnTo>
                  <a:lnTo>
                    <a:pt x="1232" y="223"/>
                  </a:lnTo>
                  <a:lnTo>
                    <a:pt x="1216" y="227"/>
                  </a:lnTo>
                  <a:cubicBezTo>
                    <a:pt x="1214" y="227"/>
                    <a:pt x="1213" y="227"/>
                    <a:pt x="1211" y="226"/>
                  </a:cubicBezTo>
                  <a:lnTo>
                    <a:pt x="1202" y="223"/>
                  </a:lnTo>
                  <a:cubicBezTo>
                    <a:pt x="1201" y="223"/>
                    <a:pt x="1201" y="223"/>
                    <a:pt x="1201" y="223"/>
                  </a:cubicBezTo>
                  <a:lnTo>
                    <a:pt x="1194" y="219"/>
                  </a:lnTo>
                  <a:cubicBezTo>
                    <a:pt x="1193" y="219"/>
                    <a:pt x="1192" y="217"/>
                    <a:pt x="1191" y="216"/>
                  </a:cubicBezTo>
                  <a:lnTo>
                    <a:pt x="1188" y="209"/>
                  </a:lnTo>
                  <a:lnTo>
                    <a:pt x="1200" y="212"/>
                  </a:lnTo>
                  <a:lnTo>
                    <a:pt x="1194" y="218"/>
                  </a:lnTo>
                  <a:cubicBezTo>
                    <a:pt x="1192" y="219"/>
                    <a:pt x="1190" y="220"/>
                    <a:pt x="1188" y="220"/>
                  </a:cubicBezTo>
                  <a:lnTo>
                    <a:pt x="1182" y="220"/>
                  </a:lnTo>
                  <a:lnTo>
                    <a:pt x="1175" y="220"/>
                  </a:lnTo>
                  <a:cubicBezTo>
                    <a:pt x="1173" y="220"/>
                    <a:pt x="1172" y="220"/>
                    <a:pt x="1170" y="218"/>
                  </a:cubicBezTo>
                  <a:lnTo>
                    <a:pt x="1151" y="202"/>
                  </a:lnTo>
                  <a:cubicBezTo>
                    <a:pt x="1150" y="201"/>
                    <a:pt x="1149" y="200"/>
                    <a:pt x="1149" y="199"/>
                  </a:cubicBezTo>
                  <a:lnTo>
                    <a:pt x="1139" y="177"/>
                  </a:lnTo>
                  <a:cubicBezTo>
                    <a:pt x="1139" y="176"/>
                    <a:pt x="1138" y="175"/>
                    <a:pt x="1138" y="174"/>
                  </a:cubicBezTo>
                  <a:lnTo>
                    <a:pt x="1129" y="71"/>
                  </a:lnTo>
                  <a:lnTo>
                    <a:pt x="1137" y="78"/>
                  </a:lnTo>
                  <a:lnTo>
                    <a:pt x="1124" y="78"/>
                  </a:lnTo>
                  <a:lnTo>
                    <a:pt x="1128" y="77"/>
                  </a:lnTo>
                  <a:lnTo>
                    <a:pt x="1119" y="83"/>
                  </a:lnTo>
                  <a:cubicBezTo>
                    <a:pt x="1115" y="85"/>
                    <a:pt x="1111" y="85"/>
                    <a:pt x="1108" y="82"/>
                  </a:cubicBezTo>
                  <a:lnTo>
                    <a:pt x="1102" y="76"/>
                  </a:lnTo>
                  <a:lnTo>
                    <a:pt x="1105" y="77"/>
                  </a:lnTo>
                  <a:lnTo>
                    <a:pt x="1082" y="68"/>
                  </a:lnTo>
                  <a:lnTo>
                    <a:pt x="1085" y="68"/>
                  </a:lnTo>
                  <a:lnTo>
                    <a:pt x="1079" y="68"/>
                  </a:lnTo>
                  <a:lnTo>
                    <a:pt x="1082" y="67"/>
                  </a:lnTo>
                  <a:lnTo>
                    <a:pt x="1076" y="71"/>
                  </a:lnTo>
                  <a:lnTo>
                    <a:pt x="1069" y="74"/>
                  </a:lnTo>
                  <a:lnTo>
                    <a:pt x="1073" y="70"/>
                  </a:lnTo>
                  <a:lnTo>
                    <a:pt x="1067" y="86"/>
                  </a:lnTo>
                  <a:cubicBezTo>
                    <a:pt x="1066" y="88"/>
                    <a:pt x="1064" y="90"/>
                    <a:pt x="1061" y="91"/>
                  </a:cubicBezTo>
                  <a:lnTo>
                    <a:pt x="1048" y="94"/>
                  </a:lnTo>
                  <a:lnTo>
                    <a:pt x="1054" y="86"/>
                  </a:lnTo>
                  <a:lnTo>
                    <a:pt x="1054" y="99"/>
                  </a:lnTo>
                  <a:cubicBezTo>
                    <a:pt x="1054" y="102"/>
                    <a:pt x="1053" y="105"/>
                    <a:pt x="1050" y="106"/>
                  </a:cubicBezTo>
                  <a:lnTo>
                    <a:pt x="1028" y="119"/>
                  </a:lnTo>
                  <a:cubicBezTo>
                    <a:pt x="1027" y="120"/>
                    <a:pt x="1025" y="120"/>
                    <a:pt x="1024" y="120"/>
                  </a:cubicBezTo>
                  <a:lnTo>
                    <a:pt x="1014" y="120"/>
                  </a:lnTo>
                  <a:cubicBezTo>
                    <a:pt x="1013" y="120"/>
                    <a:pt x="1012" y="120"/>
                    <a:pt x="1012" y="120"/>
                  </a:cubicBezTo>
                  <a:lnTo>
                    <a:pt x="992" y="113"/>
                  </a:lnTo>
                  <a:lnTo>
                    <a:pt x="995" y="114"/>
                  </a:lnTo>
                  <a:lnTo>
                    <a:pt x="985" y="114"/>
                  </a:lnTo>
                  <a:cubicBezTo>
                    <a:pt x="984" y="114"/>
                    <a:pt x="983" y="113"/>
                    <a:pt x="982" y="113"/>
                  </a:cubicBezTo>
                  <a:lnTo>
                    <a:pt x="969" y="106"/>
                  </a:lnTo>
                  <a:lnTo>
                    <a:pt x="971" y="107"/>
                  </a:lnTo>
                  <a:lnTo>
                    <a:pt x="942" y="104"/>
                  </a:lnTo>
                  <a:cubicBezTo>
                    <a:pt x="941" y="104"/>
                    <a:pt x="941" y="103"/>
                    <a:pt x="940" y="103"/>
                  </a:cubicBezTo>
                  <a:lnTo>
                    <a:pt x="933" y="100"/>
                  </a:lnTo>
                  <a:cubicBezTo>
                    <a:pt x="932" y="99"/>
                    <a:pt x="930" y="97"/>
                    <a:pt x="929" y="96"/>
                  </a:cubicBezTo>
                  <a:lnTo>
                    <a:pt x="920" y="73"/>
                  </a:lnTo>
                  <a:cubicBezTo>
                    <a:pt x="919" y="72"/>
                    <a:pt x="919" y="70"/>
                    <a:pt x="919" y="69"/>
                  </a:cubicBezTo>
                  <a:lnTo>
                    <a:pt x="923" y="49"/>
                  </a:lnTo>
                  <a:lnTo>
                    <a:pt x="925" y="56"/>
                  </a:lnTo>
                  <a:lnTo>
                    <a:pt x="915" y="46"/>
                  </a:lnTo>
                  <a:cubicBezTo>
                    <a:pt x="913" y="45"/>
                    <a:pt x="912" y="42"/>
                    <a:pt x="913" y="39"/>
                  </a:cubicBezTo>
                  <a:lnTo>
                    <a:pt x="916" y="23"/>
                  </a:lnTo>
                  <a:lnTo>
                    <a:pt x="921" y="32"/>
                  </a:lnTo>
                  <a:lnTo>
                    <a:pt x="892" y="23"/>
                  </a:lnTo>
                  <a:lnTo>
                    <a:pt x="903" y="15"/>
                  </a:lnTo>
                  <a:lnTo>
                    <a:pt x="903" y="31"/>
                  </a:lnTo>
                  <a:cubicBezTo>
                    <a:pt x="903" y="34"/>
                    <a:pt x="902" y="36"/>
                    <a:pt x="900" y="37"/>
                  </a:cubicBezTo>
                  <a:cubicBezTo>
                    <a:pt x="898" y="39"/>
                    <a:pt x="895" y="39"/>
                    <a:pt x="893" y="39"/>
                  </a:cubicBezTo>
                  <a:lnTo>
                    <a:pt x="880" y="36"/>
                  </a:lnTo>
                  <a:cubicBezTo>
                    <a:pt x="878" y="35"/>
                    <a:pt x="876" y="34"/>
                    <a:pt x="875" y="32"/>
                  </a:cubicBezTo>
                  <a:lnTo>
                    <a:pt x="866" y="16"/>
                  </a:lnTo>
                  <a:lnTo>
                    <a:pt x="874" y="20"/>
                  </a:lnTo>
                  <a:lnTo>
                    <a:pt x="854" y="23"/>
                  </a:lnTo>
                  <a:cubicBezTo>
                    <a:pt x="853" y="23"/>
                    <a:pt x="851" y="23"/>
                    <a:pt x="849" y="22"/>
                  </a:cubicBezTo>
                  <a:lnTo>
                    <a:pt x="837" y="16"/>
                  </a:lnTo>
                  <a:lnTo>
                    <a:pt x="843" y="16"/>
                  </a:lnTo>
                  <a:lnTo>
                    <a:pt x="782" y="42"/>
                  </a:lnTo>
                  <a:lnTo>
                    <a:pt x="766" y="48"/>
                  </a:lnTo>
                  <a:cubicBezTo>
                    <a:pt x="764" y="49"/>
                    <a:pt x="763" y="49"/>
                    <a:pt x="761" y="49"/>
                  </a:cubicBezTo>
                  <a:lnTo>
                    <a:pt x="735" y="42"/>
                  </a:lnTo>
                  <a:lnTo>
                    <a:pt x="737" y="42"/>
                  </a:lnTo>
                  <a:lnTo>
                    <a:pt x="721" y="42"/>
                  </a:lnTo>
                  <a:lnTo>
                    <a:pt x="727" y="40"/>
                  </a:lnTo>
                  <a:lnTo>
                    <a:pt x="714" y="53"/>
                  </a:lnTo>
                  <a:cubicBezTo>
                    <a:pt x="712" y="55"/>
                    <a:pt x="709" y="56"/>
                    <a:pt x="706" y="55"/>
                  </a:cubicBezTo>
                  <a:lnTo>
                    <a:pt x="683" y="49"/>
                  </a:lnTo>
                  <a:lnTo>
                    <a:pt x="688" y="49"/>
                  </a:lnTo>
                  <a:lnTo>
                    <a:pt x="652" y="58"/>
                  </a:lnTo>
                  <a:cubicBezTo>
                    <a:pt x="651" y="58"/>
                    <a:pt x="651" y="59"/>
                    <a:pt x="650" y="59"/>
                  </a:cubicBezTo>
                  <a:lnTo>
                    <a:pt x="637" y="59"/>
                  </a:lnTo>
                  <a:lnTo>
                    <a:pt x="631" y="59"/>
                  </a:lnTo>
                  <a:lnTo>
                    <a:pt x="602" y="59"/>
                  </a:lnTo>
                  <a:lnTo>
                    <a:pt x="609" y="52"/>
                  </a:lnTo>
                  <a:lnTo>
                    <a:pt x="606" y="65"/>
                  </a:lnTo>
                  <a:cubicBezTo>
                    <a:pt x="606" y="67"/>
                    <a:pt x="605" y="68"/>
                    <a:pt x="604" y="69"/>
                  </a:cubicBezTo>
                  <a:lnTo>
                    <a:pt x="598" y="76"/>
                  </a:lnTo>
                  <a:cubicBezTo>
                    <a:pt x="596" y="77"/>
                    <a:pt x="594" y="78"/>
                    <a:pt x="592" y="78"/>
                  </a:cubicBezTo>
                  <a:lnTo>
                    <a:pt x="589" y="78"/>
                  </a:lnTo>
                  <a:lnTo>
                    <a:pt x="592" y="77"/>
                  </a:lnTo>
                  <a:lnTo>
                    <a:pt x="586" y="80"/>
                  </a:lnTo>
                  <a:lnTo>
                    <a:pt x="573" y="87"/>
                  </a:lnTo>
                  <a:lnTo>
                    <a:pt x="575" y="85"/>
                  </a:lnTo>
                  <a:lnTo>
                    <a:pt x="569" y="92"/>
                  </a:lnTo>
                  <a:cubicBezTo>
                    <a:pt x="568" y="92"/>
                    <a:pt x="568" y="92"/>
                    <a:pt x="568" y="93"/>
                  </a:cubicBezTo>
                  <a:lnTo>
                    <a:pt x="542" y="112"/>
                  </a:lnTo>
                  <a:cubicBezTo>
                    <a:pt x="541" y="113"/>
                    <a:pt x="540" y="113"/>
                    <a:pt x="539" y="113"/>
                  </a:cubicBezTo>
                  <a:lnTo>
                    <a:pt x="523" y="117"/>
                  </a:lnTo>
                  <a:cubicBezTo>
                    <a:pt x="521" y="117"/>
                    <a:pt x="519" y="117"/>
                    <a:pt x="518" y="116"/>
                  </a:cubicBezTo>
                  <a:lnTo>
                    <a:pt x="511" y="113"/>
                  </a:lnTo>
                  <a:lnTo>
                    <a:pt x="523" y="106"/>
                  </a:lnTo>
                  <a:lnTo>
                    <a:pt x="523" y="115"/>
                  </a:lnTo>
                  <a:cubicBezTo>
                    <a:pt x="523" y="120"/>
                    <a:pt x="519" y="123"/>
                    <a:pt x="515" y="123"/>
                  </a:cubicBezTo>
                  <a:lnTo>
                    <a:pt x="505" y="123"/>
                  </a:lnTo>
                  <a:cubicBezTo>
                    <a:pt x="503" y="123"/>
                    <a:pt x="501" y="122"/>
                    <a:pt x="499" y="121"/>
                  </a:cubicBezTo>
                  <a:lnTo>
                    <a:pt x="496" y="118"/>
                  </a:lnTo>
                  <a:cubicBezTo>
                    <a:pt x="495" y="117"/>
                    <a:pt x="495" y="116"/>
                    <a:pt x="494" y="115"/>
                  </a:cubicBezTo>
                  <a:lnTo>
                    <a:pt x="491" y="105"/>
                  </a:lnTo>
                  <a:lnTo>
                    <a:pt x="491" y="106"/>
                  </a:lnTo>
                  <a:lnTo>
                    <a:pt x="485" y="93"/>
                  </a:lnTo>
                  <a:lnTo>
                    <a:pt x="491" y="97"/>
                  </a:lnTo>
                  <a:lnTo>
                    <a:pt x="474" y="94"/>
                  </a:lnTo>
                  <a:lnTo>
                    <a:pt x="455" y="91"/>
                  </a:lnTo>
                  <a:lnTo>
                    <a:pt x="462" y="89"/>
                  </a:lnTo>
                  <a:lnTo>
                    <a:pt x="459" y="92"/>
                  </a:lnTo>
                  <a:lnTo>
                    <a:pt x="458" y="79"/>
                  </a:lnTo>
                  <a:lnTo>
                    <a:pt x="468" y="86"/>
                  </a:lnTo>
                  <a:lnTo>
                    <a:pt x="463" y="85"/>
                  </a:lnTo>
                  <a:lnTo>
                    <a:pt x="470" y="85"/>
                  </a:lnTo>
                  <a:cubicBezTo>
                    <a:pt x="474" y="85"/>
                    <a:pt x="478" y="88"/>
                    <a:pt x="478" y="93"/>
                  </a:cubicBezTo>
                  <a:lnTo>
                    <a:pt x="478" y="106"/>
                  </a:lnTo>
                  <a:cubicBezTo>
                    <a:pt x="478" y="110"/>
                    <a:pt x="474" y="114"/>
                    <a:pt x="470" y="114"/>
                  </a:cubicBezTo>
                  <a:lnTo>
                    <a:pt x="463" y="114"/>
                  </a:lnTo>
                  <a:cubicBezTo>
                    <a:pt x="461" y="114"/>
                    <a:pt x="459" y="113"/>
                    <a:pt x="457" y="111"/>
                  </a:cubicBezTo>
                  <a:lnTo>
                    <a:pt x="448" y="101"/>
                  </a:lnTo>
                  <a:lnTo>
                    <a:pt x="453" y="104"/>
                  </a:lnTo>
                  <a:lnTo>
                    <a:pt x="437" y="104"/>
                  </a:lnTo>
                  <a:cubicBezTo>
                    <a:pt x="435" y="104"/>
                    <a:pt x="433" y="103"/>
                    <a:pt x="432" y="101"/>
                  </a:cubicBezTo>
                  <a:lnTo>
                    <a:pt x="425" y="95"/>
                  </a:lnTo>
                  <a:lnTo>
                    <a:pt x="434" y="97"/>
                  </a:lnTo>
                  <a:lnTo>
                    <a:pt x="422" y="103"/>
                  </a:lnTo>
                  <a:lnTo>
                    <a:pt x="426" y="97"/>
                  </a:lnTo>
                  <a:lnTo>
                    <a:pt x="423" y="123"/>
                  </a:lnTo>
                  <a:cubicBezTo>
                    <a:pt x="423" y="123"/>
                    <a:pt x="423" y="124"/>
                    <a:pt x="422" y="124"/>
                  </a:cubicBezTo>
                  <a:lnTo>
                    <a:pt x="416" y="147"/>
                  </a:lnTo>
                  <a:lnTo>
                    <a:pt x="416" y="143"/>
                  </a:lnTo>
                  <a:lnTo>
                    <a:pt x="419" y="166"/>
                  </a:lnTo>
                  <a:cubicBezTo>
                    <a:pt x="420" y="168"/>
                    <a:pt x="419" y="169"/>
                    <a:pt x="419" y="171"/>
                  </a:cubicBezTo>
                  <a:lnTo>
                    <a:pt x="406" y="194"/>
                  </a:lnTo>
                  <a:lnTo>
                    <a:pt x="404" y="183"/>
                  </a:lnTo>
                  <a:lnTo>
                    <a:pt x="420" y="196"/>
                  </a:lnTo>
                  <a:lnTo>
                    <a:pt x="408" y="198"/>
                  </a:lnTo>
                  <a:lnTo>
                    <a:pt x="418" y="185"/>
                  </a:lnTo>
                  <a:cubicBezTo>
                    <a:pt x="420" y="183"/>
                    <a:pt x="422" y="182"/>
                    <a:pt x="424" y="182"/>
                  </a:cubicBezTo>
                  <a:lnTo>
                    <a:pt x="441" y="182"/>
                  </a:lnTo>
                  <a:cubicBezTo>
                    <a:pt x="442" y="182"/>
                    <a:pt x="444" y="182"/>
                    <a:pt x="446" y="183"/>
                  </a:cubicBezTo>
                  <a:lnTo>
                    <a:pt x="462" y="196"/>
                  </a:lnTo>
                  <a:lnTo>
                    <a:pt x="450" y="199"/>
                  </a:lnTo>
                  <a:lnTo>
                    <a:pt x="463" y="176"/>
                  </a:lnTo>
                  <a:cubicBezTo>
                    <a:pt x="464" y="174"/>
                    <a:pt x="466" y="172"/>
                    <a:pt x="468" y="172"/>
                  </a:cubicBezTo>
                  <a:cubicBezTo>
                    <a:pt x="471" y="172"/>
                    <a:pt x="473" y="173"/>
                    <a:pt x="475" y="174"/>
                  </a:cubicBezTo>
                  <a:lnTo>
                    <a:pt x="498" y="197"/>
                  </a:lnTo>
                  <a:lnTo>
                    <a:pt x="493" y="195"/>
                  </a:lnTo>
                  <a:lnTo>
                    <a:pt x="513" y="198"/>
                  </a:lnTo>
                  <a:cubicBezTo>
                    <a:pt x="514" y="198"/>
                    <a:pt x="515" y="198"/>
                    <a:pt x="515" y="199"/>
                  </a:cubicBezTo>
                  <a:lnTo>
                    <a:pt x="538" y="212"/>
                  </a:lnTo>
                  <a:cubicBezTo>
                    <a:pt x="539" y="213"/>
                    <a:pt x="540" y="214"/>
                    <a:pt x="541" y="215"/>
                  </a:cubicBezTo>
                  <a:lnTo>
                    <a:pt x="548" y="228"/>
                  </a:lnTo>
                  <a:cubicBezTo>
                    <a:pt x="548" y="229"/>
                    <a:pt x="548" y="230"/>
                    <a:pt x="548" y="231"/>
                  </a:cubicBezTo>
                  <a:lnTo>
                    <a:pt x="552" y="253"/>
                  </a:lnTo>
                  <a:cubicBezTo>
                    <a:pt x="552" y="255"/>
                    <a:pt x="552" y="257"/>
                    <a:pt x="551" y="258"/>
                  </a:cubicBezTo>
                  <a:lnTo>
                    <a:pt x="541" y="277"/>
                  </a:lnTo>
                  <a:cubicBezTo>
                    <a:pt x="540" y="280"/>
                    <a:pt x="537" y="282"/>
                    <a:pt x="534" y="282"/>
                  </a:cubicBezTo>
                  <a:lnTo>
                    <a:pt x="518" y="282"/>
                  </a:lnTo>
                  <a:lnTo>
                    <a:pt x="525" y="278"/>
                  </a:lnTo>
                  <a:lnTo>
                    <a:pt x="512" y="298"/>
                  </a:lnTo>
                  <a:lnTo>
                    <a:pt x="513" y="293"/>
                  </a:lnTo>
                  <a:lnTo>
                    <a:pt x="513" y="309"/>
                  </a:lnTo>
                  <a:lnTo>
                    <a:pt x="508" y="302"/>
                  </a:lnTo>
                  <a:lnTo>
                    <a:pt x="534" y="312"/>
                  </a:lnTo>
                  <a:cubicBezTo>
                    <a:pt x="536" y="313"/>
                    <a:pt x="538" y="315"/>
                    <a:pt x="539" y="318"/>
                  </a:cubicBezTo>
                  <a:lnTo>
                    <a:pt x="542" y="337"/>
                  </a:lnTo>
                  <a:lnTo>
                    <a:pt x="537" y="331"/>
                  </a:lnTo>
                  <a:lnTo>
                    <a:pt x="546" y="334"/>
                  </a:lnTo>
                  <a:cubicBezTo>
                    <a:pt x="547" y="334"/>
                    <a:pt x="548" y="335"/>
                    <a:pt x="549" y="336"/>
                  </a:cubicBezTo>
                  <a:lnTo>
                    <a:pt x="568" y="352"/>
                  </a:lnTo>
                  <a:cubicBezTo>
                    <a:pt x="570" y="354"/>
                    <a:pt x="571" y="357"/>
                    <a:pt x="571" y="360"/>
                  </a:cubicBezTo>
                  <a:lnTo>
                    <a:pt x="568" y="376"/>
                  </a:lnTo>
                  <a:lnTo>
                    <a:pt x="568" y="373"/>
                  </a:lnTo>
                  <a:lnTo>
                    <a:pt x="571" y="399"/>
                  </a:lnTo>
                  <a:lnTo>
                    <a:pt x="571" y="403"/>
                  </a:lnTo>
                  <a:cubicBezTo>
                    <a:pt x="571" y="404"/>
                    <a:pt x="571" y="406"/>
                    <a:pt x="570" y="407"/>
                  </a:cubicBezTo>
                  <a:lnTo>
                    <a:pt x="564" y="420"/>
                  </a:lnTo>
                  <a:lnTo>
                    <a:pt x="565" y="416"/>
                  </a:lnTo>
                  <a:lnTo>
                    <a:pt x="565" y="423"/>
                  </a:lnTo>
                  <a:lnTo>
                    <a:pt x="553" y="416"/>
                  </a:lnTo>
                  <a:lnTo>
                    <a:pt x="575" y="403"/>
                  </a:lnTo>
                  <a:cubicBezTo>
                    <a:pt x="578" y="401"/>
                    <a:pt x="582" y="402"/>
                    <a:pt x="585" y="404"/>
                  </a:cubicBezTo>
                  <a:lnTo>
                    <a:pt x="591" y="411"/>
                  </a:lnTo>
                  <a:lnTo>
                    <a:pt x="581" y="409"/>
                  </a:lnTo>
                  <a:lnTo>
                    <a:pt x="598" y="400"/>
                  </a:lnTo>
                  <a:lnTo>
                    <a:pt x="611" y="393"/>
                  </a:lnTo>
                  <a:cubicBezTo>
                    <a:pt x="612" y="392"/>
                    <a:pt x="613" y="392"/>
                    <a:pt x="615" y="392"/>
                  </a:cubicBezTo>
                  <a:lnTo>
                    <a:pt x="624" y="392"/>
                  </a:lnTo>
                  <a:cubicBezTo>
                    <a:pt x="627" y="392"/>
                    <a:pt x="629" y="393"/>
                    <a:pt x="631" y="395"/>
                  </a:cubicBezTo>
                  <a:lnTo>
                    <a:pt x="643" y="411"/>
                  </a:lnTo>
                  <a:cubicBezTo>
                    <a:pt x="645" y="413"/>
                    <a:pt x="645" y="414"/>
                    <a:pt x="645" y="416"/>
                  </a:cubicBezTo>
                  <a:lnTo>
                    <a:pt x="645" y="423"/>
                  </a:lnTo>
                  <a:cubicBezTo>
                    <a:pt x="645" y="426"/>
                    <a:pt x="643" y="428"/>
                    <a:pt x="641" y="430"/>
                  </a:cubicBezTo>
                  <a:lnTo>
                    <a:pt x="634" y="433"/>
                  </a:lnTo>
                  <a:lnTo>
                    <a:pt x="639" y="426"/>
                  </a:lnTo>
                  <a:lnTo>
                    <a:pt x="639" y="445"/>
                  </a:lnTo>
                  <a:cubicBezTo>
                    <a:pt x="639" y="447"/>
                    <a:pt x="638" y="448"/>
                    <a:pt x="637" y="450"/>
                  </a:cubicBezTo>
                  <a:lnTo>
                    <a:pt x="631" y="459"/>
                  </a:lnTo>
                  <a:lnTo>
                    <a:pt x="628" y="465"/>
                  </a:lnTo>
                  <a:cubicBezTo>
                    <a:pt x="628" y="466"/>
                    <a:pt x="627" y="467"/>
                    <a:pt x="627" y="467"/>
                  </a:cubicBezTo>
                  <a:lnTo>
                    <a:pt x="620" y="474"/>
                  </a:lnTo>
                  <a:lnTo>
                    <a:pt x="622" y="472"/>
                  </a:lnTo>
                  <a:lnTo>
                    <a:pt x="619" y="478"/>
                  </a:lnTo>
                  <a:lnTo>
                    <a:pt x="619" y="477"/>
                  </a:lnTo>
                  <a:lnTo>
                    <a:pt x="616" y="487"/>
                  </a:lnTo>
                  <a:cubicBezTo>
                    <a:pt x="615" y="489"/>
                    <a:pt x="614" y="490"/>
                    <a:pt x="612" y="491"/>
                  </a:cubicBezTo>
                  <a:lnTo>
                    <a:pt x="605" y="495"/>
                  </a:lnTo>
                  <a:lnTo>
                    <a:pt x="607" y="493"/>
                  </a:lnTo>
                  <a:lnTo>
                    <a:pt x="594" y="506"/>
                  </a:lnTo>
                  <a:lnTo>
                    <a:pt x="597" y="500"/>
                  </a:lnTo>
                  <a:lnTo>
                    <a:pt x="597" y="507"/>
                  </a:lnTo>
                  <a:lnTo>
                    <a:pt x="597" y="523"/>
                  </a:lnTo>
                  <a:cubicBezTo>
                    <a:pt x="597" y="526"/>
                    <a:pt x="595" y="528"/>
                    <a:pt x="593" y="530"/>
                  </a:cubicBezTo>
                  <a:lnTo>
                    <a:pt x="577" y="540"/>
                  </a:lnTo>
                  <a:cubicBezTo>
                    <a:pt x="575" y="541"/>
                    <a:pt x="572" y="541"/>
                    <a:pt x="570" y="540"/>
                  </a:cubicBezTo>
                  <a:cubicBezTo>
                    <a:pt x="568" y="539"/>
                    <a:pt x="566" y="538"/>
                    <a:pt x="565" y="535"/>
                  </a:cubicBezTo>
                  <a:lnTo>
                    <a:pt x="562" y="526"/>
                  </a:lnTo>
                  <a:lnTo>
                    <a:pt x="569" y="531"/>
                  </a:lnTo>
                  <a:lnTo>
                    <a:pt x="560" y="531"/>
                  </a:lnTo>
                  <a:cubicBezTo>
                    <a:pt x="559" y="531"/>
                    <a:pt x="557" y="531"/>
                    <a:pt x="556" y="530"/>
                  </a:cubicBezTo>
                  <a:lnTo>
                    <a:pt x="543" y="524"/>
                  </a:lnTo>
                  <a:lnTo>
                    <a:pt x="549" y="524"/>
                  </a:lnTo>
                  <a:lnTo>
                    <a:pt x="527" y="531"/>
                  </a:lnTo>
                  <a:lnTo>
                    <a:pt x="532" y="523"/>
                  </a:lnTo>
                  <a:lnTo>
                    <a:pt x="532" y="529"/>
                  </a:lnTo>
                  <a:cubicBezTo>
                    <a:pt x="532" y="533"/>
                    <a:pt x="530" y="536"/>
                    <a:pt x="527" y="537"/>
                  </a:cubicBezTo>
                  <a:lnTo>
                    <a:pt x="498" y="547"/>
                  </a:lnTo>
                  <a:lnTo>
                    <a:pt x="500" y="545"/>
                  </a:lnTo>
                  <a:lnTo>
                    <a:pt x="471" y="568"/>
                  </a:lnTo>
                  <a:lnTo>
                    <a:pt x="459" y="580"/>
                  </a:lnTo>
                  <a:lnTo>
                    <a:pt x="460" y="579"/>
                  </a:lnTo>
                  <a:lnTo>
                    <a:pt x="451" y="595"/>
                  </a:lnTo>
                  <a:cubicBezTo>
                    <a:pt x="450" y="596"/>
                    <a:pt x="449" y="597"/>
                    <a:pt x="447" y="598"/>
                  </a:cubicBezTo>
                  <a:lnTo>
                    <a:pt x="422" y="611"/>
                  </a:lnTo>
                  <a:lnTo>
                    <a:pt x="413" y="617"/>
                  </a:lnTo>
                  <a:cubicBezTo>
                    <a:pt x="412" y="617"/>
                    <a:pt x="412" y="617"/>
                    <a:pt x="412" y="618"/>
                  </a:cubicBezTo>
                  <a:lnTo>
                    <a:pt x="370" y="637"/>
                  </a:lnTo>
                  <a:cubicBezTo>
                    <a:pt x="369" y="638"/>
                    <a:pt x="368" y="638"/>
                    <a:pt x="366" y="638"/>
                  </a:cubicBezTo>
                  <a:lnTo>
                    <a:pt x="357" y="638"/>
                  </a:lnTo>
                  <a:lnTo>
                    <a:pt x="364" y="633"/>
                  </a:lnTo>
                  <a:lnTo>
                    <a:pt x="361" y="640"/>
                  </a:lnTo>
                  <a:cubicBezTo>
                    <a:pt x="360" y="641"/>
                    <a:pt x="359" y="643"/>
                    <a:pt x="357" y="643"/>
                  </a:cubicBezTo>
                  <a:lnTo>
                    <a:pt x="351" y="647"/>
                  </a:lnTo>
                  <a:lnTo>
                    <a:pt x="353" y="645"/>
                  </a:lnTo>
                  <a:lnTo>
                    <a:pt x="337" y="661"/>
                  </a:lnTo>
                  <a:cubicBezTo>
                    <a:pt x="335" y="663"/>
                    <a:pt x="332" y="664"/>
                    <a:pt x="330" y="664"/>
                  </a:cubicBezTo>
                  <a:lnTo>
                    <a:pt x="307" y="660"/>
                  </a:lnTo>
                  <a:cubicBezTo>
                    <a:pt x="305" y="660"/>
                    <a:pt x="303" y="659"/>
                    <a:pt x="302" y="657"/>
                  </a:cubicBezTo>
                  <a:lnTo>
                    <a:pt x="282" y="624"/>
                  </a:lnTo>
                  <a:cubicBezTo>
                    <a:pt x="281" y="623"/>
                    <a:pt x="281" y="622"/>
                    <a:pt x="281" y="620"/>
                  </a:cubicBezTo>
                  <a:lnTo>
                    <a:pt x="281" y="610"/>
                  </a:lnTo>
                  <a:lnTo>
                    <a:pt x="295" y="616"/>
                  </a:lnTo>
                  <a:lnTo>
                    <a:pt x="275" y="635"/>
                  </a:lnTo>
                  <a:lnTo>
                    <a:pt x="256" y="652"/>
                  </a:lnTo>
                  <a:cubicBezTo>
                    <a:pt x="254" y="653"/>
                    <a:pt x="252" y="654"/>
                    <a:pt x="250" y="654"/>
                  </a:cubicBezTo>
                  <a:lnTo>
                    <a:pt x="234" y="654"/>
                  </a:lnTo>
                  <a:cubicBezTo>
                    <a:pt x="234" y="654"/>
                    <a:pt x="233" y="654"/>
                    <a:pt x="232" y="654"/>
                  </a:cubicBezTo>
                  <a:lnTo>
                    <a:pt x="194" y="644"/>
                  </a:lnTo>
                  <a:lnTo>
                    <a:pt x="204" y="636"/>
                  </a:lnTo>
                  <a:lnTo>
                    <a:pt x="204" y="639"/>
                  </a:lnTo>
                  <a:cubicBezTo>
                    <a:pt x="204" y="643"/>
                    <a:pt x="201" y="646"/>
                    <a:pt x="198" y="647"/>
                  </a:cubicBezTo>
                  <a:lnTo>
                    <a:pt x="185" y="650"/>
                  </a:lnTo>
                  <a:lnTo>
                    <a:pt x="191" y="643"/>
                  </a:lnTo>
                  <a:lnTo>
                    <a:pt x="191" y="649"/>
                  </a:lnTo>
                  <a:cubicBezTo>
                    <a:pt x="191" y="651"/>
                    <a:pt x="190" y="653"/>
                    <a:pt x="189" y="654"/>
                  </a:cubicBezTo>
                  <a:lnTo>
                    <a:pt x="179" y="667"/>
                  </a:lnTo>
                  <a:cubicBezTo>
                    <a:pt x="179" y="667"/>
                    <a:pt x="179" y="668"/>
                    <a:pt x="179" y="668"/>
                  </a:cubicBezTo>
                  <a:lnTo>
                    <a:pt x="176" y="671"/>
                  </a:lnTo>
                  <a:cubicBezTo>
                    <a:pt x="174" y="673"/>
                    <a:pt x="172" y="673"/>
                    <a:pt x="170" y="673"/>
                  </a:cubicBezTo>
                  <a:lnTo>
                    <a:pt x="163" y="673"/>
                  </a:lnTo>
                  <a:cubicBezTo>
                    <a:pt x="160" y="673"/>
                    <a:pt x="158" y="672"/>
                    <a:pt x="156" y="669"/>
                  </a:cubicBezTo>
                  <a:lnTo>
                    <a:pt x="153" y="662"/>
                  </a:lnTo>
                  <a:lnTo>
                    <a:pt x="163" y="666"/>
                  </a:lnTo>
                  <a:lnTo>
                    <a:pt x="153" y="670"/>
                  </a:lnTo>
                  <a:cubicBezTo>
                    <a:pt x="151" y="670"/>
                    <a:pt x="149" y="670"/>
                    <a:pt x="147" y="669"/>
                  </a:cubicBezTo>
                  <a:lnTo>
                    <a:pt x="140" y="666"/>
                  </a:lnTo>
                  <a:lnTo>
                    <a:pt x="150" y="665"/>
                  </a:lnTo>
                  <a:lnTo>
                    <a:pt x="143" y="671"/>
                  </a:lnTo>
                  <a:lnTo>
                    <a:pt x="145" y="662"/>
                  </a:lnTo>
                  <a:lnTo>
                    <a:pt x="148" y="668"/>
                  </a:lnTo>
                  <a:cubicBezTo>
                    <a:pt x="149" y="669"/>
                    <a:pt x="149" y="671"/>
                    <a:pt x="149" y="672"/>
                  </a:cubicBezTo>
                  <a:lnTo>
                    <a:pt x="149" y="682"/>
                  </a:lnTo>
                  <a:lnTo>
                    <a:pt x="149" y="685"/>
                  </a:lnTo>
                  <a:cubicBezTo>
                    <a:pt x="149" y="687"/>
                    <a:pt x="147" y="690"/>
                    <a:pt x="145" y="691"/>
                  </a:cubicBezTo>
                  <a:lnTo>
                    <a:pt x="136" y="698"/>
                  </a:lnTo>
                  <a:lnTo>
                    <a:pt x="114" y="717"/>
                  </a:lnTo>
                  <a:lnTo>
                    <a:pt x="115" y="715"/>
                  </a:lnTo>
                  <a:lnTo>
                    <a:pt x="106" y="731"/>
                  </a:lnTo>
                  <a:lnTo>
                    <a:pt x="96" y="747"/>
                  </a:lnTo>
                  <a:cubicBezTo>
                    <a:pt x="96" y="748"/>
                    <a:pt x="95" y="749"/>
                    <a:pt x="94" y="749"/>
                  </a:cubicBezTo>
                  <a:lnTo>
                    <a:pt x="59" y="778"/>
                  </a:lnTo>
                  <a:lnTo>
                    <a:pt x="17" y="814"/>
                  </a:lnTo>
                  <a:lnTo>
                    <a:pt x="19" y="803"/>
                  </a:lnTo>
                  <a:lnTo>
                    <a:pt x="25" y="813"/>
                  </a:lnTo>
                  <a:cubicBezTo>
                    <a:pt x="27" y="816"/>
                    <a:pt x="27" y="820"/>
                    <a:pt x="24" y="823"/>
                  </a:cubicBezTo>
                  <a:lnTo>
                    <a:pt x="21" y="826"/>
                  </a:lnTo>
                  <a:lnTo>
                    <a:pt x="23" y="821"/>
                  </a:lnTo>
                  <a:lnTo>
                    <a:pt x="23" y="824"/>
                  </a:lnTo>
                  <a:cubicBezTo>
                    <a:pt x="23" y="826"/>
                    <a:pt x="22" y="828"/>
                    <a:pt x="21" y="830"/>
                  </a:cubicBezTo>
                  <a:lnTo>
                    <a:pt x="18" y="833"/>
                  </a:lnTo>
                  <a:lnTo>
                    <a:pt x="20" y="827"/>
                  </a:lnTo>
                  <a:lnTo>
                    <a:pt x="20" y="830"/>
                  </a:lnTo>
                  <a:cubicBezTo>
                    <a:pt x="20" y="833"/>
                    <a:pt x="18" y="836"/>
                    <a:pt x="16" y="838"/>
                  </a:cubicBezTo>
                  <a:lnTo>
                    <a:pt x="9" y="841"/>
                  </a:lnTo>
                  <a:lnTo>
                    <a:pt x="2" y="826"/>
                  </a:lnTo>
                  <a:lnTo>
                    <a:pt x="8" y="823"/>
                  </a:lnTo>
                  <a:lnTo>
                    <a:pt x="4" y="830"/>
                  </a:lnTo>
                  <a:lnTo>
                    <a:pt x="4" y="827"/>
                  </a:lnTo>
                  <a:cubicBezTo>
                    <a:pt x="4" y="825"/>
                    <a:pt x="5" y="823"/>
                    <a:pt x="6" y="822"/>
                  </a:cubicBezTo>
                  <a:lnTo>
                    <a:pt x="9" y="818"/>
                  </a:lnTo>
                  <a:lnTo>
                    <a:pt x="7" y="824"/>
                  </a:lnTo>
                  <a:lnTo>
                    <a:pt x="7" y="821"/>
                  </a:lnTo>
                  <a:cubicBezTo>
                    <a:pt x="7" y="819"/>
                    <a:pt x="8" y="817"/>
                    <a:pt x="9" y="815"/>
                  </a:cubicBezTo>
                  <a:lnTo>
                    <a:pt x="13" y="812"/>
                  </a:lnTo>
                  <a:lnTo>
                    <a:pt x="12" y="822"/>
                  </a:lnTo>
                  <a:lnTo>
                    <a:pt x="5" y="812"/>
                  </a:lnTo>
                  <a:cubicBezTo>
                    <a:pt x="3" y="809"/>
                    <a:pt x="4" y="804"/>
                    <a:pt x="7" y="802"/>
                  </a:cubicBezTo>
                  <a:lnTo>
                    <a:pt x="49" y="766"/>
                  </a:lnTo>
                  <a:lnTo>
                    <a:pt x="84" y="737"/>
                  </a:lnTo>
                  <a:lnTo>
                    <a:pt x="82" y="739"/>
                  </a:lnTo>
                  <a:lnTo>
                    <a:pt x="92" y="723"/>
                  </a:lnTo>
                  <a:lnTo>
                    <a:pt x="102" y="707"/>
                  </a:lnTo>
                  <a:cubicBezTo>
                    <a:pt x="102" y="706"/>
                    <a:pt x="103" y="705"/>
                    <a:pt x="103" y="705"/>
                  </a:cubicBezTo>
                  <a:lnTo>
                    <a:pt x="127" y="685"/>
                  </a:lnTo>
                  <a:lnTo>
                    <a:pt x="136" y="678"/>
                  </a:lnTo>
                  <a:lnTo>
                    <a:pt x="133" y="685"/>
                  </a:lnTo>
                  <a:lnTo>
                    <a:pt x="133" y="682"/>
                  </a:lnTo>
                  <a:lnTo>
                    <a:pt x="133" y="672"/>
                  </a:lnTo>
                  <a:lnTo>
                    <a:pt x="134" y="675"/>
                  </a:lnTo>
                  <a:lnTo>
                    <a:pt x="130" y="669"/>
                  </a:lnTo>
                  <a:cubicBezTo>
                    <a:pt x="129" y="666"/>
                    <a:pt x="130" y="662"/>
                    <a:pt x="132" y="660"/>
                  </a:cubicBezTo>
                  <a:lnTo>
                    <a:pt x="138" y="653"/>
                  </a:lnTo>
                  <a:cubicBezTo>
                    <a:pt x="141" y="651"/>
                    <a:pt x="145" y="650"/>
                    <a:pt x="148" y="652"/>
                  </a:cubicBezTo>
                  <a:lnTo>
                    <a:pt x="154" y="655"/>
                  </a:lnTo>
                  <a:lnTo>
                    <a:pt x="148" y="655"/>
                  </a:lnTo>
                  <a:lnTo>
                    <a:pt x="158" y="651"/>
                  </a:lnTo>
                  <a:cubicBezTo>
                    <a:pt x="161" y="650"/>
                    <a:pt x="166" y="652"/>
                    <a:pt x="167" y="655"/>
                  </a:cubicBezTo>
                  <a:lnTo>
                    <a:pt x="171" y="662"/>
                  </a:lnTo>
                  <a:lnTo>
                    <a:pt x="163" y="657"/>
                  </a:lnTo>
                  <a:lnTo>
                    <a:pt x="170" y="657"/>
                  </a:lnTo>
                  <a:lnTo>
                    <a:pt x="164" y="660"/>
                  </a:lnTo>
                  <a:lnTo>
                    <a:pt x="167" y="656"/>
                  </a:lnTo>
                  <a:lnTo>
                    <a:pt x="167" y="657"/>
                  </a:lnTo>
                  <a:lnTo>
                    <a:pt x="176" y="644"/>
                  </a:lnTo>
                  <a:lnTo>
                    <a:pt x="175" y="649"/>
                  </a:lnTo>
                  <a:lnTo>
                    <a:pt x="175" y="643"/>
                  </a:lnTo>
                  <a:cubicBezTo>
                    <a:pt x="175" y="639"/>
                    <a:pt x="177" y="636"/>
                    <a:pt x="181" y="635"/>
                  </a:cubicBezTo>
                  <a:lnTo>
                    <a:pt x="194" y="632"/>
                  </a:lnTo>
                  <a:lnTo>
                    <a:pt x="188" y="639"/>
                  </a:lnTo>
                  <a:lnTo>
                    <a:pt x="188" y="636"/>
                  </a:lnTo>
                  <a:cubicBezTo>
                    <a:pt x="188" y="634"/>
                    <a:pt x="189" y="631"/>
                    <a:pt x="191" y="630"/>
                  </a:cubicBezTo>
                  <a:cubicBezTo>
                    <a:pt x="193" y="628"/>
                    <a:pt x="195" y="628"/>
                    <a:pt x="198" y="628"/>
                  </a:cubicBezTo>
                  <a:lnTo>
                    <a:pt x="236" y="638"/>
                  </a:lnTo>
                  <a:lnTo>
                    <a:pt x="234" y="638"/>
                  </a:lnTo>
                  <a:lnTo>
                    <a:pt x="250" y="638"/>
                  </a:lnTo>
                  <a:lnTo>
                    <a:pt x="245" y="640"/>
                  </a:lnTo>
                  <a:lnTo>
                    <a:pt x="264" y="624"/>
                  </a:lnTo>
                  <a:lnTo>
                    <a:pt x="283" y="605"/>
                  </a:lnTo>
                  <a:cubicBezTo>
                    <a:pt x="286" y="602"/>
                    <a:pt x="289" y="602"/>
                    <a:pt x="292" y="603"/>
                  </a:cubicBezTo>
                  <a:cubicBezTo>
                    <a:pt x="295" y="604"/>
                    <a:pt x="297" y="607"/>
                    <a:pt x="297" y="610"/>
                  </a:cubicBezTo>
                  <a:lnTo>
                    <a:pt x="297" y="620"/>
                  </a:lnTo>
                  <a:lnTo>
                    <a:pt x="296" y="616"/>
                  </a:lnTo>
                  <a:lnTo>
                    <a:pt x="315" y="648"/>
                  </a:lnTo>
                  <a:lnTo>
                    <a:pt x="310" y="644"/>
                  </a:lnTo>
                  <a:lnTo>
                    <a:pt x="332" y="648"/>
                  </a:lnTo>
                  <a:lnTo>
                    <a:pt x="325" y="650"/>
                  </a:lnTo>
                  <a:lnTo>
                    <a:pt x="341" y="634"/>
                  </a:lnTo>
                  <a:cubicBezTo>
                    <a:pt x="342" y="633"/>
                    <a:pt x="343" y="633"/>
                    <a:pt x="343" y="632"/>
                  </a:cubicBezTo>
                  <a:lnTo>
                    <a:pt x="350" y="629"/>
                  </a:lnTo>
                  <a:lnTo>
                    <a:pt x="346" y="633"/>
                  </a:lnTo>
                  <a:lnTo>
                    <a:pt x="350" y="626"/>
                  </a:lnTo>
                  <a:cubicBezTo>
                    <a:pt x="351" y="623"/>
                    <a:pt x="354" y="622"/>
                    <a:pt x="357" y="622"/>
                  </a:cubicBezTo>
                  <a:lnTo>
                    <a:pt x="366" y="622"/>
                  </a:lnTo>
                  <a:lnTo>
                    <a:pt x="363" y="623"/>
                  </a:lnTo>
                  <a:lnTo>
                    <a:pt x="405" y="603"/>
                  </a:lnTo>
                  <a:lnTo>
                    <a:pt x="404" y="604"/>
                  </a:lnTo>
                  <a:lnTo>
                    <a:pt x="414" y="597"/>
                  </a:lnTo>
                  <a:lnTo>
                    <a:pt x="440" y="584"/>
                  </a:lnTo>
                  <a:lnTo>
                    <a:pt x="437" y="587"/>
                  </a:lnTo>
                  <a:lnTo>
                    <a:pt x="447" y="571"/>
                  </a:lnTo>
                  <a:cubicBezTo>
                    <a:pt x="447" y="570"/>
                    <a:pt x="447" y="570"/>
                    <a:pt x="448" y="569"/>
                  </a:cubicBezTo>
                  <a:lnTo>
                    <a:pt x="461" y="556"/>
                  </a:lnTo>
                  <a:lnTo>
                    <a:pt x="490" y="533"/>
                  </a:lnTo>
                  <a:cubicBezTo>
                    <a:pt x="491" y="532"/>
                    <a:pt x="492" y="532"/>
                    <a:pt x="493" y="532"/>
                  </a:cubicBezTo>
                  <a:lnTo>
                    <a:pt x="522" y="522"/>
                  </a:lnTo>
                  <a:lnTo>
                    <a:pt x="516" y="529"/>
                  </a:lnTo>
                  <a:lnTo>
                    <a:pt x="516" y="523"/>
                  </a:lnTo>
                  <a:cubicBezTo>
                    <a:pt x="516" y="519"/>
                    <a:pt x="519" y="516"/>
                    <a:pt x="522" y="515"/>
                  </a:cubicBezTo>
                  <a:lnTo>
                    <a:pt x="545" y="509"/>
                  </a:lnTo>
                  <a:cubicBezTo>
                    <a:pt x="547" y="508"/>
                    <a:pt x="549" y="508"/>
                    <a:pt x="550" y="509"/>
                  </a:cubicBezTo>
                  <a:lnTo>
                    <a:pt x="563" y="516"/>
                  </a:lnTo>
                  <a:lnTo>
                    <a:pt x="560" y="515"/>
                  </a:lnTo>
                  <a:lnTo>
                    <a:pt x="569" y="515"/>
                  </a:lnTo>
                  <a:cubicBezTo>
                    <a:pt x="573" y="515"/>
                    <a:pt x="576" y="517"/>
                    <a:pt x="577" y="520"/>
                  </a:cubicBezTo>
                  <a:lnTo>
                    <a:pt x="580" y="530"/>
                  </a:lnTo>
                  <a:lnTo>
                    <a:pt x="569" y="526"/>
                  </a:lnTo>
                  <a:lnTo>
                    <a:pt x="585" y="516"/>
                  </a:lnTo>
                  <a:lnTo>
                    <a:pt x="581" y="523"/>
                  </a:lnTo>
                  <a:lnTo>
                    <a:pt x="581" y="507"/>
                  </a:lnTo>
                  <a:lnTo>
                    <a:pt x="581" y="500"/>
                  </a:lnTo>
                  <a:cubicBezTo>
                    <a:pt x="581" y="498"/>
                    <a:pt x="582" y="496"/>
                    <a:pt x="583" y="495"/>
                  </a:cubicBezTo>
                  <a:lnTo>
                    <a:pt x="596" y="482"/>
                  </a:lnTo>
                  <a:cubicBezTo>
                    <a:pt x="597" y="481"/>
                    <a:pt x="597" y="481"/>
                    <a:pt x="598" y="480"/>
                  </a:cubicBezTo>
                  <a:lnTo>
                    <a:pt x="605" y="477"/>
                  </a:lnTo>
                  <a:lnTo>
                    <a:pt x="601" y="482"/>
                  </a:lnTo>
                  <a:lnTo>
                    <a:pt x="604" y="472"/>
                  </a:lnTo>
                  <a:cubicBezTo>
                    <a:pt x="604" y="472"/>
                    <a:pt x="604" y="471"/>
                    <a:pt x="604" y="471"/>
                  </a:cubicBezTo>
                  <a:lnTo>
                    <a:pt x="607" y="464"/>
                  </a:lnTo>
                  <a:cubicBezTo>
                    <a:pt x="608" y="464"/>
                    <a:pt x="608" y="463"/>
                    <a:pt x="609" y="462"/>
                  </a:cubicBezTo>
                  <a:lnTo>
                    <a:pt x="615" y="456"/>
                  </a:lnTo>
                  <a:lnTo>
                    <a:pt x="614" y="458"/>
                  </a:lnTo>
                  <a:lnTo>
                    <a:pt x="618" y="451"/>
                  </a:lnTo>
                  <a:lnTo>
                    <a:pt x="624" y="441"/>
                  </a:lnTo>
                  <a:lnTo>
                    <a:pt x="623" y="445"/>
                  </a:lnTo>
                  <a:lnTo>
                    <a:pt x="623" y="426"/>
                  </a:lnTo>
                  <a:cubicBezTo>
                    <a:pt x="623" y="423"/>
                    <a:pt x="624" y="420"/>
                    <a:pt x="627" y="419"/>
                  </a:cubicBezTo>
                  <a:lnTo>
                    <a:pt x="634" y="416"/>
                  </a:lnTo>
                  <a:lnTo>
                    <a:pt x="629" y="423"/>
                  </a:lnTo>
                  <a:lnTo>
                    <a:pt x="629" y="416"/>
                  </a:lnTo>
                  <a:lnTo>
                    <a:pt x="631" y="421"/>
                  </a:lnTo>
                  <a:lnTo>
                    <a:pt x="618" y="405"/>
                  </a:lnTo>
                  <a:lnTo>
                    <a:pt x="624" y="408"/>
                  </a:lnTo>
                  <a:lnTo>
                    <a:pt x="615" y="408"/>
                  </a:lnTo>
                  <a:lnTo>
                    <a:pt x="618" y="407"/>
                  </a:lnTo>
                  <a:lnTo>
                    <a:pt x="606" y="413"/>
                  </a:lnTo>
                  <a:lnTo>
                    <a:pt x="590" y="423"/>
                  </a:lnTo>
                  <a:cubicBezTo>
                    <a:pt x="587" y="425"/>
                    <a:pt x="583" y="424"/>
                    <a:pt x="580" y="422"/>
                  </a:cubicBezTo>
                  <a:lnTo>
                    <a:pt x="573" y="415"/>
                  </a:lnTo>
                  <a:lnTo>
                    <a:pt x="583" y="417"/>
                  </a:lnTo>
                  <a:lnTo>
                    <a:pt x="561" y="430"/>
                  </a:lnTo>
                  <a:cubicBezTo>
                    <a:pt x="558" y="431"/>
                    <a:pt x="555" y="431"/>
                    <a:pt x="553" y="430"/>
                  </a:cubicBezTo>
                  <a:cubicBezTo>
                    <a:pt x="550" y="428"/>
                    <a:pt x="549" y="426"/>
                    <a:pt x="549" y="423"/>
                  </a:cubicBezTo>
                  <a:lnTo>
                    <a:pt x="549" y="416"/>
                  </a:lnTo>
                  <a:cubicBezTo>
                    <a:pt x="549" y="415"/>
                    <a:pt x="549" y="414"/>
                    <a:pt x="549" y="413"/>
                  </a:cubicBezTo>
                  <a:lnTo>
                    <a:pt x="556" y="400"/>
                  </a:lnTo>
                  <a:lnTo>
                    <a:pt x="555" y="403"/>
                  </a:lnTo>
                  <a:lnTo>
                    <a:pt x="555" y="401"/>
                  </a:lnTo>
                  <a:lnTo>
                    <a:pt x="552" y="375"/>
                  </a:lnTo>
                  <a:cubicBezTo>
                    <a:pt x="552" y="374"/>
                    <a:pt x="552" y="373"/>
                    <a:pt x="552" y="373"/>
                  </a:cubicBezTo>
                  <a:lnTo>
                    <a:pt x="555" y="356"/>
                  </a:lnTo>
                  <a:lnTo>
                    <a:pt x="558" y="364"/>
                  </a:lnTo>
                  <a:lnTo>
                    <a:pt x="539" y="348"/>
                  </a:lnTo>
                  <a:lnTo>
                    <a:pt x="541" y="349"/>
                  </a:lnTo>
                  <a:lnTo>
                    <a:pt x="531" y="346"/>
                  </a:lnTo>
                  <a:cubicBezTo>
                    <a:pt x="529" y="345"/>
                    <a:pt x="527" y="343"/>
                    <a:pt x="526" y="340"/>
                  </a:cubicBezTo>
                  <a:lnTo>
                    <a:pt x="523" y="320"/>
                  </a:lnTo>
                  <a:lnTo>
                    <a:pt x="528" y="327"/>
                  </a:lnTo>
                  <a:lnTo>
                    <a:pt x="502" y="317"/>
                  </a:lnTo>
                  <a:cubicBezTo>
                    <a:pt x="499" y="316"/>
                    <a:pt x="497" y="313"/>
                    <a:pt x="497" y="309"/>
                  </a:cubicBezTo>
                  <a:lnTo>
                    <a:pt x="497" y="293"/>
                  </a:lnTo>
                  <a:cubicBezTo>
                    <a:pt x="497" y="292"/>
                    <a:pt x="497" y="290"/>
                    <a:pt x="498" y="289"/>
                  </a:cubicBezTo>
                  <a:lnTo>
                    <a:pt x="511" y="269"/>
                  </a:lnTo>
                  <a:cubicBezTo>
                    <a:pt x="513" y="267"/>
                    <a:pt x="515" y="266"/>
                    <a:pt x="518" y="266"/>
                  </a:cubicBezTo>
                  <a:lnTo>
                    <a:pt x="534" y="266"/>
                  </a:lnTo>
                  <a:lnTo>
                    <a:pt x="527" y="270"/>
                  </a:lnTo>
                  <a:lnTo>
                    <a:pt x="537" y="251"/>
                  </a:lnTo>
                  <a:lnTo>
                    <a:pt x="536" y="256"/>
                  </a:lnTo>
                  <a:lnTo>
                    <a:pt x="533" y="233"/>
                  </a:lnTo>
                  <a:lnTo>
                    <a:pt x="533" y="235"/>
                  </a:lnTo>
                  <a:lnTo>
                    <a:pt x="527" y="222"/>
                  </a:lnTo>
                  <a:lnTo>
                    <a:pt x="530" y="226"/>
                  </a:lnTo>
                  <a:lnTo>
                    <a:pt x="507" y="213"/>
                  </a:lnTo>
                  <a:lnTo>
                    <a:pt x="510" y="214"/>
                  </a:lnTo>
                  <a:lnTo>
                    <a:pt x="491" y="211"/>
                  </a:lnTo>
                  <a:cubicBezTo>
                    <a:pt x="489" y="210"/>
                    <a:pt x="488" y="209"/>
                    <a:pt x="486" y="208"/>
                  </a:cubicBezTo>
                  <a:lnTo>
                    <a:pt x="464" y="186"/>
                  </a:lnTo>
                  <a:lnTo>
                    <a:pt x="477" y="184"/>
                  </a:lnTo>
                  <a:lnTo>
                    <a:pt x="464" y="207"/>
                  </a:lnTo>
                  <a:cubicBezTo>
                    <a:pt x="462" y="209"/>
                    <a:pt x="460" y="210"/>
                    <a:pt x="458" y="210"/>
                  </a:cubicBezTo>
                  <a:cubicBezTo>
                    <a:pt x="456" y="211"/>
                    <a:pt x="453" y="210"/>
                    <a:pt x="452" y="209"/>
                  </a:cubicBezTo>
                  <a:lnTo>
                    <a:pt x="436" y="196"/>
                  </a:lnTo>
                  <a:lnTo>
                    <a:pt x="441" y="198"/>
                  </a:lnTo>
                  <a:lnTo>
                    <a:pt x="424" y="198"/>
                  </a:lnTo>
                  <a:lnTo>
                    <a:pt x="431" y="194"/>
                  </a:lnTo>
                  <a:lnTo>
                    <a:pt x="421" y="207"/>
                  </a:lnTo>
                  <a:cubicBezTo>
                    <a:pt x="420" y="209"/>
                    <a:pt x="418" y="210"/>
                    <a:pt x="416" y="211"/>
                  </a:cubicBezTo>
                  <a:cubicBezTo>
                    <a:pt x="414" y="211"/>
                    <a:pt x="411" y="210"/>
                    <a:pt x="410" y="209"/>
                  </a:cubicBezTo>
                  <a:lnTo>
                    <a:pt x="394" y="196"/>
                  </a:lnTo>
                  <a:cubicBezTo>
                    <a:pt x="391" y="193"/>
                    <a:pt x="390" y="189"/>
                    <a:pt x="392" y="186"/>
                  </a:cubicBezTo>
                  <a:lnTo>
                    <a:pt x="405" y="163"/>
                  </a:lnTo>
                  <a:lnTo>
                    <a:pt x="404" y="168"/>
                  </a:lnTo>
                  <a:lnTo>
                    <a:pt x="400" y="146"/>
                  </a:lnTo>
                  <a:cubicBezTo>
                    <a:pt x="400" y="144"/>
                    <a:pt x="400" y="143"/>
                    <a:pt x="401" y="142"/>
                  </a:cubicBezTo>
                  <a:lnTo>
                    <a:pt x="407" y="120"/>
                  </a:lnTo>
                  <a:lnTo>
                    <a:pt x="407" y="121"/>
                  </a:lnTo>
                  <a:lnTo>
                    <a:pt x="410" y="95"/>
                  </a:lnTo>
                  <a:cubicBezTo>
                    <a:pt x="410" y="92"/>
                    <a:pt x="412" y="90"/>
                    <a:pt x="414" y="89"/>
                  </a:cubicBezTo>
                  <a:lnTo>
                    <a:pt x="427" y="82"/>
                  </a:lnTo>
                  <a:cubicBezTo>
                    <a:pt x="430" y="81"/>
                    <a:pt x="434" y="81"/>
                    <a:pt x="437" y="84"/>
                  </a:cubicBezTo>
                  <a:lnTo>
                    <a:pt x="443" y="90"/>
                  </a:lnTo>
                  <a:lnTo>
                    <a:pt x="437" y="88"/>
                  </a:lnTo>
                  <a:lnTo>
                    <a:pt x="453" y="88"/>
                  </a:lnTo>
                  <a:cubicBezTo>
                    <a:pt x="456" y="88"/>
                    <a:pt x="458" y="89"/>
                    <a:pt x="459" y="90"/>
                  </a:cubicBezTo>
                  <a:lnTo>
                    <a:pt x="469" y="100"/>
                  </a:lnTo>
                  <a:lnTo>
                    <a:pt x="463" y="98"/>
                  </a:lnTo>
                  <a:lnTo>
                    <a:pt x="470" y="98"/>
                  </a:lnTo>
                  <a:lnTo>
                    <a:pt x="462" y="106"/>
                  </a:lnTo>
                  <a:lnTo>
                    <a:pt x="462" y="93"/>
                  </a:lnTo>
                  <a:lnTo>
                    <a:pt x="470" y="101"/>
                  </a:lnTo>
                  <a:lnTo>
                    <a:pt x="463" y="101"/>
                  </a:lnTo>
                  <a:cubicBezTo>
                    <a:pt x="462" y="101"/>
                    <a:pt x="460" y="100"/>
                    <a:pt x="459" y="99"/>
                  </a:cubicBezTo>
                  <a:lnTo>
                    <a:pt x="449" y="93"/>
                  </a:lnTo>
                  <a:cubicBezTo>
                    <a:pt x="447" y="91"/>
                    <a:pt x="446" y="89"/>
                    <a:pt x="445" y="87"/>
                  </a:cubicBezTo>
                  <a:cubicBezTo>
                    <a:pt x="445" y="85"/>
                    <a:pt x="446" y="82"/>
                    <a:pt x="448" y="80"/>
                  </a:cubicBezTo>
                  <a:lnTo>
                    <a:pt x="451" y="77"/>
                  </a:lnTo>
                  <a:cubicBezTo>
                    <a:pt x="453" y="75"/>
                    <a:pt x="455" y="75"/>
                    <a:pt x="458" y="75"/>
                  </a:cubicBezTo>
                  <a:lnTo>
                    <a:pt x="478" y="78"/>
                  </a:lnTo>
                  <a:lnTo>
                    <a:pt x="494" y="82"/>
                  </a:lnTo>
                  <a:cubicBezTo>
                    <a:pt x="496" y="82"/>
                    <a:pt x="498" y="84"/>
                    <a:pt x="499" y="86"/>
                  </a:cubicBezTo>
                  <a:lnTo>
                    <a:pt x="506" y="99"/>
                  </a:lnTo>
                  <a:cubicBezTo>
                    <a:pt x="506" y="99"/>
                    <a:pt x="506" y="99"/>
                    <a:pt x="506" y="100"/>
                  </a:cubicBezTo>
                  <a:lnTo>
                    <a:pt x="509" y="109"/>
                  </a:lnTo>
                  <a:lnTo>
                    <a:pt x="507" y="106"/>
                  </a:lnTo>
                  <a:lnTo>
                    <a:pt x="511" y="110"/>
                  </a:lnTo>
                  <a:lnTo>
                    <a:pt x="505" y="107"/>
                  </a:lnTo>
                  <a:lnTo>
                    <a:pt x="515" y="107"/>
                  </a:lnTo>
                  <a:lnTo>
                    <a:pt x="507" y="115"/>
                  </a:lnTo>
                  <a:lnTo>
                    <a:pt x="507" y="106"/>
                  </a:lnTo>
                  <a:cubicBezTo>
                    <a:pt x="507" y="103"/>
                    <a:pt x="508" y="100"/>
                    <a:pt x="510" y="99"/>
                  </a:cubicBezTo>
                  <a:cubicBezTo>
                    <a:pt x="513" y="97"/>
                    <a:pt x="516" y="97"/>
                    <a:pt x="518" y="98"/>
                  </a:cubicBezTo>
                  <a:lnTo>
                    <a:pt x="525" y="102"/>
                  </a:lnTo>
                  <a:lnTo>
                    <a:pt x="520" y="101"/>
                  </a:lnTo>
                  <a:lnTo>
                    <a:pt x="536" y="98"/>
                  </a:lnTo>
                  <a:lnTo>
                    <a:pt x="532" y="99"/>
                  </a:lnTo>
                  <a:lnTo>
                    <a:pt x="558" y="80"/>
                  </a:lnTo>
                  <a:lnTo>
                    <a:pt x="557" y="80"/>
                  </a:lnTo>
                  <a:lnTo>
                    <a:pt x="564" y="74"/>
                  </a:lnTo>
                  <a:cubicBezTo>
                    <a:pt x="564" y="73"/>
                    <a:pt x="565" y="73"/>
                    <a:pt x="566" y="73"/>
                  </a:cubicBezTo>
                  <a:lnTo>
                    <a:pt x="579" y="66"/>
                  </a:lnTo>
                  <a:lnTo>
                    <a:pt x="585" y="63"/>
                  </a:lnTo>
                  <a:cubicBezTo>
                    <a:pt x="586" y="62"/>
                    <a:pt x="588" y="62"/>
                    <a:pt x="589" y="62"/>
                  </a:cubicBezTo>
                  <a:lnTo>
                    <a:pt x="592" y="62"/>
                  </a:lnTo>
                  <a:lnTo>
                    <a:pt x="586" y="64"/>
                  </a:lnTo>
                  <a:lnTo>
                    <a:pt x="593" y="58"/>
                  </a:lnTo>
                  <a:lnTo>
                    <a:pt x="591" y="62"/>
                  </a:lnTo>
                  <a:lnTo>
                    <a:pt x="594" y="49"/>
                  </a:lnTo>
                  <a:cubicBezTo>
                    <a:pt x="595" y="45"/>
                    <a:pt x="598" y="43"/>
                    <a:pt x="602" y="43"/>
                  </a:cubicBezTo>
                  <a:lnTo>
                    <a:pt x="631" y="43"/>
                  </a:lnTo>
                  <a:lnTo>
                    <a:pt x="637" y="43"/>
                  </a:lnTo>
                  <a:lnTo>
                    <a:pt x="650" y="43"/>
                  </a:lnTo>
                  <a:lnTo>
                    <a:pt x="648" y="43"/>
                  </a:lnTo>
                  <a:lnTo>
                    <a:pt x="683" y="33"/>
                  </a:lnTo>
                  <a:cubicBezTo>
                    <a:pt x="685" y="33"/>
                    <a:pt x="686" y="33"/>
                    <a:pt x="688" y="33"/>
                  </a:cubicBezTo>
                  <a:lnTo>
                    <a:pt x="710" y="40"/>
                  </a:lnTo>
                  <a:lnTo>
                    <a:pt x="702" y="42"/>
                  </a:lnTo>
                  <a:lnTo>
                    <a:pt x="715" y="29"/>
                  </a:lnTo>
                  <a:cubicBezTo>
                    <a:pt x="717" y="27"/>
                    <a:pt x="719" y="26"/>
                    <a:pt x="721" y="26"/>
                  </a:cubicBezTo>
                  <a:lnTo>
                    <a:pt x="737" y="26"/>
                  </a:lnTo>
                  <a:cubicBezTo>
                    <a:pt x="738" y="26"/>
                    <a:pt x="738" y="26"/>
                    <a:pt x="739" y="27"/>
                  </a:cubicBezTo>
                  <a:lnTo>
                    <a:pt x="765" y="33"/>
                  </a:lnTo>
                  <a:lnTo>
                    <a:pt x="760" y="33"/>
                  </a:lnTo>
                  <a:lnTo>
                    <a:pt x="776" y="27"/>
                  </a:lnTo>
                  <a:lnTo>
                    <a:pt x="837" y="1"/>
                  </a:lnTo>
                  <a:cubicBezTo>
                    <a:pt x="839" y="0"/>
                    <a:pt x="842" y="0"/>
                    <a:pt x="844" y="1"/>
                  </a:cubicBezTo>
                  <a:lnTo>
                    <a:pt x="857" y="8"/>
                  </a:lnTo>
                  <a:lnTo>
                    <a:pt x="852" y="7"/>
                  </a:lnTo>
                  <a:lnTo>
                    <a:pt x="871" y="4"/>
                  </a:lnTo>
                  <a:cubicBezTo>
                    <a:pt x="874" y="3"/>
                    <a:pt x="878" y="5"/>
                    <a:pt x="879" y="8"/>
                  </a:cubicBezTo>
                  <a:lnTo>
                    <a:pt x="889" y="24"/>
                  </a:lnTo>
                  <a:lnTo>
                    <a:pt x="884" y="20"/>
                  </a:lnTo>
                  <a:lnTo>
                    <a:pt x="897" y="23"/>
                  </a:lnTo>
                  <a:lnTo>
                    <a:pt x="887" y="31"/>
                  </a:lnTo>
                  <a:lnTo>
                    <a:pt x="887" y="15"/>
                  </a:lnTo>
                  <a:cubicBezTo>
                    <a:pt x="887" y="12"/>
                    <a:pt x="888" y="10"/>
                    <a:pt x="890" y="8"/>
                  </a:cubicBezTo>
                  <a:cubicBezTo>
                    <a:pt x="892" y="7"/>
                    <a:pt x="895" y="7"/>
                    <a:pt x="898" y="7"/>
                  </a:cubicBezTo>
                  <a:lnTo>
                    <a:pt x="927" y="17"/>
                  </a:lnTo>
                  <a:cubicBezTo>
                    <a:pt x="930" y="18"/>
                    <a:pt x="933" y="22"/>
                    <a:pt x="932" y="26"/>
                  </a:cubicBezTo>
                  <a:lnTo>
                    <a:pt x="929" y="42"/>
                  </a:lnTo>
                  <a:lnTo>
                    <a:pt x="926" y="35"/>
                  </a:lnTo>
                  <a:lnTo>
                    <a:pt x="936" y="45"/>
                  </a:lnTo>
                  <a:cubicBezTo>
                    <a:pt x="938" y="47"/>
                    <a:pt x="939" y="49"/>
                    <a:pt x="938" y="52"/>
                  </a:cubicBezTo>
                  <a:lnTo>
                    <a:pt x="935" y="71"/>
                  </a:lnTo>
                  <a:lnTo>
                    <a:pt x="935" y="67"/>
                  </a:lnTo>
                  <a:lnTo>
                    <a:pt x="944" y="89"/>
                  </a:lnTo>
                  <a:lnTo>
                    <a:pt x="940" y="85"/>
                  </a:lnTo>
                  <a:lnTo>
                    <a:pt x="947" y="89"/>
                  </a:lnTo>
                  <a:lnTo>
                    <a:pt x="944" y="88"/>
                  </a:lnTo>
                  <a:lnTo>
                    <a:pt x="973" y="91"/>
                  </a:lnTo>
                  <a:cubicBezTo>
                    <a:pt x="974" y="91"/>
                    <a:pt x="975" y="91"/>
                    <a:pt x="976" y="92"/>
                  </a:cubicBezTo>
                  <a:lnTo>
                    <a:pt x="989" y="98"/>
                  </a:lnTo>
                  <a:lnTo>
                    <a:pt x="985" y="98"/>
                  </a:lnTo>
                  <a:lnTo>
                    <a:pt x="995" y="98"/>
                  </a:lnTo>
                  <a:cubicBezTo>
                    <a:pt x="996" y="98"/>
                    <a:pt x="997" y="98"/>
                    <a:pt x="997" y="98"/>
                  </a:cubicBezTo>
                  <a:lnTo>
                    <a:pt x="1017" y="104"/>
                  </a:lnTo>
                  <a:lnTo>
                    <a:pt x="1014" y="104"/>
                  </a:lnTo>
                  <a:lnTo>
                    <a:pt x="1024" y="104"/>
                  </a:lnTo>
                  <a:lnTo>
                    <a:pt x="1020" y="105"/>
                  </a:lnTo>
                  <a:lnTo>
                    <a:pt x="1042" y="92"/>
                  </a:lnTo>
                  <a:lnTo>
                    <a:pt x="1038" y="99"/>
                  </a:lnTo>
                  <a:lnTo>
                    <a:pt x="1038" y="86"/>
                  </a:lnTo>
                  <a:cubicBezTo>
                    <a:pt x="1038" y="82"/>
                    <a:pt x="1041" y="79"/>
                    <a:pt x="1044" y="78"/>
                  </a:cubicBezTo>
                  <a:lnTo>
                    <a:pt x="1057" y="75"/>
                  </a:lnTo>
                  <a:lnTo>
                    <a:pt x="1052" y="80"/>
                  </a:lnTo>
                  <a:lnTo>
                    <a:pt x="1058" y="64"/>
                  </a:lnTo>
                  <a:cubicBezTo>
                    <a:pt x="1059" y="62"/>
                    <a:pt x="1060" y="60"/>
                    <a:pt x="1062" y="60"/>
                  </a:cubicBezTo>
                  <a:lnTo>
                    <a:pt x="1069" y="56"/>
                  </a:lnTo>
                  <a:lnTo>
                    <a:pt x="1075" y="53"/>
                  </a:lnTo>
                  <a:cubicBezTo>
                    <a:pt x="1076" y="53"/>
                    <a:pt x="1077" y="52"/>
                    <a:pt x="1079" y="52"/>
                  </a:cubicBezTo>
                  <a:lnTo>
                    <a:pt x="1085" y="52"/>
                  </a:lnTo>
                  <a:cubicBezTo>
                    <a:pt x="1086" y="52"/>
                    <a:pt x="1087" y="52"/>
                    <a:pt x="1088" y="53"/>
                  </a:cubicBezTo>
                  <a:lnTo>
                    <a:pt x="1111" y="63"/>
                  </a:lnTo>
                  <a:cubicBezTo>
                    <a:pt x="1112" y="63"/>
                    <a:pt x="1113" y="64"/>
                    <a:pt x="1113" y="64"/>
                  </a:cubicBezTo>
                  <a:lnTo>
                    <a:pt x="1120" y="71"/>
                  </a:lnTo>
                  <a:lnTo>
                    <a:pt x="1110" y="70"/>
                  </a:lnTo>
                  <a:lnTo>
                    <a:pt x="1119" y="63"/>
                  </a:lnTo>
                  <a:cubicBezTo>
                    <a:pt x="1121" y="62"/>
                    <a:pt x="1122" y="62"/>
                    <a:pt x="1124" y="62"/>
                  </a:cubicBezTo>
                  <a:lnTo>
                    <a:pt x="1137" y="62"/>
                  </a:lnTo>
                  <a:cubicBezTo>
                    <a:pt x="1141" y="62"/>
                    <a:pt x="1144" y="65"/>
                    <a:pt x="1145" y="69"/>
                  </a:cubicBezTo>
                  <a:lnTo>
                    <a:pt x="1154" y="173"/>
                  </a:lnTo>
                  <a:lnTo>
                    <a:pt x="1154" y="170"/>
                  </a:lnTo>
                  <a:lnTo>
                    <a:pt x="1163" y="193"/>
                  </a:lnTo>
                  <a:lnTo>
                    <a:pt x="1161" y="190"/>
                  </a:lnTo>
                  <a:lnTo>
                    <a:pt x="1180" y="206"/>
                  </a:lnTo>
                  <a:lnTo>
                    <a:pt x="1175" y="204"/>
                  </a:lnTo>
                  <a:lnTo>
                    <a:pt x="1182" y="204"/>
                  </a:lnTo>
                  <a:lnTo>
                    <a:pt x="1188" y="204"/>
                  </a:lnTo>
                  <a:lnTo>
                    <a:pt x="1183" y="207"/>
                  </a:lnTo>
                  <a:lnTo>
                    <a:pt x="1189" y="200"/>
                  </a:lnTo>
                  <a:cubicBezTo>
                    <a:pt x="1191" y="198"/>
                    <a:pt x="1193" y="198"/>
                    <a:pt x="1196" y="198"/>
                  </a:cubicBezTo>
                  <a:cubicBezTo>
                    <a:pt x="1199" y="198"/>
                    <a:pt x="1201" y="200"/>
                    <a:pt x="1202" y="202"/>
                  </a:cubicBezTo>
                  <a:lnTo>
                    <a:pt x="1205" y="209"/>
                  </a:lnTo>
                  <a:lnTo>
                    <a:pt x="1202" y="205"/>
                  </a:lnTo>
                  <a:lnTo>
                    <a:pt x="1208" y="208"/>
                  </a:lnTo>
                  <a:lnTo>
                    <a:pt x="1207" y="208"/>
                  </a:lnTo>
                  <a:lnTo>
                    <a:pt x="1217" y="211"/>
                  </a:lnTo>
                  <a:lnTo>
                    <a:pt x="1212" y="211"/>
                  </a:lnTo>
                  <a:lnTo>
                    <a:pt x="1229" y="208"/>
                  </a:lnTo>
                  <a:lnTo>
                    <a:pt x="1245" y="204"/>
                  </a:lnTo>
                  <a:cubicBezTo>
                    <a:pt x="1245" y="204"/>
                    <a:pt x="1246" y="204"/>
                    <a:pt x="1246" y="204"/>
                  </a:cubicBezTo>
                  <a:lnTo>
                    <a:pt x="1249" y="204"/>
                  </a:lnTo>
                  <a:lnTo>
                    <a:pt x="1242" y="209"/>
                  </a:lnTo>
                  <a:lnTo>
                    <a:pt x="1252" y="189"/>
                  </a:lnTo>
                  <a:cubicBezTo>
                    <a:pt x="1254" y="186"/>
                    <a:pt x="1258" y="184"/>
                    <a:pt x="1262" y="186"/>
                  </a:cubicBezTo>
                  <a:lnTo>
                    <a:pt x="1291" y="199"/>
                  </a:lnTo>
                  <a:lnTo>
                    <a:pt x="1281" y="201"/>
                  </a:lnTo>
                  <a:lnTo>
                    <a:pt x="1288" y="192"/>
                  </a:lnTo>
                  <a:cubicBezTo>
                    <a:pt x="1289" y="189"/>
                    <a:pt x="1292" y="188"/>
                    <a:pt x="1295" y="188"/>
                  </a:cubicBezTo>
                  <a:lnTo>
                    <a:pt x="1307" y="188"/>
                  </a:lnTo>
                  <a:lnTo>
                    <a:pt x="1306" y="188"/>
                  </a:lnTo>
                  <a:lnTo>
                    <a:pt x="1329" y="185"/>
                  </a:lnTo>
                  <a:cubicBezTo>
                    <a:pt x="1330" y="185"/>
                    <a:pt x="1330" y="185"/>
                    <a:pt x="1331" y="185"/>
                  </a:cubicBezTo>
                  <a:lnTo>
                    <a:pt x="1357" y="188"/>
                  </a:lnTo>
                  <a:cubicBezTo>
                    <a:pt x="1359" y="188"/>
                    <a:pt x="1361" y="190"/>
                    <a:pt x="1362" y="191"/>
                  </a:cubicBezTo>
                  <a:lnTo>
                    <a:pt x="1372" y="204"/>
                  </a:lnTo>
                  <a:cubicBezTo>
                    <a:pt x="1373" y="205"/>
                    <a:pt x="1373" y="206"/>
                    <a:pt x="1373" y="207"/>
                  </a:cubicBezTo>
                  <a:lnTo>
                    <a:pt x="1380" y="233"/>
                  </a:lnTo>
                  <a:cubicBezTo>
                    <a:pt x="1380" y="235"/>
                    <a:pt x="1380" y="238"/>
                    <a:pt x="1379" y="239"/>
                  </a:cubicBezTo>
                  <a:lnTo>
                    <a:pt x="1372" y="249"/>
                  </a:lnTo>
                  <a:cubicBezTo>
                    <a:pt x="1372" y="250"/>
                    <a:pt x="1371" y="251"/>
                    <a:pt x="1370" y="251"/>
                  </a:cubicBezTo>
                  <a:lnTo>
                    <a:pt x="1351" y="264"/>
                  </a:lnTo>
                  <a:lnTo>
                    <a:pt x="1354" y="258"/>
                  </a:lnTo>
                  <a:lnTo>
                    <a:pt x="1354" y="267"/>
                  </a:lnTo>
                  <a:lnTo>
                    <a:pt x="1346" y="259"/>
                  </a:lnTo>
                  <a:lnTo>
                    <a:pt x="1349" y="259"/>
                  </a:lnTo>
                  <a:lnTo>
                    <a:pt x="1359" y="259"/>
                  </a:lnTo>
                  <a:cubicBezTo>
                    <a:pt x="1360" y="259"/>
                    <a:pt x="1362" y="260"/>
                    <a:pt x="1363" y="260"/>
                  </a:cubicBezTo>
                  <a:lnTo>
                    <a:pt x="1369" y="263"/>
                  </a:lnTo>
                  <a:lnTo>
                    <a:pt x="1362" y="264"/>
                  </a:lnTo>
                  <a:lnTo>
                    <a:pt x="1384" y="251"/>
                  </a:lnTo>
                  <a:cubicBezTo>
                    <a:pt x="1386" y="250"/>
                    <a:pt x="1387" y="249"/>
                    <a:pt x="1389" y="250"/>
                  </a:cubicBezTo>
                  <a:lnTo>
                    <a:pt x="1421" y="253"/>
                  </a:lnTo>
                  <a:cubicBezTo>
                    <a:pt x="1423" y="253"/>
                    <a:pt x="1425" y="254"/>
                    <a:pt x="1426" y="255"/>
                  </a:cubicBezTo>
                  <a:lnTo>
                    <a:pt x="1432" y="262"/>
                  </a:lnTo>
                  <a:lnTo>
                    <a:pt x="1427" y="259"/>
                  </a:lnTo>
                  <a:lnTo>
                    <a:pt x="1433" y="259"/>
                  </a:lnTo>
                  <a:lnTo>
                    <a:pt x="1449" y="259"/>
                  </a:lnTo>
                  <a:lnTo>
                    <a:pt x="1462" y="259"/>
                  </a:lnTo>
                  <a:lnTo>
                    <a:pt x="1494" y="259"/>
                  </a:lnTo>
                  <a:lnTo>
                    <a:pt x="1493" y="259"/>
                  </a:lnTo>
                  <a:lnTo>
                    <a:pt x="1509" y="256"/>
                  </a:lnTo>
                  <a:cubicBezTo>
                    <a:pt x="1510" y="256"/>
                    <a:pt x="1512" y="256"/>
                    <a:pt x="1513" y="257"/>
                  </a:cubicBezTo>
                  <a:lnTo>
                    <a:pt x="1523" y="260"/>
                  </a:lnTo>
                  <a:lnTo>
                    <a:pt x="1520" y="259"/>
                  </a:lnTo>
                  <a:lnTo>
                    <a:pt x="1523" y="259"/>
                  </a:lnTo>
                  <a:lnTo>
                    <a:pt x="1539" y="259"/>
                  </a:lnTo>
                  <a:lnTo>
                    <a:pt x="1564" y="256"/>
                  </a:lnTo>
                  <a:lnTo>
                    <a:pt x="1560" y="258"/>
                  </a:lnTo>
                  <a:lnTo>
                    <a:pt x="1575" y="243"/>
                  </a:lnTo>
                  <a:lnTo>
                    <a:pt x="1598" y="214"/>
                  </a:lnTo>
                  <a:lnTo>
                    <a:pt x="1614" y="194"/>
                  </a:lnTo>
                  <a:lnTo>
                    <a:pt x="1612" y="199"/>
                  </a:lnTo>
                  <a:lnTo>
                    <a:pt x="1612" y="193"/>
                  </a:lnTo>
                  <a:cubicBezTo>
                    <a:pt x="1612" y="192"/>
                    <a:pt x="1612" y="190"/>
                    <a:pt x="1613" y="189"/>
                  </a:cubicBezTo>
                  <a:lnTo>
                    <a:pt x="1616" y="183"/>
                  </a:lnTo>
                  <a:cubicBezTo>
                    <a:pt x="1618" y="180"/>
                    <a:pt x="1620" y="178"/>
                    <a:pt x="1623" y="178"/>
                  </a:cubicBezTo>
                  <a:lnTo>
                    <a:pt x="1630" y="178"/>
                  </a:lnTo>
                  <a:lnTo>
                    <a:pt x="1622" y="186"/>
                  </a:lnTo>
                  <a:lnTo>
                    <a:pt x="1622" y="170"/>
                  </a:lnTo>
                  <a:cubicBezTo>
                    <a:pt x="1622" y="169"/>
                    <a:pt x="1622" y="167"/>
                    <a:pt x="1623" y="165"/>
                  </a:cubicBezTo>
                  <a:lnTo>
                    <a:pt x="1633" y="153"/>
                  </a:lnTo>
                  <a:cubicBezTo>
                    <a:pt x="1635" y="150"/>
                    <a:pt x="1639" y="149"/>
                    <a:pt x="1642" y="150"/>
                  </a:cubicBezTo>
                  <a:lnTo>
                    <a:pt x="1691" y="169"/>
                  </a:lnTo>
                  <a:cubicBezTo>
                    <a:pt x="1692" y="170"/>
                    <a:pt x="1693" y="170"/>
                    <a:pt x="1693" y="171"/>
                  </a:cubicBezTo>
                  <a:lnTo>
                    <a:pt x="1703" y="181"/>
                  </a:lnTo>
                  <a:lnTo>
                    <a:pt x="1699" y="179"/>
                  </a:lnTo>
                  <a:lnTo>
                    <a:pt x="1805" y="198"/>
                  </a:lnTo>
                  <a:cubicBezTo>
                    <a:pt x="1806" y="198"/>
                    <a:pt x="1807" y="199"/>
                    <a:pt x="1808" y="199"/>
                  </a:cubicBezTo>
                  <a:lnTo>
                    <a:pt x="1818" y="206"/>
                  </a:lnTo>
                  <a:cubicBezTo>
                    <a:pt x="1821" y="208"/>
                    <a:pt x="1822" y="211"/>
                    <a:pt x="1821" y="214"/>
                  </a:cubicBezTo>
                  <a:lnTo>
                    <a:pt x="1818" y="227"/>
                  </a:lnTo>
                  <a:cubicBezTo>
                    <a:pt x="1818" y="228"/>
                    <a:pt x="1818" y="228"/>
                    <a:pt x="1817" y="229"/>
                  </a:cubicBezTo>
                  <a:lnTo>
                    <a:pt x="1808" y="248"/>
                  </a:lnTo>
                  <a:lnTo>
                    <a:pt x="1809" y="245"/>
                  </a:lnTo>
                  <a:lnTo>
                    <a:pt x="1809" y="258"/>
                  </a:lnTo>
                  <a:cubicBezTo>
                    <a:pt x="1809" y="260"/>
                    <a:pt x="1807" y="263"/>
                    <a:pt x="1805" y="264"/>
                  </a:cubicBezTo>
                  <a:cubicBezTo>
                    <a:pt x="1803" y="266"/>
                    <a:pt x="1800" y="266"/>
                    <a:pt x="1798" y="265"/>
                  </a:cubicBezTo>
                  <a:lnTo>
                    <a:pt x="1788" y="262"/>
                  </a:lnTo>
                  <a:cubicBezTo>
                    <a:pt x="1788" y="262"/>
                    <a:pt x="1788" y="262"/>
                    <a:pt x="1787" y="262"/>
                  </a:cubicBezTo>
                  <a:lnTo>
                    <a:pt x="1781" y="258"/>
                  </a:lnTo>
                  <a:lnTo>
                    <a:pt x="1791" y="255"/>
                  </a:lnTo>
                  <a:lnTo>
                    <a:pt x="1775" y="284"/>
                  </a:lnTo>
                  <a:cubicBezTo>
                    <a:pt x="1774" y="286"/>
                    <a:pt x="1773" y="287"/>
                    <a:pt x="1771" y="288"/>
                  </a:cubicBezTo>
                  <a:lnTo>
                    <a:pt x="1761" y="291"/>
                  </a:lnTo>
                  <a:cubicBezTo>
                    <a:pt x="1760" y="292"/>
                    <a:pt x="1758" y="292"/>
                    <a:pt x="1756" y="291"/>
                  </a:cubicBezTo>
                  <a:lnTo>
                    <a:pt x="1746" y="288"/>
                  </a:lnTo>
                  <a:cubicBezTo>
                    <a:pt x="1745" y="287"/>
                    <a:pt x="1744" y="287"/>
                    <a:pt x="1743" y="286"/>
                  </a:cubicBezTo>
                  <a:lnTo>
                    <a:pt x="1737" y="279"/>
                  </a:lnTo>
                  <a:lnTo>
                    <a:pt x="1747" y="280"/>
                  </a:lnTo>
                  <a:lnTo>
                    <a:pt x="1737" y="287"/>
                  </a:lnTo>
                  <a:lnTo>
                    <a:pt x="1741" y="282"/>
                  </a:lnTo>
                  <a:lnTo>
                    <a:pt x="1737" y="295"/>
                  </a:lnTo>
                  <a:lnTo>
                    <a:pt x="1725" y="287"/>
                  </a:lnTo>
                  <a:lnTo>
                    <a:pt x="1735" y="280"/>
                  </a:lnTo>
                  <a:cubicBezTo>
                    <a:pt x="1737" y="278"/>
                    <a:pt x="1741" y="278"/>
                    <a:pt x="1743" y="280"/>
                  </a:cubicBezTo>
                  <a:cubicBezTo>
                    <a:pt x="1746" y="281"/>
                    <a:pt x="1747" y="284"/>
                    <a:pt x="1747" y="287"/>
                  </a:cubicBezTo>
                  <a:lnTo>
                    <a:pt x="1747" y="316"/>
                  </a:lnTo>
                  <a:lnTo>
                    <a:pt x="1734" y="310"/>
                  </a:lnTo>
                  <a:lnTo>
                    <a:pt x="1737" y="307"/>
                  </a:lnTo>
                  <a:cubicBezTo>
                    <a:pt x="1739" y="305"/>
                    <a:pt x="1742" y="304"/>
                    <a:pt x="1744" y="305"/>
                  </a:cubicBezTo>
                  <a:cubicBezTo>
                    <a:pt x="1747" y="305"/>
                    <a:pt x="1749" y="307"/>
                    <a:pt x="1750" y="310"/>
                  </a:cubicBezTo>
                  <a:lnTo>
                    <a:pt x="1753" y="320"/>
                  </a:lnTo>
                  <a:lnTo>
                    <a:pt x="1746" y="314"/>
                  </a:lnTo>
                  <a:lnTo>
                    <a:pt x="1749" y="314"/>
                  </a:lnTo>
                  <a:cubicBezTo>
                    <a:pt x="1753" y="314"/>
                    <a:pt x="1756" y="317"/>
                    <a:pt x="1757" y="320"/>
                  </a:cubicBezTo>
                  <a:lnTo>
                    <a:pt x="1760" y="333"/>
                  </a:lnTo>
                  <a:cubicBezTo>
                    <a:pt x="1761" y="336"/>
                    <a:pt x="1760" y="339"/>
                    <a:pt x="1758" y="341"/>
                  </a:cubicBezTo>
                  <a:lnTo>
                    <a:pt x="1755" y="344"/>
                  </a:lnTo>
                  <a:lnTo>
                    <a:pt x="1756" y="343"/>
                  </a:lnTo>
                  <a:lnTo>
                    <a:pt x="1749" y="353"/>
                  </a:lnTo>
                  <a:cubicBezTo>
                    <a:pt x="1749" y="353"/>
                    <a:pt x="1749" y="354"/>
                    <a:pt x="1748" y="354"/>
                  </a:cubicBezTo>
                  <a:lnTo>
                    <a:pt x="1745" y="357"/>
                  </a:lnTo>
                  <a:cubicBezTo>
                    <a:pt x="1744" y="358"/>
                    <a:pt x="1744" y="358"/>
                    <a:pt x="1743" y="359"/>
                  </a:cubicBezTo>
                  <a:lnTo>
                    <a:pt x="1736" y="362"/>
                  </a:lnTo>
                  <a:lnTo>
                    <a:pt x="1741" y="355"/>
                  </a:lnTo>
                  <a:lnTo>
                    <a:pt x="1738" y="391"/>
                  </a:lnTo>
                  <a:lnTo>
                    <a:pt x="1737" y="387"/>
                  </a:lnTo>
                  <a:lnTo>
                    <a:pt x="1740" y="393"/>
                  </a:lnTo>
                  <a:cubicBezTo>
                    <a:pt x="1741" y="394"/>
                    <a:pt x="1741" y="396"/>
                    <a:pt x="1741" y="397"/>
                  </a:cubicBezTo>
                  <a:lnTo>
                    <a:pt x="1741" y="400"/>
                  </a:lnTo>
                  <a:cubicBezTo>
                    <a:pt x="1741" y="403"/>
                    <a:pt x="1740" y="405"/>
                    <a:pt x="1738" y="407"/>
                  </a:cubicBezTo>
                  <a:lnTo>
                    <a:pt x="1715" y="423"/>
                  </a:lnTo>
                  <a:cubicBezTo>
                    <a:pt x="1712" y="425"/>
                    <a:pt x="1707" y="425"/>
                    <a:pt x="1705" y="422"/>
                  </a:cubicBezTo>
                  <a:lnTo>
                    <a:pt x="1701" y="419"/>
                  </a:lnTo>
                  <a:lnTo>
                    <a:pt x="1711" y="420"/>
                  </a:lnTo>
                  <a:lnTo>
                    <a:pt x="1704" y="423"/>
                  </a:lnTo>
                  <a:cubicBezTo>
                    <a:pt x="1702" y="424"/>
                    <a:pt x="1699" y="424"/>
                    <a:pt x="1697" y="423"/>
                  </a:cubicBezTo>
                  <a:lnTo>
                    <a:pt x="1691" y="420"/>
                  </a:lnTo>
                  <a:lnTo>
                    <a:pt x="1697" y="421"/>
                  </a:lnTo>
                  <a:lnTo>
                    <a:pt x="1687" y="424"/>
                  </a:lnTo>
                  <a:lnTo>
                    <a:pt x="1693" y="416"/>
                  </a:lnTo>
                  <a:lnTo>
                    <a:pt x="1693" y="432"/>
                  </a:lnTo>
                  <a:lnTo>
                    <a:pt x="1690" y="427"/>
                  </a:lnTo>
                  <a:lnTo>
                    <a:pt x="1700" y="436"/>
                  </a:lnTo>
                  <a:lnTo>
                    <a:pt x="1694" y="434"/>
                  </a:lnTo>
                  <a:lnTo>
                    <a:pt x="1701" y="434"/>
                  </a:lnTo>
                  <a:cubicBezTo>
                    <a:pt x="1705" y="434"/>
                    <a:pt x="1709" y="438"/>
                    <a:pt x="1709" y="442"/>
                  </a:cubicBezTo>
                  <a:lnTo>
                    <a:pt x="1709" y="465"/>
                  </a:lnTo>
                  <a:cubicBezTo>
                    <a:pt x="1709" y="467"/>
                    <a:pt x="1707" y="470"/>
                    <a:pt x="1705" y="471"/>
                  </a:cubicBezTo>
                  <a:lnTo>
                    <a:pt x="1695" y="478"/>
                  </a:lnTo>
                  <a:lnTo>
                    <a:pt x="1697" y="466"/>
                  </a:lnTo>
                  <a:lnTo>
                    <a:pt x="1706" y="475"/>
                  </a:lnTo>
                  <a:cubicBezTo>
                    <a:pt x="1707" y="476"/>
                    <a:pt x="1707" y="476"/>
                    <a:pt x="1707" y="476"/>
                  </a:cubicBezTo>
                  <a:lnTo>
                    <a:pt x="1714" y="486"/>
                  </a:lnTo>
                  <a:cubicBezTo>
                    <a:pt x="1715" y="489"/>
                    <a:pt x="1716" y="492"/>
                    <a:pt x="1714" y="494"/>
                  </a:cubicBezTo>
                  <a:lnTo>
                    <a:pt x="1711" y="501"/>
                  </a:lnTo>
                  <a:lnTo>
                    <a:pt x="1712" y="497"/>
                  </a:lnTo>
                  <a:lnTo>
                    <a:pt x="1712" y="504"/>
                  </a:lnTo>
                  <a:lnTo>
                    <a:pt x="1708" y="497"/>
                  </a:lnTo>
                  <a:lnTo>
                    <a:pt x="1718" y="503"/>
                  </a:lnTo>
                  <a:cubicBezTo>
                    <a:pt x="1720" y="504"/>
                    <a:pt x="1721" y="506"/>
                    <a:pt x="1721" y="508"/>
                  </a:cubicBezTo>
                  <a:lnTo>
                    <a:pt x="1728" y="534"/>
                  </a:lnTo>
                  <a:cubicBezTo>
                    <a:pt x="1729" y="538"/>
                    <a:pt x="1727" y="542"/>
                    <a:pt x="1723" y="543"/>
                  </a:cubicBezTo>
                  <a:lnTo>
                    <a:pt x="1707" y="550"/>
                  </a:lnTo>
                  <a:lnTo>
                    <a:pt x="1711" y="546"/>
                  </a:lnTo>
                  <a:lnTo>
                    <a:pt x="1708" y="552"/>
                  </a:lnTo>
                  <a:cubicBezTo>
                    <a:pt x="1706" y="556"/>
                    <a:pt x="1702" y="558"/>
                    <a:pt x="1698" y="556"/>
                  </a:cubicBezTo>
                  <a:lnTo>
                    <a:pt x="1682" y="550"/>
                  </a:lnTo>
                  <a:lnTo>
                    <a:pt x="1690" y="548"/>
                  </a:lnTo>
                  <a:lnTo>
                    <a:pt x="1681" y="558"/>
                  </a:lnTo>
                  <a:lnTo>
                    <a:pt x="1683" y="552"/>
                  </a:lnTo>
                  <a:lnTo>
                    <a:pt x="1683" y="559"/>
                  </a:lnTo>
                  <a:cubicBezTo>
                    <a:pt x="1683" y="561"/>
                    <a:pt x="1682" y="563"/>
                    <a:pt x="1681" y="564"/>
                  </a:cubicBezTo>
                  <a:lnTo>
                    <a:pt x="1671" y="574"/>
                  </a:lnTo>
                  <a:cubicBezTo>
                    <a:pt x="1670" y="575"/>
                    <a:pt x="1670" y="575"/>
                    <a:pt x="1669" y="575"/>
                  </a:cubicBezTo>
                  <a:lnTo>
                    <a:pt x="1662" y="579"/>
                  </a:lnTo>
                  <a:lnTo>
                    <a:pt x="1667" y="572"/>
                  </a:lnTo>
                  <a:lnTo>
                    <a:pt x="1667" y="614"/>
                  </a:lnTo>
                  <a:cubicBezTo>
                    <a:pt x="1667" y="616"/>
                    <a:pt x="1666" y="618"/>
                    <a:pt x="1664" y="620"/>
                  </a:cubicBezTo>
                  <a:lnTo>
                    <a:pt x="1648" y="633"/>
                  </a:lnTo>
                  <a:lnTo>
                    <a:pt x="1650" y="630"/>
                  </a:lnTo>
                  <a:lnTo>
                    <a:pt x="1647" y="637"/>
                  </a:lnTo>
                  <a:lnTo>
                    <a:pt x="1646" y="629"/>
                  </a:lnTo>
                  <a:lnTo>
                    <a:pt x="1653" y="638"/>
                  </a:lnTo>
                  <a:cubicBezTo>
                    <a:pt x="1655" y="641"/>
                    <a:pt x="1654" y="646"/>
                    <a:pt x="1652" y="648"/>
                  </a:cubicBezTo>
                  <a:lnTo>
                    <a:pt x="1645" y="655"/>
                  </a:lnTo>
                  <a:lnTo>
                    <a:pt x="1642" y="658"/>
                  </a:lnTo>
                  <a:cubicBezTo>
                    <a:pt x="1642" y="658"/>
                    <a:pt x="1641" y="659"/>
                    <a:pt x="1641" y="659"/>
                  </a:cubicBezTo>
                  <a:lnTo>
                    <a:pt x="1628" y="669"/>
                  </a:lnTo>
                  <a:lnTo>
                    <a:pt x="1631" y="665"/>
                  </a:lnTo>
                  <a:lnTo>
                    <a:pt x="1621" y="694"/>
                  </a:lnTo>
                  <a:cubicBezTo>
                    <a:pt x="1621" y="695"/>
                    <a:pt x="1620" y="697"/>
                    <a:pt x="1618" y="698"/>
                  </a:cubicBezTo>
                  <a:lnTo>
                    <a:pt x="1580" y="727"/>
                  </a:lnTo>
                  <a:lnTo>
                    <a:pt x="1583" y="720"/>
                  </a:lnTo>
                  <a:lnTo>
                    <a:pt x="1583" y="737"/>
                  </a:lnTo>
                  <a:cubicBezTo>
                    <a:pt x="1583" y="739"/>
                    <a:pt x="1582" y="741"/>
                    <a:pt x="1581" y="742"/>
                  </a:cubicBezTo>
                  <a:lnTo>
                    <a:pt x="1574" y="749"/>
                  </a:lnTo>
                  <a:lnTo>
                    <a:pt x="1571" y="752"/>
                  </a:lnTo>
                  <a:lnTo>
                    <a:pt x="1572" y="750"/>
                  </a:lnTo>
                  <a:lnTo>
                    <a:pt x="1569" y="756"/>
                  </a:lnTo>
                  <a:cubicBezTo>
                    <a:pt x="1568" y="758"/>
                    <a:pt x="1567" y="759"/>
                    <a:pt x="1565" y="760"/>
                  </a:cubicBezTo>
                  <a:lnTo>
                    <a:pt x="1549" y="767"/>
                  </a:lnTo>
                  <a:lnTo>
                    <a:pt x="1554" y="759"/>
                  </a:lnTo>
                  <a:lnTo>
                    <a:pt x="1554" y="766"/>
                  </a:lnTo>
                  <a:cubicBezTo>
                    <a:pt x="1554" y="767"/>
                    <a:pt x="1554" y="769"/>
                    <a:pt x="1553" y="770"/>
                  </a:cubicBezTo>
                  <a:lnTo>
                    <a:pt x="1546" y="780"/>
                  </a:lnTo>
                  <a:cubicBezTo>
                    <a:pt x="1545" y="782"/>
                    <a:pt x="1543" y="783"/>
                    <a:pt x="1540" y="783"/>
                  </a:cubicBezTo>
                  <a:cubicBezTo>
                    <a:pt x="1538" y="784"/>
                    <a:pt x="1536" y="783"/>
                    <a:pt x="1534" y="781"/>
                  </a:cubicBezTo>
                  <a:lnTo>
                    <a:pt x="1531" y="778"/>
                  </a:lnTo>
                  <a:lnTo>
                    <a:pt x="1536" y="780"/>
                  </a:lnTo>
                  <a:lnTo>
                    <a:pt x="1504" y="780"/>
                  </a:lnTo>
                  <a:cubicBezTo>
                    <a:pt x="1502" y="780"/>
                    <a:pt x="1499" y="779"/>
                    <a:pt x="1498" y="777"/>
                  </a:cubicBezTo>
                  <a:cubicBezTo>
                    <a:pt x="1496" y="775"/>
                    <a:pt x="1496" y="772"/>
                    <a:pt x="1496" y="770"/>
                  </a:cubicBezTo>
                  <a:lnTo>
                    <a:pt x="1500" y="760"/>
                  </a:lnTo>
                  <a:lnTo>
                    <a:pt x="1511" y="770"/>
                  </a:lnTo>
                  <a:lnTo>
                    <a:pt x="1504" y="773"/>
                  </a:lnTo>
                  <a:lnTo>
                    <a:pt x="1508" y="769"/>
                  </a:lnTo>
                  <a:lnTo>
                    <a:pt x="1502" y="782"/>
                  </a:lnTo>
                  <a:cubicBezTo>
                    <a:pt x="1501" y="783"/>
                    <a:pt x="1501" y="783"/>
                    <a:pt x="1501" y="783"/>
                  </a:cubicBezTo>
                  <a:lnTo>
                    <a:pt x="1491" y="796"/>
                  </a:lnTo>
                  <a:cubicBezTo>
                    <a:pt x="1490" y="798"/>
                    <a:pt x="1487" y="800"/>
                    <a:pt x="1485" y="800"/>
                  </a:cubicBezTo>
                  <a:lnTo>
                    <a:pt x="1478" y="800"/>
                  </a:lnTo>
                  <a:lnTo>
                    <a:pt x="1475" y="800"/>
                  </a:lnTo>
                  <a:cubicBezTo>
                    <a:pt x="1471" y="800"/>
                    <a:pt x="1467" y="796"/>
                    <a:pt x="1467" y="792"/>
                  </a:cubicBezTo>
                  <a:lnTo>
                    <a:pt x="1467" y="779"/>
                  </a:lnTo>
                  <a:lnTo>
                    <a:pt x="1469" y="784"/>
                  </a:lnTo>
                  <a:lnTo>
                    <a:pt x="1460" y="775"/>
                  </a:lnTo>
                  <a:lnTo>
                    <a:pt x="1463" y="777"/>
                  </a:lnTo>
                  <a:lnTo>
                    <a:pt x="1453" y="773"/>
                  </a:lnTo>
                  <a:lnTo>
                    <a:pt x="1461" y="771"/>
                  </a:lnTo>
                  <a:lnTo>
                    <a:pt x="1449" y="784"/>
                  </a:lnTo>
                  <a:lnTo>
                    <a:pt x="1451" y="777"/>
                  </a:lnTo>
                  <a:lnTo>
                    <a:pt x="1454" y="790"/>
                  </a:lnTo>
                  <a:lnTo>
                    <a:pt x="1453" y="788"/>
                  </a:lnTo>
                  <a:lnTo>
                    <a:pt x="1456" y="794"/>
                  </a:lnTo>
                  <a:cubicBezTo>
                    <a:pt x="1457" y="795"/>
                    <a:pt x="1457" y="796"/>
                    <a:pt x="1457" y="797"/>
                  </a:cubicBezTo>
                  <a:lnTo>
                    <a:pt x="1460" y="816"/>
                  </a:lnTo>
                  <a:cubicBezTo>
                    <a:pt x="1461" y="819"/>
                    <a:pt x="1460" y="821"/>
                    <a:pt x="1458" y="823"/>
                  </a:cubicBezTo>
                  <a:lnTo>
                    <a:pt x="1455" y="826"/>
                  </a:lnTo>
                  <a:lnTo>
                    <a:pt x="1456" y="824"/>
                  </a:lnTo>
                  <a:lnTo>
                    <a:pt x="1453" y="831"/>
                  </a:lnTo>
                  <a:lnTo>
                    <a:pt x="1454" y="825"/>
                  </a:lnTo>
                  <a:lnTo>
                    <a:pt x="1457" y="838"/>
                  </a:lnTo>
                  <a:lnTo>
                    <a:pt x="1452" y="833"/>
                  </a:lnTo>
                  <a:lnTo>
                    <a:pt x="1461" y="836"/>
                  </a:lnTo>
                  <a:cubicBezTo>
                    <a:pt x="1465" y="837"/>
                    <a:pt x="1467" y="840"/>
                    <a:pt x="1467" y="843"/>
                  </a:cubicBezTo>
                  <a:lnTo>
                    <a:pt x="1467" y="850"/>
                  </a:lnTo>
                  <a:lnTo>
                    <a:pt x="1467" y="853"/>
                  </a:lnTo>
                  <a:cubicBezTo>
                    <a:pt x="1467" y="854"/>
                    <a:pt x="1467" y="855"/>
                    <a:pt x="1467" y="856"/>
                  </a:cubicBezTo>
                  <a:lnTo>
                    <a:pt x="1463" y="865"/>
                  </a:lnTo>
                  <a:lnTo>
                    <a:pt x="1463" y="859"/>
                  </a:lnTo>
                  <a:lnTo>
                    <a:pt x="1466" y="866"/>
                  </a:lnTo>
                  <a:cubicBezTo>
                    <a:pt x="1466" y="866"/>
                    <a:pt x="1467" y="867"/>
                    <a:pt x="1467" y="868"/>
                  </a:cubicBezTo>
                  <a:lnTo>
                    <a:pt x="1470" y="883"/>
                  </a:lnTo>
                  <a:lnTo>
                    <a:pt x="1473" y="893"/>
                  </a:lnTo>
                  <a:cubicBezTo>
                    <a:pt x="1473" y="893"/>
                    <a:pt x="1473" y="894"/>
                    <a:pt x="1473" y="895"/>
                  </a:cubicBezTo>
                  <a:lnTo>
                    <a:pt x="1473" y="905"/>
                  </a:lnTo>
                  <a:lnTo>
                    <a:pt x="1473" y="903"/>
                  </a:lnTo>
                  <a:lnTo>
                    <a:pt x="1483" y="955"/>
                  </a:lnTo>
                  <a:lnTo>
                    <a:pt x="1480" y="950"/>
                  </a:lnTo>
                  <a:lnTo>
                    <a:pt x="1500" y="967"/>
                  </a:lnTo>
                  <a:lnTo>
                    <a:pt x="1507" y="974"/>
                  </a:lnTo>
                  <a:cubicBezTo>
                    <a:pt x="1508" y="975"/>
                    <a:pt x="1509" y="977"/>
                    <a:pt x="1509" y="979"/>
                  </a:cubicBezTo>
                  <a:lnTo>
                    <a:pt x="1509" y="986"/>
                  </a:lnTo>
                  <a:lnTo>
                    <a:pt x="1509" y="992"/>
                  </a:lnTo>
                  <a:cubicBezTo>
                    <a:pt x="1509" y="995"/>
                    <a:pt x="1507" y="998"/>
                    <a:pt x="1504" y="999"/>
                  </a:cubicBezTo>
                  <a:lnTo>
                    <a:pt x="1479" y="1012"/>
                  </a:lnTo>
                  <a:cubicBezTo>
                    <a:pt x="1478" y="1013"/>
                    <a:pt x="1476" y="1013"/>
                    <a:pt x="1475" y="1013"/>
                  </a:cubicBezTo>
                  <a:lnTo>
                    <a:pt x="1459" y="1013"/>
                  </a:lnTo>
                  <a:cubicBezTo>
                    <a:pt x="1456" y="1013"/>
                    <a:pt x="1452" y="1011"/>
                    <a:pt x="1451" y="1008"/>
                  </a:cubicBezTo>
                  <a:lnTo>
                    <a:pt x="1448" y="998"/>
                  </a:lnTo>
                  <a:cubicBezTo>
                    <a:pt x="1448" y="997"/>
                    <a:pt x="1448" y="995"/>
                    <a:pt x="1448" y="994"/>
                  </a:cubicBezTo>
                  <a:lnTo>
                    <a:pt x="1451" y="978"/>
                  </a:lnTo>
                  <a:lnTo>
                    <a:pt x="1458" y="987"/>
                  </a:lnTo>
                  <a:lnTo>
                    <a:pt x="1432" y="984"/>
                  </a:lnTo>
                  <a:cubicBezTo>
                    <a:pt x="1430" y="984"/>
                    <a:pt x="1429" y="983"/>
                    <a:pt x="1427" y="982"/>
                  </a:cubicBezTo>
                  <a:lnTo>
                    <a:pt x="1421" y="975"/>
                  </a:lnTo>
                  <a:lnTo>
                    <a:pt x="1424" y="977"/>
                  </a:lnTo>
                  <a:lnTo>
                    <a:pt x="1408" y="971"/>
                  </a:lnTo>
                  <a:lnTo>
                    <a:pt x="1414" y="970"/>
                  </a:lnTo>
                  <a:lnTo>
                    <a:pt x="1408" y="973"/>
                  </a:lnTo>
                  <a:cubicBezTo>
                    <a:pt x="1406" y="974"/>
                    <a:pt x="1404" y="975"/>
                    <a:pt x="1402" y="974"/>
                  </a:cubicBezTo>
                  <a:lnTo>
                    <a:pt x="1392" y="971"/>
                  </a:lnTo>
                  <a:lnTo>
                    <a:pt x="1398" y="970"/>
                  </a:lnTo>
                  <a:lnTo>
                    <a:pt x="1392" y="973"/>
                  </a:lnTo>
                  <a:lnTo>
                    <a:pt x="1396" y="966"/>
                  </a:lnTo>
                  <a:lnTo>
                    <a:pt x="1396" y="973"/>
                  </a:lnTo>
                  <a:cubicBezTo>
                    <a:pt x="1396" y="976"/>
                    <a:pt x="1395" y="978"/>
                    <a:pt x="1392" y="980"/>
                  </a:cubicBezTo>
                  <a:cubicBezTo>
                    <a:pt x="1390" y="981"/>
                    <a:pt x="1387" y="981"/>
                    <a:pt x="1384" y="980"/>
                  </a:cubicBezTo>
                  <a:lnTo>
                    <a:pt x="1362" y="967"/>
                  </a:lnTo>
                  <a:cubicBezTo>
                    <a:pt x="1359" y="965"/>
                    <a:pt x="1357" y="962"/>
                    <a:pt x="1358" y="958"/>
                  </a:cubicBezTo>
                  <a:lnTo>
                    <a:pt x="1361" y="942"/>
                  </a:lnTo>
                  <a:lnTo>
                    <a:pt x="1369" y="952"/>
                  </a:lnTo>
                  <a:lnTo>
                    <a:pt x="1356" y="952"/>
                  </a:lnTo>
                  <a:lnTo>
                    <a:pt x="1358" y="951"/>
                  </a:lnTo>
                  <a:lnTo>
                    <a:pt x="1349" y="954"/>
                  </a:lnTo>
                  <a:cubicBezTo>
                    <a:pt x="1347" y="955"/>
                    <a:pt x="1345" y="955"/>
                    <a:pt x="1344" y="954"/>
                  </a:cubicBezTo>
                  <a:lnTo>
                    <a:pt x="1334" y="951"/>
                  </a:lnTo>
                  <a:lnTo>
                    <a:pt x="1335" y="952"/>
                  </a:lnTo>
                  <a:lnTo>
                    <a:pt x="1313" y="948"/>
                  </a:lnTo>
                  <a:cubicBezTo>
                    <a:pt x="1312" y="948"/>
                    <a:pt x="1311" y="948"/>
                    <a:pt x="1311" y="948"/>
                  </a:cubicBezTo>
                  <a:lnTo>
                    <a:pt x="1272" y="932"/>
                  </a:lnTo>
                  <a:lnTo>
                    <a:pt x="1274" y="932"/>
                  </a:lnTo>
                  <a:lnTo>
                    <a:pt x="1249" y="929"/>
                  </a:lnTo>
                  <a:lnTo>
                    <a:pt x="1194" y="926"/>
                  </a:lnTo>
                  <a:lnTo>
                    <a:pt x="1198" y="925"/>
                  </a:lnTo>
                  <a:lnTo>
                    <a:pt x="1182" y="932"/>
                  </a:lnTo>
                  <a:cubicBezTo>
                    <a:pt x="1181" y="932"/>
                    <a:pt x="1180" y="932"/>
                    <a:pt x="1179" y="932"/>
                  </a:cubicBezTo>
                  <a:lnTo>
                    <a:pt x="1147" y="935"/>
                  </a:lnTo>
                  <a:cubicBezTo>
                    <a:pt x="1146" y="936"/>
                    <a:pt x="1144" y="935"/>
                    <a:pt x="1143" y="935"/>
                  </a:cubicBezTo>
                  <a:lnTo>
                    <a:pt x="1136" y="931"/>
                  </a:lnTo>
                  <a:lnTo>
                    <a:pt x="1146" y="930"/>
                  </a:lnTo>
                  <a:lnTo>
                    <a:pt x="1142" y="933"/>
                  </a:lnTo>
                  <a:cubicBezTo>
                    <a:pt x="1141" y="935"/>
                    <a:pt x="1139" y="935"/>
                    <a:pt x="1137" y="935"/>
                  </a:cubicBezTo>
                  <a:lnTo>
                    <a:pt x="1117" y="935"/>
                  </a:lnTo>
                  <a:cubicBezTo>
                    <a:pt x="1116" y="935"/>
                    <a:pt x="1116" y="935"/>
                    <a:pt x="1115" y="935"/>
                  </a:cubicBezTo>
                  <a:lnTo>
                    <a:pt x="1105" y="932"/>
                  </a:lnTo>
                  <a:lnTo>
                    <a:pt x="1108" y="932"/>
                  </a:lnTo>
                  <a:lnTo>
                    <a:pt x="1104" y="932"/>
                  </a:lnTo>
                  <a:cubicBezTo>
                    <a:pt x="1102" y="932"/>
                    <a:pt x="1100" y="931"/>
                    <a:pt x="1099" y="930"/>
                  </a:cubicBezTo>
                  <a:lnTo>
                    <a:pt x="1093" y="924"/>
                  </a:lnTo>
                  <a:lnTo>
                    <a:pt x="1070" y="904"/>
                  </a:lnTo>
                  <a:cubicBezTo>
                    <a:pt x="1069" y="903"/>
                    <a:pt x="1068" y="902"/>
                    <a:pt x="1068" y="901"/>
                  </a:cubicBezTo>
                  <a:lnTo>
                    <a:pt x="1065" y="891"/>
                  </a:lnTo>
                  <a:lnTo>
                    <a:pt x="1066" y="893"/>
                  </a:lnTo>
                  <a:lnTo>
                    <a:pt x="1056" y="880"/>
                  </a:lnTo>
                  <a:lnTo>
                    <a:pt x="1057" y="881"/>
                  </a:lnTo>
                  <a:lnTo>
                    <a:pt x="1050" y="875"/>
                  </a:lnTo>
                  <a:lnTo>
                    <a:pt x="1057" y="877"/>
                  </a:lnTo>
                  <a:lnTo>
                    <a:pt x="1028" y="880"/>
                  </a:lnTo>
                  <a:cubicBezTo>
                    <a:pt x="1026" y="881"/>
                    <a:pt x="1024" y="880"/>
                    <a:pt x="1023" y="879"/>
                  </a:cubicBezTo>
                  <a:lnTo>
                    <a:pt x="1013" y="873"/>
                  </a:lnTo>
                  <a:lnTo>
                    <a:pt x="1015" y="874"/>
                  </a:lnTo>
                  <a:lnTo>
                    <a:pt x="1003" y="871"/>
                  </a:lnTo>
                  <a:lnTo>
                    <a:pt x="1005" y="871"/>
                  </a:lnTo>
                  <a:lnTo>
                    <a:pt x="992" y="871"/>
                  </a:lnTo>
                  <a:lnTo>
                    <a:pt x="995" y="870"/>
                  </a:lnTo>
                  <a:lnTo>
                    <a:pt x="953" y="886"/>
                  </a:lnTo>
                  <a:lnTo>
                    <a:pt x="957" y="882"/>
                  </a:lnTo>
                  <a:lnTo>
                    <a:pt x="947" y="905"/>
                  </a:lnTo>
                  <a:lnTo>
                    <a:pt x="948" y="902"/>
                  </a:lnTo>
                  <a:lnTo>
                    <a:pt x="948" y="950"/>
                  </a:lnTo>
                  <a:lnTo>
                    <a:pt x="948" y="948"/>
                  </a:lnTo>
                  <a:lnTo>
                    <a:pt x="951" y="961"/>
                  </a:lnTo>
                  <a:lnTo>
                    <a:pt x="961" y="993"/>
                  </a:lnTo>
                  <a:cubicBezTo>
                    <a:pt x="961" y="995"/>
                    <a:pt x="961" y="997"/>
                    <a:pt x="960" y="998"/>
                  </a:cubicBezTo>
                  <a:lnTo>
                    <a:pt x="954" y="1014"/>
                  </a:lnTo>
                  <a:lnTo>
                    <a:pt x="951" y="1024"/>
                  </a:lnTo>
                  <a:cubicBezTo>
                    <a:pt x="950" y="1026"/>
                    <a:pt x="948" y="1028"/>
                    <a:pt x="946" y="1029"/>
                  </a:cubicBezTo>
                  <a:lnTo>
                    <a:pt x="930" y="1035"/>
                  </a:lnTo>
                  <a:lnTo>
                    <a:pt x="935" y="1028"/>
                  </a:lnTo>
                  <a:lnTo>
                    <a:pt x="935" y="1031"/>
                  </a:lnTo>
                  <a:cubicBezTo>
                    <a:pt x="935" y="1034"/>
                    <a:pt x="934" y="1036"/>
                    <a:pt x="931" y="1038"/>
                  </a:cubicBezTo>
                  <a:lnTo>
                    <a:pt x="915" y="1048"/>
                  </a:lnTo>
                  <a:cubicBezTo>
                    <a:pt x="913" y="1049"/>
                    <a:pt x="909" y="1049"/>
                    <a:pt x="907" y="1048"/>
                  </a:cubicBezTo>
                  <a:lnTo>
                    <a:pt x="891" y="1038"/>
                  </a:lnTo>
                  <a:lnTo>
                    <a:pt x="895" y="1039"/>
                  </a:lnTo>
                  <a:lnTo>
                    <a:pt x="892" y="1039"/>
                  </a:lnTo>
                  <a:lnTo>
                    <a:pt x="899" y="1029"/>
                  </a:lnTo>
                  <a:lnTo>
                    <a:pt x="903" y="1038"/>
                  </a:lnTo>
                  <a:cubicBezTo>
                    <a:pt x="903" y="1041"/>
                    <a:pt x="903" y="1043"/>
                    <a:pt x="901" y="1045"/>
                  </a:cubicBezTo>
                  <a:cubicBezTo>
                    <a:pt x="900" y="1048"/>
                    <a:pt x="898" y="1049"/>
                    <a:pt x="895" y="1049"/>
                  </a:cubicBezTo>
                  <a:lnTo>
                    <a:pt x="885" y="1049"/>
                  </a:lnTo>
                  <a:cubicBezTo>
                    <a:pt x="884" y="1049"/>
                    <a:pt x="882" y="1048"/>
                    <a:pt x="881" y="1048"/>
                  </a:cubicBezTo>
                  <a:lnTo>
                    <a:pt x="865" y="1038"/>
                  </a:lnTo>
                  <a:lnTo>
                    <a:pt x="872" y="1039"/>
                  </a:lnTo>
                  <a:lnTo>
                    <a:pt x="843" y="1048"/>
                  </a:lnTo>
                  <a:lnTo>
                    <a:pt x="848" y="1041"/>
                  </a:lnTo>
                  <a:lnTo>
                    <a:pt x="848" y="1109"/>
                  </a:lnTo>
                  <a:cubicBezTo>
                    <a:pt x="848" y="1110"/>
                    <a:pt x="848" y="1111"/>
                    <a:pt x="847" y="1112"/>
                  </a:cubicBezTo>
                  <a:lnTo>
                    <a:pt x="835" y="1141"/>
                  </a:lnTo>
                  <a:lnTo>
                    <a:pt x="835" y="1135"/>
                  </a:lnTo>
                  <a:lnTo>
                    <a:pt x="841" y="1155"/>
                  </a:lnTo>
                  <a:cubicBezTo>
                    <a:pt x="842" y="1158"/>
                    <a:pt x="841" y="1162"/>
                    <a:pt x="838" y="1164"/>
                  </a:cubicBezTo>
                  <a:cubicBezTo>
                    <a:pt x="836" y="1166"/>
                    <a:pt x="832" y="1166"/>
                    <a:pt x="829" y="1164"/>
                  </a:cubicBezTo>
                  <a:lnTo>
                    <a:pt x="816" y="1154"/>
                  </a:lnTo>
                  <a:lnTo>
                    <a:pt x="821" y="1156"/>
                  </a:lnTo>
                  <a:lnTo>
                    <a:pt x="814" y="1156"/>
                  </a:lnTo>
                  <a:cubicBezTo>
                    <a:pt x="813" y="1156"/>
                    <a:pt x="812" y="1155"/>
                    <a:pt x="811" y="1155"/>
                  </a:cubicBezTo>
                  <a:lnTo>
                    <a:pt x="785" y="1142"/>
                  </a:lnTo>
                  <a:lnTo>
                    <a:pt x="786" y="1142"/>
                  </a:lnTo>
                  <a:lnTo>
                    <a:pt x="777" y="1139"/>
                  </a:lnTo>
                  <a:lnTo>
                    <a:pt x="764" y="1136"/>
                  </a:lnTo>
                  <a:lnTo>
                    <a:pt x="769" y="1136"/>
                  </a:lnTo>
                  <a:lnTo>
                    <a:pt x="759" y="1139"/>
                  </a:lnTo>
                  <a:cubicBezTo>
                    <a:pt x="756" y="1140"/>
                    <a:pt x="753" y="1139"/>
                    <a:pt x="751" y="1137"/>
                  </a:cubicBezTo>
                  <a:lnTo>
                    <a:pt x="747" y="1134"/>
                  </a:lnTo>
                  <a:lnTo>
                    <a:pt x="757" y="1135"/>
                  </a:lnTo>
                  <a:lnTo>
                    <a:pt x="744" y="1142"/>
                  </a:lnTo>
                  <a:cubicBezTo>
                    <a:pt x="743" y="1142"/>
                    <a:pt x="742" y="1143"/>
                    <a:pt x="740" y="1143"/>
                  </a:cubicBezTo>
                  <a:lnTo>
                    <a:pt x="737" y="1143"/>
                  </a:lnTo>
                  <a:lnTo>
                    <a:pt x="743" y="1140"/>
                  </a:lnTo>
                  <a:lnTo>
                    <a:pt x="739" y="1143"/>
                  </a:lnTo>
                  <a:lnTo>
                    <a:pt x="720" y="1163"/>
                  </a:lnTo>
                  <a:cubicBezTo>
                    <a:pt x="719" y="1164"/>
                    <a:pt x="717" y="1165"/>
                    <a:pt x="716" y="1165"/>
                  </a:cubicBezTo>
                  <a:lnTo>
                    <a:pt x="693" y="1168"/>
                  </a:lnTo>
                  <a:cubicBezTo>
                    <a:pt x="691" y="1169"/>
                    <a:pt x="689" y="1168"/>
                    <a:pt x="687" y="1167"/>
                  </a:cubicBezTo>
                  <a:lnTo>
                    <a:pt x="665" y="1151"/>
                  </a:lnTo>
                  <a:lnTo>
                    <a:pt x="667" y="1152"/>
                  </a:lnTo>
                  <a:lnTo>
                    <a:pt x="642" y="1142"/>
                  </a:lnTo>
                  <a:lnTo>
                    <a:pt x="545" y="1116"/>
                  </a:lnTo>
                  <a:lnTo>
                    <a:pt x="547" y="1117"/>
                  </a:lnTo>
                  <a:lnTo>
                    <a:pt x="537" y="1117"/>
                  </a:lnTo>
                  <a:cubicBezTo>
                    <a:pt x="536" y="1117"/>
                    <a:pt x="536" y="1117"/>
                    <a:pt x="535" y="1116"/>
                  </a:cubicBezTo>
                  <a:lnTo>
                    <a:pt x="513" y="1110"/>
                  </a:lnTo>
                  <a:lnTo>
                    <a:pt x="500" y="1107"/>
                  </a:lnTo>
                  <a:lnTo>
                    <a:pt x="481" y="1104"/>
                  </a:lnTo>
                  <a:cubicBezTo>
                    <a:pt x="481" y="1104"/>
                    <a:pt x="480" y="1103"/>
                    <a:pt x="480" y="1103"/>
                  </a:cubicBezTo>
                  <a:lnTo>
                    <a:pt x="470" y="1100"/>
                  </a:lnTo>
                  <a:lnTo>
                    <a:pt x="473" y="1101"/>
                  </a:lnTo>
                  <a:lnTo>
                    <a:pt x="453" y="1101"/>
                  </a:lnTo>
                  <a:cubicBezTo>
                    <a:pt x="452" y="1101"/>
                    <a:pt x="450" y="1100"/>
                    <a:pt x="449" y="1099"/>
                  </a:cubicBezTo>
                  <a:lnTo>
                    <a:pt x="439" y="1093"/>
                  </a:lnTo>
                  <a:lnTo>
                    <a:pt x="441" y="1094"/>
                  </a:lnTo>
                  <a:lnTo>
                    <a:pt x="409" y="1084"/>
                  </a:lnTo>
                  <a:cubicBezTo>
                    <a:pt x="409" y="1084"/>
                    <a:pt x="408" y="1084"/>
                    <a:pt x="408" y="1083"/>
                  </a:cubicBezTo>
                  <a:lnTo>
                    <a:pt x="402" y="1080"/>
                  </a:lnTo>
                  <a:lnTo>
                    <a:pt x="403" y="1081"/>
                  </a:lnTo>
                  <a:lnTo>
                    <a:pt x="383" y="1074"/>
                  </a:lnTo>
                  <a:cubicBezTo>
                    <a:pt x="383" y="1074"/>
                    <a:pt x="382" y="1074"/>
                    <a:pt x="382" y="1073"/>
                  </a:cubicBezTo>
                  <a:lnTo>
                    <a:pt x="366" y="1064"/>
                  </a:lnTo>
                  <a:lnTo>
                    <a:pt x="343" y="1054"/>
                  </a:lnTo>
                  <a:lnTo>
                    <a:pt x="337" y="1051"/>
                  </a:lnTo>
                  <a:lnTo>
                    <a:pt x="308" y="1035"/>
                  </a:lnTo>
                  <a:lnTo>
                    <a:pt x="311" y="1036"/>
                  </a:lnTo>
                  <a:lnTo>
                    <a:pt x="286" y="1033"/>
                  </a:lnTo>
                  <a:lnTo>
                    <a:pt x="279" y="1033"/>
                  </a:lnTo>
                  <a:cubicBezTo>
                    <a:pt x="276" y="1033"/>
                    <a:pt x="274" y="1031"/>
                    <a:pt x="272" y="1028"/>
                  </a:cubicBezTo>
                  <a:lnTo>
                    <a:pt x="269" y="1022"/>
                  </a:lnTo>
                  <a:lnTo>
                    <a:pt x="276" y="1026"/>
                  </a:lnTo>
                  <a:lnTo>
                    <a:pt x="260" y="1026"/>
                  </a:lnTo>
                  <a:cubicBezTo>
                    <a:pt x="259" y="1026"/>
                    <a:pt x="258" y="1026"/>
                    <a:pt x="256" y="1025"/>
                  </a:cubicBezTo>
                  <a:lnTo>
                    <a:pt x="244" y="1019"/>
                  </a:lnTo>
                  <a:lnTo>
                    <a:pt x="245" y="1019"/>
                  </a:lnTo>
                  <a:lnTo>
                    <a:pt x="232" y="1016"/>
                  </a:lnTo>
                  <a:cubicBezTo>
                    <a:pt x="229" y="1015"/>
                    <a:pt x="226" y="1012"/>
                    <a:pt x="226" y="1008"/>
                  </a:cubicBezTo>
                  <a:lnTo>
                    <a:pt x="226" y="1005"/>
                  </a:lnTo>
                  <a:lnTo>
                    <a:pt x="234" y="1013"/>
                  </a:lnTo>
                  <a:lnTo>
                    <a:pt x="212" y="1013"/>
                  </a:lnTo>
                  <a:cubicBezTo>
                    <a:pt x="210" y="1013"/>
                    <a:pt x="208" y="1013"/>
                    <a:pt x="207" y="1012"/>
                  </a:cubicBezTo>
                  <a:lnTo>
                    <a:pt x="184" y="995"/>
                  </a:lnTo>
                  <a:lnTo>
                    <a:pt x="188" y="997"/>
                  </a:lnTo>
                  <a:lnTo>
                    <a:pt x="171" y="994"/>
                  </a:lnTo>
                  <a:lnTo>
                    <a:pt x="173" y="994"/>
                  </a:lnTo>
                  <a:lnTo>
                    <a:pt x="167" y="994"/>
                  </a:lnTo>
                  <a:lnTo>
                    <a:pt x="160" y="994"/>
                  </a:lnTo>
                  <a:cubicBezTo>
                    <a:pt x="156" y="994"/>
                    <a:pt x="152" y="990"/>
                    <a:pt x="152" y="986"/>
                  </a:cubicBezTo>
                  <a:lnTo>
                    <a:pt x="152" y="979"/>
                  </a:lnTo>
                  <a:lnTo>
                    <a:pt x="160" y="987"/>
                  </a:lnTo>
                  <a:lnTo>
                    <a:pt x="154" y="987"/>
                  </a:lnTo>
                  <a:cubicBezTo>
                    <a:pt x="153" y="987"/>
                    <a:pt x="151" y="987"/>
                    <a:pt x="150" y="987"/>
                  </a:cubicBezTo>
                  <a:lnTo>
                    <a:pt x="115" y="970"/>
                  </a:lnTo>
                  <a:lnTo>
                    <a:pt x="116" y="971"/>
                  </a:lnTo>
                  <a:lnTo>
                    <a:pt x="103" y="968"/>
                  </a:lnTo>
                  <a:cubicBezTo>
                    <a:pt x="102" y="967"/>
                    <a:pt x="101" y="967"/>
                    <a:pt x="100" y="965"/>
                  </a:cubicBezTo>
                  <a:lnTo>
                    <a:pt x="90" y="956"/>
                  </a:lnTo>
                  <a:cubicBezTo>
                    <a:pt x="89" y="955"/>
                    <a:pt x="88" y="953"/>
                    <a:pt x="88" y="951"/>
                  </a:cubicBezTo>
                  <a:lnTo>
                    <a:pt x="85" y="925"/>
                  </a:lnTo>
                  <a:lnTo>
                    <a:pt x="85" y="927"/>
                  </a:lnTo>
                  <a:lnTo>
                    <a:pt x="78" y="907"/>
                  </a:lnTo>
                  <a:lnTo>
                    <a:pt x="83" y="912"/>
                  </a:lnTo>
                  <a:lnTo>
                    <a:pt x="74" y="909"/>
                  </a:lnTo>
                  <a:cubicBezTo>
                    <a:pt x="72" y="908"/>
                    <a:pt x="70" y="907"/>
                    <a:pt x="69" y="904"/>
                  </a:cubicBezTo>
                  <a:lnTo>
                    <a:pt x="59" y="879"/>
                  </a:lnTo>
                  <a:lnTo>
                    <a:pt x="62" y="882"/>
                  </a:lnTo>
                  <a:lnTo>
                    <a:pt x="49" y="872"/>
                  </a:lnTo>
                  <a:lnTo>
                    <a:pt x="30" y="856"/>
                  </a:lnTo>
                  <a:lnTo>
                    <a:pt x="11" y="844"/>
                  </a:lnTo>
                  <a:lnTo>
                    <a:pt x="15" y="845"/>
                  </a:lnTo>
                  <a:lnTo>
                    <a:pt x="9" y="845"/>
                  </a:lnTo>
                  <a:cubicBezTo>
                    <a:pt x="7" y="845"/>
                    <a:pt x="5" y="844"/>
                    <a:pt x="3" y="843"/>
                  </a:cubicBezTo>
                  <a:lnTo>
                    <a:pt x="0" y="839"/>
                  </a:lnTo>
                  <a:lnTo>
                    <a:pt x="11" y="828"/>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9" name="Freeform 912"/>
            <p:cNvSpPr>
              <a:spLocks/>
            </p:cNvSpPr>
            <p:nvPr/>
          </p:nvSpPr>
          <p:spPr bwMode="auto">
            <a:xfrm>
              <a:off x="3924340" y="3979276"/>
              <a:ext cx="478029" cy="703526"/>
            </a:xfrm>
            <a:custGeom>
              <a:avLst/>
              <a:gdLst/>
              <a:ahLst/>
              <a:cxnLst>
                <a:cxn ang="0">
                  <a:pos x="12" y="98"/>
                </a:cxn>
                <a:cxn ang="0">
                  <a:pos x="17" y="138"/>
                </a:cxn>
                <a:cxn ang="0">
                  <a:pos x="12" y="162"/>
                </a:cxn>
                <a:cxn ang="0">
                  <a:pos x="17" y="172"/>
                </a:cxn>
                <a:cxn ang="0">
                  <a:pos x="24" y="185"/>
                </a:cxn>
                <a:cxn ang="0">
                  <a:pos x="31" y="196"/>
                </a:cxn>
                <a:cxn ang="0">
                  <a:pos x="35" y="204"/>
                </a:cxn>
                <a:cxn ang="0">
                  <a:pos x="45" y="221"/>
                </a:cxn>
                <a:cxn ang="0">
                  <a:pos x="45" y="232"/>
                </a:cxn>
                <a:cxn ang="0">
                  <a:pos x="64" y="244"/>
                </a:cxn>
                <a:cxn ang="0">
                  <a:pos x="70" y="247"/>
                </a:cxn>
                <a:cxn ang="0">
                  <a:pos x="78" y="251"/>
                </a:cxn>
                <a:cxn ang="0">
                  <a:pos x="80" y="251"/>
                </a:cxn>
                <a:cxn ang="0">
                  <a:pos x="87" y="262"/>
                </a:cxn>
                <a:cxn ang="0">
                  <a:pos x="82" y="269"/>
                </a:cxn>
                <a:cxn ang="0">
                  <a:pos x="76" y="282"/>
                </a:cxn>
                <a:cxn ang="0">
                  <a:pos x="80" y="301"/>
                </a:cxn>
                <a:cxn ang="0">
                  <a:pos x="81" y="304"/>
                </a:cxn>
                <a:cxn ang="0">
                  <a:pos x="79" y="313"/>
                </a:cxn>
                <a:cxn ang="0">
                  <a:pos x="76" y="318"/>
                </a:cxn>
                <a:cxn ang="0">
                  <a:pos x="72" y="334"/>
                </a:cxn>
                <a:cxn ang="0">
                  <a:pos x="68" y="333"/>
                </a:cxn>
                <a:cxn ang="0">
                  <a:pos x="61" y="338"/>
                </a:cxn>
                <a:cxn ang="0">
                  <a:pos x="58" y="344"/>
                </a:cxn>
                <a:cxn ang="0">
                  <a:pos x="44" y="359"/>
                </a:cxn>
                <a:cxn ang="0">
                  <a:pos x="39" y="363"/>
                </a:cxn>
                <a:cxn ang="0">
                  <a:pos x="29" y="371"/>
                </a:cxn>
                <a:cxn ang="0">
                  <a:pos x="25" y="378"/>
                </a:cxn>
                <a:cxn ang="0">
                  <a:pos x="34" y="379"/>
                </a:cxn>
                <a:cxn ang="0">
                  <a:pos x="40" y="381"/>
                </a:cxn>
                <a:cxn ang="0">
                  <a:pos x="55" y="379"/>
                </a:cxn>
                <a:cxn ang="0">
                  <a:pos x="64" y="394"/>
                </a:cxn>
                <a:cxn ang="0">
                  <a:pos x="69" y="397"/>
                </a:cxn>
                <a:cxn ang="0">
                  <a:pos x="79" y="384"/>
                </a:cxn>
                <a:cxn ang="0">
                  <a:pos x="99" y="357"/>
                </a:cxn>
                <a:cxn ang="0">
                  <a:pos x="114" y="357"/>
                </a:cxn>
                <a:cxn ang="0">
                  <a:pos x="137" y="352"/>
                </a:cxn>
                <a:cxn ang="0">
                  <a:pos x="166" y="344"/>
                </a:cxn>
                <a:cxn ang="0">
                  <a:pos x="196" y="359"/>
                </a:cxn>
                <a:cxn ang="0">
                  <a:pos x="230" y="391"/>
                </a:cxn>
                <a:cxn ang="0">
                  <a:pos x="246" y="388"/>
                </a:cxn>
                <a:cxn ang="0">
                  <a:pos x="254" y="344"/>
                </a:cxn>
                <a:cxn ang="0">
                  <a:pos x="254" y="321"/>
                </a:cxn>
                <a:cxn ang="0">
                  <a:pos x="294" y="307"/>
                </a:cxn>
                <a:cxn ang="0">
                  <a:pos x="267" y="245"/>
                </a:cxn>
                <a:cxn ang="0">
                  <a:pos x="229" y="169"/>
                </a:cxn>
                <a:cxn ang="0">
                  <a:pos x="226" y="102"/>
                </a:cxn>
                <a:cxn ang="0">
                  <a:pos x="208" y="103"/>
                </a:cxn>
                <a:cxn ang="0">
                  <a:pos x="183" y="88"/>
                </a:cxn>
                <a:cxn ang="0">
                  <a:pos x="162" y="59"/>
                </a:cxn>
                <a:cxn ang="0">
                  <a:pos x="132" y="73"/>
                </a:cxn>
                <a:cxn ang="0">
                  <a:pos x="110" y="70"/>
                </a:cxn>
                <a:cxn ang="0">
                  <a:pos x="122" y="51"/>
                </a:cxn>
                <a:cxn ang="0">
                  <a:pos x="109" y="16"/>
                </a:cxn>
                <a:cxn ang="0">
                  <a:pos x="45" y="0"/>
                </a:cxn>
                <a:cxn ang="0">
                  <a:pos x="30" y="13"/>
                </a:cxn>
                <a:cxn ang="0">
                  <a:pos x="30" y="57"/>
                </a:cxn>
                <a:cxn ang="0">
                  <a:pos x="35" y="71"/>
                </a:cxn>
                <a:cxn ang="0">
                  <a:pos x="21" y="79"/>
                </a:cxn>
                <a:cxn ang="0">
                  <a:pos x="17" y="76"/>
                </a:cxn>
                <a:cxn ang="0">
                  <a:pos x="5" y="70"/>
                </a:cxn>
                <a:cxn ang="0">
                  <a:pos x="0" y="70"/>
                </a:cxn>
              </a:cxnLst>
              <a:rect l="0" t="0" r="r" b="b"/>
              <a:pathLst>
                <a:path w="300" h="402">
                  <a:moveTo>
                    <a:pt x="0" y="70"/>
                  </a:moveTo>
                  <a:lnTo>
                    <a:pt x="3" y="79"/>
                  </a:lnTo>
                  <a:lnTo>
                    <a:pt x="12" y="98"/>
                  </a:lnTo>
                  <a:lnTo>
                    <a:pt x="17" y="128"/>
                  </a:lnTo>
                  <a:lnTo>
                    <a:pt x="16" y="132"/>
                  </a:lnTo>
                  <a:lnTo>
                    <a:pt x="17" y="138"/>
                  </a:lnTo>
                  <a:lnTo>
                    <a:pt x="16" y="145"/>
                  </a:lnTo>
                  <a:lnTo>
                    <a:pt x="13" y="147"/>
                  </a:lnTo>
                  <a:lnTo>
                    <a:pt x="12" y="162"/>
                  </a:lnTo>
                  <a:lnTo>
                    <a:pt x="15" y="167"/>
                  </a:lnTo>
                  <a:lnTo>
                    <a:pt x="17" y="168"/>
                  </a:lnTo>
                  <a:lnTo>
                    <a:pt x="17" y="172"/>
                  </a:lnTo>
                  <a:lnTo>
                    <a:pt x="19" y="176"/>
                  </a:lnTo>
                  <a:lnTo>
                    <a:pt x="23" y="183"/>
                  </a:lnTo>
                  <a:lnTo>
                    <a:pt x="24" y="185"/>
                  </a:lnTo>
                  <a:lnTo>
                    <a:pt x="29" y="195"/>
                  </a:lnTo>
                  <a:lnTo>
                    <a:pt x="31" y="196"/>
                  </a:lnTo>
                  <a:lnTo>
                    <a:pt x="31" y="196"/>
                  </a:lnTo>
                  <a:lnTo>
                    <a:pt x="31" y="196"/>
                  </a:lnTo>
                  <a:lnTo>
                    <a:pt x="34" y="202"/>
                  </a:lnTo>
                  <a:lnTo>
                    <a:pt x="35" y="204"/>
                  </a:lnTo>
                  <a:lnTo>
                    <a:pt x="36" y="205"/>
                  </a:lnTo>
                  <a:lnTo>
                    <a:pt x="37" y="208"/>
                  </a:lnTo>
                  <a:lnTo>
                    <a:pt x="45" y="221"/>
                  </a:lnTo>
                  <a:lnTo>
                    <a:pt x="45" y="226"/>
                  </a:lnTo>
                  <a:lnTo>
                    <a:pt x="45" y="229"/>
                  </a:lnTo>
                  <a:lnTo>
                    <a:pt x="45" y="232"/>
                  </a:lnTo>
                  <a:lnTo>
                    <a:pt x="51" y="235"/>
                  </a:lnTo>
                  <a:lnTo>
                    <a:pt x="55" y="238"/>
                  </a:lnTo>
                  <a:lnTo>
                    <a:pt x="64" y="244"/>
                  </a:lnTo>
                  <a:lnTo>
                    <a:pt x="68" y="247"/>
                  </a:lnTo>
                  <a:lnTo>
                    <a:pt x="68" y="246"/>
                  </a:lnTo>
                  <a:lnTo>
                    <a:pt x="70" y="247"/>
                  </a:lnTo>
                  <a:lnTo>
                    <a:pt x="73" y="250"/>
                  </a:lnTo>
                  <a:lnTo>
                    <a:pt x="75" y="251"/>
                  </a:lnTo>
                  <a:lnTo>
                    <a:pt x="78" y="251"/>
                  </a:lnTo>
                  <a:lnTo>
                    <a:pt x="76" y="250"/>
                  </a:lnTo>
                  <a:lnTo>
                    <a:pt x="78" y="249"/>
                  </a:lnTo>
                  <a:lnTo>
                    <a:pt x="80" y="251"/>
                  </a:lnTo>
                  <a:lnTo>
                    <a:pt x="86" y="257"/>
                  </a:lnTo>
                  <a:lnTo>
                    <a:pt x="85" y="258"/>
                  </a:lnTo>
                  <a:lnTo>
                    <a:pt x="87" y="262"/>
                  </a:lnTo>
                  <a:lnTo>
                    <a:pt x="86" y="264"/>
                  </a:lnTo>
                  <a:lnTo>
                    <a:pt x="84" y="268"/>
                  </a:lnTo>
                  <a:lnTo>
                    <a:pt x="82" y="269"/>
                  </a:lnTo>
                  <a:lnTo>
                    <a:pt x="78" y="278"/>
                  </a:lnTo>
                  <a:lnTo>
                    <a:pt x="78" y="282"/>
                  </a:lnTo>
                  <a:lnTo>
                    <a:pt x="76" y="282"/>
                  </a:lnTo>
                  <a:lnTo>
                    <a:pt x="80" y="288"/>
                  </a:lnTo>
                  <a:lnTo>
                    <a:pt x="81" y="295"/>
                  </a:lnTo>
                  <a:lnTo>
                    <a:pt x="80" y="301"/>
                  </a:lnTo>
                  <a:lnTo>
                    <a:pt x="81" y="302"/>
                  </a:lnTo>
                  <a:lnTo>
                    <a:pt x="80" y="304"/>
                  </a:lnTo>
                  <a:lnTo>
                    <a:pt x="81" y="304"/>
                  </a:lnTo>
                  <a:lnTo>
                    <a:pt x="79" y="308"/>
                  </a:lnTo>
                  <a:lnTo>
                    <a:pt x="78" y="313"/>
                  </a:lnTo>
                  <a:lnTo>
                    <a:pt x="79" y="313"/>
                  </a:lnTo>
                  <a:lnTo>
                    <a:pt x="79" y="315"/>
                  </a:lnTo>
                  <a:lnTo>
                    <a:pt x="76" y="315"/>
                  </a:lnTo>
                  <a:lnTo>
                    <a:pt x="76" y="318"/>
                  </a:lnTo>
                  <a:lnTo>
                    <a:pt x="79" y="322"/>
                  </a:lnTo>
                  <a:lnTo>
                    <a:pt x="76" y="330"/>
                  </a:lnTo>
                  <a:lnTo>
                    <a:pt x="72" y="334"/>
                  </a:lnTo>
                  <a:lnTo>
                    <a:pt x="70" y="334"/>
                  </a:lnTo>
                  <a:lnTo>
                    <a:pt x="68" y="334"/>
                  </a:lnTo>
                  <a:lnTo>
                    <a:pt x="68" y="333"/>
                  </a:lnTo>
                  <a:lnTo>
                    <a:pt x="64" y="333"/>
                  </a:lnTo>
                  <a:lnTo>
                    <a:pt x="63" y="338"/>
                  </a:lnTo>
                  <a:lnTo>
                    <a:pt x="61" y="338"/>
                  </a:lnTo>
                  <a:lnTo>
                    <a:pt x="61" y="342"/>
                  </a:lnTo>
                  <a:lnTo>
                    <a:pt x="58" y="343"/>
                  </a:lnTo>
                  <a:lnTo>
                    <a:pt x="58" y="344"/>
                  </a:lnTo>
                  <a:lnTo>
                    <a:pt x="51" y="349"/>
                  </a:lnTo>
                  <a:lnTo>
                    <a:pt x="50" y="349"/>
                  </a:lnTo>
                  <a:lnTo>
                    <a:pt x="44" y="359"/>
                  </a:lnTo>
                  <a:lnTo>
                    <a:pt x="41" y="357"/>
                  </a:lnTo>
                  <a:lnTo>
                    <a:pt x="37" y="362"/>
                  </a:lnTo>
                  <a:lnTo>
                    <a:pt x="39" y="363"/>
                  </a:lnTo>
                  <a:lnTo>
                    <a:pt x="31" y="372"/>
                  </a:lnTo>
                  <a:lnTo>
                    <a:pt x="30" y="373"/>
                  </a:lnTo>
                  <a:lnTo>
                    <a:pt x="29" y="371"/>
                  </a:lnTo>
                  <a:lnTo>
                    <a:pt x="27" y="373"/>
                  </a:lnTo>
                  <a:lnTo>
                    <a:pt x="24" y="374"/>
                  </a:lnTo>
                  <a:lnTo>
                    <a:pt x="25" y="378"/>
                  </a:lnTo>
                  <a:lnTo>
                    <a:pt x="28" y="376"/>
                  </a:lnTo>
                  <a:lnTo>
                    <a:pt x="30" y="374"/>
                  </a:lnTo>
                  <a:lnTo>
                    <a:pt x="34" y="379"/>
                  </a:lnTo>
                  <a:lnTo>
                    <a:pt x="36" y="379"/>
                  </a:lnTo>
                  <a:lnTo>
                    <a:pt x="39" y="381"/>
                  </a:lnTo>
                  <a:lnTo>
                    <a:pt x="40" y="381"/>
                  </a:lnTo>
                  <a:lnTo>
                    <a:pt x="46" y="383"/>
                  </a:lnTo>
                  <a:lnTo>
                    <a:pt x="47" y="383"/>
                  </a:lnTo>
                  <a:lnTo>
                    <a:pt x="55" y="379"/>
                  </a:lnTo>
                  <a:lnTo>
                    <a:pt x="58" y="381"/>
                  </a:lnTo>
                  <a:lnTo>
                    <a:pt x="61" y="384"/>
                  </a:lnTo>
                  <a:lnTo>
                    <a:pt x="64" y="394"/>
                  </a:lnTo>
                  <a:lnTo>
                    <a:pt x="67" y="394"/>
                  </a:lnTo>
                  <a:lnTo>
                    <a:pt x="67" y="395"/>
                  </a:lnTo>
                  <a:lnTo>
                    <a:pt x="69" y="397"/>
                  </a:lnTo>
                  <a:lnTo>
                    <a:pt x="72" y="397"/>
                  </a:lnTo>
                  <a:lnTo>
                    <a:pt x="75" y="395"/>
                  </a:lnTo>
                  <a:lnTo>
                    <a:pt x="79" y="384"/>
                  </a:lnTo>
                  <a:lnTo>
                    <a:pt x="86" y="378"/>
                  </a:lnTo>
                  <a:lnTo>
                    <a:pt x="94" y="363"/>
                  </a:lnTo>
                  <a:lnTo>
                    <a:pt x="99" y="357"/>
                  </a:lnTo>
                  <a:lnTo>
                    <a:pt x="105" y="357"/>
                  </a:lnTo>
                  <a:lnTo>
                    <a:pt x="108" y="355"/>
                  </a:lnTo>
                  <a:lnTo>
                    <a:pt x="114" y="357"/>
                  </a:lnTo>
                  <a:lnTo>
                    <a:pt x="116" y="357"/>
                  </a:lnTo>
                  <a:lnTo>
                    <a:pt x="122" y="357"/>
                  </a:lnTo>
                  <a:lnTo>
                    <a:pt x="137" y="352"/>
                  </a:lnTo>
                  <a:lnTo>
                    <a:pt x="148" y="343"/>
                  </a:lnTo>
                  <a:lnTo>
                    <a:pt x="156" y="343"/>
                  </a:lnTo>
                  <a:lnTo>
                    <a:pt x="166" y="344"/>
                  </a:lnTo>
                  <a:lnTo>
                    <a:pt x="173" y="351"/>
                  </a:lnTo>
                  <a:lnTo>
                    <a:pt x="186" y="361"/>
                  </a:lnTo>
                  <a:lnTo>
                    <a:pt x="196" y="359"/>
                  </a:lnTo>
                  <a:lnTo>
                    <a:pt x="217" y="382"/>
                  </a:lnTo>
                  <a:lnTo>
                    <a:pt x="225" y="383"/>
                  </a:lnTo>
                  <a:lnTo>
                    <a:pt x="230" y="391"/>
                  </a:lnTo>
                  <a:lnTo>
                    <a:pt x="243" y="402"/>
                  </a:lnTo>
                  <a:lnTo>
                    <a:pt x="247" y="402"/>
                  </a:lnTo>
                  <a:lnTo>
                    <a:pt x="246" y="388"/>
                  </a:lnTo>
                  <a:lnTo>
                    <a:pt x="250" y="374"/>
                  </a:lnTo>
                  <a:lnTo>
                    <a:pt x="256" y="354"/>
                  </a:lnTo>
                  <a:lnTo>
                    <a:pt x="254" y="344"/>
                  </a:lnTo>
                  <a:lnTo>
                    <a:pt x="258" y="333"/>
                  </a:lnTo>
                  <a:lnTo>
                    <a:pt x="253" y="328"/>
                  </a:lnTo>
                  <a:lnTo>
                    <a:pt x="254" y="321"/>
                  </a:lnTo>
                  <a:lnTo>
                    <a:pt x="258" y="316"/>
                  </a:lnTo>
                  <a:lnTo>
                    <a:pt x="282" y="315"/>
                  </a:lnTo>
                  <a:lnTo>
                    <a:pt x="294" y="307"/>
                  </a:lnTo>
                  <a:lnTo>
                    <a:pt x="300" y="288"/>
                  </a:lnTo>
                  <a:lnTo>
                    <a:pt x="259" y="256"/>
                  </a:lnTo>
                  <a:lnTo>
                    <a:pt x="267" y="245"/>
                  </a:lnTo>
                  <a:lnTo>
                    <a:pt x="260" y="208"/>
                  </a:lnTo>
                  <a:lnTo>
                    <a:pt x="244" y="198"/>
                  </a:lnTo>
                  <a:lnTo>
                    <a:pt x="229" y="169"/>
                  </a:lnTo>
                  <a:lnTo>
                    <a:pt x="238" y="140"/>
                  </a:lnTo>
                  <a:lnTo>
                    <a:pt x="230" y="100"/>
                  </a:lnTo>
                  <a:lnTo>
                    <a:pt x="226" y="102"/>
                  </a:lnTo>
                  <a:lnTo>
                    <a:pt x="223" y="102"/>
                  </a:lnTo>
                  <a:lnTo>
                    <a:pt x="222" y="102"/>
                  </a:lnTo>
                  <a:lnTo>
                    <a:pt x="208" y="103"/>
                  </a:lnTo>
                  <a:lnTo>
                    <a:pt x="197" y="98"/>
                  </a:lnTo>
                  <a:lnTo>
                    <a:pt x="189" y="96"/>
                  </a:lnTo>
                  <a:lnTo>
                    <a:pt x="183" y="88"/>
                  </a:lnTo>
                  <a:lnTo>
                    <a:pt x="180" y="69"/>
                  </a:lnTo>
                  <a:lnTo>
                    <a:pt x="172" y="62"/>
                  </a:lnTo>
                  <a:lnTo>
                    <a:pt x="162" y="59"/>
                  </a:lnTo>
                  <a:lnTo>
                    <a:pt x="150" y="62"/>
                  </a:lnTo>
                  <a:lnTo>
                    <a:pt x="137" y="68"/>
                  </a:lnTo>
                  <a:lnTo>
                    <a:pt x="132" y="73"/>
                  </a:lnTo>
                  <a:lnTo>
                    <a:pt x="126" y="74"/>
                  </a:lnTo>
                  <a:lnTo>
                    <a:pt x="115" y="73"/>
                  </a:lnTo>
                  <a:lnTo>
                    <a:pt x="110" y="70"/>
                  </a:lnTo>
                  <a:lnTo>
                    <a:pt x="110" y="65"/>
                  </a:lnTo>
                  <a:lnTo>
                    <a:pt x="114" y="59"/>
                  </a:lnTo>
                  <a:lnTo>
                    <a:pt x="122" y="51"/>
                  </a:lnTo>
                  <a:lnTo>
                    <a:pt x="110" y="25"/>
                  </a:lnTo>
                  <a:lnTo>
                    <a:pt x="108" y="22"/>
                  </a:lnTo>
                  <a:lnTo>
                    <a:pt x="109" y="16"/>
                  </a:lnTo>
                  <a:lnTo>
                    <a:pt x="55" y="6"/>
                  </a:lnTo>
                  <a:lnTo>
                    <a:pt x="52" y="3"/>
                  </a:lnTo>
                  <a:lnTo>
                    <a:pt x="45" y="0"/>
                  </a:lnTo>
                  <a:lnTo>
                    <a:pt x="34" y="5"/>
                  </a:lnTo>
                  <a:lnTo>
                    <a:pt x="30" y="9"/>
                  </a:lnTo>
                  <a:lnTo>
                    <a:pt x="30" y="13"/>
                  </a:lnTo>
                  <a:lnTo>
                    <a:pt x="31" y="19"/>
                  </a:lnTo>
                  <a:lnTo>
                    <a:pt x="34" y="19"/>
                  </a:lnTo>
                  <a:lnTo>
                    <a:pt x="30" y="57"/>
                  </a:lnTo>
                  <a:lnTo>
                    <a:pt x="31" y="62"/>
                  </a:lnTo>
                  <a:lnTo>
                    <a:pt x="31" y="64"/>
                  </a:lnTo>
                  <a:lnTo>
                    <a:pt x="35" y="71"/>
                  </a:lnTo>
                  <a:lnTo>
                    <a:pt x="37" y="79"/>
                  </a:lnTo>
                  <a:lnTo>
                    <a:pt x="34" y="80"/>
                  </a:lnTo>
                  <a:lnTo>
                    <a:pt x="21" y="79"/>
                  </a:lnTo>
                  <a:lnTo>
                    <a:pt x="18" y="81"/>
                  </a:lnTo>
                  <a:lnTo>
                    <a:pt x="17" y="79"/>
                  </a:lnTo>
                  <a:lnTo>
                    <a:pt x="17" y="76"/>
                  </a:lnTo>
                  <a:lnTo>
                    <a:pt x="13" y="74"/>
                  </a:lnTo>
                  <a:lnTo>
                    <a:pt x="11" y="71"/>
                  </a:lnTo>
                  <a:lnTo>
                    <a:pt x="5" y="70"/>
                  </a:lnTo>
                  <a:lnTo>
                    <a:pt x="3" y="68"/>
                  </a:lnTo>
                  <a:lnTo>
                    <a:pt x="0" y="68"/>
                  </a:lnTo>
                  <a:lnTo>
                    <a:pt x="0" y="70"/>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0" name="Freeform 913"/>
            <p:cNvSpPr>
              <a:spLocks/>
            </p:cNvSpPr>
            <p:nvPr/>
          </p:nvSpPr>
          <p:spPr bwMode="auto">
            <a:xfrm>
              <a:off x="3924340" y="3979276"/>
              <a:ext cx="487591" cy="714026"/>
            </a:xfrm>
            <a:custGeom>
              <a:avLst/>
              <a:gdLst/>
              <a:ahLst/>
              <a:cxnLst>
                <a:cxn ang="0">
                  <a:pos x="58" y="396"/>
                </a:cxn>
                <a:cxn ang="0">
                  <a:pos x="67" y="475"/>
                </a:cxn>
                <a:cxn ang="0">
                  <a:pos x="116" y="559"/>
                </a:cxn>
                <a:cxn ang="0">
                  <a:pos x="181" y="668"/>
                </a:cxn>
                <a:cxn ang="0">
                  <a:pos x="206" y="681"/>
                </a:cxn>
                <a:cxn ang="0">
                  <a:pos x="248" y="711"/>
                </a:cxn>
                <a:cxn ang="0">
                  <a:pos x="228" y="771"/>
                </a:cxn>
                <a:cxn ang="0">
                  <a:pos x="231" y="824"/>
                </a:cxn>
                <a:cxn ang="0">
                  <a:pos x="219" y="852"/>
                </a:cxn>
                <a:cxn ang="0">
                  <a:pos x="179" y="905"/>
                </a:cxn>
                <a:cxn ang="0">
                  <a:pos x="148" y="945"/>
                </a:cxn>
                <a:cxn ang="0">
                  <a:pos x="98" y="1005"/>
                </a:cxn>
                <a:cxn ang="0">
                  <a:pos x="77" y="1004"/>
                </a:cxn>
                <a:cxn ang="0">
                  <a:pos x="134" y="1022"/>
                </a:cxn>
                <a:cxn ang="0">
                  <a:pos x="186" y="1050"/>
                </a:cxn>
                <a:cxn ang="0">
                  <a:pos x="232" y="1010"/>
                </a:cxn>
                <a:cxn ang="0">
                  <a:pos x="318" y="953"/>
                </a:cxn>
                <a:cxn ang="0">
                  <a:pos x="510" y="965"/>
                </a:cxn>
                <a:cxn ang="0">
                  <a:pos x="667" y="1072"/>
                </a:cxn>
                <a:cxn ang="0">
                  <a:pos x="675" y="883"/>
                </a:cxn>
                <a:cxn ang="0">
                  <a:pos x="691" y="692"/>
                </a:cxn>
                <a:cxn ang="0">
                  <a:pos x="614" y="277"/>
                </a:cxn>
                <a:cxn ang="0">
                  <a:pos x="488" y="244"/>
                </a:cxn>
                <a:cxn ang="0">
                  <a:pos x="362" y="209"/>
                </a:cxn>
                <a:cxn ang="0">
                  <a:pos x="327" y="147"/>
                </a:cxn>
                <a:cxn ang="0">
                  <a:pos x="131" y="16"/>
                </a:cxn>
                <a:cxn ang="0">
                  <a:pos x="97" y="161"/>
                </a:cxn>
                <a:cxn ang="0">
                  <a:pos x="98" y="229"/>
                </a:cxn>
                <a:cxn ang="0">
                  <a:pos x="32" y="204"/>
                </a:cxn>
                <a:cxn ang="0">
                  <a:pos x="15" y="181"/>
                </a:cxn>
                <a:cxn ang="0">
                  <a:pos x="64" y="221"/>
                </a:cxn>
                <a:cxn ang="0">
                  <a:pos x="84" y="173"/>
                </a:cxn>
                <a:cxn ang="0">
                  <a:pos x="93" y="16"/>
                </a:cxn>
                <a:cxn ang="0">
                  <a:pos x="302" y="62"/>
                </a:cxn>
                <a:cxn ang="0">
                  <a:pos x="316" y="194"/>
                </a:cxn>
                <a:cxn ang="0">
                  <a:pos x="472" y="167"/>
                </a:cxn>
                <a:cxn ang="0">
                  <a:pos x="612" y="271"/>
                </a:cxn>
                <a:cxn ang="0">
                  <a:pos x="710" y="561"/>
                </a:cxn>
                <a:cxn ang="0">
                  <a:pos x="702" y="857"/>
                </a:cxn>
                <a:cxn ang="0">
                  <a:pos x="671" y="1045"/>
                </a:cxn>
                <a:cxn ang="0">
                  <a:pos x="580" y="1031"/>
                </a:cxn>
                <a:cxn ang="0">
                  <a:pos x="378" y="954"/>
                </a:cxn>
                <a:cxn ang="0">
                  <a:pos x="279" y="966"/>
                </a:cxn>
                <a:cxn ang="0">
                  <a:pos x="187" y="1073"/>
                </a:cxn>
                <a:cxn ang="0">
                  <a:pos x="157" y="1026"/>
                </a:cxn>
                <a:cxn ang="0">
                  <a:pos x="92" y="1024"/>
                </a:cxn>
                <a:cxn ang="0">
                  <a:pos x="80" y="991"/>
                </a:cxn>
                <a:cxn ang="0">
                  <a:pos x="128" y="957"/>
                </a:cxn>
                <a:cxn ang="0">
                  <a:pos x="162" y="910"/>
                </a:cxn>
                <a:cxn ang="0">
                  <a:pos x="193" y="895"/>
                </a:cxn>
                <a:cxn ang="0">
                  <a:pos x="218" y="850"/>
                </a:cxn>
                <a:cxn ang="0">
                  <a:pos x="219" y="819"/>
                </a:cxn>
                <a:cxn ang="0">
                  <a:pos x="207" y="749"/>
                </a:cxn>
                <a:cxn ang="0">
                  <a:pos x="232" y="700"/>
                </a:cxn>
                <a:cxn ang="0">
                  <a:pos x="196" y="681"/>
                </a:cxn>
                <a:cxn ang="0">
                  <a:pos x="124" y="633"/>
                </a:cxn>
                <a:cxn ang="0">
                  <a:pos x="85" y="533"/>
                </a:cxn>
                <a:cxn ang="0">
                  <a:pos x="40" y="456"/>
                </a:cxn>
                <a:cxn ang="0">
                  <a:pos x="46" y="351"/>
                </a:cxn>
              </a:cxnLst>
              <a:rect l="0" t="0" r="r" b="b"/>
              <a:pathLst>
                <a:path w="817" h="1088">
                  <a:moveTo>
                    <a:pt x="16" y="193"/>
                  </a:moveTo>
                  <a:lnTo>
                    <a:pt x="23" y="216"/>
                  </a:lnTo>
                  <a:lnTo>
                    <a:pt x="22" y="214"/>
                  </a:lnTo>
                  <a:lnTo>
                    <a:pt x="48" y="266"/>
                  </a:lnTo>
                  <a:cubicBezTo>
                    <a:pt x="48" y="266"/>
                    <a:pt x="49" y="267"/>
                    <a:pt x="49" y="268"/>
                  </a:cubicBezTo>
                  <a:lnTo>
                    <a:pt x="62" y="348"/>
                  </a:lnTo>
                  <a:cubicBezTo>
                    <a:pt x="62" y="350"/>
                    <a:pt x="62" y="351"/>
                    <a:pt x="61" y="352"/>
                  </a:cubicBezTo>
                  <a:lnTo>
                    <a:pt x="58" y="362"/>
                  </a:lnTo>
                  <a:lnTo>
                    <a:pt x="58" y="358"/>
                  </a:lnTo>
                  <a:lnTo>
                    <a:pt x="61" y="374"/>
                  </a:lnTo>
                  <a:cubicBezTo>
                    <a:pt x="62" y="375"/>
                    <a:pt x="62" y="376"/>
                    <a:pt x="62" y="377"/>
                  </a:cubicBezTo>
                  <a:lnTo>
                    <a:pt x="58" y="396"/>
                  </a:lnTo>
                  <a:cubicBezTo>
                    <a:pt x="58" y="398"/>
                    <a:pt x="57" y="399"/>
                    <a:pt x="56" y="400"/>
                  </a:cubicBezTo>
                  <a:lnTo>
                    <a:pt x="50" y="407"/>
                  </a:lnTo>
                  <a:lnTo>
                    <a:pt x="52" y="402"/>
                  </a:lnTo>
                  <a:lnTo>
                    <a:pt x="49" y="441"/>
                  </a:lnTo>
                  <a:lnTo>
                    <a:pt x="48" y="436"/>
                  </a:lnTo>
                  <a:lnTo>
                    <a:pt x="54" y="449"/>
                  </a:lnTo>
                  <a:lnTo>
                    <a:pt x="51" y="446"/>
                  </a:lnTo>
                  <a:lnTo>
                    <a:pt x="57" y="449"/>
                  </a:lnTo>
                  <a:cubicBezTo>
                    <a:pt x="60" y="450"/>
                    <a:pt x="62" y="453"/>
                    <a:pt x="62" y="456"/>
                  </a:cubicBezTo>
                  <a:lnTo>
                    <a:pt x="62" y="466"/>
                  </a:lnTo>
                  <a:lnTo>
                    <a:pt x="61" y="462"/>
                  </a:lnTo>
                  <a:lnTo>
                    <a:pt x="67" y="475"/>
                  </a:lnTo>
                  <a:lnTo>
                    <a:pt x="77" y="490"/>
                  </a:lnTo>
                  <a:lnTo>
                    <a:pt x="80" y="497"/>
                  </a:lnTo>
                  <a:lnTo>
                    <a:pt x="93" y="523"/>
                  </a:lnTo>
                  <a:lnTo>
                    <a:pt x="89" y="520"/>
                  </a:lnTo>
                  <a:lnTo>
                    <a:pt x="96" y="523"/>
                  </a:lnTo>
                  <a:cubicBezTo>
                    <a:pt x="98" y="524"/>
                    <a:pt x="99" y="525"/>
                    <a:pt x="100" y="527"/>
                  </a:cubicBezTo>
                  <a:lnTo>
                    <a:pt x="106" y="543"/>
                  </a:lnTo>
                  <a:lnTo>
                    <a:pt x="109" y="549"/>
                  </a:lnTo>
                  <a:lnTo>
                    <a:pt x="108" y="547"/>
                  </a:lnTo>
                  <a:lnTo>
                    <a:pt x="111" y="550"/>
                  </a:lnTo>
                  <a:cubicBezTo>
                    <a:pt x="112" y="551"/>
                    <a:pt x="112" y="551"/>
                    <a:pt x="112" y="552"/>
                  </a:cubicBezTo>
                  <a:lnTo>
                    <a:pt x="116" y="559"/>
                  </a:lnTo>
                  <a:lnTo>
                    <a:pt x="135" y="594"/>
                  </a:lnTo>
                  <a:cubicBezTo>
                    <a:pt x="135" y="595"/>
                    <a:pt x="136" y="596"/>
                    <a:pt x="136" y="598"/>
                  </a:cubicBezTo>
                  <a:lnTo>
                    <a:pt x="136" y="610"/>
                  </a:lnTo>
                  <a:lnTo>
                    <a:pt x="136" y="620"/>
                  </a:lnTo>
                  <a:lnTo>
                    <a:pt x="136" y="627"/>
                  </a:lnTo>
                  <a:lnTo>
                    <a:pt x="132" y="620"/>
                  </a:lnTo>
                  <a:lnTo>
                    <a:pt x="148" y="629"/>
                  </a:lnTo>
                  <a:lnTo>
                    <a:pt x="158" y="636"/>
                  </a:lnTo>
                  <a:lnTo>
                    <a:pt x="184" y="652"/>
                  </a:lnTo>
                  <a:cubicBezTo>
                    <a:pt x="184" y="652"/>
                    <a:pt x="185" y="653"/>
                    <a:pt x="185" y="653"/>
                  </a:cubicBezTo>
                  <a:lnTo>
                    <a:pt x="195" y="663"/>
                  </a:lnTo>
                  <a:lnTo>
                    <a:pt x="181" y="668"/>
                  </a:lnTo>
                  <a:lnTo>
                    <a:pt x="181" y="665"/>
                  </a:lnTo>
                  <a:cubicBezTo>
                    <a:pt x="181" y="662"/>
                    <a:pt x="183" y="660"/>
                    <a:pt x="185" y="658"/>
                  </a:cubicBezTo>
                  <a:cubicBezTo>
                    <a:pt x="187" y="657"/>
                    <a:pt x="190" y="657"/>
                    <a:pt x="193" y="658"/>
                  </a:cubicBezTo>
                  <a:lnTo>
                    <a:pt x="199" y="661"/>
                  </a:lnTo>
                  <a:cubicBezTo>
                    <a:pt x="200" y="662"/>
                    <a:pt x="201" y="662"/>
                    <a:pt x="201" y="663"/>
                  </a:cubicBezTo>
                  <a:lnTo>
                    <a:pt x="208" y="669"/>
                  </a:lnTo>
                  <a:lnTo>
                    <a:pt x="206" y="668"/>
                  </a:lnTo>
                  <a:lnTo>
                    <a:pt x="212" y="671"/>
                  </a:lnTo>
                  <a:lnTo>
                    <a:pt x="208" y="670"/>
                  </a:lnTo>
                  <a:lnTo>
                    <a:pt x="215" y="670"/>
                  </a:lnTo>
                  <a:lnTo>
                    <a:pt x="209" y="684"/>
                  </a:lnTo>
                  <a:lnTo>
                    <a:pt x="206" y="681"/>
                  </a:lnTo>
                  <a:cubicBezTo>
                    <a:pt x="205" y="679"/>
                    <a:pt x="204" y="677"/>
                    <a:pt x="204" y="675"/>
                  </a:cubicBezTo>
                  <a:cubicBezTo>
                    <a:pt x="204" y="673"/>
                    <a:pt x="205" y="671"/>
                    <a:pt x="206" y="669"/>
                  </a:cubicBezTo>
                  <a:lnTo>
                    <a:pt x="209" y="666"/>
                  </a:lnTo>
                  <a:cubicBezTo>
                    <a:pt x="212" y="663"/>
                    <a:pt x="217" y="663"/>
                    <a:pt x="221" y="666"/>
                  </a:cubicBezTo>
                  <a:lnTo>
                    <a:pt x="227" y="672"/>
                  </a:lnTo>
                  <a:lnTo>
                    <a:pt x="243" y="688"/>
                  </a:lnTo>
                  <a:cubicBezTo>
                    <a:pt x="245" y="690"/>
                    <a:pt x="246" y="692"/>
                    <a:pt x="246" y="694"/>
                  </a:cubicBezTo>
                  <a:cubicBezTo>
                    <a:pt x="246" y="696"/>
                    <a:pt x="245" y="698"/>
                    <a:pt x="243" y="700"/>
                  </a:cubicBezTo>
                  <a:lnTo>
                    <a:pt x="240" y="703"/>
                  </a:lnTo>
                  <a:lnTo>
                    <a:pt x="241" y="693"/>
                  </a:lnTo>
                  <a:lnTo>
                    <a:pt x="247" y="703"/>
                  </a:lnTo>
                  <a:cubicBezTo>
                    <a:pt x="249" y="705"/>
                    <a:pt x="249" y="708"/>
                    <a:pt x="248" y="711"/>
                  </a:cubicBezTo>
                  <a:lnTo>
                    <a:pt x="245" y="717"/>
                  </a:lnTo>
                  <a:lnTo>
                    <a:pt x="238" y="728"/>
                  </a:lnTo>
                  <a:cubicBezTo>
                    <a:pt x="237" y="728"/>
                    <a:pt x="237" y="728"/>
                    <a:pt x="237" y="729"/>
                  </a:cubicBezTo>
                  <a:lnTo>
                    <a:pt x="233" y="732"/>
                  </a:lnTo>
                  <a:lnTo>
                    <a:pt x="235" y="730"/>
                  </a:lnTo>
                  <a:lnTo>
                    <a:pt x="222" y="753"/>
                  </a:lnTo>
                  <a:lnTo>
                    <a:pt x="223" y="749"/>
                  </a:lnTo>
                  <a:lnTo>
                    <a:pt x="223" y="759"/>
                  </a:lnTo>
                  <a:cubicBezTo>
                    <a:pt x="223" y="763"/>
                    <a:pt x="219" y="767"/>
                    <a:pt x="215" y="767"/>
                  </a:cubicBezTo>
                  <a:lnTo>
                    <a:pt x="212" y="767"/>
                  </a:lnTo>
                  <a:lnTo>
                    <a:pt x="219" y="754"/>
                  </a:lnTo>
                  <a:lnTo>
                    <a:pt x="228" y="771"/>
                  </a:lnTo>
                  <a:cubicBezTo>
                    <a:pt x="229" y="771"/>
                    <a:pt x="229" y="772"/>
                    <a:pt x="229" y="773"/>
                  </a:cubicBezTo>
                  <a:lnTo>
                    <a:pt x="232" y="793"/>
                  </a:lnTo>
                  <a:cubicBezTo>
                    <a:pt x="233" y="794"/>
                    <a:pt x="233" y="795"/>
                    <a:pt x="232" y="796"/>
                  </a:cubicBezTo>
                  <a:lnTo>
                    <a:pt x="229" y="812"/>
                  </a:lnTo>
                  <a:lnTo>
                    <a:pt x="227" y="804"/>
                  </a:lnTo>
                  <a:lnTo>
                    <a:pt x="230" y="808"/>
                  </a:lnTo>
                  <a:cubicBezTo>
                    <a:pt x="233" y="810"/>
                    <a:pt x="233" y="814"/>
                    <a:pt x="232" y="817"/>
                  </a:cubicBezTo>
                  <a:lnTo>
                    <a:pt x="229" y="823"/>
                  </a:lnTo>
                  <a:lnTo>
                    <a:pt x="221" y="812"/>
                  </a:lnTo>
                  <a:lnTo>
                    <a:pt x="225" y="812"/>
                  </a:lnTo>
                  <a:cubicBezTo>
                    <a:pt x="228" y="812"/>
                    <a:pt x="230" y="813"/>
                    <a:pt x="232" y="816"/>
                  </a:cubicBezTo>
                  <a:cubicBezTo>
                    <a:pt x="233" y="819"/>
                    <a:pt x="233" y="822"/>
                    <a:pt x="231" y="824"/>
                  </a:cubicBezTo>
                  <a:lnTo>
                    <a:pt x="225" y="834"/>
                  </a:lnTo>
                  <a:lnTo>
                    <a:pt x="226" y="831"/>
                  </a:lnTo>
                  <a:lnTo>
                    <a:pt x="223" y="844"/>
                  </a:lnTo>
                  <a:lnTo>
                    <a:pt x="215" y="834"/>
                  </a:lnTo>
                  <a:lnTo>
                    <a:pt x="218" y="834"/>
                  </a:lnTo>
                  <a:cubicBezTo>
                    <a:pt x="223" y="834"/>
                    <a:pt x="226" y="838"/>
                    <a:pt x="226" y="842"/>
                  </a:cubicBezTo>
                  <a:lnTo>
                    <a:pt x="226" y="849"/>
                  </a:lnTo>
                  <a:cubicBezTo>
                    <a:pt x="226" y="853"/>
                    <a:pt x="223" y="857"/>
                    <a:pt x="218" y="857"/>
                  </a:cubicBezTo>
                  <a:lnTo>
                    <a:pt x="212" y="857"/>
                  </a:lnTo>
                  <a:lnTo>
                    <a:pt x="220" y="849"/>
                  </a:lnTo>
                  <a:lnTo>
                    <a:pt x="220" y="855"/>
                  </a:lnTo>
                  <a:lnTo>
                    <a:pt x="219" y="852"/>
                  </a:lnTo>
                  <a:lnTo>
                    <a:pt x="225" y="864"/>
                  </a:lnTo>
                  <a:cubicBezTo>
                    <a:pt x="226" y="866"/>
                    <a:pt x="226" y="869"/>
                    <a:pt x="226" y="871"/>
                  </a:cubicBezTo>
                  <a:lnTo>
                    <a:pt x="219" y="890"/>
                  </a:lnTo>
                  <a:cubicBezTo>
                    <a:pt x="219" y="891"/>
                    <a:pt x="218" y="892"/>
                    <a:pt x="217" y="893"/>
                  </a:cubicBezTo>
                  <a:lnTo>
                    <a:pt x="204" y="906"/>
                  </a:lnTo>
                  <a:cubicBezTo>
                    <a:pt x="203" y="907"/>
                    <a:pt x="201" y="908"/>
                    <a:pt x="199" y="908"/>
                  </a:cubicBezTo>
                  <a:lnTo>
                    <a:pt x="196" y="908"/>
                  </a:lnTo>
                  <a:lnTo>
                    <a:pt x="189" y="908"/>
                  </a:lnTo>
                  <a:cubicBezTo>
                    <a:pt x="185" y="908"/>
                    <a:pt x="181" y="905"/>
                    <a:pt x="181" y="900"/>
                  </a:cubicBezTo>
                  <a:lnTo>
                    <a:pt x="181" y="897"/>
                  </a:lnTo>
                  <a:lnTo>
                    <a:pt x="189" y="905"/>
                  </a:lnTo>
                  <a:lnTo>
                    <a:pt x="179" y="905"/>
                  </a:lnTo>
                  <a:lnTo>
                    <a:pt x="187" y="899"/>
                  </a:lnTo>
                  <a:lnTo>
                    <a:pt x="184" y="912"/>
                  </a:lnTo>
                  <a:cubicBezTo>
                    <a:pt x="183" y="915"/>
                    <a:pt x="180" y="918"/>
                    <a:pt x="176" y="918"/>
                  </a:cubicBezTo>
                  <a:lnTo>
                    <a:pt x="170" y="918"/>
                  </a:lnTo>
                  <a:lnTo>
                    <a:pt x="178" y="910"/>
                  </a:lnTo>
                  <a:lnTo>
                    <a:pt x="178" y="920"/>
                  </a:lnTo>
                  <a:cubicBezTo>
                    <a:pt x="178" y="923"/>
                    <a:pt x="176" y="925"/>
                    <a:pt x="173" y="927"/>
                  </a:cubicBezTo>
                  <a:lnTo>
                    <a:pt x="167" y="930"/>
                  </a:lnTo>
                  <a:lnTo>
                    <a:pt x="171" y="923"/>
                  </a:lnTo>
                  <a:lnTo>
                    <a:pt x="171" y="926"/>
                  </a:lnTo>
                  <a:cubicBezTo>
                    <a:pt x="171" y="929"/>
                    <a:pt x="170" y="931"/>
                    <a:pt x="168" y="933"/>
                  </a:cubicBezTo>
                  <a:lnTo>
                    <a:pt x="148" y="945"/>
                  </a:lnTo>
                  <a:cubicBezTo>
                    <a:pt x="147" y="946"/>
                    <a:pt x="146" y="947"/>
                    <a:pt x="144" y="947"/>
                  </a:cubicBezTo>
                  <a:lnTo>
                    <a:pt x="141" y="947"/>
                  </a:lnTo>
                  <a:lnTo>
                    <a:pt x="148" y="943"/>
                  </a:lnTo>
                  <a:lnTo>
                    <a:pt x="131" y="969"/>
                  </a:lnTo>
                  <a:cubicBezTo>
                    <a:pt x="129" y="972"/>
                    <a:pt x="125" y="974"/>
                    <a:pt x="121" y="972"/>
                  </a:cubicBezTo>
                  <a:lnTo>
                    <a:pt x="115" y="969"/>
                  </a:lnTo>
                  <a:lnTo>
                    <a:pt x="125" y="966"/>
                  </a:lnTo>
                  <a:lnTo>
                    <a:pt x="115" y="979"/>
                  </a:lnTo>
                  <a:lnTo>
                    <a:pt x="114" y="969"/>
                  </a:lnTo>
                  <a:lnTo>
                    <a:pt x="117" y="972"/>
                  </a:lnTo>
                  <a:cubicBezTo>
                    <a:pt x="120" y="975"/>
                    <a:pt x="120" y="979"/>
                    <a:pt x="118" y="983"/>
                  </a:cubicBezTo>
                  <a:lnTo>
                    <a:pt x="98" y="1005"/>
                  </a:lnTo>
                  <a:lnTo>
                    <a:pt x="95" y="1009"/>
                  </a:lnTo>
                  <a:cubicBezTo>
                    <a:pt x="93" y="1011"/>
                    <a:pt x="90" y="1012"/>
                    <a:pt x="88" y="1011"/>
                  </a:cubicBezTo>
                  <a:cubicBezTo>
                    <a:pt x="85" y="1011"/>
                    <a:pt x="83" y="1009"/>
                    <a:pt x="82" y="1007"/>
                  </a:cubicBezTo>
                  <a:lnTo>
                    <a:pt x="79" y="1000"/>
                  </a:lnTo>
                  <a:lnTo>
                    <a:pt x="92" y="1002"/>
                  </a:lnTo>
                  <a:lnTo>
                    <a:pt x="85" y="1009"/>
                  </a:lnTo>
                  <a:cubicBezTo>
                    <a:pt x="84" y="1009"/>
                    <a:pt x="84" y="1010"/>
                    <a:pt x="83" y="1010"/>
                  </a:cubicBezTo>
                  <a:lnTo>
                    <a:pt x="77" y="1014"/>
                  </a:lnTo>
                  <a:lnTo>
                    <a:pt x="81" y="1004"/>
                  </a:lnTo>
                  <a:lnTo>
                    <a:pt x="84" y="1014"/>
                  </a:lnTo>
                  <a:lnTo>
                    <a:pt x="71" y="1010"/>
                  </a:lnTo>
                  <a:lnTo>
                    <a:pt x="77" y="1004"/>
                  </a:lnTo>
                  <a:cubicBezTo>
                    <a:pt x="78" y="1003"/>
                    <a:pt x="78" y="1003"/>
                    <a:pt x="79" y="1002"/>
                  </a:cubicBezTo>
                  <a:lnTo>
                    <a:pt x="86" y="999"/>
                  </a:lnTo>
                  <a:cubicBezTo>
                    <a:pt x="89" y="998"/>
                    <a:pt x="93" y="999"/>
                    <a:pt x="96" y="1002"/>
                  </a:cubicBezTo>
                  <a:lnTo>
                    <a:pt x="105" y="1014"/>
                  </a:lnTo>
                  <a:lnTo>
                    <a:pt x="99" y="1011"/>
                  </a:lnTo>
                  <a:lnTo>
                    <a:pt x="105" y="1011"/>
                  </a:lnTo>
                  <a:cubicBezTo>
                    <a:pt x="106" y="1011"/>
                    <a:pt x="108" y="1012"/>
                    <a:pt x="109" y="1012"/>
                  </a:cubicBezTo>
                  <a:lnTo>
                    <a:pt x="115" y="1015"/>
                  </a:lnTo>
                  <a:lnTo>
                    <a:pt x="112" y="1015"/>
                  </a:lnTo>
                  <a:lnTo>
                    <a:pt x="115" y="1015"/>
                  </a:lnTo>
                  <a:cubicBezTo>
                    <a:pt x="116" y="1015"/>
                    <a:pt x="117" y="1015"/>
                    <a:pt x="118" y="1015"/>
                  </a:cubicBezTo>
                  <a:lnTo>
                    <a:pt x="134" y="1022"/>
                  </a:lnTo>
                  <a:lnTo>
                    <a:pt x="131" y="1021"/>
                  </a:lnTo>
                  <a:lnTo>
                    <a:pt x="134" y="1021"/>
                  </a:lnTo>
                  <a:lnTo>
                    <a:pt x="131" y="1022"/>
                  </a:lnTo>
                  <a:lnTo>
                    <a:pt x="150" y="1012"/>
                  </a:lnTo>
                  <a:cubicBezTo>
                    <a:pt x="152" y="1011"/>
                    <a:pt x="154" y="1011"/>
                    <a:pt x="156" y="1012"/>
                  </a:cubicBezTo>
                  <a:lnTo>
                    <a:pt x="166" y="1015"/>
                  </a:lnTo>
                  <a:cubicBezTo>
                    <a:pt x="168" y="1015"/>
                    <a:pt x="169" y="1017"/>
                    <a:pt x="170" y="1018"/>
                  </a:cubicBezTo>
                  <a:lnTo>
                    <a:pt x="176" y="1028"/>
                  </a:lnTo>
                  <a:cubicBezTo>
                    <a:pt x="177" y="1028"/>
                    <a:pt x="177" y="1029"/>
                    <a:pt x="177" y="1029"/>
                  </a:cubicBezTo>
                  <a:lnTo>
                    <a:pt x="187" y="1055"/>
                  </a:lnTo>
                  <a:lnTo>
                    <a:pt x="179" y="1050"/>
                  </a:lnTo>
                  <a:lnTo>
                    <a:pt x="186" y="1050"/>
                  </a:lnTo>
                  <a:cubicBezTo>
                    <a:pt x="190" y="1050"/>
                    <a:pt x="194" y="1054"/>
                    <a:pt x="194" y="1058"/>
                  </a:cubicBezTo>
                  <a:lnTo>
                    <a:pt x="194" y="1061"/>
                  </a:lnTo>
                  <a:lnTo>
                    <a:pt x="192" y="1055"/>
                  </a:lnTo>
                  <a:lnTo>
                    <a:pt x="198" y="1062"/>
                  </a:lnTo>
                  <a:lnTo>
                    <a:pt x="192" y="1060"/>
                  </a:lnTo>
                  <a:lnTo>
                    <a:pt x="199" y="1060"/>
                  </a:lnTo>
                  <a:lnTo>
                    <a:pt x="194" y="1061"/>
                  </a:lnTo>
                  <a:lnTo>
                    <a:pt x="204" y="1054"/>
                  </a:lnTo>
                  <a:lnTo>
                    <a:pt x="201" y="1059"/>
                  </a:lnTo>
                  <a:lnTo>
                    <a:pt x="211" y="1030"/>
                  </a:lnTo>
                  <a:cubicBezTo>
                    <a:pt x="211" y="1028"/>
                    <a:pt x="212" y="1027"/>
                    <a:pt x="213" y="1026"/>
                  </a:cubicBezTo>
                  <a:lnTo>
                    <a:pt x="232" y="1010"/>
                  </a:lnTo>
                  <a:lnTo>
                    <a:pt x="231" y="1012"/>
                  </a:lnTo>
                  <a:lnTo>
                    <a:pt x="253" y="973"/>
                  </a:lnTo>
                  <a:cubicBezTo>
                    <a:pt x="253" y="973"/>
                    <a:pt x="254" y="973"/>
                    <a:pt x="254" y="972"/>
                  </a:cubicBezTo>
                  <a:lnTo>
                    <a:pt x="267" y="956"/>
                  </a:lnTo>
                  <a:cubicBezTo>
                    <a:pt x="268" y="954"/>
                    <a:pt x="271" y="953"/>
                    <a:pt x="273" y="953"/>
                  </a:cubicBezTo>
                  <a:lnTo>
                    <a:pt x="289" y="953"/>
                  </a:lnTo>
                  <a:lnTo>
                    <a:pt x="283" y="956"/>
                  </a:lnTo>
                  <a:lnTo>
                    <a:pt x="290" y="949"/>
                  </a:lnTo>
                  <a:cubicBezTo>
                    <a:pt x="292" y="947"/>
                    <a:pt x="296" y="946"/>
                    <a:pt x="299" y="947"/>
                  </a:cubicBezTo>
                  <a:lnTo>
                    <a:pt x="315" y="954"/>
                  </a:lnTo>
                  <a:lnTo>
                    <a:pt x="312" y="953"/>
                  </a:lnTo>
                  <a:lnTo>
                    <a:pt x="318" y="953"/>
                  </a:lnTo>
                  <a:lnTo>
                    <a:pt x="334" y="953"/>
                  </a:lnTo>
                  <a:lnTo>
                    <a:pt x="332" y="954"/>
                  </a:lnTo>
                  <a:lnTo>
                    <a:pt x="370" y="941"/>
                  </a:lnTo>
                  <a:lnTo>
                    <a:pt x="368" y="942"/>
                  </a:lnTo>
                  <a:lnTo>
                    <a:pt x="397" y="917"/>
                  </a:lnTo>
                  <a:cubicBezTo>
                    <a:pt x="398" y="915"/>
                    <a:pt x="400" y="915"/>
                    <a:pt x="402" y="915"/>
                  </a:cubicBezTo>
                  <a:lnTo>
                    <a:pt x="425" y="915"/>
                  </a:lnTo>
                  <a:lnTo>
                    <a:pt x="451" y="918"/>
                  </a:lnTo>
                  <a:cubicBezTo>
                    <a:pt x="453" y="918"/>
                    <a:pt x="455" y="919"/>
                    <a:pt x="456" y="920"/>
                  </a:cubicBezTo>
                  <a:lnTo>
                    <a:pt x="475" y="940"/>
                  </a:lnTo>
                  <a:lnTo>
                    <a:pt x="474" y="939"/>
                  </a:lnTo>
                  <a:lnTo>
                    <a:pt x="510" y="965"/>
                  </a:lnTo>
                  <a:lnTo>
                    <a:pt x="503" y="963"/>
                  </a:lnTo>
                  <a:lnTo>
                    <a:pt x="529" y="957"/>
                  </a:lnTo>
                  <a:cubicBezTo>
                    <a:pt x="532" y="956"/>
                    <a:pt x="535" y="957"/>
                    <a:pt x="537" y="959"/>
                  </a:cubicBezTo>
                  <a:lnTo>
                    <a:pt x="592" y="1020"/>
                  </a:lnTo>
                  <a:lnTo>
                    <a:pt x="587" y="1018"/>
                  </a:lnTo>
                  <a:lnTo>
                    <a:pt x="610" y="1021"/>
                  </a:lnTo>
                  <a:cubicBezTo>
                    <a:pt x="612" y="1021"/>
                    <a:pt x="614" y="1023"/>
                    <a:pt x="615" y="1025"/>
                  </a:cubicBezTo>
                  <a:lnTo>
                    <a:pt x="628" y="1048"/>
                  </a:lnTo>
                  <a:lnTo>
                    <a:pt x="626" y="1045"/>
                  </a:lnTo>
                  <a:lnTo>
                    <a:pt x="662" y="1074"/>
                  </a:lnTo>
                  <a:lnTo>
                    <a:pt x="657" y="1072"/>
                  </a:lnTo>
                  <a:lnTo>
                    <a:pt x="667" y="1072"/>
                  </a:lnTo>
                  <a:lnTo>
                    <a:pt x="659" y="1081"/>
                  </a:lnTo>
                  <a:lnTo>
                    <a:pt x="655" y="1043"/>
                  </a:lnTo>
                  <a:cubicBezTo>
                    <a:pt x="655" y="1041"/>
                    <a:pt x="655" y="1040"/>
                    <a:pt x="656" y="1039"/>
                  </a:cubicBezTo>
                  <a:lnTo>
                    <a:pt x="669" y="1004"/>
                  </a:lnTo>
                  <a:lnTo>
                    <a:pt x="685" y="949"/>
                  </a:lnTo>
                  <a:lnTo>
                    <a:pt x="685" y="954"/>
                  </a:lnTo>
                  <a:lnTo>
                    <a:pt x="678" y="928"/>
                  </a:lnTo>
                  <a:cubicBezTo>
                    <a:pt x="678" y="926"/>
                    <a:pt x="678" y="925"/>
                    <a:pt x="678" y="923"/>
                  </a:cubicBezTo>
                  <a:lnTo>
                    <a:pt x="688" y="894"/>
                  </a:lnTo>
                  <a:lnTo>
                    <a:pt x="690" y="903"/>
                  </a:lnTo>
                  <a:lnTo>
                    <a:pt x="677" y="890"/>
                  </a:lnTo>
                  <a:cubicBezTo>
                    <a:pt x="675" y="888"/>
                    <a:pt x="674" y="885"/>
                    <a:pt x="675" y="883"/>
                  </a:cubicBezTo>
                  <a:lnTo>
                    <a:pt x="678" y="863"/>
                  </a:lnTo>
                  <a:cubicBezTo>
                    <a:pt x="678" y="862"/>
                    <a:pt x="679" y="861"/>
                    <a:pt x="679" y="860"/>
                  </a:cubicBezTo>
                  <a:lnTo>
                    <a:pt x="689" y="847"/>
                  </a:lnTo>
                  <a:cubicBezTo>
                    <a:pt x="691" y="845"/>
                    <a:pt x="693" y="844"/>
                    <a:pt x="695" y="844"/>
                  </a:cubicBezTo>
                  <a:lnTo>
                    <a:pt x="760" y="841"/>
                  </a:lnTo>
                  <a:lnTo>
                    <a:pt x="755" y="842"/>
                  </a:lnTo>
                  <a:lnTo>
                    <a:pt x="788" y="820"/>
                  </a:lnTo>
                  <a:lnTo>
                    <a:pt x="785" y="824"/>
                  </a:lnTo>
                  <a:lnTo>
                    <a:pt x="801" y="772"/>
                  </a:lnTo>
                  <a:lnTo>
                    <a:pt x="804" y="781"/>
                  </a:lnTo>
                  <a:lnTo>
                    <a:pt x="694" y="697"/>
                  </a:lnTo>
                  <a:cubicBezTo>
                    <a:pt x="692" y="696"/>
                    <a:pt x="691" y="694"/>
                    <a:pt x="691" y="692"/>
                  </a:cubicBezTo>
                  <a:cubicBezTo>
                    <a:pt x="691" y="690"/>
                    <a:pt x="691" y="688"/>
                    <a:pt x="692" y="686"/>
                  </a:cubicBezTo>
                  <a:lnTo>
                    <a:pt x="715" y="657"/>
                  </a:lnTo>
                  <a:lnTo>
                    <a:pt x="714" y="663"/>
                  </a:lnTo>
                  <a:lnTo>
                    <a:pt x="694" y="564"/>
                  </a:lnTo>
                  <a:lnTo>
                    <a:pt x="698" y="569"/>
                  </a:lnTo>
                  <a:lnTo>
                    <a:pt x="656" y="543"/>
                  </a:lnTo>
                  <a:cubicBezTo>
                    <a:pt x="655" y="543"/>
                    <a:pt x="654" y="541"/>
                    <a:pt x="653" y="540"/>
                  </a:cubicBezTo>
                  <a:lnTo>
                    <a:pt x="611" y="463"/>
                  </a:lnTo>
                  <a:cubicBezTo>
                    <a:pt x="610" y="461"/>
                    <a:pt x="610" y="459"/>
                    <a:pt x="611" y="457"/>
                  </a:cubicBezTo>
                  <a:lnTo>
                    <a:pt x="636" y="379"/>
                  </a:lnTo>
                  <a:lnTo>
                    <a:pt x="636" y="384"/>
                  </a:lnTo>
                  <a:lnTo>
                    <a:pt x="614" y="277"/>
                  </a:lnTo>
                  <a:lnTo>
                    <a:pt x="624" y="283"/>
                  </a:lnTo>
                  <a:lnTo>
                    <a:pt x="614" y="286"/>
                  </a:lnTo>
                  <a:cubicBezTo>
                    <a:pt x="613" y="287"/>
                    <a:pt x="613" y="287"/>
                    <a:pt x="612" y="287"/>
                  </a:cubicBezTo>
                  <a:lnTo>
                    <a:pt x="602" y="287"/>
                  </a:lnTo>
                  <a:lnTo>
                    <a:pt x="599" y="287"/>
                  </a:lnTo>
                  <a:lnTo>
                    <a:pt x="564" y="290"/>
                  </a:lnTo>
                  <a:cubicBezTo>
                    <a:pt x="563" y="290"/>
                    <a:pt x="561" y="290"/>
                    <a:pt x="560" y="289"/>
                  </a:cubicBezTo>
                  <a:lnTo>
                    <a:pt x="531" y="277"/>
                  </a:lnTo>
                  <a:lnTo>
                    <a:pt x="509" y="270"/>
                  </a:lnTo>
                  <a:cubicBezTo>
                    <a:pt x="508" y="270"/>
                    <a:pt x="507" y="269"/>
                    <a:pt x="506" y="268"/>
                  </a:cubicBezTo>
                  <a:lnTo>
                    <a:pt x="489" y="249"/>
                  </a:lnTo>
                  <a:cubicBezTo>
                    <a:pt x="488" y="247"/>
                    <a:pt x="488" y="246"/>
                    <a:pt x="488" y="244"/>
                  </a:cubicBezTo>
                  <a:lnTo>
                    <a:pt x="481" y="193"/>
                  </a:lnTo>
                  <a:lnTo>
                    <a:pt x="484" y="198"/>
                  </a:lnTo>
                  <a:lnTo>
                    <a:pt x="461" y="179"/>
                  </a:lnTo>
                  <a:lnTo>
                    <a:pt x="465" y="180"/>
                  </a:lnTo>
                  <a:lnTo>
                    <a:pt x="439" y="174"/>
                  </a:lnTo>
                  <a:lnTo>
                    <a:pt x="442" y="174"/>
                  </a:lnTo>
                  <a:lnTo>
                    <a:pt x="410" y="181"/>
                  </a:lnTo>
                  <a:lnTo>
                    <a:pt x="412" y="180"/>
                  </a:lnTo>
                  <a:lnTo>
                    <a:pt x="376" y="196"/>
                  </a:lnTo>
                  <a:lnTo>
                    <a:pt x="379" y="194"/>
                  </a:lnTo>
                  <a:lnTo>
                    <a:pt x="366" y="207"/>
                  </a:lnTo>
                  <a:cubicBezTo>
                    <a:pt x="365" y="208"/>
                    <a:pt x="363" y="209"/>
                    <a:pt x="362" y="209"/>
                  </a:cubicBezTo>
                  <a:lnTo>
                    <a:pt x="346" y="213"/>
                  </a:lnTo>
                  <a:cubicBezTo>
                    <a:pt x="345" y="213"/>
                    <a:pt x="344" y="213"/>
                    <a:pt x="343" y="213"/>
                  </a:cubicBezTo>
                  <a:lnTo>
                    <a:pt x="314" y="210"/>
                  </a:lnTo>
                  <a:cubicBezTo>
                    <a:pt x="313" y="209"/>
                    <a:pt x="312" y="209"/>
                    <a:pt x="311" y="209"/>
                  </a:cubicBezTo>
                  <a:lnTo>
                    <a:pt x="298" y="202"/>
                  </a:lnTo>
                  <a:cubicBezTo>
                    <a:pt x="296" y="201"/>
                    <a:pt x="294" y="198"/>
                    <a:pt x="294" y="195"/>
                  </a:cubicBezTo>
                  <a:lnTo>
                    <a:pt x="294" y="182"/>
                  </a:lnTo>
                  <a:cubicBezTo>
                    <a:pt x="294" y="181"/>
                    <a:pt x="294" y="179"/>
                    <a:pt x="295" y="178"/>
                  </a:cubicBezTo>
                  <a:lnTo>
                    <a:pt x="305" y="162"/>
                  </a:lnTo>
                  <a:cubicBezTo>
                    <a:pt x="305" y="162"/>
                    <a:pt x="306" y="161"/>
                    <a:pt x="306" y="161"/>
                  </a:cubicBezTo>
                  <a:lnTo>
                    <a:pt x="329" y="138"/>
                  </a:lnTo>
                  <a:lnTo>
                    <a:pt x="327" y="147"/>
                  </a:lnTo>
                  <a:lnTo>
                    <a:pt x="295" y="80"/>
                  </a:lnTo>
                  <a:lnTo>
                    <a:pt x="295" y="81"/>
                  </a:lnTo>
                  <a:lnTo>
                    <a:pt x="289" y="71"/>
                  </a:lnTo>
                  <a:cubicBezTo>
                    <a:pt x="288" y="69"/>
                    <a:pt x="287" y="67"/>
                    <a:pt x="288" y="65"/>
                  </a:cubicBezTo>
                  <a:lnTo>
                    <a:pt x="291" y="49"/>
                  </a:lnTo>
                  <a:lnTo>
                    <a:pt x="297" y="58"/>
                  </a:lnTo>
                  <a:lnTo>
                    <a:pt x="152" y="32"/>
                  </a:lnTo>
                  <a:cubicBezTo>
                    <a:pt x="150" y="32"/>
                    <a:pt x="148" y="31"/>
                    <a:pt x="147" y="29"/>
                  </a:cubicBezTo>
                  <a:lnTo>
                    <a:pt x="141" y="19"/>
                  </a:lnTo>
                  <a:lnTo>
                    <a:pt x="145" y="23"/>
                  </a:lnTo>
                  <a:lnTo>
                    <a:pt x="125" y="16"/>
                  </a:lnTo>
                  <a:lnTo>
                    <a:pt x="131" y="16"/>
                  </a:lnTo>
                  <a:lnTo>
                    <a:pt x="102" y="29"/>
                  </a:lnTo>
                  <a:lnTo>
                    <a:pt x="104" y="27"/>
                  </a:lnTo>
                  <a:lnTo>
                    <a:pt x="95" y="37"/>
                  </a:lnTo>
                  <a:lnTo>
                    <a:pt x="97" y="31"/>
                  </a:lnTo>
                  <a:lnTo>
                    <a:pt x="97" y="44"/>
                  </a:lnTo>
                  <a:lnTo>
                    <a:pt x="97" y="42"/>
                  </a:lnTo>
                  <a:lnTo>
                    <a:pt x="100" y="58"/>
                  </a:lnTo>
                  <a:lnTo>
                    <a:pt x="92" y="52"/>
                  </a:lnTo>
                  <a:lnTo>
                    <a:pt x="99" y="52"/>
                  </a:lnTo>
                  <a:cubicBezTo>
                    <a:pt x="101" y="52"/>
                    <a:pt x="103" y="53"/>
                    <a:pt x="105" y="55"/>
                  </a:cubicBezTo>
                  <a:cubicBezTo>
                    <a:pt x="106" y="56"/>
                    <a:pt x="107" y="58"/>
                    <a:pt x="107" y="61"/>
                  </a:cubicBezTo>
                  <a:lnTo>
                    <a:pt x="97" y="161"/>
                  </a:lnTo>
                  <a:lnTo>
                    <a:pt x="97" y="158"/>
                  </a:lnTo>
                  <a:lnTo>
                    <a:pt x="100" y="171"/>
                  </a:lnTo>
                  <a:cubicBezTo>
                    <a:pt x="100" y="171"/>
                    <a:pt x="100" y="172"/>
                    <a:pt x="100" y="173"/>
                  </a:cubicBezTo>
                  <a:lnTo>
                    <a:pt x="100" y="179"/>
                  </a:lnTo>
                  <a:lnTo>
                    <a:pt x="99" y="175"/>
                  </a:lnTo>
                  <a:lnTo>
                    <a:pt x="109" y="195"/>
                  </a:lnTo>
                  <a:cubicBezTo>
                    <a:pt x="109" y="195"/>
                    <a:pt x="109" y="196"/>
                    <a:pt x="110" y="196"/>
                  </a:cubicBezTo>
                  <a:lnTo>
                    <a:pt x="116" y="215"/>
                  </a:lnTo>
                  <a:cubicBezTo>
                    <a:pt x="117" y="217"/>
                    <a:pt x="117" y="219"/>
                    <a:pt x="116" y="221"/>
                  </a:cubicBezTo>
                  <a:cubicBezTo>
                    <a:pt x="115" y="223"/>
                    <a:pt x="113" y="225"/>
                    <a:pt x="111" y="225"/>
                  </a:cubicBezTo>
                  <a:lnTo>
                    <a:pt x="101" y="229"/>
                  </a:lnTo>
                  <a:cubicBezTo>
                    <a:pt x="100" y="229"/>
                    <a:pt x="99" y="229"/>
                    <a:pt x="98" y="229"/>
                  </a:cubicBezTo>
                  <a:lnTo>
                    <a:pt x="63" y="226"/>
                  </a:lnTo>
                  <a:lnTo>
                    <a:pt x="69" y="223"/>
                  </a:lnTo>
                  <a:lnTo>
                    <a:pt x="63" y="230"/>
                  </a:lnTo>
                  <a:cubicBezTo>
                    <a:pt x="61" y="232"/>
                    <a:pt x="58" y="232"/>
                    <a:pt x="56" y="232"/>
                  </a:cubicBezTo>
                  <a:cubicBezTo>
                    <a:pt x="53" y="232"/>
                    <a:pt x="51" y="230"/>
                    <a:pt x="50" y="228"/>
                  </a:cubicBezTo>
                  <a:lnTo>
                    <a:pt x="46" y="221"/>
                  </a:lnTo>
                  <a:cubicBezTo>
                    <a:pt x="46" y="220"/>
                    <a:pt x="46" y="219"/>
                    <a:pt x="46" y="218"/>
                  </a:cubicBezTo>
                  <a:lnTo>
                    <a:pt x="46" y="211"/>
                  </a:lnTo>
                  <a:lnTo>
                    <a:pt x="49" y="218"/>
                  </a:lnTo>
                  <a:lnTo>
                    <a:pt x="40" y="212"/>
                  </a:lnTo>
                  <a:cubicBezTo>
                    <a:pt x="39" y="211"/>
                    <a:pt x="39" y="211"/>
                    <a:pt x="38" y="211"/>
                  </a:cubicBezTo>
                  <a:lnTo>
                    <a:pt x="32" y="204"/>
                  </a:lnTo>
                  <a:lnTo>
                    <a:pt x="36" y="206"/>
                  </a:lnTo>
                  <a:lnTo>
                    <a:pt x="20" y="203"/>
                  </a:lnTo>
                  <a:cubicBezTo>
                    <a:pt x="18" y="203"/>
                    <a:pt x="17" y="202"/>
                    <a:pt x="16" y="201"/>
                  </a:cubicBezTo>
                  <a:lnTo>
                    <a:pt x="9" y="194"/>
                  </a:lnTo>
                  <a:lnTo>
                    <a:pt x="15" y="197"/>
                  </a:lnTo>
                  <a:lnTo>
                    <a:pt x="8" y="197"/>
                  </a:lnTo>
                  <a:lnTo>
                    <a:pt x="16" y="189"/>
                  </a:lnTo>
                  <a:lnTo>
                    <a:pt x="16" y="195"/>
                  </a:lnTo>
                  <a:lnTo>
                    <a:pt x="0" y="195"/>
                  </a:lnTo>
                  <a:lnTo>
                    <a:pt x="0" y="189"/>
                  </a:lnTo>
                  <a:cubicBezTo>
                    <a:pt x="0" y="184"/>
                    <a:pt x="4" y="181"/>
                    <a:pt x="8" y="181"/>
                  </a:cubicBezTo>
                  <a:lnTo>
                    <a:pt x="15" y="181"/>
                  </a:lnTo>
                  <a:cubicBezTo>
                    <a:pt x="17" y="181"/>
                    <a:pt x="19" y="182"/>
                    <a:pt x="21" y="183"/>
                  </a:cubicBezTo>
                  <a:lnTo>
                    <a:pt x="27" y="190"/>
                  </a:lnTo>
                  <a:lnTo>
                    <a:pt x="23" y="187"/>
                  </a:lnTo>
                  <a:lnTo>
                    <a:pt x="39" y="191"/>
                  </a:lnTo>
                  <a:cubicBezTo>
                    <a:pt x="41" y="191"/>
                    <a:pt x="42" y="192"/>
                    <a:pt x="43" y="193"/>
                  </a:cubicBezTo>
                  <a:lnTo>
                    <a:pt x="50" y="199"/>
                  </a:lnTo>
                  <a:lnTo>
                    <a:pt x="48" y="198"/>
                  </a:lnTo>
                  <a:lnTo>
                    <a:pt x="58" y="205"/>
                  </a:lnTo>
                  <a:cubicBezTo>
                    <a:pt x="60" y="206"/>
                    <a:pt x="62" y="209"/>
                    <a:pt x="62" y="211"/>
                  </a:cubicBezTo>
                  <a:lnTo>
                    <a:pt x="62" y="218"/>
                  </a:lnTo>
                  <a:lnTo>
                    <a:pt x="61" y="214"/>
                  </a:lnTo>
                  <a:lnTo>
                    <a:pt x="64" y="221"/>
                  </a:lnTo>
                  <a:lnTo>
                    <a:pt x="51" y="218"/>
                  </a:lnTo>
                  <a:lnTo>
                    <a:pt x="58" y="212"/>
                  </a:lnTo>
                  <a:cubicBezTo>
                    <a:pt x="59" y="210"/>
                    <a:pt x="62" y="210"/>
                    <a:pt x="64" y="210"/>
                  </a:cubicBezTo>
                  <a:lnTo>
                    <a:pt x="100" y="213"/>
                  </a:lnTo>
                  <a:lnTo>
                    <a:pt x="96" y="213"/>
                  </a:lnTo>
                  <a:lnTo>
                    <a:pt x="106" y="210"/>
                  </a:lnTo>
                  <a:lnTo>
                    <a:pt x="101" y="220"/>
                  </a:lnTo>
                  <a:lnTo>
                    <a:pt x="94" y="201"/>
                  </a:lnTo>
                  <a:lnTo>
                    <a:pt x="95" y="202"/>
                  </a:lnTo>
                  <a:lnTo>
                    <a:pt x="85" y="183"/>
                  </a:lnTo>
                  <a:cubicBezTo>
                    <a:pt x="85" y="182"/>
                    <a:pt x="84" y="180"/>
                    <a:pt x="84" y="179"/>
                  </a:cubicBezTo>
                  <a:lnTo>
                    <a:pt x="84" y="173"/>
                  </a:lnTo>
                  <a:lnTo>
                    <a:pt x="85" y="175"/>
                  </a:lnTo>
                  <a:lnTo>
                    <a:pt x="81" y="162"/>
                  </a:lnTo>
                  <a:cubicBezTo>
                    <a:pt x="81" y="161"/>
                    <a:pt x="81" y="160"/>
                    <a:pt x="81" y="159"/>
                  </a:cubicBezTo>
                  <a:lnTo>
                    <a:pt x="91" y="59"/>
                  </a:lnTo>
                  <a:lnTo>
                    <a:pt x="99" y="68"/>
                  </a:lnTo>
                  <a:lnTo>
                    <a:pt x="92" y="68"/>
                  </a:lnTo>
                  <a:cubicBezTo>
                    <a:pt x="89" y="68"/>
                    <a:pt x="85" y="65"/>
                    <a:pt x="84" y="62"/>
                  </a:cubicBezTo>
                  <a:lnTo>
                    <a:pt x="81" y="45"/>
                  </a:lnTo>
                  <a:cubicBezTo>
                    <a:pt x="81" y="45"/>
                    <a:pt x="81" y="44"/>
                    <a:pt x="81" y="44"/>
                  </a:cubicBezTo>
                  <a:lnTo>
                    <a:pt x="81" y="31"/>
                  </a:lnTo>
                  <a:cubicBezTo>
                    <a:pt x="81" y="29"/>
                    <a:pt x="82" y="27"/>
                    <a:pt x="83" y="25"/>
                  </a:cubicBezTo>
                  <a:lnTo>
                    <a:pt x="93" y="16"/>
                  </a:lnTo>
                  <a:cubicBezTo>
                    <a:pt x="94" y="15"/>
                    <a:pt x="95" y="14"/>
                    <a:pt x="96" y="14"/>
                  </a:cubicBezTo>
                  <a:lnTo>
                    <a:pt x="125" y="1"/>
                  </a:lnTo>
                  <a:cubicBezTo>
                    <a:pt x="126" y="0"/>
                    <a:pt x="128" y="0"/>
                    <a:pt x="130" y="1"/>
                  </a:cubicBezTo>
                  <a:lnTo>
                    <a:pt x="150" y="7"/>
                  </a:lnTo>
                  <a:cubicBezTo>
                    <a:pt x="151" y="8"/>
                    <a:pt x="153" y="9"/>
                    <a:pt x="154" y="10"/>
                  </a:cubicBezTo>
                  <a:lnTo>
                    <a:pt x="160" y="20"/>
                  </a:lnTo>
                  <a:lnTo>
                    <a:pt x="155" y="17"/>
                  </a:lnTo>
                  <a:lnTo>
                    <a:pt x="300" y="42"/>
                  </a:lnTo>
                  <a:cubicBezTo>
                    <a:pt x="302" y="43"/>
                    <a:pt x="304" y="44"/>
                    <a:pt x="305" y="46"/>
                  </a:cubicBezTo>
                  <a:cubicBezTo>
                    <a:pt x="307" y="48"/>
                    <a:pt x="307" y="50"/>
                    <a:pt x="307" y="52"/>
                  </a:cubicBezTo>
                  <a:lnTo>
                    <a:pt x="303" y="68"/>
                  </a:lnTo>
                  <a:lnTo>
                    <a:pt x="302" y="62"/>
                  </a:lnTo>
                  <a:lnTo>
                    <a:pt x="309" y="72"/>
                  </a:lnTo>
                  <a:cubicBezTo>
                    <a:pt x="309" y="72"/>
                    <a:pt x="309" y="72"/>
                    <a:pt x="309" y="73"/>
                  </a:cubicBezTo>
                  <a:lnTo>
                    <a:pt x="342" y="140"/>
                  </a:lnTo>
                  <a:cubicBezTo>
                    <a:pt x="343" y="143"/>
                    <a:pt x="342" y="147"/>
                    <a:pt x="340" y="149"/>
                  </a:cubicBezTo>
                  <a:lnTo>
                    <a:pt x="317" y="172"/>
                  </a:lnTo>
                  <a:lnTo>
                    <a:pt x="319" y="170"/>
                  </a:lnTo>
                  <a:lnTo>
                    <a:pt x="309" y="186"/>
                  </a:lnTo>
                  <a:lnTo>
                    <a:pt x="310" y="182"/>
                  </a:lnTo>
                  <a:lnTo>
                    <a:pt x="310" y="195"/>
                  </a:lnTo>
                  <a:lnTo>
                    <a:pt x="306" y="188"/>
                  </a:lnTo>
                  <a:lnTo>
                    <a:pt x="318" y="194"/>
                  </a:lnTo>
                  <a:lnTo>
                    <a:pt x="316" y="194"/>
                  </a:lnTo>
                  <a:lnTo>
                    <a:pt x="345" y="197"/>
                  </a:lnTo>
                  <a:lnTo>
                    <a:pt x="342" y="197"/>
                  </a:lnTo>
                  <a:lnTo>
                    <a:pt x="359" y="194"/>
                  </a:lnTo>
                  <a:lnTo>
                    <a:pt x="354" y="196"/>
                  </a:lnTo>
                  <a:lnTo>
                    <a:pt x="367" y="183"/>
                  </a:lnTo>
                  <a:cubicBezTo>
                    <a:pt x="368" y="182"/>
                    <a:pt x="369" y="182"/>
                    <a:pt x="370" y="181"/>
                  </a:cubicBezTo>
                  <a:lnTo>
                    <a:pt x="405" y="165"/>
                  </a:lnTo>
                  <a:cubicBezTo>
                    <a:pt x="406" y="165"/>
                    <a:pt x="406" y="165"/>
                    <a:pt x="407" y="165"/>
                  </a:cubicBezTo>
                  <a:lnTo>
                    <a:pt x="439" y="158"/>
                  </a:lnTo>
                  <a:cubicBezTo>
                    <a:pt x="440" y="158"/>
                    <a:pt x="442" y="158"/>
                    <a:pt x="443" y="158"/>
                  </a:cubicBezTo>
                  <a:lnTo>
                    <a:pt x="468" y="165"/>
                  </a:lnTo>
                  <a:cubicBezTo>
                    <a:pt x="470" y="165"/>
                    <a:pt x="471" y="166"/>
                    <a:pt x="472" y="167"/>
                  </a:cubicBezTo>
                  <a:lnTo>
                    <a:pt x="494" y="186"/>
                  </a:lnTo>
                  <a:cubicBezTo>
                    <a:pt x="496" y="187"/>
                    <a:pt x="497" y="189"/>
                    <a:pt x="497" y="191"/>
                  </a:cubicBezTo>
                  <a:lnTo>
                    <a:pt x="504" y="242"/>
                  </a:lnTo>
                  <a:lnTo>
                    <a:pt x="502" y="238"/>
                  </a:lnTo>
                  <a:lnTo>
                    <a:pt x="518" y="258"/>
                  </a:lnTo>
                  <a:lnTo>
                    <a:pt x="514" y="255"/>
                  </a:lnTo>
                  <a:lnTo>
                    <a:pt x="538" y="262"/>
                  </a:lnTo>
                  <a:lnTo>
                    <a:pt x="567" y="275"/>
                  </a:lnTo>
                  <a:lnTo>
                    <a:pt x="563" y="274"/>
                  </a:lnTo>
                  <a:lnTo>
                    <a:pt x="599" y="271"/>
                  </a:lnTo>
                  <a:lnTo>
                    <a:pt x="602" y="271"/>
                  </a:lnTo>
                  <a:lnTo>
                    <a:pt x="612" y="271"/>
                  </a:lnTo>
                  <a:lnTo>
                    <a:pt x="609" y="271"/>
                  </a:lnTo>
                  <a:lnTo>
                    <a:pt x="619" y="268"/>
                  </a:lnTo>
                  <a:cubicBezTo>
                    <a:pt x="621" y="267"/>
                    <a:pt x="623" y="268"/>
                    <a:pt x="625" y="269"/>
                  </a:cubicBezTo>
                  <a:cubicBezTo>
                    <a:pt x="627" y="270"/>
                    <a:pt x="629" y="272"/>
                    <a:pt x="629" y="274"/>
                  </a:cubicBezTo>
                  <a:lnTo>
                    <a:pt x="652" y="380"/>
                  </a:lnTo>
                  <a:cubicBezTo>
                    <a:pt x="652" y="382"/>
                    <a:pt x="652" y="383"/>
                    <a:pt x="652" y="384"/>
                  </a:cubicBezTo>
                  <a:lnTo>
                    <a:pt x="626" y="462"/>
                  </a:lnTo>
                  <a:lnTo>
                    <a:pt x="625" y="455"/>
                  </a:lnTo>
                  <a:lnTo>
                    <a:pt x="667" y="533"/>
                  </a:lnTo>
                  <a:lnTo>
                    <a:pt x="664" y="530"/>
                  </a:lnTo>
                  <a:lnTo>
                    <a:pt x="706" y="555"/>
                  </a:lnTo>
                  <a:cubicBezTo>
                    <a:pt x="708" y="557"/>
                    <a:pt x="709" y="558"/>
                    <a:pt x="710" y="561"/>
                  </a:cubicBezTo>
                  <a:lnTo>
                    <a:pt x="729" y="660"/>
                  </a:lnTo>
                  <a:cubicBezTo>
                    <a:pt x="730" y="663"/>
                    <a:pt x="729" y="665"/>
                    <a:pt x="728" y="667"/>
                  </a:cubicBezTo>
                  <a:lnTo>
                    <a:pt x="705" y="696"/>
                  </a:lnTo>
                  <a:lnTo>
                    <a:pt x="704" y="685"/>
                  </a:lnTo>
                  <a:lnTo>
                    <a:pt x="813" y="768"/>
                  </a:lnTo>
                  <a:cubicBezTo>
                    <a:pt x="816" y="770"/>
                    <a:pt x="817" y="774"/>
                    <a:pt x="816" y="777"/>
                  </a:cubicBezTo>
                  <a:lnTo>
                    <a:pt x="800" y="829"/>
                  </a:lnTo>
                  <a:cubicBezTo>
                    <a:pt x="799" y="830"/>
                    <a:pt x="798" y="832"/>
                    <a:pt x="797" y="833"/>
                  </a:cubicBezTo>
                  <a:lnTo>
                    <a:pt x="765" y="855"/>
                  </a:lnTo>
                  <a:cubicBezTo>
                    <a:pt x="763" y="856"/>
                    <a:pt x="762" y="857"/>
                    <a:pt x="760" y="857"/>
                  </a:cubicBezTo>
                  <a:lnTo>
                    <a:pt x="696" y="860"/>
                  </a:lnTo>
                  <a:lnTo>
                    <a:pt x="702" y="857"/>
                  </a:lnTo>
                  <a:lnTo>
                    <a:pt x="692" y="870"/>
                  </a:lnTo>
                  <a:lnTo>
                    <a:pt x="694" y="866"/>
                  </a:lnTo>
                  <a:lnTo>
                    <a:pt x="691" y="885"/>
                  </a:lnTo>
                  <a:lnTo>
                    <a:pt x="688" y="878"/>
                  </a:lnTo>
                  <a:lnTo>
                    <a:pt x="701" y="891"/>
                  </a:lnTo>
                  <a:cubicBezTo>
                    <a:pt x="703" y="893"/>
                    <a:pt x="704" y="897"/>
                    <a:pt x="703" y="900"/>
                  </a:cubicBezTo>
                  <a:lnTo>
                    <a:pt x="693" y="928"/>
                  </a:lnTo>
                  <a:lnTo>
                    <a:pt x="694" y="924"/>
                  </a:lnTo>
                  <a:lnTo>
                    <a:pt x="700" y="950"/>
                  </a:lnTo>
                  <a:cubicBezTo>
                    <a:pt x="700" y="951"/>
                    <a:pt x="700" y="953"/>
                    <a:pt x="700" y="954"/>
                  </a:cubicBezTo>
                  <a:lnTo>
                    <a:pt x="684" y="1009"/>
                  </a:lnTo>
                  <a:lnTo>
                    <a:pt x="671" y="1045"/>
                  </a:lnTo>
                  <a:lnTo>
                    <a:pt x="671" y="1041"/>
                  </a:lnTo>
                  <a:lnTo>
                    <a:pt x="675" y="1080"/>
                  </a:lnTo>
                  <a:cubicBezTo>
                    <a:pt x="675" y="1082"/>
                    <a:pt x="674" y="1084"/>
                    <a:pt x="672" y="1086"/>
                  </a:cubicBezTo>
                  <a:cubicBezTo>
                    <a:pt x="671" y="1088"/>
                    <a:pt x="669" y="1088"/>
                    <a:pt x="667" y="1088"/>
                  </a:cubicBezTo>
                  <a:lnTo>
                    <a:pt x="657" y="1088"/>
                  </a:lnTo>
                  <a:cubicBezTo>
                    <a:pt x="655" y="1088"/>
                    <a:pt x="653" y="1088"/>
                    <a:pt x="652" y="1087"/>
                  </a:cubicBezTo>
                  <a:lnTo>
                    <a:pt x="616" y="1058"/>
                  </a:lnTo>
                  <a:cubicBezTo>
                    <a:pt x="616" y="1057"/>
                    <a:pt x="615" y="1056"/>
                    <a:pt x="614" y="1055"/>
                  </a:cubicBezTo>
                  <a:lnTo>
                    <a:pt x="602" y="1033"/>
                  </a:lnTo>
                  <a:lnTo>
                    <a:pt x="607" y="1037"/>
                  </a:lnTo>
                  <a:lnTo>
                    <a:pt x="585" y="1034"/>
                  </a:lnTo>
                  <a:cubicBezTo>
                    <a:pt x="583" y="1033"/>
                    <a:pt x="581" y="1032"/>
                    <a:pt x="580" y="1031"/>
                  </a:cubicBezTo>
                  <a:lnTo>
                    <a:pt x="525" y="970"/>
                  </a:lnTo>
                  <a:lnTo>
                    <a:pt x="533" y="972"/>
                  </a:lnTo>
                  <a:lnTo>
                    <a:pt x="507" y="979"/>
                  </a:lnTo>
                  <a:cubicBezTo>
                    <a:pt x="505" y="979"/>
                    <a:pt x="502" y="979"/>
                    <a:pt x="501" y="977"/>
                  </a:cubicBezTo>
                  <a:lnTo>
                    <a:pt x="465" y="952"/>
                  </a:lnTo>
                  <a:cubicBezTo>
                    <a:pt x="465" y="951"/>
                    <a:pt x="464" y="951"/>
                    <a:pt x="464" y="951"/>
                  </a:cubicBezTo>
                  <a:lnTo>
                    <a:pt x="445" y="932"/>
                  </a:lnTo>
                  <a:lnTo>
                    <a:pt x="449" y="934"/>
                  </a:lnTo>
                  <a:lnTo>
                    <a:pt x="425" y="931"/>
                  </a:lnTo>
                  <a:lnTo>
                    <a:pt x="402" y="931"/>
                  </a:lnTo>
                  <a:lnTo>
                    <a:pt x="407" y="929"/>
                  </a:lnTo>
                  <a:lnTo>
                    <a:pt x="378" y="954"/>
                  </a:lnTo>
                  <a:cubicBezTo>
                    <a:pt x="377" y="955"/>
                    <a:pt x="377" y="956"/>
                    <a:pt x="376" y="956"/>
                  </a:cubicBezTo>
                  <a:lnTo>
                    <a:pt x="337" y="969"/>
                  </a:lnTo>
                  <a:cubicBezTo>
                    <a:pt x="336" y="969"/>
                    <a:pt x="335" y="969"/>
                    <a:pt x="334" y="969"/>
                  </a:cubicBezTo>
                  <a:lnTo>
                    <a:pt x="318" y="969"/>
                  </a:lnTo>
                  <a:lnTo>
                    <a:pt x="312" y="969"/>
                  </a:lnTo>
                  <a:cubicBezTo>
                    <a:pt x="311" y="969"/>
                    <a:pt x="310" y="969"/>
                    <a:pt x="309" y="969"/>
                  </a:cubicBezTo>
                  <a:lnTo>
                    <a:pt x="293" y="962"/>
                  </a:lnTo>
                  <a:lnTo>
                    <a:pt x="301" y="961"/>
                  </a:lnTo>
                  <a:lnTo>
                    <a:pt x="295" y="967"/>
                  </a:lnTo>
                  <a:cubicBezTo>
                    <a:pt x="293" y="969"/>
                    <a:pt x="291" y="969"/>
                    <a:pt x="289" y="969"/>
                  </a:cubicBezTo>
                  <a:lnTo>
                    <a:pt x="273" y="969"/>
                  </a:lnTo>
                  <a:lnTo>
                    <a:pt x="279" y="966"/>
                  </a:lnTo>
                  <a:lnTo>
                    <a:pt x="266" y="982"/>
                  </a:lnTo>
                  <a:lnTo>
                    <a:pt x="267" y="981"/>
                  </a:lnTo>
                  <a:lnTo>
                    <a:pt x="244" y="1020"/>
                  </a:lnTo>
                  <a:cubicBezTo>
                    <a:pt x="244" y="1021"/>
                    <a:pt x="243" y="1022"/>
                    <a:pt x="243" y="1022"/>
                  </a:cubicBezTo>
                  <a:lnTo>
                    <a:pt x="223" y="1038"/>
                  </a:lnTo>
                  <a:lnTo>
                    <a:pt x="226" y="1035"/>
                  </a:lnTo>
                  <a:lnTo>
                    <a:pt x="216" y="1064"/>
                  </a:lnTo>
                  <a:cubicBezTo>
                    <a:pt x="215" y="1065"/>
                    <a:pt x="214" y="1067"/>
                    <a:pt x="213" y="1068"/>
                  </a:cubicBezTo>
                  <a:lnTo>
                    <a:pt x="203" y="1074"/>
                  </a:lnTo>
                  <a:cubicBezTo>
                    <a:pt x="202" y="1075"/>
                    <a:pt x="200" y="1076"/>
                    <a:pt x="199" y="1076"/>
                  </a:cubicBezTo>
                  <a:lnTo>
                    <a:pt x="192" y="1076"/>
                  </a:lnTo>
                  <a:cubicBezTo>
                    <a:pt x="190" y="1076"/>
                    <a:pt x="188" y="1075"/>
                    <a:pt x="187" y="1073"/>
                  </a:cubicBezTo>
                  <a:lnTo>
                    <a:pt x="180" y="1067"/>
                  </a:lnTo>
                  <a:cubicBezTo>
                    <a:pt x="179" y="1065"/>
                    <a:pt x="178" y="1063"/>
                    <a:pt x="178" y="1061"/>
                  </a:cubicBezTo>
                  <a:lnTo>
                    <a:pt x="178" y="1058"/>
                  </a:lnTo>
                  <a:lnTo>
                    <a:pt x="186" y="1066"/>
                  </a:lnTo>
                  <a:lnTo>
                    <a:pt x="179" y="1066"/>
                  </a:lnTo>
                  <a:cubicBezTo>
                    <a:pt x="176" y="1066"/>
                    <a:pt x="173" y="1064"/>
                    <a:pt x="172" y="1061"/>
                  </a:cubicBezTo>
                  <a:lnTo>
                    <a:pt x="162" y="1035"/>
                  </a:lnTo>
                  <a:lnTo>
                    <a:pt x="163" y="1037"/>
                  </a:lnTo>
                  <a:lnTo>
                    <a:pt x="157" y="1027"/>
                  </a:lnTo>
                  <a:lnTo>
                    <a:pt x="161" y="1030"/>
                  </a:lnTo>
                  <a:lnTo>
                    <a:pt x="151" y="1027"/>
                  </a:lnTo>
                  <a:lnTo>
                    <a:pt x="157" y="1026"/>
                  </a:lnTo>
                  <a:lnTo>
                    <a:pt x="138" y="1036"/>
                  </a:lnTo>
                  <a:cubicBezTo>
                    <a:pt x="137" y="1037"/>
                    <a:pt x="136" y="1037"/>
                    <a:pt x="134" y="1037"/>
                  </a:cubicBezTo>
                  <a:lnTo>
                    <a:pt x="131" y="1037"/>
                  </a:lnTo>
                  <a:cubicBezTo>
                    <a:pt x="130" y="1037"/>
                    <a:pt x="129" y="1037"/>
                    <a:pt x="128" y="1036"/>
                  </a:cubicBezTo>
                  <a:lnTo>
                    <a:pt x="112" y="1030"/>
                  </a:lnTo>
                  <a:lnTo>
                    <a:pt x="115" y="1031"/>
                  </a:lnTo>
                  <a:lnTo>
                    <a:pt x="112" y="1031"/>
                  </a:lnTo>
                  <a:cubicBezTo>
                    <a:pt x="110" y="1031"/>
                    <a:pt x="109" y="1030"/>
                    <a:pt x="108" y="1030"/>
                  </a:cubicBezTo>
                  <a:lnTo>
                    <a:pt x="102" y="1026"/>
                  </a:lnTo>
                  <a:lnTo>
                    <a:pt x="105" y="1027"/>
                  </a:lnTo>
                  <a:lnTo>
                    <a:pt x="99" y="1027"/>
                  </a:lnTo>
                  <a:cubicBezTo>
                    <a:pt x="96" y="1027"/>
                    <a:pt x="94" y="1026"/>
                    <a:pt x="92" y="1024"/>
                  </a:cubicBezTo>
                  <a:lnTo>
                    <a:pt x="83" y="1011"/>
                  </a:lnTo>
                  <a:lnTo>
                    <a:pt x="93" y="1014"/>
                  </a:lnTo>
                  <a:lnTo>
                    <a:pt x="86" y="1017"/>
                  </a:lnTo>
                  <a:lnTo>
                    <a:pt x="88" y="1015"/>
                  </a:lnTo>
                  <a:lnTo>
                    <a:pt x="82" y="1022"/>
                  </a:lnTo>
                  <a:cubicBezTo>
                    <a:pt x="80" y="1024"/>
                    <a:pt x="77" y="1025"/>
                    <a:pt x="74" y="1024"/>
                  </a:cubicBezTo>
                  <a:cubicBezTo>
                    <a:pt x="72" y="1023"/>
                    <a:pt x="69" y="1021"/>
                    <a:pt x="69" y="1019"/>
                  </a:cubicBezTo>
                  <a:lnTo>
                    <a:pt x="65" y="1009"/>
                  </a:lnTo>
                  <a:cubicBezTo>
                    <a:pt x="64" y="1005"/>
                    <a:pt x="66" y="1001"/>
                    <a:pt x="69" y="999"/>
                  </a:cubicBezTo>
                  <a:lnTo>
                    <a:pt x="76" y="996"/>
                  </a:lnTo>
                  <a:lnTo>
                    <a:pt x="74" y="998"/>
                  </a:lnTo>
                  <a:lnTo>
                    <a:pt x="80" y="991"/>
                  </a:lnTo>
                  <a:cubicBezTo>
                    <a:pt x="82" y="989"/>
                    <a:pt x="85" y="988"/>
                    <a:pt x="87" y="989"/>
                  </a:cubicBezTo>
                  <a:cubicBezTo>
                    <a:pt x="90" y="989"/>
                    <a:pt x="92" y="991"/>
                    <a:pt x="93" y="993"/>
                  </a:cubicBezTo>
                  <a:lnTo>
                    <a:pt x="96" y="1000"/>
                  </a:lnTo>
                  <a:lnTo>
                    <a:pt x="83" y="998"/>
                  </a:lnTo>
                  <a:lnTo>
                    <a:pt x="86" y="995"/>
                  </a:lnTo>
                  <a:lnTo>
                    <a:pt x="106" y="972"/>
                  </a:lnTo>
                  <a:lnTo>
                    <a:pt x="106" y="983"/>
                  </a:lnTo>
                  <a:lnTo>
                    <a:pt x="103" y="980"/>
                  </a:lnTo>
                  <a:cubicBezTo>
                    <a:pt x="100" y="977"/>
                    <a:pt x="100" y="973"/>
                    <a:pt x="102" y="969"/>
                  </a:cubicBezTo>
                  <a:lnTo>
                    <a:pt x="112" y="957"/>
                  </a:lnTo>
                  <a:cubicBezTo>
                    <a:pt x="114" y="953"/>
                    <a:pt x="118" y="952"/>
                    <a:pt x="122" y="954"/>
                  </a:cubicBezTo>
                  <a:lnTo>
                    <a:pt x="128" y="957"/>
                  </a:lnTo>
                  <a:lnTo>
                    <a:pt x="118" y="960"/>
                  </a:lnTo>
                  <a:lnTo>
                    <a:pt x="134" y="935"/>
                  </a:lnTo>
                  <a:cubicBezTo>
                    <a:pt x="135" y="932"/>
                    <a:pt x="138" y="931"/>
                    <a:pt x="141" y="931"/>
                  </a:cubicBezTo>
                  <a:lnTo>
                    <a:pt x="144" y="931"/>
                  </a:lnTo>
                  <a:lnTo>
                    <a:pt x="140" y="932"/>
                  </a:lnTo>
                  <a:lnTo>
                    <a:pt x="159" y="919"/>
                  </a:lnTo>
                  <a:lnTo>
                    <a:pt x="155" y="926"/>
                  </a:lnTo>
                  <a:lnTo>
                    <a:pt x="155" y="923"/>
                  </a:lnTo>
                  <a:cubicBezTo>
                    <a:pt x="155" y="920"/>
                    <a:pt x="157" y="917"/>
                    <a:pt x="160" y="916"/>
                  </a:cubicBezTo>
                  <a:lnTo>
                    <a:pt x="166" y="912"/>
                  </a:lnTo>
                  <a:lnTo>
                    <a:pt x="162" y="920"/>
                  </a:lnTo>
                  <a:lnTo>
                    <a:pt x="162" y="910"/>
                  </a:lnTo>
                  <a:cubicBezTo>
                    <a:pt x="162" y="905"/>
                    <a:pt x="165" y="902"/>
                    <a:pt x="170" y="902"/>
                  </a:cubicBezTo>
                  <a:lnTo>
                    <a:pt x="176" y="902"/>
                  </a:lnTo>
                  <a:lnTo>
                    <a:pt x="168" y="908"/>
                  </a:lnTo>
                  <a:lnTo>
                    <a:pt x="172" y="895"/>
                  </a:lnTo>
                  <a:cubicBezTo>
                    <a:pt x="173" y="891"/>
                    <a:pt x="176" y="889"/>
                    <a:pt x="179" y="889"/>
                  </a:cubicBezTo>
                  <a:lnTo>
                    <a:pt x="189" y="889"/>
                  </a:lnTo>
                  <a:cubicBezTo>
                    <a:pt x="194" y="889"/>
                    <a:pt x="197" y="893"/>
                    <a:pt x="197" y="897"/>
                  </a:cubicBezTo>
                  <a:lnTo>
                    <a:pt x="197" y="900"/>
                  </a:lnTo>
                  <a:lnTo>
                    <a:pt x="189" y="892"/>
                  </a:lnTo>
                  <a:lnTo>
                    <a:pt x="196" y="892"/>
                  </a:lnTo>
                  <a:lnTo>
                    <a:pt x="199" y="892"/>
                  </a:lnTo>
                  <a:lnTo>
                    <a:pt x="193" y="895"/>
                  </a:lnTo>
                  <a:lnTo>
                    <a:pt x="206" y="882"/>
                  </a:lnTo>
                  <a:lnTo>
                    <a:pt x="204" y="885"/>
                  </a:lnTo>
                  <a:lnTo>
                    <a:pt x="211" y="865"/>
                  </a:lnTo>
                  <a:lnTo>
                    <a:pt x="211" y="872"/>
                  </a:lnTo>
                  <a:lnTo>
                    <a:pt x="205" y="859"/>
                  </a:lnTo>
                  <a:cubicBezTo>
                    <a:pt x="204" y="858"/>
                    <a:pt x="204" y="856"/>
                    <a:pt x="204" y="855"/>
                  </a:cubicBezTo>
                  <a:lnTo>
                    <a:pt x="204" y="849"/>
                  </a:lnTo>
                  <a:cubicBezTo>
                    <a:pt x="204" y="844"/>
                    <a:pt x="207" y="841"/>
                    <a:pt x="212" y="841"/>
                  </a:cubicBezTo>
                  <a:lnTo>
                    <a:pt x="218" y="841"/>
                  </a:lnTo>
                  <a:lnTo>
                    <a:pt x="210" y="849"/>
                  </a:lnTo>
                  <a:lnTo>
                    <a:pt x="210" y="842"/>
                  </a:lnTo>
                  <a:lnTo>
                    <a:pt x="218" y="850"/>
                  </a:lnTo>
                  <a:lnTo>
                    <a:pt x="215" y="850"/>
                  </a:lnTo>
                  <a:cubicBezTo>
                    <a:pt x="212" y="850"/>
                    <a:pt x="210" y="849"/>
                    <a:pt x="209" y="847"/>
                  </a:cubicBezTo>
                  <a:cubicBezTo>
                    <a:pt x="207" y="845"/>
                    <a:pt x="207" y="843"/>
                    <a:pt x="207" y="840"/>
                  </a:cubicBezTo>
                  <a:lnTo>
                    <a:pt x="210" y="827"/>
                  </a:lnTo>
                  <a:cubicBezTo>
                    <a:pt x="211" y="827"/>
                    <a:pt x="211" y="826"/>
                    <a:pt x="211" y="825"/>
                  </a:cubicBezTo>
                  <a:lnTo>
                    <a:pt x="218" y="815"/>
                  </a:lnTo>
                  <a:lnTo>
                    <a:pt x="225" y="828"/>
                  </a:lnTo>
                  <a:lnTo>
                    <a:pt x="221" y="828"/>
                  </a:lnTo>
                  <a:cubicBezTo>
                    <a:pt x="219" y="828"/>
                    <a:pt x="216" y="826"/>
                    <a:pt x="215" y="824"/>
                  </a:cubicBezTo>
                  <a:cubicBezTo>
                    <a:pt x="213" y="822"/>
                    <a:pt x="213" y="819"/>
                    <a:pt x="214" y="816"/>
                  </a:cubicBezTo>
                  <a:lnTo>
                    <a:pt x="217" y="810"/>
                  </a:lnTo>
                  <a:lnTo>
                    <a:pt x="219" y="819"/>
                  </a:lnTo>
                  <a:lnTo>
                    <a:pt x="216" y="816"/>
                  </a:lnTo>
                  <a:cubicBezTo>
                    <a:pt x="214" y="814"/>
                    <a:pt x="213" y="811"/>
                    <a:pt x="214" y="808"/>
                  </a:cubicBezTo>
                  <a:lnTo>
                    <a:pt x="217" y="792"/>
                  </a:lnTo>
                  <a:lnTo>
                    <a:pt x="217" y="795"/>
                  </a:lnTo>
                  <a:lnTo>
                    <a:pt x="213" y="776"/>
                  </a:lnTo>
                  <a:lnTo>
                    <a:pt x="215" y="779"/>
                  </a:lnTo>
                  <a:lnTo>
                    <a:pt x="205" y="763"/>
                  </a:lnTo>
                  <a:cubicBezTo>
                    <a:pt x="203" y="760"/>
                    <a:pt x="203" y="757"/>
                    <a:pt x="205" y="755"/>
                  </a:cubicBezTo>
                  <a:cubicBezTo>
                    <a:pt x="206" y="752"/>
                    <a:pt x="209" y="751"/>
                    <a:pt x="212" y="751"/>
                  </a:cubicBezTo>
                  <a:lnTo>
                    <a:pt x="215" y="751"/>
                  </a:lnTo>
                  <a:lnTo>
                    <a:pt x="207" y="759"/>
                  </a:lnTo>
                  <a:lnTo>
                    <a:pt x="207" y="749"/>
                  </a:lnTo>
                  <a:cubicBezTo>
                    <a:pt x="207" y="747"/>
                    <a:pt x="207" y="746"/>
                    <a:pt x="208" y="745"/>
                  </a:cubicBezTo>
                  <a:lnTo>
                    <a:pt x="221" y="722"/>
                  </a:lnTo>
                  <a:cubicBezTo>
                    <a:pt x="221" y="722"/>
                    <a:pt x="222" y="721"/>
                    <a:pt x="222" y="721"/>
                  </a:cubicBezTo>
                  <a:lnTo>
                    <a:pt x="225" y="717"/>
                  </a:lnTo>
                  <a:lnTo>
                    <a:pt x="224" y="719"/>
                  </a:lnTo>
                  <a:lnTo>
                    <a:pt x="230" y="710"/>
                  </a:lnTo>
                  <a:lnTo>
                    <a:pt x="234" y="703"/>
                  </a:lnTo>
                  <a:lnTo>
                    <a:pt x="234" y="711"/>
                  </a:lnTo>
                  <a:lnTo>
                    <a:pt x="228" y="702"/>
                  </a:lnTo>
                  <a:cubicBezTo>
                    <a:pt x="225" y="699"/>
                    <a:pt x="226" y="694"/>
                    <a:pt x="229" y="692"/>
                  </a:cubicBezTo>
                  <a:lnTo>
                    <a:pt x="232" y="688"/>
                  </a:lnTo>
                  <a:lnTo>
                    <a:pt x="232" y="700"/>
                  </a:lnTo>
                  <a:lnTo>
                    <a:pt x="216" y="684"/>
                  </a:lnTo>
                  <a:lnTo>
                    <a:pt x="209" y="677"/>
                  </a:lnTo>
                  <a:lnTo>
                    <a:pt x="221" y="677"/>
                  </a:lnTo>
                  <a:lnTo>
                    <a:pt x="217" y="681"/>
                  </a:lnTo>
                  <a:lnTo>
                    <a:pt x="217" y="669"/>
                  </a:lnTo>
                  <a:lnTo>
                    <a:pt x="221" y="672"/>
                  </a:lnTo>
                  <a:cubicBezTo>
                    <a:pt x="223" y="675"/>
                    <a:pt x="224" y="678"/>
                    <a:pt x="222" y="681"/>
                  </a:cubicBezTo>
                  <a:cubicBezTo>
                    <a:pt x="221" y="684"/>
                    <a:pt x="218" y="686"/>
                    <a:pt x="215" y="686"/>
                  </a:cubicBezTo>
                  <a:lnTo>
                    <a:pt x="208" y="686"/>
                  </a:lnTo>
                  <a:cubicBezTo>
                    <a:pt x="207" y="686"/>
                    <a:pt x="206" y="686"/>
                    <a:pt x="205" y="685"/>
                  </a:cubicBezTo>
                  <a:lnTo>
                    <a:pt x="198" y="682"/>
                  </a:lnTo>
                  <a:cubicBezTo>
                    <a:pt x="198" y="682"/>
                    <a:pt x="197" y="681"/>
                    <a:pt x="196" y="681"/>
                  </a:cubicBezTo>
                  <a:lnTo>
                    <a:pt x="190" y="674"/>
                  </a:lnTo>
                  <a:lnTo>
                    <a:pt x="192" y="676"/>
                  </a:lnTo>
                  <a:lnTo>
                    <a:pt x="186" y="672"/>
                  </a:lnTo>
                  <a:lnTo>
                    <a:pt x="197" y="665"/>
                  </a:lnTo>
                  <a:lnTo>
                    <a:pt x="197" y="668"/>
                  </a:lnTo>
                  <a:cubicBezTo>
                    <a:pt x="197" y="672"/>
                    <a:pt x="195" y="675"/>
                    <a:pt x="192" y="676"/>
                  </a:cubicBezTo>
                  <a:cubicBezTo>
                    <a:pt x="189" y="677"/>
                    <a:pt x="186" y="676"/>
                    <a:pt x="183" y="674"/>
                  </a:cubicBezTo>
                  <a:lnTo>
                    <a:pt x="174" y="664"/>
                  </a:lnTo>
                  <a:lnTo>
                    <a:pt x="175" y="666"/>
                  </a:lnTo>
                  <a:lnTo>
                    <a:pt x="149" y="649"/>
                  </a:lnTo>
                  <a:lnTo>
                    <a:pt x="140" y="643"/>
                  </a:lnTo>
                  <a:lnTo>
                    <a:pt x="124" y="633"/>
                  </a:lnTo>
                  <a:cubicBezTo>
                    <a:pt x="121" y="632"/>
                    <a:pt x="120" y="629"/>
                    <a:pt x="120" y="627"/>
                  </a:cubicBezTo>
                  <a:lnTo>
                    <a:pt x="120" y="620"/>
                  </a:lnTo>
                  <a:lnTo>
                    <a:pt x="120" y="610"/>
                  </a:lnTo>
                  <a:lnTo>
                    <a:pt x="120" y="598"/>
                  </a:lnTo>
                  <a:lnTo>
                    <a:pt x="121" y="601"/>
                  </a:lnTo>
                  <a:lnTo>
                    <a:pt x="101" y="566"/>
                  </a:lnTo>
                  <a:lnTo>
                    <a:pt x="98" y="559"/>
                  </a:lnTo>
                  <a:lnTo>
                    <a:pt x="100" y="561"/>
                  </a:lnTo>
                  <a:lnTo>
                    <a:pt x="96" y="558"/>
                  </a:lnTo>
                  <a:cubicBezTo>
                    <a:pt x="96" y="558"/>
                    <a:pt x="95" y="557"/>
                    <a:pt x="95" y="556"/>
                  </a:cubicBezTo>
                  <a:lnTo>
                    <a:pt x="91" y="549"/>
                  </a:lnTo>
                  <a:lnTo>
                    <a:pt x="85" y="533"/>
                  </a:lnTo>
                  <a:lnTo>
                    <a:pt x="89" y="537"/>
                  </a:lnTo>
                  <a:lnTo>
                    <a:pt x="82" y="534"/>
                  </a:lnTo>
                  <a:cubicBezTo>
                    <a:pt x="81" y="533"/>
                    <a:pt x="80" y="532"/>
                    <a:pt x="79" y="530"/>
                  </a:cubicBezTo>
                  <a:lnTo>
                    <a:pt x="66" y="505"/>
                  </a:lnTo>
                  <a:lnTo>
                    <a:pt x="63" y="499"/>
                  </a:lnTo>
                  <a:lnTo>
                    <a:pt x="53" y="482"/>
                  </a:lnTo>
                  <a:lnTo>
                    <a:pt x="46" y="469"/>
                  </a:lnTo>
                  <a:cubicBezTo>
                    <a:pt x="46" y="468"/>
                    <a:pt x="46" y="467"/>
                    <a:pt x="46" y="466"/>
                  </a:cubicBezTo>
                  <a:lnTo>
                    <a:pt x="46" y="456"/>
                  </a:lnTo>
                  <a:lnTo>
                    <a:pt x="50" y="463"/>
                  </a:lnTo>
                  <a:lnTo>
                    <a:pt x="44" y="460"/>
                  </a:lnTo>
                  <a:cubicBezTo>
                    <a:pt x="42" y="459"/>
                    <a:pt x="41" y="458"/>
                    <a:pt x="40" y="456"/>
                  </a:cubicBezTo>
                  <a:lnTo>
                    <a:pt x="34" y="443"/>
                  </a:lnTo>
                  <a:cubicBezTo>
                    <a:pt x="33" y="442"/>
                    <a:pt x="33" y="441"/>
                    <a:pt x="33" y="439"/>
                  </a:cubicBezTo>
                  <a:lnTo>
                    <a:pt x="36" y="401"/>
                  </a:lnTo>
                  <a:cubicBezTo>
                    <a:pt x="36" y="399"/>
                    <a:pt x="37" y="397"/>
                    <a:pt x="38" y="396"/>
                  </a:cubicBezTo>
                  <a:lnTo>
                    <a:pt x="45" y="389"/>
                  </a:lnTo>
                  <a:lnTo>
                    <a:pt x="43" y="393"/>
                  </a:lnTo>
                  <a:lnTo>
                    <a:pt x="46" y="374"/>
                  </a:lnTo>
                  <a:lnTo>
                    <a:pt x="46" y="377"/>
                  </a:lnTo>
                  <a:lnTo>
                    <a:pt x="43" y="361"/>
                  </a:lnTo>
                  <a:cubicBezTo>
                    <a:pt x="42" y="360"/>
                    <a:pt x="42" y="358"/>
                    <a:pt x="43" y="357"/>
                  </a:cubicBezTo>
                  <a:lnTo>
                    <a:pt x="46" y="347"/>
                  </a:lnTo>
                  <a:lnTo>
                    <a:pt x="46" y="351"/>
                  </a:lnTo>
                  <a:lnTo>
                    <a:pt x="33" y="270"/>
                  </a:lnTo>
                  <a:lnTo>
                    <a:pt x="34" y="273"/>
                  </a:lnTo>
                  <a:lnTo>
                    <a:pt x="8" y="221"/>
                  </a:lnTo>
                  <a:cubicBezTo>
                    <a:pt x="8" y="221"/>
                    <a:pt x="7" y="220"/>
                    <a:pt x="7" y="220"/>
                  </a:cubicBezTo>
                  <a:lnTo>
                    <a:pt x="1" y="197"/>
                  </a:lnTo>
                  <a:lnTo>
                    <a:pt x="16" y="193"/>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2" name="Freeform 915"/>
            <p:cNvSpPr>
              <a:spLocks/>
            </p:cNvSpPr>
            <p:nvPr/>
          </p:nvSpPr>
          <p:spPr bwMode="auto">
            <a:xfrm>
              <a:off x="4939355" y="4357290"/>
              <a:ext cx="600724" cy="609021"/>
            </a:xfrm>
            <a:custGeom>
              <a:avLst/>
              <a:gdLst/>
              <a:ahLst/>
              <a:cxnLst>
                <a:cxn ang="0">
                  <a:pos x="4" y="488"/>
                </a:cxn>
                <a:cxn ang="0">
                  <a:pos x="108" y="340"/>
                </a:cxn>
                <a:cxn ang="0">
                  <a:pos x="185" y="259"/>
                </a:cxn>
                <a:cxn ang="0">
                  <a:pos x="198" y="118"/>
                </a:cxn>
                <a:cxn ang="0">
                  <a:pos x="220" y="38"/>
                </a:cxn>
                <a:cxn ang="0">
                  <a:pos x="348" y="56"/>
                </a:cxn>
                <a:cxn ang="0">
                  <a:pos x="520" y="122"/>
                </a:cxn>
                <a:cxn ang="0">
                  <a:pos x="635" y="155"/>
                </a:cxn>
                <a:cxn ang="0">
                  <a:pos x="772" y="103"/>
                </a:cxn>
                <a:cxn ang="0">
                  <a:pos x="956" y="188"/>
                </a:cxn>
                <a:cxn ang="0">
                  <a:pos x="1004" y="291"/>
                </a:cxn>
                <a:cxn ang="0">
                  <a:pos x="890" y="303"/>
                </a:cxn>
                <a:cxn ang="0">
                  <a:pos x="838" y="423"/>
                </a:cxn>
                <a:cxn ang="0">
                  <a:pos x="753" y="405"/>
                </a:cxn>
                <a:cxn ang="0">
                  <a:pos x="689" y="440"/>
                </a:cxn>
                <a:cxn ang="0">
                  <a:pos x="646" y="505"/>
                </a:cxn>
                <a:cxn ang="0">
                  <a:pos x="702" y="681"/>
                </a:cxn>
                <a:cxn ang="0">
                  <a:pos x="804" y="810"/>
                </a:cxn>
                <a:cxn ang="0">
                  <a:pos x="747" y="900"/>
                </a:cxn>
                <a:cxn ang="0">
                  <a:pos x="650" y="925"/>
                </a:cxn>
                <a:cxn ang="0">
                  <a:pos x="553" y="911"/>
                </a:cxn>
                <a:cxn ang="0">
                  <a:pos x="521" y="880"/>
                </a:cxn>
                <a:cxn ang="0">
                  <a:pos x="457" y="856"/>
                </a:cxn>
                <a:cxn ang="0">
                  <a:pos x="362" y="870"/>
                </a:cxn>
                <a:cxn ang="0">
                  <a:pos x="301" y="824"/>
                </a:cxn>
                <a:cxn ang="0">
                  <a:pos x="241" y="713"/>
                </a:cxn>
                <a:cxn ang="0">
                  <a:pos x="191" y="767"/>
                </a:cxn>
                <a:cxn ang="0">
                  <a:pos x="97" y="748"/>
                </a:cxn>
                <a:cxn ang="0">
                  <a:pos x="67" y="680"/>
                </a:cxn>
                <a:cxn ang="0">
                  <a:pos x="13" y="656"/>
                </a:cxn>
                <a:cxn ang="0">
                  <a:pos x="92" y="691"/>
                </a:cxn>
                <a:cxn ang="0">
                  <a:pos x="151" y="746"/>
                </a:cxn>
                <a:cxn ang="0">
                  <a:pos x="220" y="723"/>
                </a:cxn>
                <a:cxn ang="0">
                  <a:pos x="282" y="719"/>
                </a:cxn>
                <a:cxn ang="0">
                  <a:pos x="344" y="851"/>
                </a:cxn>
                <a:cxn ang="0">
                  <a:pos x="406" y="852"/>
                </a:cxn>
                <a:cxn ang="0">
                  <a:pos x="467" y="835"/>
                </a:cxn>
                <a:cxn ang="0">
                  <a:pos x="515" y="904"/>
                </a:cxn>
                <a:cxn ang="0">
                  <a:pos x="593" y="908"/>
                </a:cxn>
                <a:cxn ang="0">
                  <a:pos x="682" y="906"/>
                </a:cxn>
                <a:cxn ang="0">
                  <a:pos x="771" y="840"/>
                </a:cxn>
                <a:cxn ang="0">
                  <a:pos x="771" y="771"/>
                </a:cxn>
                <a:cxn ang="0">
                  <a:pos x="673" y="671"/>
                </a:cxn>
                <a:cxn ang="0">
                  <a:pos x="645" y="456"/>
                </a:cxn>
                <a:cxn ang="0">
                  <a:pos x="724" y="434"/>
                </a:cxn>
                <a:cxn ang="0">
                  <a:pos x="801" y="405"/>
                </a:cxn>
                <a:cxn ang="0">
                  <a:pos x="835" y="387"/>
                </a:cxn>
                <a:cxn ang="0">
                  <a:pos x="925" y="311"/>
                </a:cxn>
                <a:cxn ang="0">
                  <a:pos x="960" y="269"/>
                </a:cxn>
                <a:cxn ang="0">
                  <a:pos x="922" y="196"/>
                </a:cxn>
                <a:cxn ang="0">
                  <a:pos x="722" y="119"/>
                </a:cxn>
                <a:cxn ang="0">
                  <a:pos x="602" y="183"/>
                </a:cxn>
                <a:cxn ang="0">
                  <a:pos x="475" y="112"/>
                </a:cxn>
                <a:cxn ang="0">
                  <a:pos x="310" y="32"/>
                </a:cxn>
                <a:cxn ang="0">
                  <a:pos x="252" y="66"/>
                </a:cxn>
                <a:cxn ang="0">
                  <a:pos x="250" y="195"/>
                </a:cxn>
                <a:cxn ang="0">
                  <a:pos x="153" y="268"/>
                </a:cxn>
                <a:cxn ang="0">
                  <a:pos x="86" y="378"/>
                </a:cxn>
                <a:cxn ang="0">
                  <a:pos x="72" y="534"/>
                </a:cxn>
              </a:cxnLst>
              <a:rect l="0" t="0" r="r" b="b"/>
              <a:pathLst>
                <a:path w="1004" h="929">
                  <a:moveTo>
                    <a:pt x="3" y="649"/>
                  </a:moveTo>
                  <a:lnTo>
                    <a:pt x="15" y="646"/>
                  </a:lnTo>
                  <a:lnTo>
                    <a:pt x="11" y="649"/>
                  </a:lnTo>
                  <a:lnTo>
                    <a:pt x="49" y="592"/>
                  </a:lnTo>
                  <a:lnTo>
                    <a:pt x="66" y="572"/>
                  </a:lnTo>
                  <a:lnTo>
                    <a:pt x="64" y="577"/>
                  </a:lnTo>
                  <a:lnTo>
                    <a:pt x="64" y="542"/>
                  </a:lnTo>
                  <a:lnTo>
                    <a:pt x="72" y="550"/>
                  </a:lnTo>
                  <a:lnTo>
                    <a:pt x="52" y="550"/>
                  </a:lnTo>
                  <a:cubicBezTo>
                    <a:pt x="50" y="550"/>
                    <a:pt x="47" y="548"/>
                    <a:pt x="46" y="546"/>
                  </a:cubicBezTo>
                  <a:lnTo>
                    <a:pt x="30" y="524"/>
                  </a:lnTo>
                  <a:lnTo>
                    <a:pt x="4" y="488"/>
                  </a:lnTo>
                  <a:cubicBezTo>
                    <a:pt x="3" y="486"/>
                    <a:pt x="2" y="483"/>
                    <a:pt x="3" y="481"/>
                  </a:cubicBezTo>
                  <a:lnTo>
                    <a:pt x="10" y="465"/>
                  </a:lnTo>
                  <a:cubicBezTo>
                    <a:pt x="10" y="463"/>
                    <a:pt x="11" y="462"/>
                    <a:pt x="12" y="462"/>
                  </a:cubicBezTo>
                  <a:lnTo>
                    <a:pt x="31" y="445"/>
                  </a:lnTo>
                  <a:lnTo>
                    <a:pt x="30" y="447"/>
                  </a:lnTo>
                  <a:lnTo>
                    <a:pt x="72" y="389"/>
                  </a:lnTo>
                  <a:lnTo>
                    <a:pt x="70" y="394"/>
                  </a:lnTo>
                  <a:lnTo>
                    <a:pt x="70" y="378"/>
                  </a:lnTo>
                  <a:cubicBezTo>
                    <a:pt x="70" y="375"/>
                    <a:pt x="71" y="373"/>
                    <a:pt x="74" y="371"/>
                  </a:cubicBezTo>
                  <a:lnTo>
                    <a:pt x="83" y="365"/>
                  </a:lnTo>
                  <a:lnTo>
                    <a:pt x="82" y="366"/>
                  </a:lnTo>
                  <a:lnTo>
                    <a:pt x="108" y="340"/>
                  </a:lnTo>
                  <a:lnTo>
                    <a:pt x="106" y="342"/>
                  </a:lnTo>
                  <a:lnTo>
                    <a:pt x="122" y="313"/>
                  </a:lnTo>
                  <a:lnTo>
                    <a:pt x="121" y="315"/>
                  </a:lnTo>
                  <a:lnTo>
                    <a:pt x="125" y="302"/>
                  </a:lnTo>
                  <a:cubicBezTo>
                    <a:pt x="125" y="300"/>
                    <a:pt x="127" y="298"/>
                    <a:pt x="128" y="297"/>
                  </a:cubicBezTo>
                  <a:lnTo>
                    <a:pt x="144" y="287"/>
                  </a:lnTo>
                  <a:lnTo>
                    <a:pt x="141" y="295"/>
                  </a:lnTo>
                  <a:lnTo>
                    <a:pt x="137" y="270"/>
                  </a:lnTo>
                  <a:cubicBezTo>
                    <a:pt x="137" y="267"/>
                    <a:pt x="138" y="264"/>
                    <a:pt x="141" y="262"/>
                  </a:cubicBezTo>
                  <a:lnTo>
                    <a:pt x="160" y="249"/>
                  </a:lnTo>
                  <a:cubicBezTo>
                    <a:pt x="163" y="247"/>
                    <a:pt x="166" y="247"/>
                    <a:pt x="169" y="249"/>
                  </a:cubicBezTo>
                  <a:lnTo>
                    <a:pt x="185" y="259"/>
                  </a:lnTo>
                  <a:lnTo>
                    <a:pt x="173" y="263"/>
                  </a:lnTo>
                  <a:lnTo>
                    <a:pt x="176" y="253"/>
                  </a:lnTo>
                  <a:cubicBezTo>
                    <a:pt x="177" y="250"/>
                    <a:pt x="180" y="248"/>
                    <a:pt x="183" y="248"/>
                  </a:cubicBezTo>
                  <a:lnTo>
                    <a:pt x="205" y="245"/>
                  </a:lnTo>
                  <a:lnTo>
                    <a:pt x="200" y="248"/>
                  </a:lnTo>
                  <a:lnTo>
                    <a:pt x="238" y="196"/>
                  </a:lnTo>
                  <a:lnTo>
                    <a:pt x="239" y="207"/>
                  </a:lnTo>
                  <a:lnTo>
                    <a:pt x="207" y="175"/>
                  </a:lnTo>
                  <a:cubicBezTo>
                    <a:pt x="206" y="174"/>
                    <a:pt x="206" y="173"/>
                    <a:pt x="205" y="172"/>
                  </a:cubicBezTo>
                  <a:lnTo>
                    <a:pt x="192" y="143"/>
                  </a:lnTo>
                  <a:cubicBezTo>
                    <a:pt x="192" y="142"/>
                    <a:pt x="191" y="139"/>
                    <a:pt x="192" y="138"/>
                  </a:cubicBezTo>
                  <a:lnTo>
                    <a:pt x="198" y="118"/>
                  </a:lnTo>
                  <a:lnTo>
                    <a:pt x="205" y="102"/>
                  </a:lnTo>
                  <a:cubicBezTo>
                    <a:pt x="205" y="101"/>
                    <a:pt x="206" y="100"/>
                    <a:pt x="206" y="100"/>
                  </a:cubicBezTo>
                  <a:lnTo>
                    <a:pt x="222" y="80"/>
                  </a:lnTo>
                  <a:cubicBezTo>
                    <a:pt x="223" y="80"/>
                    <a:pt x="223" y="80"/>
                    <a:pt x="223" y="79"/>
                  </a:cubicBezTo>
                  <a:lnTo>
                    <a:pt x="239" y="66"/>
                  </a:lnTo>
                  <a:lnTo>
                    <a:pt x="236" y="73"/>
                  </a:lnTo>
                  <a:lnTo>
                    <a:pt x="236" y="66"/>
                  </a:lnTo>
                  <a:lnTo>
                    <a:pt x="240" y="73"/>
                  </a:lnTo>
                  <a:lnTo>
                    <a:pt x="217" y="57"/>
                  </a:lnTo>
                  <a:cubicBezTo>
                    <a:pt x="214" y="54"/>
                    <a:pt x="213" y="50"/>
                    <a:pt x="215" y="47"/>
                  </a:cubicBezTo>
                  <a:lnTo>
                    <a:pt x="218" y="40"/>
                  </a:lnTo>
                  <a:cubicBezTo>
                    <a:pt x="219" y="39"/>
                    <a:pt x="219" y="38"/>
                    <a:pt x="220" y="38"/>
                  </a:cubicBezTo>
                  <a:lnTo>
                    <a:pt x="265" y="2"/>
                  </a:lnTo>
                  <a:cubicBezTo>
                    <a:pt x="267" y="1"/>
                    <a:pt x="269" y="0"/>
                    <a:pt x="271" y="1"/>
                  </a:cubicBezTo>
                  <a:cubicBezTo>
                    <a:pt x="273" y="1"/>
                    <a:pt x="275" y="2"/>
                    <a:pt x="276" y="4"/>
                  </a:cubicBezTo>
                  <a:lnTo>
                    <a:pt x="286" y="17"/>
                  </a:lnTo>
                  <a:lnTo>
                    <a:pt x="280" y="13"/>
                  </a:lnTo>
                  <a:lnTo>
                    <a:pt x="296" y="13"/>
                  </a:lnTo>
                  <a:cubicBezTo>
                    <a:pt x="296" y="13"/>
                    <a:pt x="297" y="13"/>
                    <a:pt x="297" y="13"/>
                  </a:cubicBezTo>
                  <a:lnTo>
                    <a:pt x="313" y="17"/>
                  </a:lnTo>
                  <a:cubicBezTo>
                    <a:pt x="314" y="17"/>
                    <a:pt x="315" y="17"/>
                    <a:pt x="316" y="18"/>
                  </a:cubicBezTo>
                  <a:lnTo>
                    <a:pt x="332" y="27"/>
                  </a:lnTo>
                  <a:cubicBezTo>
                    <a:pt x="333" y="28"/>
                    <a:pt x="334" y="29"/>
                    <a:pt x="335" y="31"/>
                  </a:cubicBezTo>
                  <a:lnTo>
                    <a:pt x="348" y="56"/>
                  </a:lnTo>
                  <a:lnTo>
                    <a:pt x="340" y="52"/>
                  </a:lnTo>
                  <a:lnTo>
                    <a:pt x="388" y="52"/>
                  </a:lnTo>
                  <a:cubicBezTo>
                    <a:pt x="389" y="52"/>
                    <a:pt x="389" y="52"/>
                    <a:pt x="390" y="52"/>
                  </a:cubicBezTo>
                  <a:lnTo>
                    <a:pt x="425" y="58"/>
                  </a:lnTo>
                  <a:lnTo>
                    <a:pt x="422" y="59"/>
                  </a:lnTo>
                  <a:lnTo>
                    <a:pt x="447" y="52"/>
                  </a:lnTo>
                  <a:cubicBezTo>
                    <a:pt x="451" y="51"/>
                    <a:pt x="454" y="53"/>
                    <a:pt x="456" y="55"/>
                  </a:cubicBezTo>
                  <a:lnTo>
                    <a:pt x="488" y="104"/>
                  </a:lnTo>
                  <a:lnTo>
                    <a:pt x="486" y="102"/>
                  </a:lnTo>
                  <a:lnTo>
                    <a:pt x="515" y="124"/>
                  </a:lnTo>
                  <a:lnTo>
                    <a:pt x="510" y="122"/>
                  </a:lnTo>
                  <a:lnTo>
                    <a:pt x="520" y="122"/>
                  </a:lnTo>
                  <a:cubicBezTo>
                    <a:pt x="521" y="122"/>
                    <a:pt x="523" y="123"/>
                    <a:pt x="524" y="124"/>
                  </a:cubicBezTo>
                  <a:lnTo>
                    <a:pt x="556" y="143"/>
                  </a:lnTo>
                  <a:cubicBezTo>
                    <a:pt x="557" y="143"/>
                    <a:pt x="557" y="144"/>
                    <a:pt x="558" y="145"/>
                  </a:cubicBezTo>
                  <a:lnTo>
                    <a:pt x="571" y="161"/>
                  </a:lnTo>
                  <a:lnTo>
                    <a:pt x="568" y="159"/>
                  </a:lnTo>
                  <a:lnTo>
                    <a:pt x="581" y="165"/>
                  </a:lnTo>
                  <a:lnTo>
                    <a:pt x="578" y="164"/>
                  </a:lnTo>
                  <a:lnTo>
                    <a:pt x="604" y="168"/>
                  </a:lnTo>
                  <a:lnTo>
                    <a:pt x="602" y="167"/>
                  </a:lnTo>
                  <a:lnTo>
                    <a:pt x="631" y="164"/>
                  </a:lnTo>
                  <a:lnTo>
                    <a:pt x="625" y="167"/>
                  </a:lnTo>
                  <a:lnTo>
                    <a:pt x="635" y="155"/>
                  </a:lnTo>
                  <a:lnTo>
                    <a:pt x="633" y="158"/>
                  </a:lnTo>
                  <a:lnTo>
                    <a:pt x="637" y="133"/>
                  </a:lnTo>
                  <a:cubicBezTo>
                    <a:pt x="637" y="131"/>
                    <a:pt x="638" y="129"/>
                    <a:pt x="639" y="128"/>
                  </a:cubicBezTo>
                  <a:lnTo>
                    <a:pt x="655" y="112"/>
                  </a:lnTo>
                  <a:cubicBezTo>
                    <a:pt x="656" y="111"/>
                    <a:pt x="657" y="110"/>
                    <a:pt x="658" y="110"/>
                  </a:cubicBezTo>
                  <a:lnTo>
                    <a:pt x="703" y="97"/>
                  </a:lnTo>
                  <a:cubicBezTo>
                    <a:pt x="705" y="97"/>
                    <a:pt x="706" y="97"/>
                    <a:pt x="708" y="97"/>
                  </a:cubicBezTo>
                  <a:lnTo>
                    <a:pt x="727" y="104"/>
                  </a:lnTo>
                  <a:lnTo>
                    <a:pt x="724" y="103"/>
                  </a:lnTo>
                  <a:lnTo>
                    <a:pt x="740" y="103"/>
                  </a:lnTo>
                  <a:lnTo>
                    <a:pt x="763" y="103"/>
                  </a:lnTo>
                  <a:lnTo>
                    <a:pt x="772" y="103"/>
                  </a:lnTo>
                  <a:cubicBezTo>
                    <a:pt x="775" y="103"/>
                    <a:pt x="777" y="104"/>
                    <a:pt x="778" y="106"/>
                  </a:cubicBezTo>
                  <a:lnTo>
                    <a:pt x="794" y="122"/>
                  </a:lnTo>
                  <a:lnTo>
                    <a:pt x="793" y="120"/>
                  </a:lnTo>
                  <a:lnTo>
                    <a:pt x="809" y="130"/>
                  </a:lnTo>
                  <a:lnTo>
                    <a:pt x="876" y="172"/>
                  </a:lnTo>
                  <a:lnTo>
                    <a:pt x="874" y="171"/>
                  </a:lnTo>
                  <a:lnTo>
                    <a:pt x="886" y="174"/>
                  </a:lnTo>
                  <a:lnTo>
                    <a:pt x="924" y="180"/>
                  </a:lnTo>
                  <a:lnTo>
                    <a:pt x="923" y="180"/>
                  </a:lnTo>
                  <a:lnTo>
                    <a:pt x="942" y="180"/>
                  </a:lnTo>
                  <a:cubicBezTo>
                    <a:pt x="944" y="180"/>
                    <a:pt x="945" y="181"/>
                    <a:pt x="947" y="182"/>
                  </a:cubicBezTo>
                  <a:lnTo>
                    <a:pt x="956" y="188"/>
                  </a:lnTo>
                  <a:cubicBezTo>
                    <a:pt x="958" y="190"/>
                    <a:pt x="960" y="192"/>
                    <a:pt x="960" y="195"/>
                  </a:cubicBezTo>
                  <a:lnTo>
                    <a:pt x="960" y="220"/>
                  </a:lnTo>
                  <a:lnTo>
                    <a:pt x="954" y="213"/>
                  </a:lnTo>
                  <a:lnTo>
                    <a:pt x="964" y="216"/>
                  </a:lnTo>
                  <a:cubicBezTo>
                    <a:pt x="967" y="217"/>
                    <a:pt x="969" y="220"/>
                    <a:pt x="969" y="224"/>
                  </a:cubicBezTo>
                  <a:lnTo>
                    <a:pt x="969" y="253"/>
                  </a:lnTo>
                  <a:lnTo>
                    <a:pt x="968" y="249"/>
                  </a:lnTo>
                  <a:lnTo>
                    <a:pt x="975" y="262"/>
                  </a:lnTo>
                  <a:lnTo>
                    <a:pt x="968" y="257"/>
                  </a:lnTo>
                  <a:lnTo>
                    <a:pt x="996" y="257"/>
                  </a:lnTo>
                  <a:cubicBezTo>
                    <a:pt x="1001" y="257"/>
                    <a:pt x="1004" y="261"/>
                    <a:pt x="1004" y="265"/>
                  </a:cubicBezTo>
                  <a:lnTo>
                    <a:pt x="1004" y="291"/>
                  </a:lnTo>
                  <a:cubicBezTo>
                    <a:pt x="1004" y="294"/>
                    <a:pt x="1003" y="297"/>
                    <a:pt x="1000" y="298"/>
                  </a:cubicBezTo>
                  <a:lnTo>
                    <a:pt x="971" y="311"/>
                  </a:lnTo>
                  <a:lnTo>
                    <a:pt x="975" y="306"/>
                  </a:lnTo>
                  <a:lnTo>
                    <a:pt x="972" y="319"/>
                  </a:lnTo>
                  <a:cubicBezTo>
                    <a:pt x="972" y="321"/>
                    <a:pt x="970" y="323"/>
                    <a:pt x="968" y="324"/>
                  </a:cubicBezTo>
                  <a:lnTo>
                    <a:pt x="939" y="337"/>
                  </a:lnTo>
                  <a:cubicBezTo>
                    <a:pt x="936" y="338"/>
                    <a:pt x="933" y="338"/>
                    <a:pt x="931" y="336"/>
                  </a:cubicBezTo>
                  <a:lnTo>
                    <a:pt x="915" y="323"/>
                  </a:lnTo>
                  <a:lnTo>
                    <a:pt x="917" y="324"/>
                  </a:lnTo>
                  <a:lnTo>
                    <a:pt x="898" y="318"/>
                  </a:lnTo>
                  <a:cubicBezTo>
                    <a:pt x="896" y="317"/>
                    <a:pt x="894" y="315"/>
                    <a:pt x="893" y="313"/>
                  </a:cubicBezTo>
                  <a:lnTo>
                    <a:pt x="890" y="303"/>
                  </a:lnTo>
                  <a:lnTo>
                    <a:pt x="898" y="309"/>
                  </a:lnTo>
                  <a:lnTo>
                    <a:pt x="873" y="312"/>
                  </a:lnTo>
                  <a:lnTo>
                    <a:pt x="880" y="305"/>
                  </a:lnTo>
                  <a:lnTo>
                    <a:pt x="876" y="322"/>
                  </a:lnTo>
                  <a:cubicBezTo>
                    <a:pt x="876" y="322"/>
                    <a:pt x="876" y="323"/>
                    <a:pt x="876" y="324"/>
                  </a:cubicBezTo>
                  <a:lnTo>
                    <a:pt x="850" y="372"/>
                  </a:lnTo>
                  <a:lnTo>
                    <a:pt x="851" y="368"/>
                  </a:lnTo>
                  <a:lnTo>
                    <a:pt x="851" y="387"/>
                  </a:lnTo>
                  <a:lnTo>
                    <a:pt x="851" y="407"/>
                  </a:lnTo>
                  <a:cubicBezTo>
                    <a:pt x="851" y="409"/>
                    <a:pt x="850" y="411"/>
                    <a:pt x="849" y="412"/>
                  </a:cubicBezTo>
                  <a:lnTo>
                    <a:pt x="839" y="422"/>
                  </a:lnTo>
                  <a:cubicBezTo>
                    <a:pt x="839" y="422"/>
                    <a:pt x="838" y="422"/>
                    <a:pt x="838" y="423"/>
                  </a:cubicBezTo>
                  <a:lnTo>
                    <a:pt x="825" y="432"/>
                  </a:lnTo>
                  <a:cubicBezTo>
                    <a:pt x="824" y="433"/>
                    <a:pt x="822" y="434"/>
                    <a:pt x="820" y="434"/>
                  </a:cubicBezTo>
                  <a:lnTo>
                    <a:pt x="814" y="434"/>
                  </a:lnTo>
                  <a:cubicBezTo>
                    <a:pt x="812" y="434"/>
                    <a:pt x="809" y="433"/>
                    <a:pt x="808" y="431"/>
                  </a:cubicBezTo>
                  <a:lnTo>
                    <a:pt x="798" y="418"/>
                  </a:lnTo>
                  <a:lnTo>
                    <a:pt x="804" y="421"/>
                  </a:lnTo>
                  <a:lnTo>
                    <a:pt x="798" y="421"/>
                  </a:lnTo>
                  <a:cubicBezTo>
                    <a:pt x="797" y="421"/>
                    <a:pt x="796" y="421"/>
                    <a:pt x="796" y="421"/>
                  </a:cubicBezTo>
                  <a:lnTo>
                    <a:pt x="776" y="414"/>
                  </a:lnTo>
                  <a:lnTo>
                    <a:pt x="753" y="404"/>
                  </a:lnTo>
                  <a:lnTo>
                    <a:pt x="756" y="405"/>
                  </a:lnTo>
                  <a:lnTo>
                    <a:pt x="753" y="405"/>
                  </a:lnTo>
                  <a:lnTo>
                    <a:pt x="758" y="404"/>
                  </a:lnTo>
                  <a:lnTo>
                    <a:pt x="748" y="410"/>
                  </a:lnTo>
                  <a:lnTo>
                    <a:pt x="752" y="405"/>
                  </a:lnTo>
                  <a:lnTo>
                    <a:pt x="745" y="437"/>
                  </a:lnTo>
                  <a:cubicBezTo>
                    <a:pt x="745" y="440"/>
                    <a:pt x="743" y="442"/>
                    <a:pt x="741" y="443"/>
                  </a:cubicBezTo>
                  <a:lnTo>
                    <a:pt x="734" y="446"/>
                  </a:lnTo>
                  <a:lnTo>
                    <a:pt x="728" y="449"/>
                  </a:lnTo>
                  <a:cubicBezTo>
                    <a:pt x="727" y="450"/>
                    <a:pt x="726" y="450"/>
                    <a:pt x="724" y="450"/>
                  </a:cubicBezTo>
                  <a:lnTo>
                    <a:pt x="699" y="450"/>
                  </a:lnTo>
                  <a:cubicBezTo>
                    <a:pt x="697" y="450"/>
                    <a:pt x="695" y="449"/>
                    <a:pt x="693" y="448"/>
                  </a:cubicBezTo>
                  <a:lnTo>
                    <a:pt x="684" y="438"/>
                  </a:lnTo>
                  <a:lnTo>
                    <a:pt x="689" y="440"/>
                  </a:lnTo>
                  <a:lnTo>
                    <a:pt x="676" y="440"/>
                  </a:lnTo>
                  <a:cubicBezTo>
                    <a:pt x="675" y="440"/>
                    <a:pt x="674" y="440"/>
                    <a:pt x="673" y="440"/>
                  </a:cubicBezTo>
                  <a:lnTo>
                    <a:pt x="666" y="436"/>
                  </a:lnTo>
                  <a:lnTo>
                    <a:pt x="674" y="436"/>
                  </a:lnTo>
                  <a:lnTo>
                    <a:pt x="661" y="443"/>
                  </a:lnTo>
                  <a:lnTo>
                    <a:pt x="665" y="438"/>
                  </a:lnTo>
                  <a:lnTo>
                    <a:pt x="659" y="463"/>
                  </a:lnTo>
                  <a:cubicBezTo>
                    <a:pt x="658" y="465"/>
                    <a:pt x="658" y="466"/>
                    <a:pt x="657" y="467"/>
                  </a:cubicBezTo>
                  <a:lnTo>
                    <a:pt x="650" y="473"/>
                  </a:lnTo>
                  <a:lnTo>
                    <a:pt x="652" y="469"/>
                  </a:lnTo>
                  <a:lnTo>
                    <a:pt x="646" y="508"/>
                  </a:lnTo>
                  <a:lnTo>
                    <a:pt x="646" y="505"/>
                  </a:lnTo>
                  <a:lnTo>
                    <a:pt x="652" y="543"/>
                  </a:lnTo>
                  <a:lnTo>
                    <a:pt x="652" y="542"/>
                  </a:lnTo>
                  <a:lnTo>
                    <a:pt x="668" y="580"/>
                  </a:lnTo>
                  <a:lnTo>
                    <a:pt x="665" y="577"/>
                  </a:lnTo>
                  <a:lnTo>
                    <a:pt x="678" y="587"/>
                  </a:lnTo>
                  <a:cubicBezTo>
                    <a:pt x="680" y="588"/>
                    <a:pt x="681" y="590"/>
                    <a:pt x="681" y="592"/>
                  </a:cubicBezTo>
                  <a:lnTo>
                    <a:pt x="688" y="666"/>
                  </a:lnTo>
                  <a:lnTo>
                    <a:pt x="687" y="663"/>
                  </a:lnTo>
                  <a:lnTo>
                    <a:pt x="696" y="679"/>
                  </a:lnTo>
                  <a:lnTo>
                    <a:pt x="693" y="676"/>
                  </a:lnTo>
                  <a:lnTo>
                    <a:pt x="699" y="679"/>
                  </a:lnTo>
                  <a:cubicBezTo>
                    <a:pt x="700" y="679"/>
                    <a:pt x="701" y="680"/>
                    <a:pt x="702" y="681"/>
                  </a:cubicBezTo>
                  <a:lnTo>
                    <a:pt x="718" y="704"/>
                  </a:lnTo>
                  <a:lnTo>
                    <a:pt x="716" y="702"/>
                  </a:lnTo>
                  <a:lnTo>
                    <a:pt x="755" y="731"/>
                  </a:lnTo>
                  <a:cubicBezTo>
                    <a:pt x="756" y="732"/>
                    <a:pt x="757" y="734"/>
                    <a:pt x="758" y="735"/>
                  </a:cubicBezTo>
                  <a:lnTo>
                    <a:pt x="761" y="748"/>
                  </a:lnTo>
                  <a:lnTo>
                    <a:pt x="758" y="744"/>
                  </a:lnTo>
                  <a:lnTo>
                    <a:pt x="784" y="763"/>
                  </a:lnTo>
                  <a:cubicBezTo>
                    <a:pt x="785" y="764"/>
                    <a:pt x="786" y="766"/>
                    <a:pt x="787" y="768"/>
                  </a:cubicBezTo>
                  <a:lnTo>
                    <a:pt x="790" y="784"/>
                  </a:lnTo>
                  <a:lnTo>
                    <a:pt x="788" y="780"/>
                  </a:lnTo>
                  <a:lnTo>
                    <a:pt x="804" y="800"/>
                  </a:lnTo>
                  <a:cubicBezTo>
                    <a:pt x="807" y="803"/>
                    <a:pt x="807" y="807"/>
                    <a:pt x="804" y="810"/>
                  </a:cubicBezTo>
                  <a:lnTo>
                    <a:pt x="795" y="822"/>
                  </a:lnTo>
                  <a:lnTo>
                    <a:pt x="796" y="818"/>
                  </a:lnTo>
                  <a:lnTo>
                    <a:pt x="796" y="834"/>
                  </a:lnTo>
                  <a:cubicBezTo>
                    <a:pt x="796" y="838"/>
                    <a:pt x="793" y="842"/>
                    <a:pt x="788" y="842"/>
                  </a:cubicBezTo>
                  <a:lnTo>
                    <a:pt x="782" y="842"/>
                  </a:lnTo>
                  <a:lnTo>
                    <a:pt x="789" y="837"/>
                  </a:lnTo>
                  <a:lnTo>
                    <a:pt x="786" y="844"/>
                  </a:lnTo>
                  <a:lnTo>
                    <a:pt x="787" y="840"/>
                  </a:lnTo>
                  <a:lnTo>
                    <a:pt x="787" y="847"/>
                  </a:lnTo>
                  <a:cubicBezTo>
                    <a:pt x="787" y="848"/>
                    <a:pt x="786" y="850"/>
                    <a:pt x="785" y="852"/>
                  </a:cubicBezTo>
                  <a:lnTo>
                    <a:pt x="769" y="871"/>
                  </a:lnTo>
                  <a:lnTo>
                    <a:pt x="747" y="900"/>
                  </a:lnTo>
                  <a:lnTo>
                    <a:pt x="730" y="916"/>
                  </a:lnTo>
                  <a:cubicBezTo>
                    <a:pt x="729" y="918"/>
                    <a:pt x="728" y="918"/>
                    <a:pt x="726" y="919"/>
                  </a:cubicBezTo>
                  <a:lnTo>
                    <a:pt x="697" y="925"/>
                  </a:lnTo>
                  <a:cubicBezTo>
                    <a:pt x="697" y="925"/>
                    <a:pt x="696" y="925"/>
                    <a:pt x="696" y="925"/>
                  </a:cubicBezTo>
                  <a:lnTo>
                    <a:pt x="683" y="925"/>
                  </a:lnTo>
                  <a:cubicBezTo>
                    <a:pt x="681" y="925"/>
                    <a:pt x="679" y="924"/>
                    <a:pt x="677" y="923"/>
                  </a:cubicBezTo>
                  <a:lnTo>
                    <a:pt x="674" y="920"/>
                  </a:lnTo>
                  <a:lnTo>
                    <a:pt x="677" y="922"/>
                  </a:lnTo>
                  <a:lnTo>
                    <a:pt x="668" y="918"/>
                  </a:lnTo>
                  <a:lnTo>
                    <a:pt x="673" y="918"/>
                  </a:lnTo>
                  <a:lnTo>
                    <a:pt x="653" y="925"/>
                  </a:lnTo>
                  <a:cubicBezTo>
                    <a:pt x="652" y="925"/>
                    <a:pt x="651" y="925"/>
                    <a:pt x="650" y="925"/>
                  </a:cubicBezTo>
                  <a:lnTo>
                    <a:pt x="618" y="922"/>
                  </a:lnTo>
                  <a:lnTo>
                    <a:pt x="621" y="922"/>
                  </a:lnTo>
                  <a:lnTo>
                    <a:pt x="608" y="925"/>
                  </a:lnTo>
                  <a:cubicBezTo>
                    <a:pt x="607" y="925"/>
                    <a:pt x="605" y="925"/>
                    <a:pt x="604" y="925"/>
                  </a:cubicBezTo>
                  <a:lnTo>
                    <a:pt x="591" y="922"/>
                  </a:lnTo>
                  <a:lnTo>
                    <a:pt x="593" y="922"/>
                  </a:lnTo>
                  <a:lnTo>
                    <a:pt x="587" y="922"/>
                  </a:lnTo>
                  <a:cubicBezTo>
                    <a:pt x="585" y="922"/>
                    <a:pt x="583" y="921"/>
                    <a:pt x="581" y="920"/>
                  </a:cubicBezTo>
                  <a:lnTo>
                    <a:pt x="575" y="913"/>
                  </a:lnTo>
                  <a:lnTo>
                    <a:pt x="580" y="916"/>
                  </a:lnTo>
                  <a:lnTo>
                    <a:pt x="548" y="912"/>
                  </a:lnTo>
                  <a:lnTo>
                    <a:pt x="553" y="911"/>
                  </a:lnTo>
                  <a:lnTo>
                    <a:pt x="531" y="927"/>
                  </a:lnTo>
                  <a:cubicBezTo>
                    <a:pt x="528" y="929"/>
                    <a:pt x="523" y="929"/>
                    <a:pt x="520" y="926"/>
                  </a:cubicBezTo>
                  <a:lnTo>
                    <a:pt x="514" y="920"/>
                  </a:lnTo>
                  <a:lnTo>
                    <a:pt x="520" y="922"/>
                  </a:lnTo>
                  <a:lnTo>
                    <a:pt x="510" y="922"/>
                  </a:lnTo>
                  <a:lnTo>
                    <a:pt x="507" y="922"/>
                  </a:lnTo>
                  <a:cubicBezTo>
                    <a:pt x="502" y="922"/>
                    <a:pt x="499" y="918"/>
                    <a:pt x="499" y="914"/>
                  </a:cubicBezTo>
                  <a:lnTo>
                    <a:pt x="499" y="904"/>
                  </a:lnTo>
                  <a:cubicBezTo>
                    <a:pt x="499" y="901"/>
                    <a:pt x="501" y="899"/>
                    <a:pt x="503" y="897"/>
                  </a:cubicBezTo>
                  <a:lnTo>
                    <a:pt x="522" y="888"/>
                  </a:lnTo>
                  <a:lnTo>
                    <a:pt x="518" y="893"/>
                  </a:lnTo>
                  <a:lnTo>
                    <a:pt x="521" y="880"/>
                  </a:lnTo>
                  <a:lnTo>
                    <a:pt x="521" y="883"/>
                  </a:lnTo>
                  <a:lnTo>
                    <a:pt x="518" y="857"/>
                  </a:lnTo>
                  <a:lnTo>
                    <a:pt x="520" y="861"/>
                  </a:lnTo>
                  <a:lnTo>
                    <a:pt x="510" y="848"/>
                  </a:lnTo>
                  <a:lnTo>
                    <a:pt x="516" y="851"/>
                  </a:lnTo>
                  <a:lnTo>
                    <a:pt x="487" y="848"/>
                  </a:lnTo>
                  <a:lnTo>
                    <a:pt x="489" y="848"/>
                  </a:lnTo>
                  <a:lnTo>
                    <a:pt x="470" y="851"/>
                  </a:lnTo>
                  <a:cubicBezTo>
                    <a:pt x="469" y="851"/>
                    <a:pt x="469" y="851"/>
                    <a:pt x="468" y="851"/>
                  </a:cubicBezTo>
                  <a:lnTo>
                    <a:pt x="452" y="851"/>
                  </a:lnTo>
                  <a:lnTo>
                    <a:pt x="460" y="846"/>
                  </a:lnTo>
                  <a:lnTo>
                    <a:pt x="457" y="856"/>
                  </a:lnTo>
                  <a:cubicBezTo>
                    <a:pt x="456" y="858"/>
                    <a:pt x="455" y="859"/>
                    <a:pt x="453" y="860"/>
                  </a:cubicBezTo>
                  <a:cubicBezTo>
                    <a:pt x="451" y="861"/>
                    <a:pt x="448" y="861"/>
                    <a:pt x="446" y="860"/>
                  </a:cubicBezTo>
                  <a:lnTo>
                    <a:pt x="414" y="848"/>
                  </a:lnTo>
                  <a:lnTo>
                    <a:pt x="425" y="843"/>
                  </a:lnTo>
                  <a:lnTo>
                    <a:pt x="418" y="862"/>
                  </a:lnTo>
                  <a:cubicBezTo>
                    <a:pt x="417" y="865"/>
                    <a:pt x="414" y="867"/>
                    <a:pt x="411" y="867"/>
                  </a:cubicBezTo>
                  <a:lnTo>
                    <a:pt x="408" y="867"/>
                  </a:lnTo>
                  <a:lnTo>
                    <a:pt x="409" y="867"/>
                  </a:lnTo>
                  <a:lnTo>
                    <a:pt x="393" y="871"/>
                  </a:lnTo>
                  <a:lnTo>
                    <a:pt x="374" y="874"/>
                  </a:lnTo>
                  <a:cubicBezTo>
                    <a:pt x="372" y="874"/>
                    <a:pt x="370" y="874"/>
                    <a:pt x="369" y="873"/>
                  </a:cubicBezTo>
                  <a:lnTo>
                    <a:pt x="362" y="870"/>
                  </a:lnTo>
                  <a:lnTo>
                    <a:pt x="356" y="867"/>
                  </a:lnTo>
                  <a:cubicBezTo>
                    <a:pt x="355" y="866"/>
                    <a:pt x="353" y="865"/>
                    <a:pt x="352" y="863"/>
                  </a:cubicBezTo>
                  <a:lnTo>
                    <a:pt x="349" y="857"/>
                  </a:lnTo>
                  <a:lnTo>
                    <a:pt x="362" y="859"/>
                  </a:lnTo>
                  <a:lnTo>
                    <a:pt x="356" y="865"/>
                  </a:lnTo>
                  <a:cubicBezTo>
                    <a:pt x="354" y="867"/>
                    <a:pt x="352" y="867"/>
                    <a:pt x="350" y="867"/>
                  </a:cubicBezTo>
                  <a:lnTo>
                    <a:pt x="344" y="867"/>
                  </a:lnTo>
                  <a:lnTo>
                    <a:pt x="334" y="867"/>
                  </a:lnTo>
                  <a:cubicBezTo>
                    <a:pt x="332" y="867"/>
                    <a:pt x="330" y="867"/>
                    <a:pt x="328" y="865"/>
                  </a:cubicBezTo>
                  <a:lnTo>
                    <a:pt x="312" y="849"/>
                  </a:lnTo>
                  <a:cubicBezTo>
                    <a:pt x="312" y="848"/>
                    <a:pt x="311" y="847"/>
                    <a:pt x="311" y="847"/>
                  </a:cubicBezTo>
                  <a:lnTo>
                    <a:pt x="301" y="824"/>
                  </a:lnTo>
                  <a:cubicBezTo>
                    <a:pt x="301" y="823"/>
                    <a:pt x="301" y="823"/>
                    <a:pt x="301" y="822"/>
                  </a:cubicBezTo>
                  <a:lnTo>
                    <a:pt x="288" y="719"/>
                  </a:lnTo>
                  <a:lnTo>
                    <a:pt x="296" y="726"/>
                  </a:lnTo>
                  <a:lnTo>
                    <a:pt x="286" y="726"/>
                  </a:lnTo>
                  <a:lnTo>
                    <a:pt x="291" y="725"/>
                  </a:lnTo>
                  <a:lnTo>
                    <a:pt x="281" y="731"/>
                  </a:lnTo>
                  <a:cubicBezTo>
                    <a:pt x="278" y="733"/>
                    <a:pt x="273" y="733"/>
                    <a:pt x="271" y="730"/>
                  </a:cubicBezTo>
                  <a:lnTo>
                    <a:pt x="264" y="724"/>
                  </a:lnTo>
                  <a:lnTo>
                    <a:pt x="266" y="725"/>
                  </a:lnTo>
                  <a:lnTo>
                    <a:pt x="244" y="712"/>
                  </a:lnTo>
                  <a:lnTo>
                    <a:pt x="248" y="713"/>
                  </a:lnTo>
                  <a:lnTo>
                    <a:pt x="241" y="713"/>
                  </a:lnTo>
                  <a:lnTo>
                    <a:pt x="247" y="711"/>
                  </a:lnTo>
                  <a:lnTo>
                    <a:pt x="241" y="717"/>
                  </a:lnTo>
                  <a:cubicBezTo>
                    <a:pt x="240" y="718"/>
                    <a:pt x="239" y="719"/>
                    <a:pt x="238" y="719"/>
                  </a:cubicBezTo>
                  <a:lnTo>
                    <a:pt x="232" y="722"/>
                  </a:lnTo>
                  <a:lnTo>
                    <a:pt x="236" y="718"/>
                  </a:lnTo>
                  <a:lnTo>
                    <a:pt x="230" y="734"/>
                  </a:lnTo>
                  <a:cubicBezTo>
                    <a:pt x="229" y="736"/>
                    <a:pt x="227" y="738"/>
                    <a:pt x="224" y="739"/>
                  </a:cubicBezTo>
                  <a:lnTo>
                    <a:pt x="211" y="742"/>
                  </a:lnTo>
                  <a:lnTo>
                    <a:pt x="217" y="734"/>
                  </a:lnTo>
                  <a:lnTo>
                    <a:pt x="217" y="747"/>
                  </a:lnTo>
                  <a:cubicBezTo>
                    <a:pt x="217" y="750"/>
                    <a:pt x="216" y="753"/>
                    <a:pt x="213" y="754"/>
                  </a:cubicBezTo>
                  <a:lnTo>
                    <a:pt x="191" y="767"/>
                  </a:lnTo>
                  <a:cubicBezTo>
                    <a:pt x="190" y="768"/>
                    <a:pt x="188" y="768"/>
                    <a:pt x="187" y="768"/>
                  </a:cubicBezTo>
                  <a:lnTo>
                    <a:pt x="174" y="768"/>
                  </a:lnTo>
                  <a:cubicBezTo>
                    <a:pt x="173" y="768"/>
                    <a:pt x="172" y="768"/>
                    <a:pt x="171" y="767"/>
                  </a:cubicBezTo>
                  <a:lnTo>
                    <a:pt x="155" y="761"/>
                  </a:lnTo>
                  <a:lnTo>
                    <a:pt x="158" y="761"/>
                  </a:lnTo>
                  <a:lnTo>
                    <a:pt x="148" y="761"/>
                  </a:lnTo>
                  <a:cubicBezTo>
                    <a:pt x="147" y="761"/>
                    <a:pt x="146" y="761"/>
                    <a:pt x="145" y="761"/>
                  </a:cubicBezTo>
                  <a:lnTo>
                    <a:pt x="129" y="754"/>
                  </a:lnTo>
                  <a:lnTo>
                    <a:pt x="131" y="755"/>
                  </a:lnTo>
                  <a:lnTo>
                    <a:pt x="106" y="752"/>
                  </a:lnTo>
                  <a:cubicBezTo>
                    <a:pt x="105" y="752"/>
                    <a:pt x="104" y="751"/>
                    <a:pt x="103" y="751"/>
                  </a:cubicBezTo>
                  <a:lnTo>
                    <a:pt x="97" y="748"/>
                  </a:lnTo>
                  <a:cubicBezTo>
                    <a:pt x="95" y="747"/>
                    <a:pt x="94" y="746"/>
                    <a:pt x="94" y="745"/>
                  </a:cubicBezTo>
                  <a:lnTo>
                    <a:pt x="81" y="722"/>
                  </a:lnTo>
                  <a:cubicBezTo>
                    <a:pt x="80" y="721"/>
                    <a:pt x="79" y="719"/>
                    <a:pt x="80" y="717"/>
                  </a:cubicBezTo>
                  <a:lnTo>
                    <a:pt x="83" y="698"/>
                  </a:lnTo>
                  <a:lnTo>
                    <a:pt x="84" y="703"/>
                  </a:lnTo>
                  <a:lnTo>
                    <a:pt x="78" y="694"/>
                  </a:lnTo>
                  <a:cubicBezTo>
                    <a:pt x="77" y="692"/>
                    <a:pt x="76" y="690"/>
                    <a:pt x="77" y="688"/>
                  </a:cubicBezTo>
                  <a:lnTo>
                    <a:pt x="80" y="672"/>
                  </a:lnTo>
                  <a:lnTo>
                    <a:pt x="85" y="681"/>
                  </a:lnTo>
                  <a:lnTo>
                    <a:pt x="56" y="671"/>
                  </a:lnTo>
                  <a:lnTo>
                    <a:pt x="67" y="664"/>
                  </a:lnTo>
                  <a:lnTo>
                    <a:pt x="67" y="680"/>
                  </a:lnTo>
                  <a:cubicBezTo>
                    <a:pt x="67" y="682"/>
                    <a:pt x="66" y="684"/>
                    <a:pt x="64" y="686"/>
                  </a:cubicBezTo>
                  <a:cubicBezTo>
                    <a:pt x="62" y="687"/>
                    <a:pt x="59" y="688"/>
                    <a:pt x="57" y="687"/>
                  </a:cubicBezTo>
                  <a:lnTo>
                    <a:pt x="44" y="684"/>
                  </a:lnTo>
                  <a:cubicBezTo>
                    <a:pt x="42" y="684"/>
                    <a:pt x="40" y="682"/>
                    <a:pt x="39" y="681"/>
                  </a:cubicBezTo>
                  <a:lnTo>
                    <a:pt x="30" y="664"/>
                  </a:lnTo>
                  <a:lnTo>
                    <a:pt x="38" y="668"/>
                  </a:lnTo>
                  <a:lnTo>
                    <a:pt x="15" y="671"/>
                  </a:lnTo>
                  <a:cubicBezTo>
                    <a:pt x="13" y="672"/>
                    <a:pt x="11" y="671"/>
                    <a:pt x="10" y="670"/>
                  </a:cubicBezTo>
                  <a:lnTo>
                    <a:pt x="0" y="664"/>
                  </a:lnTo>
                  <a:lnTo>
                    <a:pt x="9" y="650"/>
                  </a:lnTo>
                  <a:lnTo>
                    <a:pt x="19" y="657"/>
                  </a:lnTo>
                  <a:lnTo>
                    <a:pt x="13" y="656"/>
                  </a:lnTo>
                  <a:lnTo>
                    <a:pt x="35" y="652"/>
                  </a:lnTo>
                  <a:cubicBezTo>
                    <a:pt x="39" y="652"/>
                    <a:pt x="42" y="653"/>
                    <a:pt x="43" y="656"/>
                  </a:cubicBezTo>
                  <a:lnTo>
                    <a:pt x="53" y="672"/>
                  </a:lnTo>
                  <a:lnTo>
                    <a:pt x="48" y="669"/>
                  </a:lnTo>
                  <a:lnTo>
                    <a:pt x="61" y="672"/>
                  </a:lnTo>
                  <a:lnTo>
                    <a:pt x="51" y="680"/>
                  </a:lnTo>
                  <a:lnTo>
                    <a:pt x="51" y="664"/>
                  </a:lnTo>
                  <a:cubicBezTo>
                    <a:pt x="51" y="661"/>
                    <a:pt x="52" y="659"/>
                    <a:pt x="54" y="657"/>
                  </a:cubicBezTo>
                  <a:cubicBezTo>
                    <a:pt x="56" y="656"/>
                    <a:pt x="59" y="655"/>
                    <a:pt x="61" y="656"/>
                  </a:cubicBezTo>
                  <a:lnTo>
                    <a:pt x="90" y="666"/>
                  </a:lnTo>
                  <a:cubicBezTo>
                    <a:pt x="94" y="667"/>
                    <a:pt x="96" y="671"/>
                    <a:pt x="96" y="675"/>
                  </a:cubicBezTo>
                  <a:lnTo>
                    <a:pt x="92" y="691"/>
                  </a:lnTo>
                  <a:lnTo>
                    <a:pt x="91" y="685"/>
                  </a:lnTo>
                  <a:lnTo>
                    <a:pt x="98" y="694"/>
                  </a:lnTo>
                  <a:cubicBezTo>
                    <a:pt x="99" y="696"/>
                    <a:pt x="99" y="698"/>
                    <a:pt x="99" y="700"/>
                  </a:cubicBezTo>
                  <a:lnTo>
                    <a:pt x="96" y="719"/>
                  </a:lnTo>
                  <a:lnTo>
                    <a:pt x="95" y="714"/>
                  </a:lnTo>
                  <a:lnTo>
                    <a:pt x="107" y="737"/>
                  </a:lnTo>
                  <a:lnTo>
                    <a:pt x="104" y="733"/>
                  </a:lnTo>
                  <a:lnTo>
                    <a:pt x="110" y="737"/>
                  </a:lnTo>
                  <a:lnTo>
                    <a:pt x="108" y="736"/>
                  </a:lnTo>
                  <a:lnTo>
                    <a:pt x="133" y="739"/>
                  </a:lnTo>
                  <a:cubicBezTo>
                    <a:pt x="134" y="739"/>
                    <a:pt x="135" y="739"/>
                    <a:pt x="135" y="740"/>
                  </a:cubicBezTo>
                  <a:lnTo>
                    <a:pt x="151" y="746"/>
                  </a:lnTo>
                  <a:lnTo>
                    <a:pt x="148" y="745"/>
                  </a:lnTo>
                  <a:lnTo>
                    <a:pt x="158" y="745"/>
                  </a:lnTo>
                  <a:cubicBezTo>
                    <a:pt x="159" y="745"/>
                    <a:pt x="160" y="746"/>
                    <a:pt x="161" y="746"/>
                  </a:cubicBezTo>
                  <a:lnTo>
                    <a:pt x="177" y="752"/>
                  </a:lnTo>
                  <a:lnTo>
                    <a:pt x="174" y="752"/>
                  </a:lnTo>
                  <a:lnTo>
                    <a:pt x="187" y="752"/>
                  </a:lnTo>
                  <a:lnTo>
                    <a:pt x="183" y="753"/>
                  </a:lnTo>
                  <a:lnTo>
                    <a:pt x="205" y="740"/>
                  </a:lnTo>
                  <a:lnTo>
                    <a:pt x="201" y="747"/>
                  </a:lnTo>
                  <a:lnTo>
                    <a:pt x="201" y="734"/>
                  </a:lnTo>
                  <a:cubicBezTo>
                    <a:pt x="201" y="731"/>
                    <a:pt x="204" y="727"/>
                    <a:pt x="207" y="726"/>
                  </a:cubicBezTo>
                  <a:lnTo>
                    <a:pt x="220" y="723"/>
                  </a:lnTo>
                  <a:lnTo>
                    <a:pt x="215" y="728"/>
                  </a:lnTo>
                  <a:lnTo>
                    <a:pt x="221" y="712"/>
                  </a:lnTo>
                  <a:cubicBezTo>
                    <a:pt x="222" y="710"/>
                    <a:pt x="223" y="709"/>
                    <a:pt x="225" y="708"/>
                  </a:cubicBezTo>
                  <a:lnTo>
                    <a:pt x="231" y="705"/>
                  </a:lnTo>
                  <a:lnTo>
                    <a:pt x="229" y="706"/>
                  </a:lnTo>
                  <a:lnTo>
                    <a:pt x="236" y="700"/>
                  </a:lnTo>
                  <a:cubicBezTo>
                    <a:pt x="237" y="698"/>
                    <a:pt x="239" y="697"/>
                    <a:pt x="241" y="697"/>
                  </a:cubicBezTo>
                  <a:lnTo>
                    <a:pt x="248" y="697"/>
                  </a:lnTo>
                  <a:cubicBezTo>
                    <a:pt x="249" y="697"/>
                    <a:pt x="250" y="698"/>
                    <a:pt x="252" y="698"/>
                  </a:cubicBezTo>
                  <a:lnTo>
                    <a:pt x="274" y="711"/>
                  </a:lnTo>
                  <a:cubicBezTo>
                    <a:pt x="275" y="712"/>
                    <a:pt x="275" y="712"/>
                    <a:pt x="276" y="713"/>
                  </a:cubicBezTo>
                  <a:lnTo>
                    <a:pt x="282" y="719"/>
                  </a:lnTo>
                  <a:lnTo>
                    <a:pt x="272" y="718"/>
                  </a:lnTo>
                  <a:lnTo>
                    <a:pt x="282" y="712"/>
                  </a:lnTo>
                  <a:cubicBezTo>
                    <a:pt x="283" y="711"/>
                    <a:pt x="284" y="710"/>
                    <a:pt x="286" y="710"/>
                  </a:cubicBezTo>
                  <a:lnTo>
                    <a:pt x="296" y="710"/>
                  </a:lnTo>
                  <a:cubicBezTo>
                    <a:pt x="300" y="710"/>
                    <a:pt x="303" y="713"/>
                    <a:pt x="304" y="717"/>
                  </a:cubicBezTo>
                  <a:lnTo>
                    <a:pt x="316" y="820"/>
                  </a:lnTo>
                  <a:lnTo>
                    <a:pt x="316" y="818"/>
                  </a:lnTo>
                  <a:lnTo>
                    <a:pt x="325" y="840"/>
                  </a:lnTo>
                  <a:lnTo>
                    <a:pt x="324" y="838"/>
                  </a:lnTo>
                  <a:lnTo>
                    <a:pt x="340" y="854"/>
                  </a:lnTo>
                  <a:lnTo>
                    <a:pt x="334" y="851"/>
                  </a:lnTo>
                  <a:lnTo>
                    <a:pt x="344" y="851"/>
                  </a:lnTo>
                  <a:lnTo>
                    <a:pt x="350" y="851"/>
                  </a:lnTo>
                  <a:lnTo>
                    <a:pt x="344" y="854"/>
                  </a:lnTo>
                  <a:lnTo>
                    <a:pt x="351" y="847"/>
                  </a:lnTo>
                  <a:cubicBezTo>
                    <a:pt x="353" y="846"/>
                    <a:pt x="355" y="845"/>
                    <a:pt x="358" y="845"/>
                  </a:cubicBezTo>
                  <a:cubicBezTo>
                    <a:pt x="360" y="846"/>
                    <a:pt x="362" y="847"/>
                    <a:pt x="364" y="849"/>
                  </a:cubicBezTo>
                  <a:lnTo>
                    <a:pt x="367" y="856"/>
                  </a:lnTo>
                  <a:lnTo>
                    <a:pt x="363" y="852"/>
                  </a:lnTo>
                  <a:lnTo>
                    <a:pt x="370" y="856"/>
                  </a:lnTo>
                  <a:lnTo>
                    <a:pt x="376" y="859"/>
                  </a:lnTo>
                  <a:lnTo>
                    <a:pt x="371" y="858"/>
                  </a:lnTo>
                  <a:lnTo>
                    <a:pt x="390" y="855"/>
                  </a:lnTo>
                  <a:lnTo>
                    <a:pt x="406" y="852"/>
                  </a:lnTo>
                  <a:cubicBezTo>
                    <a:pt x="407" y="851"/>
                    <a:pt x="407" y="851"/>
                    <a:pt x="408" y="851"/>
                  </a:cubicBezTo>
                  <a:lnTo>
                    <a:pt x="411" y="851"/>
                  </a:lnTo>
                  <a:lnTo>
                    <a:pt x="403" y="857"/>
                  </a:lnTo>
                  <a:lnTo>
                    <a:pt x="410" y="838"/>
                  </a:lnTo>
                  <a:cubicBezTo>
                    <a:pt x="410" y="836"/>
                    <a:pt x="412" y="834"/>
                    <a:pt x="414" y="833"/>
                  </a:cubicBezTo>
                  <a:cubicBezTo>
                    <a:pt x="416" y="832"/>
                    <a:pt x="418" y="832"/>
                    <a:pt x="420" y="833"/>
                  </a:cubicBezTo>
                  <a:lnTo>
                    <a:pt x="452" y="846"/>
                  </a:lnTo>
                  <a:lnTo>
                    <a:pt x="442" y="851"/>
                  </a:lnTo>
                  <a:lnTo>
                    <a:pt x="445" y="841"/>
                  </a:lnTo>
                  <a:cubicBezTo>
                    <a:pt x="446" y="838"/>
                    <a:pt x="449" y="835"/>
                    <a:pt x="452" y="835"/>
                  </a:cubicBezTo>
                  <a:lnTo>
                    <a:pt x="468" y="835"/>
                  </a:lnTo>
                  <a:lnTo>
                    <a:pt x="467" y="835"/>
                  </a:lnTo>
                  <a:lnTo>
                    <a:pt x="486" y="832"/>
                  </a:lnTo>
                  <a:cubicBezTo>
                    <a:pt x="487" y="832"/>
                    <a:pt x="488" y="832"/>
                    <a:pt x="489" y="832"/>
                  </a:cubicBezTo>
                  <a:lnTo>
                    <a:pt x="517" y="835"/>
                  </a:lnTo>
                  <a:cubicBezTo>
                    <a:pt x="520" y="836"/>
                    <a:pt x="522" y="837"/>
                    <a:pt x="523" y="839"/>
                  </a:cubicBezTo>
                  <a:lnTo>
                    <a:pt x="532" y="851"/>
                  </a:lnTo>
                  <a:cubicBezTo>
                    <a:pt x="533" y="853"/>
                    <a:pt x="534" y="854"/>
                    <a:pt x="534" y="855"/>
                  </a:cubicBezTo>
                  <a:lnTo>
                    <a:pt x="537" y="881"/>
                  </a:lnTo>
                  <a:cubicBezTo>
                    <a:pt x="537" y="882"/>
                    <a:pt x="537" y="883"/>
                    <a:pt x="537" y="884"/>
                  </a:cubicBezTo>
                  <a:lnTo>
                    <a:pt x="534" y="897"/>
                  </a:lnTo>
                  <a:cubicBezTo>
                    <a:pt x="533" y="899"/>
                    <a:pt x="532" y="901"/>
                    <a:pt x="530" y="902"/>
                  </a:cubicBezTo>
                  <a:lnTo>
                    <a:pt x="510" y="912"/>
                  </a:lnTo>
                  <a:lnTo>
                    <a:pt x="515" y="904"/>
                  </a:lnTo>
                  <a:lnTo>
                    <a:pt x="515" y="914"/>
                  </a:lnTo>
                  <a:lnTo>
                    <a:pt x="507" y="906"/>
                  </a:lnTo>
                  <a:lnTo>
                    <a:pt x="510" y="906"/>
                  </a:lnTo>
                  <a:lnTo>
                    <a:pt x="520" y="906"/>
                  </a:lnTo>
                  <a:cubicBezTo>
                    <a:pt x="522" y="906"/>
                    <a:pt x="524" y="907"/>
                    <a:pt x="525" y="908"/>
                  </a:cubicBezTo>
                  <a:lnTo>
                    <a:pt x="532" y="915"/>
                  </a:lnTo>
                  <a:lnTo>
                    <a:pt x="521" y="914"/>
                  </a:lnTo>
                  <a:lnTo>
                    <a:pt x="544" y="898"/>
                  </a:lnTo>
                  <a:cubicBezTo>
                    <a:pt x="545" y="897"/>
                    <a:pt x="547" y="896"/>
                    <a:pt x="549" y="896"/>
                  </a:cubicBezTo>
                  <a:lnTo>
                    <a:pt x="581" y="900"/>
                  </a:lnTo>
                  <a:cubicBezTo>
                    <a:pt x="583" y="900"/>
                    <a:pt x="585" y="901"/>
                    <a:pt x="586" y="902"/>
                  </a:cubicBezTo>
                  <a:lnTo>
                    <a:pt x="593" y="908"/>
                  </a:lnTo>
                  <a:lnTo>
                    <a:pt x="587" y="906"/>
                  </a:lnTo>
                  <a:lnTo>
                    <a:pt x="593" y="906"/>
                  </a:lnTo>
                  <a:cubicBezTo>
                    <a:pt x="594" y="906"/>
                    <a:pt x="595" y="906"/>
                    <a:pt x="595" y="906"/>
                  </a:cubicBezTo>
                  <a:lnTo>
                    <a:pt x="608" y="909"/>
                  </a:lnTo>
                  <a:lnTo>
                    <a:pt x="604" y="909"/>
                  </a:lnTo>
                  <a:lnTo>
                    <a:pt x="617" y="906"/>
                  </a:lnTo>
                  <a:cubicBezTo>
                    <a:pt x="618" y="906"/>
                    <a:pt x="619" y="906"/>
                    <a:pt x="620" y="906"/>
                  </a:cubicBezTo>
                  <a:lnTo>
                    <a:pt x="652" y="909"/>
                  </a:lnTo>
                  <a:lnTo>
                    <a:pt x="648" y="910"/>
                  </a:lnTo>
                  <a:lnTo>
                    <a:pt x="668" y="903"/>
                  </a:lnTo>
                  <a:cubicBezTo>
                    <a:pt x="669" y="903"/>
                    <a:pt x="671" y="903"/>
                    <a:pt x="673" y="903"/>
                  </a:cubicBezTo>
                  <a:lnTo>
                    <a:pt x="682" y="906"/>
                  </a:lnTo>
                  <a:cubicBezTo>
                    <a:pt x="683" y="907"/>
                    <a:pt x="684" y="908"/>
                    <a:pt x="685" y="908"/>
                  </a:cubicBezTo>
                  <a:lnTo>
                    <a:pt x="689" y="912"/>
                  </a:lnTo>
                  <a:lnTo>
                    <a:pt x="683" y="909"/>
                  </a:lnTo>
                  <a:lnTo>
                    <a:pt x="696" y="909"/>
                  </a:lnTo>
                  <a:lnTo>
                    <a:pt x="694" y="909"/>
                  </a:lnTo>
                  <a:lnTo>
                    <a:pt x="723" y="903"/>
                  </a:lnTo>
                  <a:lnTo>
                    <a:pt x="719" y="905"/>
                  </a:lnTo>
                  <a:lnTo>
                    <a:pt x="734" y="890"/>
                  </a:lnTo>
                  <a:lnTo>
                    <a:pt x="757" y="861"/>
                  </a:lnTo>
                  <a:lnTo>
                    <a:pt x="773" y="841"/>
                  </a:lnTo>
                  <a:lnTo>
                    <a:pt x="771" y="847"/>
                  </a:lnTo>
                  <a:lnTo>
                    <a:pt x="771" y="840"/>
                  </a:lnTo>
                  <a:cubicBezTo>
                    <a:pt x="771" y="839"/>
                    <a:pt x="771" y="838"/>
                    <a:pt x="772" y="837"/>
                  </a:cubicBezTo>
                  <a:lnTo>
                    <a:pt x="775" y="830"/>
                  </a:lnTo>
                  <a:cubicBezTo>
                    <a:pt x="776" y="827"/>
                    <a:pt x="779" y="826"/>
                    <a:pt x="782" y="826"/>
                  </a:cubicBezTo>
                  <a:lnTo>
                    <a:pt x="788" y="826"/>
                  </a:lnTo>
                  <a:lnTo>
                    <a:pt x="780" y="834"/>
                  </a:lnTo>
                  <a:lnTo>
                    <a:pt x="780" y="818"/>
                  </a:lnTo>
                  <a:cubicBezTo>
                    <a:pt x="780" y="816"/>
                    <a:pt x="781" y="814"/>
                    <a:pt x="782" y="813"/>
                  </a:cubicBezTo>
                  <a:lnTo>
                    <a:pt x="792" y="800"/>
                  </a:lnTo>
                  <a:lnTo>
                    <a:pt x="792" y="810"/>
                  </a:lnTo>
                  <a:lnTo>
                    <a:pt x="776" y="791"/>
                  </a:lnTo>
                  <a:cubicBezTo>
                    <a:pt x="775" y="790"/>
                    <a:pt x="774" y="788"/>
                    <a:pt x="774" y="787"/>
                  </a:cubicBezTo>
                  <a:lnTo>
                    <a:pt x="771" y="771"/>
                  </a:lnTo>
                  <a:lnTo>
                    <a:pt x="774" y="776"/>
                  </a:lnTo>
                  <a:lnTo>
                    <a:pt x="748" y="757"/>
                  </a:lnTo>
                  <a:cubicBezTo>
                    <a:pt x="747" y="756"/>
                    <a:pt x="746" y="754"/>
                    <a:pt x="745" y="752"/>
                  </a:cubicBezTo>
                  <a:lnTo>
                    <a:pt x="742" y="739"/>
                  </a:lnTo>
                  <a:lnTo>
                    <a:pt x="745" y="744"/>
                  </a:lnTo>
                  <a:lnTo>
                    <a:pt x="707" y="715"/>
                  </a:lnTo>
                  <a:cubicBezTo>
                    <a:pt x="706" y="714"/>
                    <a:pt x="706" y="714"/>
                    <a:pt x="705" y="713"/>
                  </a:cubicBezTo>
                  <a:lnTo>
                    <a:pt x="689" y="691"/>
                  </a:lnTo>
                  <a:lnTo>
                    <a:pt x="692" y="693"/>
                  </a:lnTo>
                  <a:lnTo>
                    <a:pt x="686" y="690"/>
                  </a:lnTo>
                  <a:cubicBezTo>
                    <a:pt x="684" y="689"/>
                    <a:pt x="683" y="688"/>
                    <a:pt x="682" y="687"/>
                  </a:cubicBezTo>
                  <a:lnTo>
                    <a:pt x="673" y="671"/>
                  </a:lnTo>
                  <a:cubicBezTo>
                    <a:pt x="672" y="670"/>
                    <a:pt x="672" y="669"/>
                    <a:pt x="672" y="667"/>
                  </a:cubicBezTo>
                  <a:lnTo>
                    <a:pt x="665" y="594"/>
                  </a:lnTo>
                  <a:lnTo>
                    <a:pt x="668" y="599"/>
                  </a:lnTo>
                  <a:lnTo>
                    <a:pt x="656" y="590"/>
                  </a:lnTo>
                  <a:cubicBezTo>
                    <a:pt x="655" y="589"/>
                    <a:pt x="654" y="588"/>
                    <a:pt x="653" y="586"/>
                  </a:cubicBezTo>
                  <a:lnTo>
                    <a:pt x="637" y="548"/>
                  </a:lnTo>
                  <a:cubicBezTo>
                    <a:pt x="637" y="547"/>
                    <a:pt x="637" y="547"/>
                    <a:pt x="637" y="546"/>
                  </a:cubicBezTo>
                  <a:lnTo>
                    <a:pt x="630" y="508"/>
                  </a:lnTo>
                  <a:cubicBezTo>
                    <a:pt x="630" y="507"/>
                    <a:pt x="630" y="506"/>
                    <a:pt x="630" y="505"/>
                  </a:cubicBezTo>
                  <a:lnTo>
                    <a:pt x="637" y="466"/>
                  </a:lnTo>
                  <a:cubicBezTo>
                    <a:pt x="637" y="465"/>
                    <a:pt x="638" y="463"/>
                    <a:pt x="639" y="462"/>
                  </a:cubicBezTo>
                  <a:lnTo>
                    <a:pt x="645" y="456"/>
                  </a:lnTo>
                  <a:lnTo>
                    <a:pt x="643" y="459"/>
                  </a:lnTo>
                  <a:lnTo>
                    <a:pt x="649" y="434"/>
                  </a:lnTo>
                  <a:cubicBezTo>
                    <a:pt x="650" y="431"/>
                    <a:pt x="652" y="429"/>
                    <a:pt x="654" y="428"/>
                  </a:cubicBezTo>
                  <a:lnTo>
                    <a:pt x="666" y="422"/>
                  </a:lnTo>
                  <a:cubicBezTo>
                    <a:pt x="669" y="421"/>
                    <a:pt x="671" y="421"/>
                    <a:pt x="674" y="422"/>
                  </a:cubicBezTo>
                  <a:lnTo>
                    <a:pt x="680" y="425"/>
                  </a:lnTo>
                  <a:lnTo>
                    <a:pt x="676" y="424"/>
                  </a:lnTo>
                  <a:lnTo>
                    <a:pt x="689" y="424"/>
                  </a:lnTo>
                  <a:cubicBezTo>
                    <a:pt x="691" y="424"/>
                    <a:pt x="693" y="425"/>
                    <a:pt x="695" y="427"/>
                  </a:cubicBezTo>
                  <a:lnTo>
                    <a:pt x="705" y="436"/>
                  </a:lnTo>
                  <a:lnTo>
                    <a:pt x="699" y="434"/>
                  </a:lnTo>
                  <a:lnTo>
                    <a:pt x="724" y="434"/>
                  </a:lnTo>
                  <a:lnTo>
                    <a:pt x="721" y="435"/>
                  </a:lnTo>
                  <a:lnTo>
                    <a:pt x="727" y="432"/>
                  </a:lnTo>
                  <a:lnTo>
                    <a:pt x="734" y="428"/>
                  </a:lnTo>
                  <a:lnTo>
                    <a:pt x="729" y="434"/>
                  </a:lnTo>
                  <a:lnTo>
                    <a:pt x="736" y="402"/>
                  </a:lnTo>
                  <a:cubicBezTo>
                    <a:pt x="736" y="400"/>
                    <a:pt x="737" y="398"/>
                    <a:pt x="739" y="397"/>
                  </a:cubicBezTo>
                  <a:lnTo>
                    <a:pt x="749" y="390"/>
                  </a:lnTo>
                  <a:cubicBezTo>
                    <a:pt x="750" y="389"/>
                    <a:pt x="752" y="389"/>
                    <a:pt x="753" y="389"/>
                  </a:cubicBezTo>
                  <a:lnTo>
                    <a:pt x="756" y="389"/>
                  </a:lnTo>
                  <a:cubicBezTo>
                    <a:pt x="758" y="389"/>
                    <a:pt x="759" y="389"/>
                    <a:pt x="760" y="390"/>
                  </a:cubicBezTo>
                  <a:lnTo>
                    <a:pt x="781" y="399"/>
                  </a:lnTo>
                  <a:lnTo>
                    <a:pt x="801" y="405"/>
                  </a:lnTo>
                  <a:lnTo>
                    <a:pt x="798" y="405"/>
                  </a:lnTo>
                  <a:lnTo>
                    <a:pt x="804" y="405"/>
                  </a:lnTo>
                  <a:cubicBezTo>
                    <a:pt x="807" y="405"/>
                    <a:pt x="809" y="406"/>
                    <a:pt x="811" y="408"/>
                  </a:cubicBezTo>
                  <a:lnTo>
                    <a:pt x="820" y="421"/>
                  </a:lnTo>
                  <a:lnTo>
                    <a:pt x="814" y="418"/>
                  </a:lnTo>
                  <a:lnTo>
                    <a:pt x="820" y="418"/>
                  </a:lnTo>
                  <a:lnTo>
                    <a:pt x="816" y="420"/>
                  </a:lnTo>
                  <a:lnTo>
                    <a:pt x="828" y="410"/>
                  </a:lnTo>
                  <a:lnTo>
                    <a:pt x="828" y="411"/>
                  </a:lnTo>
                  <a:lnTo>
                    <a:pt x="837" y="401"/>
                  </a:lnTo>
                  <a:lnTo>
                    <a:pt x="835" y="407"/>
                  </a:lnTo>
                  <a:lnTo>
                    <a:pt x="835" y="387"/>
                  </a:lnTo>
                  <a:lnTo>
                    <a:pt x="835" y="368"/>
                  </a:lnTo>
                  <a:cubicBezTo>
                    <a:pt x="835" y="367"/>
                    <a:pt x="835" y="366"/>
                    <a:pt x="836" y="364"/>
                  </a:cubicBezTo>
                  <a:lnTo>
                    <a:pt x="861" y="316"/>
                  </a:lnTo>
                  <a:lnTo>
                    <a:pt x="861" y="318"/>
                  </a:lnTo>
                  <a:lnTo>
                    <a:pt x="864" y="302"/>
                  </a:lnTo>
                  <a:cubicBezTo>
                    <a:pt x="864" y="299"/>
                    <a:pt x="867" y="296"/>
                    <a:pt x="871" y="296"/>
                  </a:cubicBezTo>
                  <a:lnTo>
                    <a:pt x="896" y="293"/>
                  </a:lnTo>
                  <a:cubicBezTo>
                    <a:pt x="900" y="292"/>
                    <a:pt x="904" y="295"/>
                    <a:pt x="905" y="298"/>
                  </a:cubicBezTo>
                  <a:lnTo>
                    <a:pt x="908" y="308"/>
                  </a:lnTo>
                  <a:lnTo>
                    <a:pt x="903" y="303"/>
                  </a:lnTo>
                  <a:lnTo>
                    <a:pt x="922" y="309"/>
                  </a:lnTo>
                  <a:cubicBezTo>
                    <a:pt x="923" y="309"/>
                    <a:pt x="924" y="310"/>
                    <a:pt x="925" y="311"/>
                  </a:cubicBezTo>
                  <a:lnTo>
                    <a:pt x="941" y="323"/>
                  </a:lnTo>
                  <a:lnTo>
                    <a:pt x="932" y="322"/>
                  </a:lnTo>
                  <a:lnTo>
                    <a:pt x="961" y="309"/>
                  </a:lnTo>
                  <a:lnTo>
                    <a:pt x="957" y="315"/>
                  </a:lnTo>
                  <a:lnTo>
                    <a:pt x="960" y="302"/>
                  </a:lnTo>
                  <a:cubicBezTo>
                    <a:pt x="960" y="300"/>
                    <a:pt x="962" y="298"/>
                    <a:pt x="964" y="297"/>
                  </a:cubicBezTo>
                  <a:lnTo>
                    <a:pt x="993" y="284"/>
                  </a:lnTo>
                  <a:lnTo>
                    <a:pt x="988" y="291"/>
                  </a:lnTo>
                  <a:lnTo>
                    <a:pt x="988" y="265"/>
                  </a:lnTo>
                  <a:lnTo>
                    <a:pt x="996" y="273"/>
                  </a:lnTo>
                  <a:lnTo>
                    <a:pt x="968" y="273"/>
                  </a:lnTo>
                  <a:cubicBezTo>
                    <a:pt x="965" y="273"/>
                    <a:pt x="962" y="272"/>
                    <a:pt x="960" y="269"/>
                  </a:cubicBezTo>
                  <a:lnTo>
                    <a:pt x="954" y="256"/>
                  </a:lnTo>
                  <a:cubicBezTo>
                    <a:pt x="954" y="255"/>
                    <a:pt x="953" y="254"/>
                    <a:pt x="953" y="253"/>
                  </a:cubicBezTo>
                  <a:lnTo>
                    <a:pt x="953" y="224"/>
                  </a:lnTo>
                  <a:lnTo>
                    <a:pt x="959" y="231"/>
                  </a:lnTo>
                  <a:lnTo>
                    <a:pt x="949" y="228"/>
                  </a:lnTo>
                  <a:cubicBezTo>
                    <a:pt x="946" y="227"/>
                    <a:pt x="944" y="224"/>
                    <a:pt x="944" y="220"/>
                  </a:cubicBezTo>
                  <a:lnTo>
                    <a:pt x="944" y="195"/>
                  </a:lnTo>
                  <a:lnTo>
                    <a:pt x="947" y="201"/>
                  </a:lnTo>
                  <a:lnTo>
                    <a:pt x="938" y="195"/>
                  </a:lnTo>
                  <a:lnTo>
                    <a:pt x="942" y="196"/>
                  </a:lnTo>
                  <a:lnTo>
                    <a:pt x="923" y="196"/>
                  </a:lnTo>
                  <a:cubicBezTo>
                    <a:pt x="922" y="196"/>
                    <a:pt x="922" y="196"/>
                    <a:pt x="922" y="196"/>
                  </a:cubicBezTo>
                  <a:lnTo>
                    <a:pt x="883" y="190"/>
                  </a:lnTo>
                  <a:lnTo>
                    <a:pt x="870" y="186"/>
                  </a:lnTo>
                  <a:cubicBezTo>
                    <a:pt x="869" y="186"/>
                    <a:pt x="868" y="186"/>
                    <a:pt x="867" y="185"/>
                  </a:cubicBezTo>
                  <a:lnTo>
                    <a:pt x="800" y="144"/>
                  </a:lnTo>
                  <a:lnTo>
                    <a:pt x="784" y="134"/>
                  </a:lnTo>
                  <a:cubicBezTo>
                    <a:pt x="784" y="134"/>
                    <a:pt x="783" y="133"/>
                    <a:pt x="783" y="133"/>
                  </a:cubicBezTo>
                  <a:lnTo>
                    <a:pt x="767" y="117"/>
                  </a:lnTo>
                  <a:lnTo>
                    <a:pt x="772" y="119"/>
                  </a:lnTo>
                  <a:lnTo>
                    <a:pt x="763" y="119"/>
                  </a:lnTo>
                  <a:lnTo>
                    <a:pt x="740" y="119"/>
                  </a:lnTo>
                  <a:lnTo>
                    <a:pt x="724" y="119"/>
                  </a:lnTo>
                  <a:cubicBezTo>
                    <a:pt x="724" y="119"/>
                    <a:pt x="723" y="119"/>
                    <a:pt x="722" y="119"/>
                  </a:cubicBezTo>
                  <a:lnTo>
                    <a:pt x="703" y="112"/>
                  </a:lnTo>
                  <a:lnTo>
                    <a:pt x="707" y="113"/>
                  </a:lnTo>
                  <a:lnTo>
                    <a:pt x="663" y="125"/>
                  </a:lnTo>
                  <a:lnTo>
                    <a:pt x="666" y="123"/>
                  </a:lnTo>
                  <a:lnTo>
                    <a:pt x="650" y="139"/>
                  </a:lnTo>
                  <a:lnTo>
                    <a:pt x="652" y="135"/>
                  </a:lnTo>
                  <a:lnTo>
                    <a:pt x="649" y="160"/>
                  </a:lnTo>
                  <a:cubicBezTo>
                    <a:pt x="649" y="162"/>
                    <a:pt x="649" y="163"/>
                    <a:pt x="648" y="164"/>
                  </a:cubicBezTo>
                  <a:lnTo>
                    <a:pt x="638" y="177"/>
                  </a:lnTo>
                  <a:cubicBezTo>
                    <a:pt x="637" y="179"/>
                    <a:pt x="635" y="180"/>
                    <a:pt x="633" y="180"/>
                  </a:cubicBezTo>
                  <a:lnTo>
                    <a:pt x="604" y="183"/>
                  </a:lnTo>
                  <a:cubicBezTo>
                    <a:pt x="603" y="183"/>
                    <a:pt x="602" y="183"/>
                    <a:pt x="602" y="183"/>
                  </a:cubicBezTo>
                  <a:lnTo>
                    <a:pt x="576" y="180"/>
                  </a:lnTo>
                  <a:cubicBezTo>
                    <a:pt x="575" y="180"/>
                    <a:pt x="574" y="180"/>
                    <a:pt x="574" y="179"/>
                  </a:cubicBezTo>
                  <a:lnTo>
                    <a:pt x="561" y="173"/>
                  </a:lnTo>
                  <a:cubicBezTo>
                    <a:pt x="560" y="172"/>
                    <a:pt x="559" y="172"/>
                    <a:pt x="558" y="171"/>
                  </a:cubicBezTo>
                  <a:lnTo>
                    <a:pt x="545" y="155"/>
                  </a:lnTo>
                  <a:lnTo>
                    <a:pt x="548" y="157"/>
                  </a:lnTo>
                  <a:lnTo>
                    <a:pt x="516" y="137"/>
                  </a:lnTo>
                  <a:lnTo>
                    <a:pt x="520" y="139"/>
                  </a:lnTo>
                  <a:lnTo>
                    <a:pt x="510" y="139"/>
                  </a:lnTo>
                  <a:cubicBezTo>
                    <a:pt x="508" y="139"/>
                    <a:pt x="507" y="138"/>
                    <a:pt x="505" y="137"/>
                  </a:cubicBezTo>
                  <a:lnTo>
                    <a:pt x="476" y="114"/>
                  </a:lnTo>
                  <a:cubicBezTo>
                    <a:pt x="476" y="114"/>
                    <a:pt x="475" y="113"/>
                    <a:pt x="475" y="112"/>
                  </a:cubicBezTo>
                  <a:lnTo>
                    <a:pt x="443" y="64"/>
                  </a:lnTo>
                  <a:lnTo>
                    <a:pt x="451" y="68"/>
                  </a:lnTo>
                  <a:lnTo>
                    <a:pt x="426" y="74"/>
                  </a:lnTo>
                  <a:cubicBezTo>
                    <a:pt x="425" y="74"/>
                    <a:pt x="423" y="74"/>
                    <a:pt x="422" y="74"/>
                  </a:cubicBezTo>
                  <a:lnTo>
                    <a:pt x="387" y="68"/>
                  </a:lnTo>
                  <a:lnTo>
                    <a:pt x="388" y="68"/>
                  </a:lnTo>
                  <a:lnTo>
                    <a:pt x="340" y="68"/>
                  </a:lnTo>
                  <a:cubicBezTo>
                    <a:pt x="337" y="68"/>
                    <a:pt x="335" y="66"/>
                    <a:pt x="333" y="63"/>
                  </a:cubicBezTo>
                  <a:lnTo>
                    <a:pt x="320" y="38"/>
                  </a:lnTo>
                  <a:lnTo>
                    <a:pt x="324" y="41"/>
                  </a:lnTo>
                  <a:lnTo>
                    <a:pt x="308" y="31"/>
                  </a:lnTo>
                  <a:lnTo>
                    <a:pt x="310" y="32"/>
                  </a:lnTo>
                  <a:lnTo>
                    <a:pt x="294" y="29"/>
                  </a:lnTo>
                  <a:lnTo>
                    <a:pt x="296" y="29"/>
                  </a:lnTo>
                  <a:lnTo>
                    <a:pt x="280" y="29"/>
                  </a:lnTo>
                  <a:cubicBezTo>
                    <a:pt x="277" y="29"/>
                    <a:pt x="275" y="28"/>
                    <a:pt x="273" y="26"/>
                  </a:cubicBezTo>
                  <a:lnTo>
                    <a:pt x="264" y="13"/>
                  </a:lnTo>
                  <a:lnTo>
                    <a:pt x="275" y="15"/>
                  </a:lnTo>
                  <a:lnTo>
                    <a:pt x="230" y="50"/>
                  </a:lnTo>
                  <a:lnTo>
                    <a:pt x="232" y="47"/>
                  </a:lnTo>
                  <a:lnTo>
                    <a:pt x="229" y="54"/>
                  </a:lnTo>
                  <a:lnTo>
                    <a:pt x="227" y="44"/>
                  </a:lnTo>
                  <a:lnTo>
                    <a:pt x="249" y="60"/>
                  </a:lnTo>
                  <a:cubicBezTo>
                    <a:pt x="251" y="61"/>
                    <a:pt x="252" y="64"/>
                    <a:pt x="252" y="66"/>
                  </a:cubicBezTo>
                  <a:lnTo>
                    <a:pt x="252" y="73"/>
                  </a:lnTo>
                  <a:cubicBezTo>
                    <a:pt x="252" y="75"/>
                    <a:pt x="251" y="77"/>
                    <a:pt x="249" y="79"/>
                  </a:cubicBezTo>
                  <a:lnTo>
                    <a:pt x="233" y="92"/>
                  </a:lnTo>
                  <a:lnTo>
                    <a:pt x="235" y="91"/>
                  </a:lnTo>
                  <a:lnTo>
                    <a:pt x="219" y="110"/>
                  </a:lnTo>
                  <a:lnTo>
                    <a:pt x="220" y="108"/>
                  </a:lnTo>
                  <a:lnTo>
                    <a:pt x="214" y="123"/>
                  </a:lnTo>
                  <a:lnTo>
                    <a:pt x="207" y="143"/>
                  </a:lnTo>
                  <a:lnTo>
                    <a:pt x="207" y="137"/>
                  </a:lnTo>
                  <a:lnTo>
                    <a:pt x="220" y="166"/>
                  </a:lnTo>
                  <a:lnTo>
                    <a:pt x="218" y="163"/>
                  </a:lnTo>
                  <a:lnTo>
                    <a:pt x="250" y="195"/>
                  </a:lnTo>
                  <a:cubicBezTo>
                    <a:pt x="253" y="198"/>
                    <a:pt x="253" y="203"/>
                    <a:pt x="251" y="206"/>
                  </a:cubicBezTo>
                  <a:lnTo>
                    <a:pt x="212" y="257"/>
                  </a:lnTo>
                  <a:cubicBezTo>
                    <a:pt x="211" y="259"/>
                    <a:pt x="209" y="260"/>
                    <a:pt x="207" y="260"/>
                  </a:cubicBezTo>
                  <a:lnTo>
                    <a:pt x="185" y="264"/>
                  </a:lnTo>
                  <a:lnTo>
                    <a:pt x="191" y="258"/>
                  </a:lnTo>
                  <a:lnTo>
                    <a:pt x="188" y="268"/>
                  </a:lnTo>
                  <a:cubicBezTo>
                    <a:pt x="187" y="270"/>
                    <a:pt x="186" y="272"/>
                    <a:pt x="183" y="273"/>
                  </a:cubicBezTo>
                  <a:cubicBezTo>
                    <a:pt x="181" y="274"/>
                    <a:pt x="178" y="273"/>
                    <a:pt x="176" y="272"/>
                  </a:cubicBezTo>
                  <a:lnTo>
                    <a:pt x="160" y="263"/>
                  </a:lnTo>
                  <a:lnTo>
                    <a:pt x="169" y="262"/>
                  </a:lnTo>
                  <a:lnTo>
                    <a:pt x="150" y="275"/>
                  </a:lnTo>
                  <a:lnTo>
                    <a:pt x="153" y="268"/>
                  </a:lnTo>
                  <a:lnTo>
                    <a:pt x="156" y="293"/>
                  </a:lnTo>
                  <a:cubicBezTo>
                    <a:pt x="157" y="296"/>
                    <a:pt x="155" y="299"/>
                    <a:pt x="153" y="301"/>
                  </a:cubicBezTo>
                  <a:lnTo>
                    <a:pt x="137" y="311"/>
                  </a:lnTo>
                  <a:lnTo>
                    <a:pt x="140" y="306"/>
                  </a:lnTo>
                  <a:lnTo>
                    <a:pt x="137" y="319"/>
                  </a:lnTo>
                  <a:cubicBezTo>
                    <a:pt x="137" y="319"/>
                    <a:pt x="137" y="320"/>
                    <a:pt x="136" y="321"/>
                  </a:cubicBezTo>
                  <a:lnTo>
                    <a:pt x="120" y="350"/>
                  </a:lnTo>
                  <a:cubicBezTo>
                    <a:pt x="120" y="350"/>
                    <a:pt x="119" y="351"/>
                    <a:pt x="119" y="351"/>
                  </a:cubicBezTo>
                  <a:lnTo>
                    <a:pt x="93" y="377"/>
                  </a:lnTo>
                  <a:cubicBezTo>
                    <a:pt x="93" y="377"/>
                    <a:pt x="93" y="378"/>
                    <a:pt x="92" y="378"/>
                  </a:cubicBezTo>
                  <a:lnTo>
                    <a:pt x="83" y="384"/>
                  </a:lnTo>
                  <a:lnTo>
                    <a:pt x="86" y="378"/>
                  </a:lnTo>
                  <a:lnTo>
                    <a:pt x="86" y="394"/>
                  </a:lnTo>
                  <a:cubicBezTo>
                    <a:pt x="86" y="395"/>
                    <a:pt x="86" y="397"/>
                    <a:pt x="85" y="398"/>
                  </a:cubicBezTo>
                  <a:lnTo>
                    <a:pt x="43" y="456"/>
                  </a:lnTo>
                  <a:cubicBezTo>
                    <a:pt x="43" y="457"/>
                    <a:pt x="42" y="457"/>
                    <a:pt x="42" y="458"/>
                  </a:cubicBezTo>
                  <a:lnTo>
                    <a:pt x="22" y="474"/>
                  </a:lnTo>
                  <a:lnTo>
                    <a:pt x="25" y="471"/>
                  </a:lnTo>
                  <a:lnTo>
                    <a:pt x="18" y="487"/>
                  </a:lnTo>
                  <a:lnTo>
                    <a:pt x="17" y="479"/>
                  </a:lnTo>
                  <a:lnTo>
                    <a:pt x="43" y="514"/>
                  </a:lnTo>
                  <a:lnTo>
                    <a:pt x="59" y="537"/>
                  </a:lnTo>
                  <a:lnTo>
                    <a:pt x="52" y="534"/>
                  </a:lnTo>
                  <a:lnTo>
                    <a:pt x="72" y="534"/>
                  </a:lnTo>
                  <a:cubicBezTo>
                    <a:pt x="76" y="534"/>
                    <a:pt x="80" y="537"/>
                    <a:pt x="80" y="542"/>
                  </a:cubicBezTo>
                  <a:lnTo>
                    <a:pt x="80" y="577"/>
                  </a:lnTo>
                  <a:cubicBezTo>
                    <a:pt x="80" y="579"/>
                    <a:pt x="79" y="581"/>
                    <a:pt x="78" y="582"/>
                  </a:cubicBezTo>
                  <a:lnTo>
                    <a:pt x="62" y="601"/>
                  </a:lnTo>
                  <a:lnTo>
                    <a:pt x="24" y="658"/>
                  </a:lnTo>
                  <a:cubicBezTo>
                    <a:pt x="23" y="660"/>
                    <a:pt x="21" y="661"/>
                    <a:pt x="19" y="662"/>
                  </a:cubicBezTo>
                  <a:lnTo>
                    <a:pt x="6" y="665"/>
                  </a:lnTo>
                  <a:lnTo>
                    <a:pt x="3" y="649"/>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4" name="Freeform 917"/>
            <p:cNvSpPr>
              <a:spLocks/>
            </p:cNvSpPr>
            <p:nvPr/>
          </p:nvSpPr>
          <p:spPr bwMode="auto">
            <a:xfrm>
              <a:off x="4823036" y="3496259"/>
              <a:ext cx="1061226" cy="1050038"/>
            </a:xfrm>
            <a:custGeom>
              <a:avLst/>
              <a:gdLst/>
              <a:ahLst/>
              <a:cxnLst>
                <a:cxn ang="0">
                  <a:pos x="116" y="860"/>
                </a:cxn>
                <a:cxn ang="0">
                  <a:pos x="259" y="947"/>
                </a:cxn>
                <a:cxn ang="0">
                  <a:pos x="351" y="961"/>
                </a:cxn>
                <a:cxn ang="0">
                  <a:pos x="499" y="908"/>
                </a:cxn>
                <a:cxn ang="0">
                  <a:pos x="482" y="1057"/>
                </a:cxn>
                <a:cxn ang="0">
                  <a:pos x="445" y="1297"/>
                </a:cxn>
                <a:cxn ang="0">
                  <a:pos x="611" y="1360"/>
                </a:cxn>
                <a:cxn ang="0">
                  <a:pos x="766" y="1477"/>
                </a:cxn>
                <a:cxn ang="0">
                  <a:pos x="933" y="1409"/>
                </a:cxn>
                <a:cxn ang="0">
                  <a:pos x="1128" y="1485"/>
                </a:cxn>
                <a:cxn ang="0">
                  <a:pos x="1253" y="1491"/>
                </a:cxn>
                <a:cxn ang="0">
                  <a:pos x="1302" y="1462"/>
                </a:cxn>
                <a:cxn ang="0">
                  <a:pos x="1399" y="1406"/>
                </a:cxn>
                <a:cxn ang="0">
                  <a:pos x="1523" y="1533"/>
                </a:cxn>
                <a:cxn ang="0">
                  <a:pos x="1620" y="1576"/>
                </a:cxn>
                <a:cxn ang="0">
                  <a:pos x="1692" y="1574"/>
                </a:cxn>
                <a:cxn ang="0">
                  <a:pos x="1715" y="1459"/>
                </a:cxn>
                <a:cxn ang="0">
                  <a:pos x="1759" y="1322"/>
                </a:cxn>
                <a:cxn ang="0">
                  <a:pos x="1670" y="1243"/>
                </a:cxn>
                <a:cxn ang="0">
                  <a:pos x="1729" y="1047"/>
                </a:cxn>
                <a:cxn ang="0">
                  <a:pos x="1367" y="1059"/>
                </a:cxn>
                <a:cxn ang="0">
                  <a:pos x="1230" y="912"/>
                </a:cxn>
                <a:cxn ang="0">
                  <a:pos x="1031" y="786"/>
                </a:cxn>
                <a:cxn ang="0">
                  <a:pos x="956" y="691"/>
                </a:cxn>
                <a:cxn ang="0">
                  <a:pos x="782" y="640"/>
                </a:cxn>
                <a:cxn ang="0">
                  <a:pos x="727" y="189"/>
                </a:cxn>
                <a:cxn ang="0">
                  <a:pos x="645" y="26"/>
                </a:cxn>
                <a:cxn ang="0">
                  <a:pos x="552" y="196"/>
                </a:cxn>
                <a:cxn ang="0">
                  <a:pos x="399" y="420"/>
                </a:cxn>
                <a:cxn ang="0">
                  <a:pos x="41" y="631"/>
                </a:cxn>
                <a:cxn ang="0">
                  <a:pos x="125" y="571"/>
                </a:cxn>
                <a:cxn ang="0">
                  <a:pos x="474" y="208"/>
                </a:cxn>
                <a:cxn ang="0">
                  <a:pos x="587" y="83"/>
                </a:cxn>
                <a:cxn ang="0">
                  <a:pos x="662" y="28"/>
                </a:cxn>
                <a:cxn ang="0">
                  <a:pos x="770" y="336"/>
                </a:cxn>
                <a:cxn ang="0">
                  <a:pos x="877" y="643"/>
                </a:cxn>
                <a:cxn ang="0">
                  <a:pos x="1019" y="712"/>
                </a:cxn>
                <a:cxn ang="0">
                  <a:pos x="1013" y="868"/>
                </a:cxn>
                <a:cxn ang="0">
                  <a:pos x="1326" y="980"/>
                </a:cxn>
                <a:cxn ang="0">
                  <a:pos x="1509" y="1063"/>
                </a:cxn>
                <a:cxn ang="0">
                  <a:pos x="1718" y="1178"/>
                </a:cxn>
                <a:cxn ang="0">
                  <a:pos x="1763" y="1281"/>
                </a:cxn>
                <a:cxn ang="0">
                  <a:pos x="1714" y="1423"/>
                </a:cxn>
                <a:cxn ang="0">
                  <a:pos x="1727" y="1508"/>
                </a:cxn>
                <a:cxn ang="0">
                  <a:pos x="1655" y="1594"/>
                </a:cxn>
                <a:cxn ang="0">
                  <a:pos x="1563" y="1580"/>
                </a:cxn>
                <a:cxn ang="0">
                  <a:pos x="1475" y="1597"/>
                </a:cxn>
                <a:cxn ang="0">
                  <a:pos x="1352" y="1417"/>
                </a:cxn>
                <a:cxn ang="0">
                  <a:pos x="1276" y="1500"/>
                </a:cxn>
                <a:cxn ang="0">
                  <a:pos x="1158" y="1458"/>
                </a:cxn>
                <a:cxn ang="0">
                  <a:pos x="968" y="1449"/>
                </a:cxn>
                <a:cxn ang="0">
                  <a:pos x="817" y="1445"/>
                </a:cxn>
                <a:cxn ang="0">
                  <a:pos x="684" y="1444"/>
                </a:cxn>
                <a:cxn ang="0">
                  <a:pos x="461" y="1336"/>
                </a:cxn>
                <a:cxn ang="0">
                  <a:pos x="494" y="1130"/>
                </a:cxn>
                <a:cxn ang="0">
                  <a:pos x="484" y="985"/>
                </a:cxn>
                <a:cxn ang="0">
                  <a:pos x="419" y="870"/>
                </a:cxn>
                <a:cxn ang="0">
                  <a:pos x="293" y="1000"/>
                </a:cxn>
                <a:cxn ang="0">
                  <a:pos x="121" y="878"/>
                </a:cxn>
                <a:cxn ang="0">
                  <a:pos x="33" y="680"/>
                </a:cxn>
              </a:cxnLst>
              <a:rect l="0" t="0" r="r" b="b"/>
              <a:pathLst>
                <a:path w="1775" h="1601">
                  <a:moveTo>
                    <a:pt x="15" y="650"/>
                  </a:moveTo>
                  <a:lnTo>
                    <a:pt x="21" y="663"/>
                  </a:lnTo>
                  <a:lnTo>
                    <a:pt x="16" y="659"/>
                  </a:lnTo>
                  <a:lnTo>
                    <a:pt x="39" y="666"/>
                  </a:lnTo>
                  <a:cubicBezTo>
                    <a:pt x="39" y="666"/>
                    <a:pt x="39" y="666"/>
                    <a:pt x="40" y="666"/>
                  </a:cubicBezTo>
                  <a:lnTo>
                    <a:pt x="59" y="676"/>
                  </a:lnTo>
                  <a:cubicBezTo>
                    <a:pt x="62" y="677"/>
                    <a:pt x="64" y="680"/>
                    <a:pt x="64" y="683"/>
                  </a:cubicBezTo>
                  <a:lnTo>
                    <a:pt x="64" y="696"/>
                  </a:lnTo>
                  <a:lnTo>
                    <a:pt x="67" y="790"/>
                  </a:lnTo>
                  <a:lnTo>
                    <a:pt x="65" y="786"/>
                  </a:lnTo>
                  <a:lnTo>
                    <a:pt x="78" y="802"/>
                  </a:lnTo>
                  <a:cubicBezTo>
                    <a:pt x="79" y="803"/>
                    <a:pt x="79" y="804"/>
                    <a:pt x="79" y="806"/>
                  </a:cubicBezTo>
                  <a:lnTo>
                    <a:pt x="83" y="825"/>
                  </a:lnTo>
                  <a:lnTo>
                    <a:pt x="81" y="821"/>
                  </a:lnTo>
                  <a:lnTo>
                    <a:pt x="116" y="860"/>
                  </a:lnTo>
                  <a:lnTo>
                    <a:pt x="110" y="858"/>
                  </a:lnTo>
                  <a:lnTo>
                    <a:pt x="123" y="858"/>
                  </a:lnTo>
                  <a:cubicBezTo>
                    <a:pt x="126" y="858"/>
                    <a:pt x="129" y="859"/>
                    <a:pt x="130" y="862"/>
                  </a:cubicBezTo>
                  <a:lnTo>
                    <a:pt x="133" y="869"/>
                  </a:lnTo>
                  <a:lnTo>
                    <a:pt x="131" y="866"/>
                  </a:lnTo>
                  <a:lnTo>
                    <a:pt x="147" y="879"/>
                  </a:lnTo>
                  <a:lnTo>
                    <a:pt x="141" y="877"/>
                  </a:lnTo>
                  <a:lnTo>
                    <a:pt x="160" y="874"/>
                  </a:lnTo>
                  <a:cubicBezTo>
                    <a:pt x="163" y="874"/>
                    <a:pt x="165" y="874"/>
                    <a:pt x="167" y="876"/>
                  </a:cubicBezTo>
                  <a:lnTo>
                    <a:pt x="183" y="893"/>
                  </a:lnTo>
                  <a:lnTo>
                    <a:pt x="180" y="891"/>
                  </a:lnTo>
                  <a:lnTo>
                    <a:pt x="206" y="901"/>
                  </a:lnTo>
                  <a:cubicBezTo>
                    <a:pt x="207" y="901"/>
                    <a:pt x="208" y="901"/>
                    <a:pt x="208" y="902"/>
                  </a:cubicBezTo>
                  <a:lnTo>
                    <a:pt x="256" y="944"/>
                  </a:lnTo>
                  <a:cubicBezTo>
                    <a:pt x="257" y="945"/>
                    <a:pt x="258" y="946"/>
                    <a:pt x="259" y="947"/>
                  </a:cubicBezTo>
                  <a:lnTo>
                    <a:pt x="271" y="980"/>
                  </a:lnTo>
                  <a:lnTo>
                    <a:pt x="270" y="978"/>
                  </a:lnTo>
                  <a:lnTo>
                    <a:pt x="283" y="994"/>
                  </a:lnTo>
                  <a:lnTo>
                    <a:pt x="273" y="992"/>
                  </a:lnTo>
                  <a:lnTo>
                    <a:pt x="286" y="986"/>
                  </a:lnTo>
                  <a:lnTo>
                    <a:pt x="282" y="993"/>
                  </a:lnTo>
                  <a:lnTo>
                    <a:pt x="282" y="967"/>
                  </a:lnTo>
                  <a:cubicBezTo>
                    <a:pt x="282" y="963"/>
                    <a:pt x="284" y="960"/>
                    <a:pt x="287" y="959"/>
                  </a:cubicBezTo>
                  <a:lnTo>
                    <a:pt x="297" y="956"/>
                  </a:lnTo>
                  <a:cubicBezTo>
                    <a:pt x="299" y="955"/>
                    <a:pt x="301" y="955"/>
                    <a:pt x="302" y="956"/>
                  </a:cubicBezTo>
                  <a:lnTo>
                    <a:pt x="331" y="969"/>
                  </a:lnTo>
                  <a:lnTo>
                    <a:pt x="328" y="968"/>
                  </a:lnTo>
                  <a:lnTo>
                    <a:pt x="347" y="968"/>
                  </a:lnTo>
                  <a:lnTo>
                    <a:pt x="342" y="971"/>
                  </a:lnTo>
                  <a:lnTo>
                    <a:pt x="351" y="961"/>
                  </a:lnTo>
                  <a:lnTo>
                    <a:pt x="390" y="922"/>
                  </a:lnTo>
                  <a:lnTo>
                    <a:pt x="408" y="900"/>
                  </a:lnTo>
                  <a:lnTo>
                    <a:pt x="407" y="904"/>
                  </a:lnTo>
                  <a:lnTo>
                    <a:pt x="413" y="861"/>
                  </a:lnTo>
                  <a:cubicBezTo>
                    <a:pt x="413" y="859"/>
                    <a:pt x="415" y="857"/>
                    <a:pt x="416" y="856"/>
                  </a:cubicBezTo>
                  <a:cubicBezTo>
                    <a:pt x="418" y="855"/>
                    <a:pt x="420" y="854"/>
                    <a:pt x="423" y="855"/>
                  </a:cubicBezTo>
                  <a:lnTo>
                    <a:pt x="439" y="858"/>
                  </a:lnTo>
                  <a:cubicBezTo>
                    <a:pt x="441" y="858"/>
                    <a:pt x="442" y="859"/>
                    <a:pt x="443" y="861"/>
                  </a:cubicBezTo>
                  <a:lnTo>
                    <a:pt x="463" y="887"/>
                  </a:lnTo>
                  <a:lnTo>
                    <a:pt x="459" y="884"/>
                  </a:lnTo>
                  <a:lnTo>
                    <a:pt x="478" y="891"/>
                  </a:lnTo>
                  <a:lnTo>
                    <a:pt x="476" y="890"/>
                  </a:lnTo>
                  <a:lnTo>
                    <a:pt x="485" y="890"/>
                  </a:lnTo>
                  <a:cubicBezTo>
                    <a:pt x="488" y="890"/>
                    <a:pt x="491" y="892"/>
                    <a:pt x="492" y="895"/>
                  </a:cubicBezTo>
                  <a:lnTo>
                    <a:pt x="499" y="908"/>
                  </a:lnTo>
                  <a:cubicBezTo>
                    <a:pt x="499" y="909"/>
                    <a:pt x="500" y="910"/>
                    <a:pt x="500" y="911"/>
                  </a:cubicBezTo>
                  <a:lnTo>
                    <a:pt x="500" y="931"/>
                  </a:lnTo>
                  <a:lnTo>
                    <a:pt x="499" y="929"/>
                  </a:lnTo>
                  <a:lnTo>
                    <a:pt x="506" y="951"/>
                  </a:lnTo>
                  <a:cubicBezTo>
                    <a:pt x="506" y="953"/>
                    <a:pt x="506" y="954"/>
                    <a:pt x="506" y="955"/>
                  </a:cubicBezTo>
                  <a:lnTo>
                    <a:pt x="499" y="988"/>
                  </a:lnTo>
                  <a:cubicBezTo>
                    <a:pt x="499" y="989"/>
                    <a:pt x="498" y="991"/>
                    <a:pt x="497" y="992"/>
                  </a:cubicBezTo>
                  <a:lnTo>
                    <a:pt x="478" y="1011"/>
                  </a:lnTo>
                  <a:cubicBezTo>
                    <a:pt x="478" y="1012"/>
                    <a:pt x="477" y="1012"/>
                    <a:pt x="477" y="1012"/>
                  </a:cubicBezTo>
                  <a:lnTo>
                    <a:pt x="464" y="1022"/>
                  </a:lnTo>
                  <a:lnTo>
                    <a:pt x="467" y="1016"/>
                  </a:lnTo>
                  <a:lnTo>
                    <a:pt x="467" y="1035"/>
                  </a:lnTo>
                  <a:lnTo>
                    <a:pt x="466" y="1031"/>
                  </a:lnTo>
                  <a:lnTo>
                    <a:pt x="485" y="1060"/>
                  </a:lnTo>
                  <a:lnTo>
                    <a:pt x="482" y="1057"/>
                  </a:lnTo>
                  <a:lnTo>
                    <a:pt x="495" y="1064"/>
                  </a:lnTo>
                  <a:lnTo>
                    <a:pt x="506" y="1071"/>
                  </a:lnTo>
                  <a:cubicBezTo>
                    <a:pt x="508" y="1072"/>
                    <a:pt x="509" y="1075"/>
                    <a:pt x="509" y="1078"/>
                  </a:cubicBezTo>
                  <a:lnTo>
                    <a:pt x="509" y="1087"/>
                  </a:lnTo>
                  <a:lnTo>
                    <a:pt x="509" y="1133"/>
                  </a:lnTo>
                  <a:cubicBezTo>
                    <a:pt x="509" y="1134"/>
                    <a:pt x="509" y="1135"/>
                    <a:pt x="509" y="1135"/>
                  </a:cubicBezTo>
                  <a:lnTo>
                    <a:pt x="502" y="1155"/>
                  </a:lnTo>
                  <a:lnTo>
                    <a:pt x="503" y="1153"/>
                  </a:lnTo>
                  <a:lnTo>
                    <a:pt x="500" y="1205"/>
                  </a:lnTo>
                  <a:cubicBezTo>
                    <a:pt x="499" y="1206"/>
                    <a:pt x="499" y="1207"/>
                    <a:pt x="499" y="1208"/>
                  </a:cubicBezTo>
                  <a:lnTo>
                    <a:pt x="470" y="1264"/>
                  </a:lnTo>
                  <a:lnTo>
                    <a:pt x="460" y="1283"/>
                  </a:lnTo>
                  <a:cubicBezTo>
                    <a:pt x="460" y="1284"/>
                    <a:pt x="459" y="1285"/>
                    <a:pt x="459" y="1285"/>
                  </a:cubicBezTo>
                  <a:lnTo>
                    <a:pt x="443" y="1301"/>
                  </a:lnTo>
                  <a:lnTo>
                    <a:pt x="445" y="1297"/>
                  </a:lnTo>
                  <a:lnTo>
                    <a:pt x="442" y="1317"/>
                  </a:lnTo>
                  <a:lnTo>
                    <a:pt x="440" y="1311"/>
                  </a:lnTo>
                  <a:lnTo>
                    <a:pt x="450" y="1324"/>
                  </a:lnTo>
                  <a:lnTo>
                    <a:pt x="443" y="1320"/>
                  </a:lnTo>
                  <a:lnTo>
                    <a:pt x="463" y="1320"/>
                  </a:lnTo>
                  <a:cubicBezTo>
                    <a:pt x="463" y="1320"/>
                    <a:pt x="464" y="1321"/>
                    <a:pt x="465" y="1321"/>
                  </a:cubicBezTo>
                  <a:lnTo>
                    <a:pt x="477" y="1324"/>
                  </a:lnTo>
                  <a:lnTo>
                    <a:pt x="497" y="1331"/>
                  </a:lnTo>
                  <a:cubicBezTo>
                    <a:pt x="499" y="1331"/>
                    <a:pt x="501" y="1333"/>
                    <a:pt x="502" y="1335"/>
                  </a:cubicBezTo>
                  <a:lnTo>
                    <a:pt x="515" y="1361"/>
                  </a:lnTo>
                  <a:lnTo>
                    <a:pt x="508" y="1356"/>
                  </a:lnTo>
                  <a:lnTo>
                    <a:pt x="556" y="1360"/>
                  </a:lnTo>
                  <a:lnTo>
                    <a:pt x="592" y="1366"/>
                  </a:lnTo>
                  <a:lnTo>
                    <a:pt x="589" y="1366"/>
                  </a:lnTo>
                  <a:lnTo>
                    <a:pt x="611" y="1360"/>
                  </a:lnTo>
                  <a:cubicBezTo>
                    <a:pt x="614" y="1359"/>
                    <a:pt x="618" y="1360"/>
                    <a:pt x="620" y="1363"/>
                  </a:cubicBezTo>
                  <a:lnTo>
                    <a:pt x="652" y="1409"/>
                  </a:lnTo>
                  <a:lnTo>
                    <a:pt x="650" y="1407"/>
                  </a:lnTo>
                  <a:lnTo>
                    <a:pt x="682" y="1429"/>
                  </a:lnTo>
                  <a:lnTo>
                    <a:pt x="677" y="1428"/>
                  </a:lnTo>
                  <a:lnTo>
                    <a:pt x="684" y="1428"/>
                  </a:lnTo>
                  <a:cubicBezTo>
                    <a:pt x="685" y="1428"/>
                    <a:pt x="687" y="1428"/>
                    <a:pt x="688" y="1429"/>
                  </a:cubicBezTo>
                  <a:lnTo>
                    <a:pt x="724" y="1452"/>
                  </a:lnTo>
                  <a:cubicBezTo>
                    <a:pt x="724" y="1453"/>
                    <a:pt x="725" y="1453"/>
                    <a:pt x="726" y="1454"/>
                  </a:cubicBezTo>
                  <a:lnTo>
                    <a:pt x="735" y="1467"/>
                  </a:lnTo>
                  <a:lnTo>
                    <a:pt x="733" y="1465"/>
                  </a:lnTo>
                  <a:lnTo>
                    <a:pt x="749" y="1475"/>
                  </a:lnTo>
                  <a:lnTo>
                    <a:pt x="746" y="1474"/>
                  </a:lnTo>
                  <a:lnTo>
                    <a:pt x="768" y="1477"/>
                  </a:lnTo>
                  <a:lnTo>
                    <a:pt x="766" y="1477"/>
                  </a:lnTo>
                  <a:lnTo>
                    <a:pt x="798" y="1474"/>
                  </a:lnTo>
                  <a:lnTo>
                    <a:pt x="792" y="1478"/>
                  </a:lnTo>
                  <a:lnTo>
                    <a:pt x="802" y="1461"/>
                  </a:lnTo>
                  <a:lnTo>
                    <a:pt x="801" y="1464"/>
                  </a:lnTo>
                  <a:lnTo>
                    <a:pt x="804" y="1438"/>
                  </a:lnTo>
                  <a:cubicBezTo>
                    <a:pt x="804" y="1436"/>
                    <a:pt x="805" y="1434"/>
                    <a:pt x="807" y="1433"/>
                  </a:cubicBezTo>
                  <a:lnTo>
                    <a:pt x="823" y="1420"/>
                  </a:lnTo>
                  <a:cubicBezTo>
                    <a:pt x="824" y="1419"/>
                    <a:pt x="825" y="1419"/>
                    <a:pt x="826" y="1419"/>
                  </a:cubicBezTo>
                  <a:lnTo>
                    <a:pt x="871" y="1406"/>
                  </a:lnTo>
                  <a:cubicBezTo>
                    <a:pt x="872" y="1405"/>
                    <a:pt x="873" y="1405"/>
                    <a:pt x="874" y="1405"/>
                  </a:cubicBezTo>
                  <a:lnTo>
                    <a:pt x="894" y="1409"/>
                  </a:lnTo>
                  <a:lnTo>
                    <a:pt x="910" y="1412"/>
                  </a:lnTo>
                  <a:lnTo>
                    <a:pt x="907" y="1412"/>
                  </a:lnTo>
                  <a:lnTo>
                    <a:pt x="930" y="1409"/>
                  </a:lnTo>
                  <a:cubicBezTo>
                    <a:pt x="931" y="1408"/>
                    <a:pt x="932" y="1408"/>
                    <a:pt x="933" y="1409"/>
                  </a:cubicBezTo>
                  <a:lnTo>
                    <a:pt x="943" y="1412"/>
                  </a:lnTo>
                  <a:cubicBezTo>
                    <a:pt x="944" y="1413"/>
                    <a:pt x="945" y="1413"/>
                    <a:pt x="946" y="1414"/>
                  </a:cubicBezTo>
                  <a:lnTo>
                    <a:pt x="962" y="1430"/>
                  </a:lnTo>
                  <a:lnTo>
                    <a:pt x="959" y="1429"/>
                  </a:lnTo>
                  <a:lnTo>
                    <a:pt x="975" y="1435"/>
                  </a:lnTo>
                  <a:cubicBezTo>
                    <a:pt x="976" y="1435"/>
                    <a:pt x="976" y="1436"/>
                    <a:pt x="977" y="1436"/>
                  </a:cubicBezTo>
                  <a:lnTo>
                    <a:pt x="1044" y="1482"/>
                  </a:lnTo>
                  <a:lnTo>
                    <a:pt x="1041" y="1480"/>
                  </a:lnTo>
                  <a:lnTo>
                    <a:pt x="1057" y="1484"/>
                  </a:lnTo>
                  <a:lnTo>
                    <a:pt x="1092" y="1487"/>
                  </a:lnTo>
                  <a:lnTo>
                    <a:pt x="1110" y="1487"/>
                  </a:lnTo>
                  <a:cubicBezTo>
                    <a:pt x="1112" y="1487"/>
                    <a:pt x="1113" y="1487"/>
                    <a:pt x="1115" y="1488"/>
                  </a:cubicBezTo>
                  <a:lnTo>
                    <a:pt x="1124" y="1495"/>
                  </a:lnTo>
                  <a:lnTo>
                    <a:pt x="1115" y="1495"/>
                  </a:lnTo>
                  <a:lnTo>
                    <a:pt x="1128" y="1485"/>
                  </a:lnTo>
                  <a:lnTo>
                    <a:pt x="1125" y="1490"/>
                  </a:lnTo>
                  <a:lnTo>
                    <a:pt x="1128" y="1474"/>
                  </a:lnTo>
                  <a:cubicBezTo>
                    <a:pt x="1128" y="1473"/>
                    <a:pt x="1129" y="1472"/>
                    <a:pt x="1129" y="1471"/>
                  </a:cubicBezTo>
                  <a:lnTo>
                    <a:pt x="1139" y="1455"/>
                  </a:lnTo>
                  <a:cubicBezTo>
                    <a:pt x="1139" y="1454"/>
                    <a:pt x="1139" y="1454"/>
                    <a:pt x="1140" y="1453"/>
                  </a:cubicBezTo>
                  <a:lnTo>
                    <a:pt x="1146" y="1447"/>
                  </a:lnTo>
                  <a:cubicBezTo>
                    <a:pt x="1148" y="1445"/>
                    <a:pt x="1151" y="1444"/>
                    <a:pt x="1154" y="1445"/>
                  </a:cubicBezTo>
                  <a:lnTo>
                    <a:pt x="1186" y="1454"/>
                  </a:lnTo>
                  <a:cubicBezTo>
                    <a:pt x="1187" y="1455"/>
                    <a:pt x="1188" y="1455"/>
                    <a:pt x="1189" y="1456"/>
                  </a:cubicBezTo>
                  <a:lnTo>
                    <a:pt x="1215" y="1479"/>
                  </a:lnTo>
                  <a:lnTo>
                    <a:pt x="1213" y="1478"/>
                  </a:lnTo>
                  <a:lnTo>
                    <a:pt x="1245" y="1494"/>
                  </a:lnTo>
                  <a:lnTo>
                    <a:pt x="1240" y="1493"/>
                  </a:lnTo>
                  <a:lnTo>
                    <a:pt x="1256" y="1490"/>
                  </a:lnTo>
                  <a:lnTo>
                    <a:pt x="1253" y="1491"/>
                  </a:lnTo>
                  <a:lnTo>
                    <a:pt x="1263" y="1485"/>
                  </a:lnTo>
                  <a:cubicBezTo>
                    <a:pt x="1264" y="1484"/>
                    <a:pt x="1266" y="1483"/>
                    <a:pt x="1267" y="1483"/>
                  </a:cubicBezTo>
                  <a:lnTo>
                    <a:pt x="1271" y="1483"/>
                  </a:lnTo>
                  <a:cubicBezTo>
                    <a:pt x="1272" y="1483"/>
                    <a:pt x="1273" y="1484"/>
                    <a:pt x="1274" y="1484"/>
                  </a:cubicBezTo>
                  <a:lnTo>
                    <a:pt x="1287" y="1491"/>
                  </a:lnTo>
                  <a:cubicBezTo>
                    <a:pt x="1289" y="1492"/>
                    <a:pt x="1290" y="1493"/>
                    <a:pt x="1291" y="1495"/>
                  </a:cubicBezTo>
                  <a:lnTo>
                    <a:pt x="1294" y="1505"/>
                  </a:lnTo>
                  <a:lnTo>
                    <a:pt x="1287" y="1500"/>
                  </a:lnTo>
                  <a:lnTo>
                    <a:pt x="1303" y="1500"/>
                  </a:lnTo>
                  <a:lnTo>
                    <a:pt x="1295" y="1504"/>
                  </a:lnTo>
                  <a:lnTo>
                    <a:pt x="1302" y="1491"/>
                  </a:lnTo>
                  <a:lnTo>
                    <a:pt x="1301" y="1494"/>
                  </a:lnTo>
                  <a:lnTo>
                    <a:pt x="1304" y="1464"/>
                  </a:lnTo>
                  <a:lnTo>
                    <a:pt x="1305" y="1469"/>
                  </a:lnTo>
                  <a:lnTo>
                    <a:pt x="1302" y="1462"/>
                  </a:lnTo>
                  <a:cubicBezTo>
                    <a:pt x="1301" y="1461"/>
                    <a:pt x="1301" y="1459"/>
                    <a:pt x="1301" y="1457"/>
                  </a:cubicBezTo>
                  <a:lnTo>
                    <a:pt x="1304" y="1444"/>
                  </a:lnTo>
                  <a:cubicBezTo>
                    <a:pt x="1305" y="1443"/>
                    <a:pt x="1305" y="1442"/>
                    <a:pt x="1306" y="1441"/>
                  </a:cubicBezTo>
                  <a:lnTo>
                    <a:pt x="1325" y="1415"/>
                  </a:lnTo>
                  <a:cubicBezTo>
                    <a:pt x="1326" y="1414"/>
                    <a:pt x="1326" y="1413"/>
                    <a:pt x="1327" y="1413"/>
                  </a:cubicBezTo>
                  <a:lnTo>
                    <a:pt x="1343" y="1403"/>
                  </a:lnTo>
                  <a:cubicBezTo>
                    <a:pt x="1345" y="1402"/>
                    <a:pt x="1347" y="1402"/>
                    <a:pt x="1349" y="1402"/>
                  </a:cubicBezTo>
                  <a:lnTo>
                    <a:pt x="1368" y="1405"/>
                  </a:lnTo>
                  <a:cubicBezTo>
                    <a:pt x="1372" y="1406"/>
                    <a:pt x="1375" y="1409"/>
                    <a:pt x="1375" y="1413"/>
                  </a:cubicBezTo>
                  <a:lnTo>
                    <a:pt x="1375" y="1420"/>
                  </a:lnTo>
                  <a:lnTo>
                    <a:pt x="1370" y="1413"/>
                  </a:lnTo>
                  <a:lnTo>
                    <a:pt x="1377" y="1416"/>
                  </a:lnTo>
                  <a:lnTo>
                    <a:pt x="1370" y="1416"/>
                  </a:lnTo>
                  <a:lnTo>
                    <a:pt x="1392" y="1406"/>
                  </a:lnTo>
                  <a:cubicBezTo>
                    <a:pt x="1395" y="1405"/>
                    <a:pt x="1397" y="1405"/>
                    <a:pt x="1399" y="1406"/>
                  </a:cubicBezTo>
                  <a:cubicBezTo>
                    <a:pt x="1402" y="1407"/>
                    <a:pt x="1403" y="1409"/>
                    <a:pt x="1403" y="1412"/>
                  </a:cubicBezTo>
                  <a:lnTo>
                    <a:pt x="1410" y="1448"/>
                  </a:lnTo>
                  <a:lnTo>
                    <a:pt x="1409" y="1446"/>
                  </a:lnTo>
                  <a:lnTo>
                    <a:pt x="1412" y="1452"/>
                  </a:lnTo>
                  <a:lnTo>
                    <a:pt x="1438" y="1511"/>
                  </a:lnTo>
                  <a:lnTo>
                    <a:pt x="1438" y="1510"/>
                  </a:lnTo>
                  <a:lnTo>
                    <a:pt x="1489" y="1588"/>
                  </a:lnTo>
                  <a:lnTo>
                    <a:pt x="1474" y="1591"/>
                  </a:lnTo>
                  <a:lnTo>
                    <a:pt x="1481" y="1555"/>
                  </a:lnTo>
                  <a:lnTo>
                    <a:pt x="1484" y="1544"/>
                  </a:lnTo>
                  <a:cubicBezTo>
                    <a:pt x="1485" y="1542"/>
                    <a:pt x="1487" y="1539"/>
                    <a:pt x="1490" y="1539"/>
                  </a:cubicBezTo>
                  <a:lnTo>
                    <a:pt x="1510" y="1536"/>
                  </a:lnTo>
                  <a:lnTo>
                    <a:pt x="1508" y="1536"/>
                  </a:lnTo>
                  <a:lnTo>
                    <a:pt x="1518" y="1533"/>
                  </a:lnTo>
                  <a:cubicBezTo>
                    <a:pt x="1520" y="1532"/>
                    <a:pt x="1522" y="1532"/>
                    <a:pt x="1523" y="1533"/>
                  </a:cubicBezTo>
                  <a:lnTo>
                    <a:pt x="1542" y="1539"/>
                  </a:lnTo>
                  <a:cubicBezTo>
                    <a:pt x="1544" y="1540"/>
                    <a:pt x="1545" y="1541"/>
                    <a:pt x="1546" y="1542"/>
                  </a:cubicBezTo>
                  <a:lnTo>
                    <a:pt x="1562" y="1561"/>
                  </a:lnTo>
                  <a:lnTo>
                    <a:pt x="1560" y="1560"/>
                  </a:lnTo>
                  <a:lnTo>
                    <a:pt x="1570" y="1566"/>
                  </a:lnTo>
                  <a:lnTo>
                    <a:pt x="1568" y="1565"/>
                  </a:lnTo>
                  <a:lnTo>
                    <a:pt x="1578" y="1569"/>
                  </a:lnTo>
                  <a:lnTo>
                    <a:pt x="1575" y="1568"/>
                  </a:lnTo>
                  <a:lnTo>
                    <a:pt x="1591" y="1568"/>
                  </a:lnTo>
                  <a:cubicBezTo>
                    <a:pt x="1592" y="1568"/>
                    <a:pt x="1592" y="1568"/>
                    <a:pt x="1593" y="1568"/>
                  </a:cubicBezTo>
                  <a:lnTo>
                    <a:pt x="1609" y="1572"/>
                  </a:lnTo>
                  <a:cubicBezTo>
                    <a:pt x="1610" y="1572"/>
                    <a:pt x="1611" y="1572"/>
                    <a:pt x="1612" y="1573"/>
                  </a:cubicBezTo>
                  <a:lnTo>
                    <a:pt x="1621" y="1579"/>
                  </a:lnTo>
                  <a:lnTo>
                    <a:pt x="1613" y="1579"/>
                  </a:lnTo>
                  <a:lnTo>
                    <a:pt x="1620" y="1576"/>
                  </a:lnTo>
                  <a:cubicBezTo>
                    <a:pt x="1621" y="1575"/>
                    <a:pt x="1622" y="1575"/>
                    <a:pt x="1623" y="1575"/>
                  </a:cubicBezTo>
                  <a:lnTo>
                    <a:pt x="1639" y="1575"/>
                  </a:lnTo>
                  <a:cubicBezTo>
                    <a:pt x="1640" y="1575"/>
                    <a:pt x="1641" y="1575"/>
                    <a:pt x="1642" y="1575"/>
                  </a:cubicBezTo>
                  <a:lnTo>
                    <a:pt x="1651" y="1578"/>
                  </a:lnTo>
                  <a:lnTo>
                    <a:pt x="1649" y="1578"/>
                  </a:lnTo>
                  <a:lnTo>
                    <a:pt x="1655" y="1578"/>
                  </a:lnTo>
                  <a:cubicBezTo>
                    <a:pt x="1656" y="1578"/>
                    <a:pt x="1657" y="1578"/>
                    <a:pt x="1657" y="1578"/>
                  </a:cubicBezTo>
                  <a:lnTo>
                    <a:pt x="1680" y="1585"/>
                  </a:lnTo>
                  <a:lnTo>
                    <a:pt x="1678" y="1584"/>
                  </a:lnTo>
                  <a:lnTo>
                    <a:pt x="1687" y="1584"/>
                  </a:lnTo>
                  <a:lnTo>
                    <a:pt x="1682" y="1587"/>
                  </a:lnTo>
                  <a:lnTo>
                    <a:pt x="1688" y="1580"/>
                  </a:lnTo>
                  <a:lnTo>
                    <a:pt x="1687" y="1582"/>
                  </a:lnTo>
                  <a:lnTo>
                    <a:pt x="1693" y="1569"/>
                  </a:lnTo>
                  <a:lnTo>
                    <a:pt x="1692" y="1574"/>
                  </a:lnTo>
                  <a:lnTo>
                    <a:pt x="1689" y="1541"/>
                  </a:lnTo>
                  <a:lnTo>
                    <a:pt x="1686" y="1519"/>
                  </a:lnTo>
                  <a:lnTo>
                    <a:pt x="1686" y="1508"/>
                  </a:lnTo>
                  <a:cubicBezTo>
                    <a:pt x="1686" y="1504"/>
                    <a:pt x="1688" y="1501"/>
                    <a:pt x="1692" y="1500"/>
                  </a:cubicBezTo>
                  <a:lnTo>
                    <a:pt x="1721" y="1493"/>
                  </a:lnTo>
                  <a:lnTo>
                    <a:pt x="1718" y="1495"/>
                  </a:lnTo>
                  <a:lnTo>
                    <a:pt x="1728" y="1488"/>
                  </a:lnTo>
                  <a:lnTo>
                    <a:pt x="1735" y="1484"/>
                  </a:lnTo>
                  <a:lnTo>
                    <a:pt x="1732" y="1487"/>
                  </a:lnTo>
                  <a:lnTo>
                    <a:pt x="1738" y="1477"/>
                  </a:lnTo>
                  <a:lnTo>
                    <a:pt x="1738" y="1485"/>
                  </a:lnTo>
                  <a:lnTo>
                    <a:pt x="1731" y="1468"/>
                  </a:lnTo>
                  <a:lnTo>
                    <a:pt x="1734" y="1472"/>
                  </a:lnTo>
                  <a:lnTo>
                    <a:pt x="1718" y="1462"/>
                  </a:lnTo>
                  <a:cubicBezTo>
                    <a:pt x="1717" y="1462"/>
                    <a:pt x="1716" y="1460"/>
                    <a:pt x="1715" y="1459"/>
                  </a:cubicBezTo>
                  <a:lnTo>
                    <a:pt x="1709" y="1446"/>
                  </a:lnTo>
                  <a:cubicBezTo>
                    <a:pt x="1708" y="1445"/>
                    <a:pt x="1708" y="1444"/>
                    <a:pt x="1708" y="1443"/>
                  </a:cubicBezTo>
                  <a:lnTo>
                    <a:pt x="1708" y="1430"/>
                  </a:lnTo>
                  <a:lnTo>
                    <a:pt x="1710" y="1435"/>
                  </a:lnTo>
                  <a:lnTo>
                    <a:pt x="1701" y="1425"/>
                  </a:lnTo>
                  <a:cubicBezTo>
                    <a:pt x="1698" y="1423"/>
                    <a:pt x="1698" y="1419"/>
                    <a:pt x="1699" y="1416"/>
                  </a:cubicBezTo>
                  <a:lnTo>
                    <a:pt x="1715" y="1384"/>
                  </a:lnTo>
                  <a:cubicBezTo>
                    <a:pt x="1716" y="1383"/>
                    <a:pt x="1717" y="1382"/>
                    <a:pt x="1717" y="1381"/>
                  </a:cubicBezTo>
                  <a:lnTo>
                    <a:pt x="1740" y="1362"/>
                  </a:lnTo>
                  <a:cubicBezTo>
                    <a:pt x="1740" y="1361"/>
                    <a:pt x="1741" y="1361"/>
                    <a:pt x="1741" y="1360"/>
                  </a:cubicBezTo>
                  <a:lnTo>
                    <a:pt x="1761" y="1351"/>
                  </a:lnTo>
                  <a:lnTo>
                    <a:pt x="1756" y="1356"/>
                  </a:lnTo>
                  <a:lnTo>
                    <a:pt x="1760" y="1340"/>
                  </a:lnTo>
                  <a:lnTo>
                    <a:pt x="1759" y="1342"/>
                  </a:lnTo>
                  <a:lnTo>
                    <a:pt x="1759" y="1322"/>
                  </a:lnTo>
                  <a:lnTo>
                    <a:pt x="1762" y="1328"/>
                  </a:lnTo>
                  <a:lnTo>
                    <a:pt x="1749" y="1315"/>
                  </a:lnTo>
                  <a:cubicBezTo>
                    <a:pt x="1748" y="1314"/>
                    <a:pt x="1748" y="1313"/>
                    <a:pt x="1747" y="1312"/>
                  </a:cubicBezTo>
                  <a:lnTo>
                    <a:pt x="1744" y="1306"/>
                  </a:lnTo>
                  <a:cubicBezTo>
                    <a:pt x="1744" y="1304"/>
                    <a:pt x="1743" y="1303"/>
                    <a:pt x="1744" y="1301"/>
                  </a:cubicBezTo>
                  <a:lnTo>
                    <a:pt x="1747" y="1278"/>
                  </a:lnTo>
                  <a:cubicBezTo>
                    <a:pt x="1747" y="1278"/>
                    <a:pt x="1747" y="1278"/>
                    <a:pt x="1747" y="1277"/>
                  </a:cubicBezTo>
                  <a:lnTo>
                    <a:pt x="1750" y="1267"/>
                  </a:lnTo>
                  <a:lnTo>
                    <a:pt x="1751" y="1273"/>
                  </a:lnTo>
                  <a:lnTo>
                    <a:pt x="1747" y="1267"/>
                  </a:lnTo>
                  <a:lnTo>
                    <a:pt x="1752" y="1271"/>
                  </a:lnTo>
                  <a:lnTo>
                    <a:pt x="1736" y="1264"/>
                  </a:lnTo>
                  <a:lnTo>
                    <a:pt x="1737" y="1265"/>
                  </a:lnTo>
                  <a:lnTo>
                    <a:pt x="1676" y="1252"/>
                  </a:lnTo>
                  <a:cubicBezTo>
                    <a:pt x="1672" y="1251"/>
                    <a:pt x="1670" y="1247"/>
                    <a:pt x="1670" y="1243"/>
                  </a:cubicBezTo>
                  <a:cubicBezTo>
                    <a:pt x="1670" y="1239"/>
                    <a:pt x="1673" y="1236"/>
                    <a:pt x="1677" y="1236"/>
                  </a:cubicBezTo>
                  <a:lnTo>
                    <a:pt x="1702" y="1233"/>
                  </a:lnTo>
                  <a:lnTo>
                    <a:pt x="1696" y="1237"/>
                  </a:lnTo>
                  <a:lnTo>
                    <a:pt x="1715" y="1195"/>
                  </a:lnTo>
                  <a:lnTo>
                    <a:pt x="1715" y="1201"/>
                  </a:lnTo>
                  <a:lnTo>
                    <a:pt x="1705" y="1175"/>
                  </a:lnTo>
                  <a:cubicBezTo>
                    <a:pt x="1704" y="1172"/>
                    <a:pt x="1705" y="1168"/>
                    <a:pt x="1708" y="1166"/>
                  </a:cubicBezTo>
                  <a:lnTo>
                    <a:pt x="1743" y="1137"/>
                  </a:lnTo>
                  <a:lnTo>
                    <a:pt x="1740" y="1143"/>
                  </a:lnTo>
                  <a:lnTo>
                    <a:pt x="1740" y="1126"/>
                  </a:lnTo>
                  <a:lnTo>
                    <a:pt x="1744" y="1133"/>
                  </a:lnTo>
                  <a:lnTo>
                    <a:pt x="1699" y="1107"/>
                  </a:lnTo>
                  <a:cubicBezTo>
                    <a:pt x="1697" y="1106"/>
                    <a:pt x="1696" y="1104"/>
                    <a:pt x="1696" y="1102"/>
                  </a:cubicBezTo>
                  <a:cubicBezTo>
                    <a:pt x="1695" y="1100"/>
                    <a:pt x="1695" y="1098"/>
                    <a:pt x="1697" y="1096"/>
                  </a:cubicBezTo>
                  <a:lnTo>
                    <a:pt x="1729" y="1047"/>
                  </a:lnTo>
                  <a:lnTo>
                    <a:pt x="1736" y="1059"/>
                  </a:lnTo>
                  <a:lnTo>
                    <a:pt x="1573" y="1076"/>
                  </a:lnTo>
                  <a:cubicBezTo>
                    <a:pt x="1570" y="1076"/>
                    <a:pt x="1568" y="1075"/>
                    <a:pt x="1566" y="1073"/>
                  </a:cubicBezTo>
                  <a:cubicBezTo>
                    <a:pt x="1564" y="1071"/>
                    <a:pt x="1564" y="1068"/>
                    <a:pt x="1564" y="1066"/>
                  </a:cubicBezTo>
                  <a:lnTo>
                    <a:pt x="1567" y="1053"/>
                  </a:lnTo>
                  <a:lnTo>
                    <a:pt x="1577" y="1062"/>
                  </a:lnTo>
                  <a:lnTo>
                    <a:pt x="1513" y="1079"/>
                  </a:lnTo>
                  <a:cubicBezTo>
                    <a:pt x="1512" y="1079"/>
                    <a:pt x="1510" y="1079"/>
                    <a:pt x="1509" y="1079"/>
                  </a:cubicBezTo>
                  <a:lnTo>
                    <a:pt x="1445" y="1059"/>
                  </a:lnTo>
                  <a:lnTo>
                    <a:pt x="1450" y="1059"/>
                  </a:lnTo>
                  <a:lnTo>
                    <a:pt x="1428" y="1069"/>
                  </a:lnTo>
                  <a:cubicBezTo>
                    <a:pt x="1426" y="1069"/>
                    <a:pt x="1424" y="1069"/>
                    <a:pt x="1422" y="1069"/>
                  </a:cubicBezTo>
                  <a:lnTo>
                    <a:pt x="1393" y="1059"/>
                  </a:lnTo>
                  <a:lnTo>
                    <a:pt x="1396" y="1059"/>
                  </a:lnTo>
                  <a:lnTo>
                    <a:pt x="1367" y="1059"/>
                  </a:lnTo>
                  <a:cubicBezTo>
                    <a:pt x="1366" y="1059"/>
                    <a:pt x="1365" y="1059"/>
                    <a:pt x="1365" y="1059"/>
                  </a:cubicBezTo>
                  <a:lnTo>
                    <a:pt x="1339" y="1053"/>
                  </a:lnTo>
                  <a:cubicBezTo>
                    <a:pt x="1337" y="1052"/>
                    <a:pt x="1335" y="1051"/>
                    <a:pt x="1334" y="1049"/>
                  </a:cubicBezTo>
                  <a:lnTo>
                    <a:pt x="1318" y="1023"/>
                  </a:lnTo>
                  <a:cubicBezTo>
                    <a:pt x="1318" y="1022"/>
                    <a:pt x="1317" y="1021"/>
                    <a:pt x="1317" y="1020"/>
                  </a:cubicBezTo>
                  <a:lnTo>
                    <a:pt x="1311" y="984"/>
                  </a:lnTo>
                  <a:lnTo>
                    <a:pt x="1311" y="986"/>
                  </a:lnTo>
                  <a:lnTo>
                    <a:pt x="1295" y="947"/>
                  </a:lnTo>
                  <a:lnTo>
                    <a:pt x="1299" y="951"/>
                  </a:lnTo>
                  <a:lnTo>
                    <a:pt x="1244" y="918"/>
                  </a:lnTo>
                  <a:lnTo>
                    <a:pt x="1247" y="919"/>
                  </a:lnTo>
                  <a:lnTo>
                    <a:pt x="1221" y="916"/>
                  </a:lnTo>
                  <a:lnTo>
                    <a:pt x="1230" y="908"/>
                  </a:lnTo>
                  <a:lnTo>
                    <a:pt x="1230" y="915"/>
                  </a:lnTo>
                  <a:lnTo>
                    <a:pt x="1230" y="912"/>
                  </a:lnTo>
                  <a:lnTo>
                    <a:pt x="1237" y="935"/>
                  </a:lnTo>
                  <a:cubicBezTo>
                    <a:pt x="1237" y="936"/>
                    <a:pt x="1237" y="937"/>
                    <a:pt x="1237" y="937"/>
                  </a:cubicBezTo>
                  <a:lnTo>
                    <a:pt x="1237" y="954"/>
                  </a:lnTo>
                  <a:cubicBezTo>
                    <a:pt x="1237" y="956"/>
                    <a:pt x="1236" y="959"/>
                    <a:pt x="1233" y="960"/>
                  </a:cubicBezTo>
                  <a:cubicBezTo>
                    <a:pt x="1231" y="962"/>
                    <a:pt x="1228" y="962"/>
                    <a:pt x="1226" y="961"/>
                  </a:cubicBezTo>
                  <a:lnTo>
                    <a:pt x="1069" y="899"/>
                  </a:lnTo>
                  <a:lnTo>
                    <a:pt x="1009" y="883"/>
                  </a:lnTo>
                  <a:cubicBezTo>
                    <a:pt x="1006" y="882"/>
                    <a:pt x="1004" y="880"/>
                    <a:pt x="1003" y="878"/>
                  </a:cubicBezTo>
                  <a:lnTo>
                    <a:pt x="1000" y="868"/>
                  </a:lnTo>
                  <a:lnTo>
                    <a:pt x="1001" y="870"/>
                  </a:lnTo>
                  <a:lnTo>
                    <a:pt x="991" y="853"/>
                  </a:lnTo>
                  <a:cubicBezTo>
                    <a:pt x="990" y="852"/>
                    <a:pt x="990" y="849"/>
                    <a:pt x="990" y="847"/>
                  </a:cubicBezTo>
                  <a:lnTo>
                    <a:pt x="1003" y="798"/>
                  </a:lnTo>
                  <a:cubicBezTo>
                    <a:pt x="1004" y="796"/>
                    <a:pt x="1006" y="794"/>
                    <a:pt x="1009" y="793"/>
                  </a:cubicBezTo>
                  <a:lnTo>
                    <a:pt x="1031" y="786"/>
                  </a:lnTo>
                  <a:lnTo>
                    <a:pt x="1028" y="788"/>
                  </a:lnTo>
                  <a:lnTo>
                    <a:pt x="1034" y="782"/>
                  </a:lnTo>
                  <a:lnTo>
                    <a:pt x="1032" y="786"/>
                  </a:lnTo>
                  <a:lnTo>
                    <a:pt x="1038" y="741"/>
                  </a:lnTo>
                  <a:lnTo>
                    <a:pt x="1041" y="748"/>
                  </a:lnTo>
                  <a:lnTo>
                    <a:pt x="1006" y="719"/>
                  </a:lnTo>
                  <a:cubicBezTo>
                    <a:pt x="1004" y="717"/>
                    <a:pt x="1003" y="715"/>
                    <a:pt x="1003" y="712"/>
                  </a:cubicBezTo>
                  <a:lnTo>
                    <a:pt x="1003" y="696"/>
                  </a:lnTo>
                  <a:lnTo>
                    <a:pt x="1005" y="702"/>
                  </a:lnTo>
                  <a:lnTo>
                    <a:pt x="996" y="692"/>
                  </a:lnTo>
                  <a:lnTo>
                    <a:pt x="1003" y="694"/>
                  </a:lnTo>
                  <a:lnTo>
                    <a:pt x="971" y="701"/>
                  </a:lnTo>
                  <a:cubicBezTo>
                    <a:pt x="968" y="701"/>
                    <a:pt x="965" y="700"/>
                    <a:pt x="964" y="699"/>
                  </a:cubicBezTo>
                  <a:lnTo>
                    <a:pt x="957" y="692"/>
                  </a:lnTo>
                  <a:cubicBezTo>
                    <a:pt x="957" y="692"/>
                    <a:pt x="956" y="691"/>
                    <a:pt x="956" y="691"/>
                  </a:cubicBezTo>
                  <a:lnTo>
                    <a:pt x="950" y="681"/>
                  </a:lnTo>
                  <a:cubicBezTo>
                    <a:pt x="949" y="680"/>
                    <a:pt x="949" y="679"/>
                    <a:pt x="949" y="678"/>
                  </a:cubicBezTo>
                  <a:lnTo>
                    <a:pt x="945" y="662"/>
                  </a:lnTo>
                  <a:cubicBezTo>
                    <a:pt x="945" y="661"/>
                    <a:pt x="945" y="661"/>
                    <a:pt x="945" y="660"/>
                  </a:cubicBezTo>
                  <a:lnTo>
                    <a:pt x="945" y="654"/>
                  </a:lnTo>
                  <a:lnTo>
                    <a:pt x="953" y="662"/>
                  </a:lnTo>
                  <a:lnTo>
                    <a:pt x="876" y="659"/>
                  </a:lnTo>
                  <a:lnTo>
                    <a:pt x="884" y="651"/>
                  </a:lnTo>
                  <a:lnTo>
                    <a:pt x="884" y="673"/>
                  </a:lnTo>
                  <a:cubicBezTo>
                    <a:pt x="884" y="676"/>
                    <a:pt x="883" y="678"/>
                    <a:pt x="882" y="679"/>
                  </a:cubicBezTo>
                  <a:cubicBezTo>
                    <a:pt x="880" y="681"/>
                    <a:pt x="878" y="681"/>
                    <a:pt x="876" y="681"/>
                  </a:cubicBezTo>
                  <a:lnTo>
                    <a:pt x="802" y="678"/>
                  </a:lnTo>
                  <a:cubicBezTo>
                    <a:pt x="799" y="678"/>
                    <a:pt x="796" y="676"/>
                    <a:pt x="795" y="673"/>
                  </a:cubicBezTo>
                  <a:lnTo>
                    <a:pt x="782" y="644"/>
                  </a:lnTo>
                  <a:cubicBezTo>
                    <a:pt x="782" y="643"/>
                    <a:pt x="782" y="642"/>
                    <a:pt x="782" y="640"/>
                  </a:cubicBezTo>
                  <a:lnTo>
                    <a:pt x="785" y="559"/>
                  </a:lnTo>
                  <a:lnTo>
                    <a:pt x="785" y="413"/>
                  </a:lnTo>
                  <a:lnTo>
                    <a:pt x="785" y="414"/>
                  </a:lnTo>
                  <a:lnTo>
                    <a:pt x="779" y="385"/>
                  </a:lnTo>
                  <a:lnTo>
                    <a:pt x="779" y="387"/>
                  </a:lnTo>
                  <a:lnTo>
                    <a:pt x="757" y="345"/>
                  </a:lnTo>
                  <a:lnTo>
                    <a:pt x="758" y="346"/>
                  </a:lnTo>
                  <a:lnTo>
                    <a:pt x="732" y="313"/>
                  </a:lnTo>
                  <a:cubicBezTo>
                    <a:pt x="732" y="313"/>
                    <a:pt x="731" y="312"/>
                    <a:pt x="731" y="311"/>
                  </a:cubicBezTo>
                  <a:lnTo>
                    <a:pt x="721" y="285"/>
                  </a:lnTo>
                  <a:cubicBezTo>
                    <a:pt x="721" y="284"/>
                    <a:pt x="721" y="283"/>
                    <a:pt x="721" y="282"/>
                  </a:cubicBezTo>
                  <a:lnTo>
                    <a:pt x="721" y="217"/>
                  </a:lnTo>
                  <a:cubicBezTo>
                    <a:pt x="721" y="216"/>
                    <a:pt x="721" y="216"/>
                    <a:pt x="721" y="215"/>
                  </a:cubicBezTo>
                  <a:lnTo>
                    <a:pt x="727" y="186"/>
                  </a:lnTo>
                  <a:lnTo>
                    <a:pt x="727" y="189"/>
                  </a:lnTo>
                  <a:lnTo>
                    <a:pt x="721" y="147"/>
                  </a:lnTo>
                  <a:lnTo>
                    <a:pt x="718" y="131"/>
                  </a:lnTo>
                  <a:lnTo>
                    <a:pt x="719" y="133"/>
                  </a:lnTo>
                  <a:lnTo>
                    <a:pt x="674" y="62"/>
                  </a:lnTo>
                  <a:lnTo>
                    <a:pt x="675" y="63"/>
                  </a:lnTo>
                  <a:lnTo>
                    <a:pt x="649" y="37"/>
                  </a:lnTo>
                  <a:cubicBezTo>
                    <a:pt x="649" y="36"/>
                    <a:pt x="648" y="36"/>
                    <a:pt x="648" y="35"/>
                  </a:cubicBezTo>
                  <a:lnTo>
                    <a:pt x="645" y="28"/>
                  </a:lnTo>
                  <a:lnTo>
                    <a:pt x="639" y="19"/>
                  </a:lnTo>
                  <a:lnTo>
                    <a:pt x="640" y="21"/>
                  </a:lnTo>
                  <a:lnTo>
                    <a:pt x="633" y="14"/>
                  </a:lnTo>
                  <a:lnTo>
                    <a:pt x="647" y="8"/>
                  </a:lnTo>
                  <a:lnTo>
                    <a:pt x="647" y="15"/>
                  </a:lnTo>
                  <a:lnTo>
                    <a:pt x="647" y="31"/>
                  </a:lnTo>
                  <a:lnTo>
                    <a:pt x="645" y="26"/>
                  </a:lnTo>
                  <a:lnTo>
                    <a:pt x="651" y="32"/>
                  </a:lnTo>
                  <a:lnTo>
                    <a:pt x="661" y="42"/>
                  </a:lnTo>
                  <a:cubicBezTo>
                    <a:pt x="662" y="44"/>
                    <a:pt x="663" y="46"/>
                    <a:pt x="663" y="48"/>
                  </a:cubicBezTo>
                  <a:cubicBezTo>
                    <a:pt x="663" y="50"/>
                    <a:pt x="662" y="53"/>
                    <a:pt x="660" y="54"/>
                  </a:cubicBezTo>
                  <a:lnTo>
                    <a:pt x="647" y="64"/>
                  </a:lnTo>
                  <a:lnTo>
                    <a:pt x="630" y="74"/>
                  </a:lnTo>
                  <a:lnTo>
                    <a:pt x="595" y="97"/>
                  </a:lnTo>
                  <a:lnTo>
                    <a:pt x="597" y="95"/>
                  </a:lnTo>
                  <a:lnTo>
                    <a:pt x="584" y="111"/>
                  </a:lnTo>
                  <a:lnTo>
                    <a:pt x="586" y="109"/>
                  </a:lnTo>
                  <a:lnTo>
                    <a:pt x="573" y="148"/>
                  </a:lnTo>
                  <a:lnTo>
                    <a:pt x="573" y="145"/>
                  </a:lnTo>
                  <a:lnTo>
                    <a:pt x="573" y="165"/>
                  </a:lnTo>
                  <a:cubicBezTo>
                    <a:pt x="573" y="167"/>
                    <a:pt x="573" y="168"/>
                    <a:pt x="572" y="170"/>
                  </a:cubicBezTo>
                  <a:lnTo>
                    <a:pt x="552" y="196"/>
                  </a:lnTo>
                  <a:cubicBezTo>
                    <a:pt x="551" y="198"/>
                    <a:pt x="548" y="199"/>
                    <a:pt x="546" y="199"/>
                  </a:cubicBezTo>
                  <a:lnTo>
                    <a:pt x="494" y="196"/>
                  </a:lnTo>
                  <a:lnTo>
                    <a:pt x="500" y="193"/>
                  </a:lnTo>
                  <a:lnTo>
                    <a:pt x="494" y="200"/>
                  </a:lnTo>
                  <a:lnTo>
                    <a:pt x="496" y="198"/>
                  </a:lnTo>
                  <a:lnTo>
                    <a:pt x="489" y="211"/>
                  </a:lnTo>
                  <a:lnTo>
                    <a:pt x="490" y="206"/>
                  </a:lnTo>
                  <a:lnTo>
                    <a:pt x="493" y="229"/>
                  </a:lnTo>
                  <a:lnTo>
                    <a:pt x="509" y="290"/>
                  </a:lnTo>
                  <a:cubicBezTo>
                    <a:pt x="509" y="291"/>
                    <a:pt x="509" y="291"/>
                    <a:pt x="509" y="292"/>
                  </a:cubicBezTo>
                  <a:lnTo>
                    <a:pt x="509" y="299"/>
                  </a:lnTo>
                  <a:cubicBezTo>
                    <a:pt x="509" y="301"/>
                    <a:pt x="508" y="303"/>
                    <a:pt x="507" y="304"/>
                  </a:cubicBezTo>
                  <a:lnTo>
                    <a:pt x="420" y="389"/>
                  </a:lnTo>
                  <a:lnTo>
                    <a:pt x="421" y="388"/>
                  </a:lnTo>
                  <a:lnTo>
                    <a:pt x="399" y="420"/>
                  </a:lnTo>
                  <a:lnTo>
                    <a:pt x="292" y="539"/>
                  </a:lnTo>
                  <a:cubicBezTo>
                    <a:pt x="292" y="539"/>
                    <a:pt x="291" y="540"/>
                    <a:pt x="291" y="540"/>
                  </a:cubicBezTo>
                  <a:lnTo>
                    <a:pt x="275" y="550"/>
                  </a:lnTo>
                  <a:cubicBezTo>
                    <a:pt x="274" y="550"/>
                    <a:pt x="273" y="550"/>
                    <a:pt x="273" y="551"/>
                  </a:cubicBezTo>
                  <a:lnTo>
                    <a:pt x="221" y="567"/>
                  </a:lnTo>
                  <a:lnTo>
                    <a:pt x="173" y="580"/>
                  </a:lnTo>
                  <a:lnTo>
                    <a:pt x="127" y="587"/>
                  </a:lnTo>
                  <a:lnTo>
                    <a:pt x="93" y="596"/>
                  </a:lnTo>
                  <a:lnTo>
                    <a:pt x="95" y="596"/>
                  </a:lnTo>
                  <a:lnTo>
                    <a:pt x="66" y="612"/>
                  </a:lnTo>
                  <a:lnTo>
                    <a:pt x="69" y="609"/>
                  </a:lnTo>
                  <a:lnTo>
                    <a:pt x="62" y="619"/>
                  </a:lnTo>
                  <a:cubicBezTo>
                    <a:pt x="61" y="620"/>
                    <a:pt x="60" y="621"/>
                    <a:pt x="59" y="622"/>
                  </a:cubicBezTo>
                  <a:lnTo>
                    <a:pt x="40" y="632"/>
                  </a:lnTo>
                  <a:lnTo>
                    <a:pt x="41" y="631"/>
                  </a:lnTo>
                  <a:lnTo>
                    <a:pt x="16" y="650"/>
                  </a:lnTo>
                  <a:lnTo>
                    <a:pt x="18" y="647"/>
                  </a:lnTo>
                  <a:lnTo>
                    <a:pt x="15" y="656"/>
                  </a:lnTo>
                  <a:lnTo>
                    <a:pt x="0" y="651"/>
                  </a:lnTo>
                  <a:lnTo>
                    <a:pt x="3" y="642"/>
                  </a:lnTo>
                  <a:cubicBezTo>
                    <a:pt x="4" y="640"/>
                    <a:pt x="5" y="639"/>
                    <a:pt x="6" y="638"/>
                  </a:cubicBezTo>
                  <a:lnTo>
                    <a:pt x="31" y="618"/>
                  </a:lnTo>
                  <a:cubicBezTo>
                    <a:pt x="32" y="618"/>
                    <a:pt x="32" y="618"/>
                    <a:pt x="33" y="617"/>
                  </a:cubicBezTo>
                  <a:lnTo>
                    <a:pt x="52" y="608"/>
                  </a:lnTo>
                  <a:lnTo>
                    <a:pt x="49" y="610"/>
                  </a:lnTo>
                  <a:lnTo>
                    <a:pt x="55" y="601"/>
                  </a:lnTo>
                  <a:cubicBezTo>
                    <a:pt x="56" y="599"/>
                    <a:pt x="57" y="599"/>
                    <a:pt x="58" y="598"/>
                  </a:cubicBezTo>
                  <a:lnTo>
                    <a:pt x="87" y="582"/>
                  </a:lnTo>
                  <a:cubicBezTo>
                    <a:pt x="87" y="581"/>
                    <a:pt x="88" y="581"/>
                    <a:pt x="89" y="581"/>
                  </a:cubicBezTo>
                  <a:lnTo>
                    <a:pt x="125" y="571"/>
                  </a:lnTo>
                  <a:lnTo>
                    <a:pt x="169" y="565"/>
                  </a:lnTo>
                  <a:lnTo>
                    <a:pt x="217" y="552"/>
                  </a:lnTo>
                  <a:lnTo>
                    <a:pt x="268" y="535"/>
                  </a:lnTo>
                  <a:lnTo>
                    <a:pt x="266" y="536"/>
                  </a:lnTo>
                  <a:lnTo>
                    <a:pt x="282" y="526"/>
                  </a:lnTo>
                  <a:lnTo>
                    <a:pt x="280" y="528"/>
                  </a:lnTo>
                  <a:lnTo>
                    <a:pt x="386" y="411"/>
                  </a:lnTo>
                  <a:lnTo>
                    <a:pt x="408" y="379"/>
                  </a:lnTo>
                  <a:cubicBezTo>
                    <a:pt x="408" y="378"/>
                    <a:pt x="409" y="378"/>
                    <a:pt x="409" y="378"/>
                  </a:cubicBezTo>
                  <a:lnTo>
                    <a:pt x="496" y="293"/>
                  </a:lnTo>
                  <a:lnTo>
                    <a:pt x="493" y="299"/>
                  </a:lnTo>
                  <a:lnTo>
                    <a:pt x="493" y="292"/>
                  </a:lnTo>
                  <a:lnTo>
                    <a:pt x="493" y="294"/>
                  </a:lnTo>
                  <a:lnTo>
                    <a:pt x="477" y="231"/>
                  </a:lnTo>
                  <a:lnTo>
                    <a:pt x="474" y="208"/>
                  </a:lnTo>
                  <a:cubicBezTo>
                    <a:pt x="474" y="207"/>
                    <a:pt x="474" y="205"/>
                    <a:pt x="475" y="204"/>
                  </a:cubicBezTo>
                  <a:lnTo>
                    <a:pt x="481" y="191"/>
                  </a:lnTo>
                  <a:cubicBezTo>
                    <a:pt x="482" y="190"/>
                    <a:pt x="482" y="189"/>
                    <a:pt x="483" y="189"/>
                  </a:cubicBezTo>
                  <a:lnTo>
                    <a:pt x="489" y="182"/>
                  </a:lnTo>
                  <a:cubicBezTo>
                    <a:pt x="491" y="180"/>
                    <a:pt x="493" y="180"/>
                    <a:pt x="495" y="180"/>
                  </a:cubicBezTo>
                  <a:lnTo>
                    <a:pt x="547" y="183"/>
                  </a:lnTo>
                  <a:lnTo>
                    <a:pt x="540" y="186"/>
                  </a:lnTo>
                  <a:lnTo>
                    <a:pt x="559" y="160"/>
                  </a:lnTo>
                  <a:lnTo>
                    <a:pt x="557" y="165"/>
                  </a:lnTo>
                  <a:lnTo>
                    <a:pt x="557" y="145"/>
                  </a:lnTo>
                  <a:cubicBezTo>
                    <a:pt x="557" y="145"/>
                    <a:pt x="557" y="144"/>
                    <a:pt x="558" y="143"/>
                  </a:cubicBezTo>
                  <a:lnTo>
                    <a:pt x="570" y="104"/>
                  </a:lnTo>
                  <a:cubicBezTo>
                    <a:pt x="571" y="103"/>
                    <a:pt x="571" y="102"/>
                    <a:pt x="572" y="101"/>
                  </a:cubicBezTo>
                  <a:lnTo>
                    <a:pt x="585" y="85"/>
                  </a:lnTo>
                  <a:cubicBezTo>
                    <a:pt x="585" y="84"/>
                    <a:pt x="586" y="84"/>
                    <a:pt x="587" y="83"/>
                  </a:cubicBezTo>
                  <a:lnTo>
                    <a:pt x="622" y="60"/>
                  </a:lnTo>
                  <a:lnTo>
                    <a:pt x="637" y="51"/>
                  </a:lnTo>
                  <a:lnTo>
                    <a:pt x="650" y="41"/>
                  </a:lnTo>
                  <a:lnTo>
                    <a:pt x="649" y="53"/>
                  </a:lnTo>
                  <a:lnTo>
                    <a:pt x="640" y="43"/>
                  </a:lnTo>
                  <a:lnTo>
                    <a:pt x="633" y="37"/>
                  </a:lnTo>
                  <a:cubicBezTo>
                    <a:pt x="632" y="35"/>
                    <a:pt x="631" y="33"/>
                    <a:pt x="631" y="31"/>
                  </a:cubicBezTo>
                  <a:lnTo>
                    <a:pt x="631" y="15"/>
                  </a:lnTo>
                  <a:lnTo>
                    <a:pt x="631" y="8"/>
                  </a:lnTo>
                  <a:cubicBezTo>
                    <a:pt x="631" y="5"/>
                    <a:pt x="633" y="2"/>
                    <a:pt x="636" y="1"/>
                  </a:cubicBezTo>
                  <a:cubicBezTo>
                    <a:pt x="639" y="0"/>
                    <a:pt x="642" y="1"/>
                    <a:pt x="645" y="3"/>
                  </a:cubicBezTo>
                  <a:lnTo>
                    <a:pt x="651" y="9"/>
                  </a:lnTo>
                  <a:cubicBezTo>
                    <a:pt x="652" y="10"/>
                    <a:pt x="652" y="10"/>
                    <a:pt x="652" y="11"/>
                  </a:cubicBezTo>
                  <a:lnTo>
                    <a:pt x="659" y="21"/>
                  </a:lnTo>
                  <a:lnTo>
                    <a:pt x="662" y="28"/>
                  </a:lnTo>
                  <a:lnTo>
                    <a:pt x="661" y="26"/>
                  </a:lnTo>
                  <a:lnTo>
                    <a:pt x="686" y="52"/>
                  </a:lnTo>
                  <a:cubicBezTo>
                    <a:pt x="687" y="52"/>
                    <a:pt x="687" y="53"/>
                    <a:pt x="687" y="53"/>
                  </a:cubicBezTo>
                  <a:lnTo>
                    <a:pt x="732" y="125"/>
                  </a:lnTo>
                  <a:cubicBezTo>
                    <a:pt x="733" y="126"/>
                    <a:pt x="733" y="127"/>
                    <a:pt x="733" y="128"/>
                  </a:cubicBezTo>
                  <a:lnTo>
                    <a:pt x="737" y="144"/>
                  </a:lnTo>
                  <a:lnTo>
                    <a:pt x="743" y="187"/>
                  </a:lnTo>
                  <a:cubicBezTo>
                    <a:pt x="743" y="187"/>
                    <a:pt x="743" y="188"/>
                    <a:pt x="743" y="189"/>
                  </a:cubicBezTo>
                  <a:lnTo>
                    <a:pt x="737" y="219"/>
                  </a:lnTo>
                  <a:lnTo>
                    <a:pt x="737" y="217"/>
                  </a:lnTo>
                  <a:lnTo>
                    <a:pt x="737" y="282"/>
                  </a:lnTo>
                  <a:lnTo>
                    <a:pt x="736" y="279"/>
                  </a:lnTo>
                  <a:lnTo>
                    <a:pt x="746" y="306"/>
                  </a:lnTo>
                  <a:lnTo>
                    <a:pt x="745" y="303"/>
                  </a:lnTo>
                  <a:lnTo>
                    <a:pt x="770" y="336"/>
                  </a:lnTo>
                  <a:cubicBezTo>
                    <a:pt x="771" y="336"/>
                    <a:pt x="771" y="337"/>
                    <a:pt x="771" y="337"/>
                  </a:cubicBezTo>
                  <a:lnTo>
                    <a:pt x="794" y="380"/>
                  </a:lnTo>
                  <a:cubicBezTo>
                    <a:pt x="794" y="380"/>
                    <a:pt x="794" y="381"/>
                    <a:pt x="794" y="382"/>
                  </a:cubicBezTo>
                  <a:lnTo>
                    <a:pt x="801" y="411"/>
                  </a:lnTo>
                  <a:cubicBezTo>
                    <a:pt x="801" y="411"/>
                    <a:pt x="801" y="412"/>
                    <a:pt x="801" y="413"/>
                  </a:cubicBezTo>
                  <a:lnTo>
                    <a:pt x="801" y="560"/>
                  </a:lnTo>
                  <a:lnTo>
                    <a:pt x="798" y="641"/>
                  </a:lnTo>
                  <a:lnTo>
                    <a:pt x="797" y="638"/>
                  </a:lnTo>
                  <a:lnTo>
                    <a:pt x="810" y="667"/>
                  </a:lnTo>
                  <a:lnTo>
                    <a:pt x="803" y="662"/>
                  </a:lnTo>
                  <a:lnTo>
                    <a:pt x="877" y="665"/>
                  </a:lnTo>
                  <a:lnTo>
                    <a:pt x="868" y="673"/>
                  </a:lnTo>
                  <a:lnTo>
                    <a:pt x="868" y="651"/>
                  </a:lnTo>
                  <a:cubicBezTo>
                    <a:pt x="868" y="648"/>
                    <a:pt x="869" y="646"/>
                    <a:pt x="871" y="645"/>
                  </a:cubicBezTo>
                  <a:cubicBezTo>
                    <a:pt x="872" y="643"/>
                    <a:pt x="874" y="642"/>
                    <a:pt x="877" y="643"/>
                  </a:cubicBezTo>
                  <a:lnTo>
                    <a:pt x="954" y="646"/>
                  </a:lnTo>
                  <a:cubicBezTo>
                    <a:pt x="958" y="646"/>
                    <a:pt x="961" y="650"/>
                    <a:pt x="961" y="654"/>
                  </a:cubicBezTo>
                  <a:lnTo>
                    <a:pt x="961" y="660"/>
                  </a:lnTo>
                  <a:lnTo>
                    <a:pt x="961" y="659"/>
                  </a:lnTo>
                  <a:lnTo>
                    <a:pt x="964" y="675"/>
                  </a:lnTo>
                  <a:lnTo>
                    <a:pt x="963" y="672"/>
                  </a:lnTo>
                  <a:lnTo>
                    <a:pt x="969" y="682"/>
                  </a:lnTo>
                  <a:lnTo>
                    <a:pt x="969" y="681"/>
                  </a:lnTo>
                  <a:lnTo>
                    <a:pt x="975" y="687"/>
                  </a:lnTo>
                  <a:lnTo>
                    <a:pt x="968" y="685"/>
                  </a:lnTo>
                  <a:lnTo>
                    <a:pt x="1000" y="679"/>
                  </a:lnTo>
                  <a:cubicBezTo>
                    <a:pt x="1002" y="678"/>
                    <a:pt x="1005" y="679"/>
                    <a:pt x="1007" y="681"/>
                  </a:cubicBezTo>
                  <a:lnTo>
                    <a:pt x="1017" y="691"/>
                  </a:lnTo>
                  <a:cubicBezTo>
                    <a:pt x="1018" y="692"/>
                    <a:pt x="1019" y="694"/>
                    <a:pt x="1019" y="696"/>
                  </a:cubicBezTo>
                  <a:lnTo>
                    <a:pt x="1019" y="712"/>
                  </a:lnTo>
                  <a:lnTo>
                    <a:pt x="1016" y="706"/>
                  </a:lnTo>
                  <a:lnTo>
                    <a:pt x="1051" y="736"/>
                  </a:lnTo>
                  <a:cubicBezTo>
                    <a:pt x="1053" y="737"/>
                    <a:pt x="1054" y="740"/>
                    <a:pt x="1054" y="743"/>
                  </a:cubicBezTo>
                  <a:lnTo>
                    <a:pt x="1048" y="789"/>
                  </a:lnTo>
                  <a:cubicBezTo>
                    <a:pt x="1047" y="790"/>
                    <a:pt x="1047" y="792"/>
                    <a:pt x="1045" y="793"/>
                  </a:cubicBezTo>
                  <a:lnTo>
                    <a:pt x="1039" y="800"/>
                  </a:lnTo>
                  <a:cubicBezTo>
                    <a:pt x="1038" y="801"/>
                    <a:pt x="1037" y="801"/>
                    <a:pt x="1036" y="802"/>
                  </a:cubicBezTo>
                  <a:lnTo>
                    <a:pt x="1013" y="808"/>
                  </a:lnTo>
                  <a:lnTo>
                    <a:pt x="1019" y="802"/>
                  </a:lnTo>
                  <a:lnTo>
                    <a:pt x="1006" y="851"/>
                  </a:lnTo>
                  <a:lnTo>
                    <a:pt x="1005" y="845"/>
                  </a:lnTo>
                  <a:lnTo>
                    <a:pt x="1015" y="862"/>
                  </a:lnTo>
                  <a:cubicBezTo>
                    <a:pt x="1015" y="862"/>
                    <a:pt x="1015" y="863"/>
                    <a:pt x="1015" y="863"/>
                  </a:cubicBezTo>
                  <a:lnTo>
                    <a:pt x="1018" y="873"/>
                  </a:lnTo>
                  <a:lnTo>
                    <a:pt x="1013" y="868"/>
                  </a:lnTo>
                  <a:lnTo>
                    <a:pt x="1075" y="884"/>
                  </a:lnTo>
                  <a:lnTo>
                    <a:pt x="1232" y="946"/>
                  </a:lnTo>
                  <a:lnTo>
                    <a:pt x="1221" y="954"/>
                  </a:lnTo>
                  <a:lnTo>
                    <a:pt x="1221" y="937"/>
                  </a:lnTo>
                  <a:lnTo>
                    <a:pt x="1221" y="940"/>
                  </a:lnTo>
                  <a:lnTo>
                    <a:pt x="1215" y="917"/>
                  </a:lnTo>
                  <a:cubicBezTo>
                    <a:pt x="1215" y="916"/>
                    <a:pt x="1214" y="915"/>
                    <a:pt x="1214" y="915"/>
                  </a:cubicBezTo>
                  <a:lnTo>
                    <a:pt x="1214" y="908"/>
                  </a:lnTo>
                  <a:cubicBezTo>
                    <a:pt x="1214" y="906"/>
                    <a:pt x="1215" y="904"/>
                    <a:pt x="1217" y="902"/>
                  </a:cubicBezTo>
                  <a:cubicBezTo>
                    <a:pt x="1219" y="900"/>
                    <a:pt x="1221" y="900"/>
                    <a:pt x="1223" y="900"/>
                  </a:cubicBezTo>
                  <a:lnTo>
                    <a:pt x="1249" y="903"/>
                  </a:lnTo>
                  <a:cubicBezTo>
                    <a:pt x="1250" y="903"/>
                    <a:pt x="1251" y="904"/>
                    <a:pt x="1252" y="904"/>
                  </a:cubicBezTo>
                  <a:lnTo>
                    <a:pt x="1307" y="937"/>
                  </a:lnTo>
                  <a:cubicBezTo>
                    <a:pt x="1308" y="938"/>
                    <a:pt x="1309" y="939"/>
                    <a:pt x="1310" y="941"/>
                  </a:cubicBezTo>
                  <a:lnTo>
                    <a:pt x="1326" y="980"/>
                  </a:lnTo>
                  <a:cubicBezTo>
                    <a:pt x="1326" y="980"/>
                    <a:pt x="1326" y="981"/>
                    <a:pt x="1327" y="982"/>
                  </a:cubicBezTo>
                  <a:lnTo>
                    <a:pt x="1333" y="1017"/>
                  </a:lnTo>
                  <a:lnTo>
                    <a:pt x="1332" y="1015"/>
                  </a:lnTo>
                  <a:lnTo>
                    <a:pt x="1348" y="1041"/>
                  </a:lnTo>
                  <a:lnTo>
                    <a:pt x="1343" y="1037"/>
                  </a:lnTo>
                  <a:lnTo>
                    <a:pt x="1369" y="1044"/>
                  </a:lnTo>
                  <a:lnTo>
                    <a:pt x="1367" y="1043"/>
                  </a:lnTo>
                  <a:lnTo>
                    <a:pt x="1396" y="1043"/>
                  </a:lnTo>
                  <a:cubicBezTo>
                    <a:pt x="1396" y="1043"/>
                    <a:pt x="1397" y="1044"/>
                    <a:pt x="1398" y="1044"/>
                  </a:cubicBezTo>
                  <a:lnTo>
                    <a:pt x="1427" y="1054"/>
                  </a:lnTo>
                  <a:lnTo>
                    <a:pt x="1421" y="1054"/>
                  </a:lnTo>
                  <a:lnTo>
                    <a:pt x="1444" y="1044"/>
                  </a:lnTo>
                  <a:cubicBezTo>
                    <a:pt x="1445" y="1043"/>
                    <a:pt x="1447" y="1043"/>
                    <a:pt x="1449" y="1044"/>
                  </a:cubicBezTo>
                  <a:lnTo>
                    <a:pt x="1513" y="1063"/>
                  </a:lnTo>
                  <a:lnTo>
                    <a:pt x="1509" y="1063"/>
                  </a:lnTo>
                  <a:lnTo>
                    <a:pt x="1573" y="1047"/>
                  </a:lnTo>
                  <a:cubicBezTo>
                    <a:pt x="1576" y="1046"/>
                    <a:pt x="1579" y="1047"/>
                    <a:pt x="1581" y="1049"/>
                  </a:cubicBezTo>
                  <a:cubicBezTo>
                    <a:pt x="1583" y="1051"/>
                    <a:pt x="1584" y="1054"/>
                    <a:pt x="1583" y="1057"/>
                  </a:cubicBezTo>
                  <a:lnTo>
                    <a:pt x="1580" y="1070"/>
                  </a:lnTo>
                  <a:lnTo>
                    <a:pt x="1571" y="1060"/>
                  </a:lnTo>
                  <a:lnTo>
                    <a:pt x="1735" y="1043"/>
                  </a:lnTo>
                  <a:cubicBezTo>
                    <a:pt x="1738" y="1043"/>
                    <a:pt x="1741" y="1045"/>
                    <a:pt x="1742" y="1047"/>
                  </a:cubicBezTo>
                  <a:cubicBezTo>
                    <a:pt x="1744" y="1050"/>
                    <a:pt x="1744" y="1053"/>
                    <a:pt x="1742" y="1056"/>
                  </a:cubicBezTo>
                  <a:lnTo>
                    <a:pt x="1710" y="1105"/>
                  </a:lnTo>
                  <a:lnTo>
                    <a:pt x="1707" y="1093"/>
                  </a:lnTo>
                  <a:lnTo>
                    <a:pt x="1752" y="1119"/>
                  </a:lnTo>
                  <a:cubicBezTo>
                    <a:pt x="1755" y="1121"/>
                    <a:pt x="1756" y="1124"/>
                    <a:pt x="1756" y="1126"/>
                  </a:cubicBezTo>
                  <a:lnTo>
                    <a:pt x="1756" y="1143"/>
                  </a:lnTo>
                  <a:cubicBezTo>
                    <a:pt x="1756" y="1145"/>
                    <a:pt x="1755" y="1147"/>
                    <a:pt x="1753" y="1149"/>
                  </a:cubicBezTo>
                  <a:lnTo>
                    <a:pt x="1718" y="1178"/>
                  </a:lnTo>
                  <a:lnTo>
                    <a:pt x="1720" y="1169"/>
                  </a:lnTo>
                  <a:lnTo>
                    <a:pt x="1730" y="1195"/>
                  </a:lnTo>
                  <a:cubicBezTo>
                    <a:pt x="1731" y="1197"/>
                    <a:pt x="1731" y="1199"/>
                    <a:pt x="1730" y="1201"/>
                  </a:cubicBezTo>
                  <a:lnTo>
                    <a:pt x="1711" y="1244"/>
                  </a:lnTo>
                  <a:cubicBezTo>
                    <a:pt x="1709" y="1246"/>
                    <a:pt x="1707" y="1248"/>
                    <a:pt x="1704" y="1248"/>
                  </a:cubicBezTo>
                  <a:lnTo>
                    <a:pt x="1679" y="1252"/>
                  </a:lnTo>
                  <a:lnTo>
                    <a:pt x="1679" y="1236"/>
                  </a:lnTo>
                  <a:lnTo>
                    <a:pt x="1740" y="1249"/>
                  </a:lnTo>
                  <a:cubicBezTo>
                    <a:pt x="1741" y="1249"/>
                    <a:pt x="1741" y="1249"/>
                    <a:pt x="1742" y="1249"/>
                  </a:cubicBezTo>
                  <a:lnTo>
                    <a:pt x="1758" y="1256"/>
                  </a:lnTo>
                  <a:cubicBezTo>
                    <a:pt x="1759" y="1257"/>
                    <a:pt x="1761" y="1258"/>
                    <a:pt x="1762" y="1260"/>
                  </a:cubicBezTo>
                  <a:lnTo>
                    <a:pt x="1765" y="1266"/>
                  </a:lnTo>
                  <a:cubicBezTo>
                    <a:pt x="1766" y="1268"/>
                    <a:pt x="1766" y="1270"/>
                    <a:pt x="1765" y="1272"/>
                  </a:cubicBezTo>
                  <a:lnTo>
                    <a:pt x="1762" y="1282"/>
                  </a:lnTo>
                  <a:lnTo>
                    <a:pt x="1763" y="1281"/>
                  </a:lnTo>
                  <a:lnTo>
                    <a:pt x="1759" y="1304"/>
                  </a:lnTo>
                  <a:lnTo>
                    <a:pt x="1759" y="1299"/>
                  </a:lnTo>
                  <a:lnTo>
                    <a:pt x="1762" y="1305"/>
                  </a:lnTo>
                  <a:lnTo>
                    <a:pt x="1760" y="1303"/>
                  </a:lnTo>
                  <a:lnTo>
                    <a:pt x="1773" y="1316"/>
                  </a:lnTo>
                  <a:cubicBezTo>
                    <a:pt x="1775" y="1318"/>
                    <a:pt x="1775" y="1320"/>
                    <a:pt x="1775" y="1322"/>
                  </a:cubicBezTo>
                  <a:lnTo>
                    <a:pt x="1775" y="1342"/>
                  </a:lnTo>
                  <a:cubicBezTo>
                    <a:pt x="1775" y="1342"/>
                    <a:pt x="1775" y="1343"/>
                    <a:pt x="1775" y="1343"/>
                  </a:cubicBezTo>
                  <a:lnTo>
                    <a:pt x="1772" y="1359"/>
                  </a:lnTo>
                  <a:cubicBezTo>
                    <a:pt x="1772" y="1362"/>
                    <a:pt x="1770" y="1364"/>
                    <a:pt x="1768" y="1365"/>
                  </a:cubicBezTo>
                  <a:lnTo>
                    <a:pt x="1749" y="1375"/>
                  </a:lnTo>
                  <a:lnTo>
                    <a:pt x="1750" y="1374"/>
                  </a:lnTo>
                  <a:lnTo>
                    <a:pt x="1728" y="1393"/>
                  </a:lnTo>
                  <a:lnTo>
                    <a:pt x="1730" y="1391"/>
                  </a:lnTo>
                  <a:lnTo>
                    <a:pt x="1714" y="1423"/>
                  </a:lnTo>
                  <a:lnTo>
                    <a:pt x="1712" y="1414"/>
                  </a:lnTo>
                  <a:lnTo>
                    <a:pt x="1722" y="1424"/>
                  </a:lnTo>
                  <a:cubicBezTo>
                    <a:pt x="1723" y="1425"/>
                    <a:pt x="1724" y="1427"/>
                    <a:pt x="1724" y="1430"/>
                  </a:cubicBezTo>
                  <a:lnTo>
                    <a:pt x="1724" y="1443"/>
                  </a:lnTo>
                  <a:lnTo>
                    <a:pt x="1723" y="1439"/>
                  </a:lnTo>
                  <a:lnTo>
                    <a:pt x="1730" y="1452"/>
                  </a:lnTo>
                  <a:lnTo>
                    <a:pt x="1727" y="1449"/>
                  </a:lnTo>
                  <a:lnTo>
                    <a:pt x="1743" y="1459"/>
                  </a:lnTo>
                  <a:cubicBezTo>
                    <a:pt x="1744" y="1459"/>
                    <a:pt x="1745" y="1461"/>
                    <a:pt x="1746" y="1462"/>
                  </a:cubicBezTo>
                  <a:lnTo>
                    <a:pt x="1752" y="1479"/>
                  </a:lnTo>
                  <a:cubicBezTo>
                    <a:pt x="1753" y="1481"/>
                    <a:pt x="1753" y="1484"/>
                    <a:pt x="1752" y="1486"/>
                  </a:cubicBezTo>
                  <a:lnTo>
                    <a:pt x="1745" y="1496"/>
                  </a:lnTo>
                  <a:cubicBezTo>
                    <a:pt x="1745" y="1497"/>
                    <a:pt x="1743" y="1498"/>
                    <a:pt x="1742" y="1499"/>
                  </a:cubicBezTo>
                  <a:lnTo>
                    <a:pt x="1737" y="1501"/>
                  </a:lnTo>
                  <a:lnTo>
                    <a:pt x="1727" y="1508"/>
                  </a:lnTo>
                  <a:cubicBezTo>
                    <a:pt x="1726" y="1508"/>
                    <a:pt x="1725" y="1509"/>
                    <a:pt x="1724" y="1509"/>
                  </a:cubicBezTo>
                  <a:lnTo>
                    <a:pt x="1695" y="1516"/>
                  </a:lnTo>
                  <a:lnTo>
                    <a:pt x="1702" y="1508"/>
                  </a:lnTo>
                  <a:lnTo>
                    <a:pt x="1702" y="1516"/>
                  </a:lnTo>
                  <a:lnTo>
                    <a:pt x="1705" y="1540"/>
                  </a:lnTo>
                  <a:lnTo>
                    <a:pt x="1708" y="1572"/>
                  </a:lnTo>
                  <a:cubicBezTo>
                    <a:pt x="1708" y="1574"/>
                    <a:pt x="1708" y="1575"/>
                    <a:pt x="1707" y="1576"/>
                  </a:cubicBezTo>
                  <a:lnTo>
                    <a:pt x="1701" y="1589"/>
                  </a:lnTo>
                  <a:cubicBezTo>
                    <a:pt x="1701" y="1590"/>
                    <a:pt x="1700" y="1591"/>
                    <a:pt x="1699" y="1592"/>
                  </a:cubicBezTo>
                  <a:lnTo>
                    <a:pt x="1693" y="1598"/>
                  </a:lnTo>
                  <a:cubicBezTo>
                    <a:pt x="1692" y="1600"/>
                    <a:pt x="1689" y="1600"/>
                    <a:pt x="1687" y="1600"/>
                  </a:cubicBezTo>
                  <a:lnTo>
                    <a:pt x="1678" y="1600"/>
                  </a:lnTo>
                  <a:cubicBezTo>
                    <a:pt x="1677" y="1600"/>
                    <a:pt x="1676" y="1600"/>
                    <a:pt x="1675" y="1600"/>
                  </a:cubicBezTo>
                  <a:lnTo>
                    <a:pt x="1653" y="1594"/>
                  </a:lnTo>
                  <a:lnTo>
                    <a:pt x="1655" y="1594"/>
                  </a:lnTo>
                  <a:lnTo>
                    <a:pt x="1649" y="1594"/>
                  </a:lnTo>
                  <a:cubicBezTo>
                    <a:pt x="1648" y="1594"/>
                    <a:pt x="1647" y="1594"/>
                    <a:pt x="1646" y="1594"/>
                  </a:cubicBezTo>
                  <a:lnTo>
                    <a:pt x="1637" y="1590"/>
                  </a:lnTo>
                  <a:lnTo>
                    <a:pt x="1639" y="1591"/>
                  </a:lnTo>
                  <a:lnTo>
                    <a:pt x="1623" y="1591"/>
                  </a:lnTo>
                  <a:lnTo>
                    <a:pt x="1627" y="1590"/>
                  </a:lnTo>
                  <a:lnTo>
                    <a:pt x="1620" y="1593"/>
                  </a:lnTo>
                  <a:cubicBezTo>
                    <a:pt x="1618" y="1594"/>
                    <a:pt x="1615" y="1594"/>
                    <a:pt x="1612" y="1593"/>
                  </a:cubicBezTo>
                  <a:lnTo>
                    <a:pt x="1603" y="1586"/>
                  </a:lnTo>
                  <a:lnTo>
                    <a:pt x="1606" y="1587"/>
                  </a:lnTo>
                  <a:lnTo>
                    <a:pt x="1590" y="1584"/>
                  </a:lnTo>
                  <a:lnTo>
                    <a:pt x="1591" y="1584"/>
                  </a:lnTo>
                  <a:lnTo>
                    <a:pt x="1575" y="1584"/>
                  </a:lnTo>
                  <a:cubicBezTo>
                    <a:pt x="1574" y="1584"/>
                    <a:pt x="1573" y="1584"/>
                    <a:pt x="1573" y="1584"/>
                  </a:cubicBezTo>
                  <a:lnTo>
                    <a:pt x="1563" y="1580"/>
                  </a:lnTo>
                  <a:cubicBezTo>
                    <a:pt x="1562" y="1580"/>
                    <a:pt x="1562" y="1580"/>
                    <a:pt x="1561" y="1580"/>
                  </a:cubicBezTo>
                  <a:lnTo>
                    <a:pt x="1551" y="1573"/>
                  </a:lnTo>
                  <a:cubicBezTo>
                    <a:pt x="1551" y="1573"/>
                    <a:pt x="1550" y="1572"/>
                    <a:pt x="1550" y="1571"/>
                  </a:cubicBezTo>
                  <a:lnTo>
                    <a:pt x="1534" y="1552"/>
                  </a:lnTo>
                  <a:lnTo>
                    <a:pt x="1537" y="1554"/>
                  </a:lnTo>
                  <a:lnTo>
                    <a:pt x="1518" y="1548"/>
                  </a:lnTo>
                  <a:lnTo>
                    <a:pt x="1523" y="1548"/>
                  </a:lnTo>
                  <a:lnTo>
                    <a:pt x="1514" y="1551"/>
                  </a:lnTo>
                  <a:cubicBezTo>
                    <a:pt x="1513" y="1551"/>
                    <a:pt x="1513" y="1551"/>
                    <a:pt x="1512" y="1551"/>
                  </a:cubicBezTo>
                  <a:lnTo>
                    <a:pt x="1493" y="1555"/>
                  </a:lnTo>
                  <a:lnTo>
                    <a:pt x="1499" y="1549"/>
                  </a:lnTo>
                  <a:lnTo>
                    <a:pt x="1496" y="1558"/>
                  </a:lnTo>
                  <a:lnTo>
                    <a:pt x="1490" y="1594"/>
                  </a:lnTo>
                  <a:cubicBezTo>
                    <a:pt x="1489" y="1597"/>
                    <a:pt x="1487" y="1600"/>
                    <a:pt x="1484" y="1600"/>
                  </a:cubicBezTo>
                  <a:cubicBezTo>
                    <a:pt x="1481" y="1601"/>
                    <a:pt x="1477" y="1600"/>
                    <a:pt x="1475" y="1597"/>
                  </a:cubicBezTo>
                  <a:lnTo>
                    <a:pt x="1424" y="1519"/>
                  </a:lnTo>
                  <a:cubicBezTo>
                    <a:pt x="1424" y="1518"/>
                    <a:pt x="1424" y="1518"/>
                    <a:pt x="1424" y="1517"/>
                  </a:cubicBezTo>
                  <a:lnTo>
                    <a:pt x="1398" y="1459"/>
                  </a:lnTo>
                  <a:lnTo>
                    <a:pt x="1395" y="1453"/>
                  </a:lnTo>
                  <a:cubicBezTo>
                    <a:pt x="1394" y="1452"/>
                    <a:pt x="1394" y="1451"/>
                    <a:pt x="1394" y="1450"/>
                  </a:cubicBezTo>
                  <a:lnTo>
                    <a:pt x="1388" y="1415"/>
                  </a:lnTo>
                  <a:lnTo>
                    <a:pt x="1399" y="1421"/>
                  </a:lnTo>
                  <a:lnTo>
                    <a:pt x="1376" y="1430"/>
                  </a:lnTo>
                  <a:cubicBezTo>
                    <a:pt x="1374" y="1431"/>
                    <a:pt x="1372" y="1431"/>
                    <a:pt x="1370" y="1430"/>
                  </a:cubicBezTo>
                  <a:lnTo>
                    <a:pt x="1363" y="1427"/>
                  </a:lnTo>
                  <a:cubicBezTo>
                    <a:pt x="1360" y="1425"/>
                    <a:pt x="1359" y="1423"/>
                    <a:pt x="1359" y="1420"/>
                  </a:cubicBezTo>
                  <a:lnTo>
                    <a:pt x="1359" y="1413"/>
                  </a:lnTo>
                  <a:lnTo>
                    <a:pt x="1365" y="1421"/>
                  </a:lnTo>
                  <a:lnTo>
                    <a:pt x="1346" y="1418"/>
                  </a:lnTo>
                  <a:lnTo>
                    <a:pt x="1352" y="1417"/>
                  </a:lnTo>
                  <a:lnTo>
                    <a:pt x="1336" y="1427"/>
                  </a:lnTo>
                  <a:lnTo>
                    <a:pt x="1338" y="1424"/>
                  </a:lnTo>
                  <a:lnTo>
                    <a:pt x="1319" y="1451"/>
                  </a:lnTo>
                  <a:lnTo>
                    <a:pt x="1320" y="1448"/>
                  </a:lnTo>
                  <a:lnTo>
                    <a:pt x="1317" y="1461"/>
                  </a:lnTo>
                  <a:lnTo>
                    <a:pt x="1316" y="1455"/>
                  </a:lnTo>
                  <a:lnTo>
                    <a:pt x="1319" y="1462"/>
                  </a:lnTo>
                  <a:cubicBezTo>
                    <a:pt x="1320" y="1463"/>
                    <a:pt x="1320" y="1465"/>
                    <a:pt x="1320" y="1466"/>
                  </a:cubicBezTo>
                  <a:lnTo>
                    <a:pt x="1317" y="1496"/>
                  </a:lnTo>
                  <a:cubicBezTo>
                    <a:pt x="1317" y="1496"/>
                    <a:pt x="1317" y="1497"/>
                    <a:pt x="1316" y="1498"/>
                  </a:cubicBezTo>
                  <a:lnTo>
                    <a:pt x="1310" y="1511"/>
                  </a:lnTo>
                  <a:cubicBezTo>
                    <a:pt x="1308" y="1514"/>
                    <a:pt x="1306" y="1516"/>
                    <a:pt x="1303" y="1516"/>
                  </a:cubicBezTo>
                  <a:lnTo>
                    <a:pt x="1287" y="1516"/>
                  </a:lnTo>
                  <a:cubicBezTo>
                    <a:pt x="1283" y="1516"/>
                    <a:pt x="1280" y="1514"/>
                    <a:pt x="1279" y="1510"/>
                  </a:cubicBezTo>
                  <a:lnTo>
                    <a:pt x="1276" y="1500"/>
                  </a:lnTo>
                  <a:lnTo>
                    <a:pt x="1280" y="1505"/>
                  </a:lnTo>
                  <a:lnTo>
                    <a:pt x="1267" y="1499"/>
                  </a:lnTo>
                  <a:lnTo>
                    <a:pt x="1271" y="1499"/>
                  </a:lnTo>
                  <a:lnTo>
                    <a:pt x="1267" y="1499"/>
                  </a:lnTo>
                  <a:lnTo>
                    <a:pt x="1272" y="1498"/>
                  </a:lnTo>
                  <a:lnTo>
                    <a:pt x="1262" y="1505"/>
                  </a:lnTo>
                  <a:cubicBezTo>
                    <a:pt x="1261" y="1505"/>
                    <a:pt x="1260" y="1506"/>
                    <a:pt x="1259" y="1506"/>
                  </a:cubicBezTo>
                  <a:lnTo>
                    <a:pt x="1243" y="1509"/>
                  </a:lnTo>
                  <a:cubicBezTo>
                    <a:pt x="1242" y="1509"/>
                    <a:pt x="1240" y="1509"/>
                    <a:pt x="1238" y="1508"/>
                  </a:cubicBezTo>
                  <a:lnTo>
                    <a:pt x="1206" y="1492"/>
                  </a:lnTo>
                  <a:cubicBezTo>
                    <a:pt x="1205" y="1492"/>
                    <a:pt x="1205" y="1491"/>
                    <a:pt x="1204" y="1491"/>
                  </a:cubicBezTo>
                  <a:lnTo>
                    <a:pt x="1179" y="1468"/>
                  </a:lnTo>
                  <a:lnTo>
                    <a:pt x="1182" y="1470"/>
                  </a:lnTo>
                  <a:lnTo>
                    <a:pt x="1150" y="1460"/>
                  </a:lnTo>
                  <a:lnTo>
                    <a:pt x="1158" y="1458"/>
                  </a:lnTo>
                  <a:lnTo>
                    <a:pt x="1151" y="1464"/>
                  </a:lnTo>
                  <a:lnTo>
                    <a:pt x="1152" y="1463"/>
                  </a:lnTo>
                  <a:lnTo>
                    <a:pt x="1143" y="1479"/>
                  </a:lnTo>
                  <a:lnTo>
                    <a:pt x="1144" y="1477"/>
                  </a:lnTo>
                  <a:lnTo>
                    <a:pt x="1141" y="1493"/>
                  </a:lnTo>
                  <a:cubicBezTo>
                    <a:pt x="1140" y="1495"/>
                    <a:pt x="1139" y="1497"/>
                    <a:pt x="1138" y="1498"/>
                  </a:cubicBezTo>
                  <a:lnTo>
                    <a:pt x="1125" y="1508"/>
                  </a:lnTo>
                  <a:cubicBezTo>
                    <a:pt x="1122" y="1510"/>
                    <a:pt x="1118" y="1510"/>
                    <a:pt x="1115" y="1508"/>
                  </a:cubicBezTo>
                  <a:lnTo>
                    <a:pt x="1106" y="1501"/>
                  </a:lnTo>
                  <a:lnTo>
                    <a:pt x="1110" y="1503"/>
                  </a:lnTo>
                  <a:lnTo>
                    <a:pt x="1090" y="1503"/>
                  </a:lnTo>
                  <a:lnTo>
                    <a:pt x="1054" y="1499"/>
                  </a:lnTo>
                  <a:lnTo>
                    <a:pt x="1038" y="1496"/>
                  </a:lnTo>
                  <a:cubicBezTo>
                    <a:pt x="1037" y="1496"/>
                    <a:pt x="1036" y="1495"/>
                    <a:pt x="1035" y="1495"/>
                  </a:cubicBezTo>
                  <a:lnTo>
                    <a:pt x="968" y="1449"/>
                  </a:lnTo>
                  <a:lnTo>
                    <a:pt x="969" y="1450"/>
                  </a:lnTo>
                  <a:lnTo>
                    <a:pt x="953" y="1443"/>
                  </a:lnTo>
                  <a:cubicBezTo>
                    <a:pt x="952" y="1443"/>
                    <a:pt x="951" y="1442"/>
                    <a:pt x="951" y="1442"/>
                  </a:cubicBezTo>
                  <a:lnTo>
                    <a:pt x="935" y="1425"/>
                  </a:lnTo>
                  <a:lnTo>
                    <a:pt x="938" y="1427"/>
                  </a:lnTo>
                  <a:lnTo>
                    <a:pt x="928" y="1424"/>
                  </a:lnTo>
                  <a:lnTo>
                    <a:pt x="932" y="1424"/>
                  </a:lnTo>
                  <a:lnTo>
                    <a:pt x="909" y="1428"/>
                  </a:lnTo>
                  <a:cubicBezTo>
                    <a:pt x="909" y="1428"/>
                    <a:pt x="908" y="1428"/>
                    <a:pt x="907" y="1428"/>
                  </a:cubicBezTo>
                  <a:lnTo>
                    <a:pt x="891" y="1424"/>
                  </a:lnTo>
                  <a:lnTo>
                    <a:pt x="872" y="1421"/>
                  </a:lnTo>
                  <a:lnTo>
                    <a:pt x="875" y="1421"/>
                  </a:lnTo>
                  <a:lnTo>
                    <a:pt x="830" y="1434"/>
                  </a:lnTo>
                  <a:lnTo>
                    <a:pt x="833" y="1432"/>
                  </a:lnTo>
                  <a:lnTo>
                    <a:pt x="817" y="1445"/>
                  </a:lnTo>
                  <a:lnTo>
                    <a:pt x="820" y="1440"/>
                  </a:lnTo>
                  <a:lnTo>
                    <a:pt x="817" y="1466"/>
                  </a:lnTo>
                  <a:cubicBezTo>
                    <a:pt x="817" y="1467"/>
                    <a:pt x="816" y="1468"/>
                    <a:pt x="816" y="1469"/>
                  </a:cubicBezTo>
                  <a:lnTo>
                    <a:pt x="806" y="1486"/>
                  </a:lnTo>
                  <a:cubicBezTo>
                    <a:pt x="805" y="1488"/>
                    <a:pt x="803" y="1489"/>
                    <a:pt x="800" y="1490"/>
                  </a:cubicBezTo>
                  <a:lnTo>
                    <a:pt x="768" y="1493"/>
                  </a:lnTo>
                  <a:cubicBezTo>
                    <a:pt x="767" y="1493"/>
                    <a:pt x="767" y="1493"/>
                    <a:pt x="766" y="1493"/>
                  </a:cubicBezTo>
                  <a:lnTo>
                    <a:pt x="744" y="1490"/>
                  </a:lnTo>
                  <a:cubicBezTo>
                    <a:pt x="743" y="1489"/>
                    <a:pt x="742" y="1489"/>
                    <a:pt x="741" y="1488"/>
                  </a:cubicBezTo>
                  <a:lnTo>
                    <a:pt x="725" y="1479"/>
                  </a:lnTo>
                  <a:cubicBezTo>
                    <a:pt x="724" y="1478"/>
                    <a:pt x="723" y="1477"/>
                    <a:pt x="722" y="1477"/>
                  </a:cubicBezTo>
                  <a:lnTo>
                    <a:pt x="713" y="1464"/>
                  </a:lnTo>
                  <a:lnTo>
                    <a:pt x="715" y="1466"/>
                  </a:lnTo>
                  <a:lnTo>
                    <a:pt x="680" y="1443"/>
                  </a:lnTo>
                  <a:lnTo>
                    <a:pt x="684" y="1444"/>
                  </a:lnTo>
                  <a:lnTo>
                    <a:pt x="677" y="1444"/>
                  </a:lnTo>
                  <a:cubicBezTo>
                    <a:pt x="676" y="1444"/>
                    <a:pt x="674" y="1444"/>
                    <a:pt x="673" y="1443"/>
                  </a:cubicBezTo>
                  <a:lnTo>
                    <a:pt x="641" y="1420"/>
                  </a:lnTo>
                  <a:cubicBezTo>
                    <a:pt x="640" y="1419"/>
                    <a:pt x="639" y="1419"/>
                    <a:pt x="639" y="1418"/>
                  </a:cubicBezTo>
                  <a:lnTo>
                    <a:pt x="607" y="1372"/>
                  </a:lnTo>
                  <a:lnTo>
                    <a:pt x="616" y="1375"/>
                  </a:lnTo>
                  <a:lnTo>
                    <a:pt x="593" y="1382"/>
                  </a:lnTo>
                  <a:cubicBezTo>
                    <a:pt x="592" y="1382"/>
                    <a:pt x="591" y="1382"/>
                    <a:pt x="589" y="1382"/>
                  </a:cubicBezTo>
                  <a:lnTo>
                    <a:pt x="555" y="1376"/>
                  </a:lnTo>
                  <a:lnTo>
                    <a:pt x="507" y="1372"/>
                  </a:lnTo>
                  <a:cubicBezTo>
                    <a:pt x="504" y="1372"/>
                    <a:pt x="502" y="1370"/>
                    <a:pt x="500" y="1368"/>
                  </a:cubicBezTo>
                  <a:lnTo>
                    <a:pt x="488" y="1342"/>
                  </a:lnTo>
                  <a:lnTo>
                    <a:pt x="492" y="1346"/>
                  </a:lnTo>
                  <a:lnTo>
                    <a:pt x="474" y="1339"/>
                  </a:lnTo>
                  <a:lnTo>
                    <a:pt x="461" y="1336"/>
                  </a:lnTo>
                  <a:lnTo>
                    <a:pt x="463" y="1336"/>
                  </a:lnTo>
                  <a:lnTo>
                    <a:pt x="443" y="1336"/>
                  </a:lnTo>
                  <a:cubicBezTo>
                    <a:pt x="441" y="1336"/>
                    <a:pt x="439" y="1335"/>
                    <a:pt x="437" y="1333"/>
                  </a:cubicBezTo>
                  <a:lnTo>
                    <a:pt x="427" y="1320"/>
                  </a:lnTo>
                  <a:cubicBezTo>
                    <a:pt x="426" y="1318"/>
                    <a:pt x="426" y="1316"/>
                    <a:pt x="426" y="1314"/>
                  </a:cubicBezTo>
                  <a:lnTo>
                    <a:pt x="429" y="1295"/>
                  </a:lnTo>
                  <a:cubicBezTo>
                    <a:pt x="429" y="1293"/>
                    <a:pt x="430" y="1291"/>
                    <a:pt x="431" y="1290"/>
                  </a:cubicBezTo>
                  <a:lnTo>
                    <a:pt x="447" y="1274"/>
                  </a:lnTo>
                  <a:lnTo>
                    <a:pt x="446" y="1276"/>
                  </a:lnTo>
                  <a:lnTo>
                    <a:pt x="456" y="1256"/>
                  </a:lnTo>
                  <a:lnTo>
                    <a:pt x="484" y="1201"/>
                  </a:lnTo>
                  <a:lnTo>
                    <a:pt x="484" y="1204"/>
                  </a:lnTo>
                  <a:lnTo>
                    <a:pt x="487" y="1152"/>
                  </a:lnTo>
                  <a:cubicBezTo>
                    <a:pt x="487" y="1151"/>
                    <a:pt x="487" y="1151"/>
                    <a:pt x="487" y="1150"/>
                  </a:cubicBezTo>
                  <a:lnTo>
                    <a:pt x="494" y="1130"/>
                  </a:lnTo>
                  <a:lnTo>
                    <a:pt x="493" y="1133"/>
                  </a:lnTo>
                  <a:lnTo>
                    <a:pt x="493" y="1087"/>
                  </a:lnTo>
                  <a:lnTo>
                    <a:pt x="493" y="1078"/>
                  </a:lnTo>
                  <a:lnTo>
                    <a:pt x="497" y="1084"/>
                  </a:lnTo>
                  <a:lnTo>
                    <a:pt x="488" y="1078"/>
                  </a:lnTo>
                  <a:lnTo>
                    <a:pt x="475" y="1072"/>
                  </a:lnTo>
                  <a:cubicBezTo>
                    <a:pt x="474" y="1071"/>
                    <a:pt x="473" y="1070"/>
                    <a:pt x="472" y="1069"/>
                  </a:cubicBezTo>
                  <a:lnTo>
                    <a:pt x="453" y="1040"/>
                  </a:lnTo>
                  <a:cubicBezTo>
                    <a:pt x="452" y="1038"/>
                    <a:pt x="451" y="1037"/>
                    <a:pt x="451" y="1035"/>
                  </a:cubicBezTo>
                  <a:lnTo>
                    <a:pt x="451" y="1016"/>
                  </a:lnTo>
                  <a:cubicBezTo>
                    <a:pt x="451" y="1013"/>
                    <a:pt x="453" y="1011"/>
                    <a:pt x="455" y="1009"/>
                  </a:cubicBezTo>
                  <a:lnTo>
                    <a:pt x="467" y="999"/>
                  </a:lnTo>
                  <a:lnTo>
                    <a:pt x="467" y="1000"/>
                  </a:lnTo>
                  <a:lnTo>
                    <a:pt x="486" y="981"/>
                  </a:lnTo>
                  <a:lnTo>
                    <a:pt x="484" y="985"/>
                  </a:lnTo>
                  <a:lnTo>
                    <a:pt x="490" y="952"/>
                  </a:lnTo>
                  <a:lnTo>
                    <a:pt x="490" y="956"/>
                  </a:lnTo>
                  <a:lnTo>
                    <a:pt x="484" y="933"/>
                  </a:lnTo>
                  <a:cubicBezTo>
                    <a:pt x="484" y="932"/>
                    <a:pt x="484" y="932"/>
                    <a:pt x="484" y="931"/>
                  </a:cubicBezTo>
                  <a:lnTo>
                    <a:pt x="484" y="911"/>
                  </a:lnTo>
                  <a:lnTo>
                    <a:pt x="484" y="915"/>
                  </a:lnTo>
                  <a:lnTo>
                    <a:pt x="478" y="902"/>
                  </a:lnTo>
                  <a:lnTo>
                    <a:pt x="485" y="906"/>
                  </a:lnTo>
                  <a:lnTo>
                    <a:pt x="476" y="906"/>
                  </a:lnTo>
                  <a:cubicBezTo>
                    <a:pt x="475" y="906"/>
                    <a:pt x="474" y="906"/>
                    <a:pt x="473" y="906"/>
                  </a:cubicBezTo>
                  <a:lnTo>
                    <a:pt x="454" y="899"/>
                  </a:lnTo>
                  <a:cubicBezTo>
                    <a:pt x="452" y="899"/>
                    <a:pt x="451" y="898"/>
                    <a:pt x="450" y="896"/>
                  </a:cubicBezTo>
                  <a:lnTo>
                    <a:pt x="431" y="870"/>
                  </a:lnTo>
                  <a:lnTo>
                    <a:pt x="435" y="873"/>
                  </a:lnTo>
                  <a:lnTo>
                    <a:pt x="419" y="870"/>
                  </a:lnTo>
                  <a:lnTo>
                    <a:pt x="429" y="864"/>
                  </a:lnTo>
                  <a:lnTo>
                    <a:pt x="423" y="906"/>
                  </a:lnTo>
                  <a:cubicBezTo>
                    <a:pt x="422" y="907"/>
                    <a:pt x="422" y="909"/>
                    <a:pt x="421" y="910"/>
                  </a:cubicBezTo>
                  <a:lnTo>
                    <a:pt x="401" y="933"/>
                  </a:lnTo>
                  <a:lnTo>
                    <a:pt x="363" y="972"/>
                  </a:lnTo>
                  <a:lnTo>
                    <a:pt x="353" y="982"/>
                  </a:lnTo>
                  <a:cubicBezTo>
                    <a:pt x="351" y="984"/>
                    <a:pt x="349" y="984"/>
                    <a:pt x="347" y="984"/>
                  </a:cubicBezTo>
                  <a:lnTo>
                    <a:pt x="328" y="984"/>
                  </a:lnTo>
                  <a:cubicBezTo>
                    <a:pt x="327" y="984"/>
                    <a:pt x="326" y="984"/>
                    <a:pt x="325" y="984"/>
                  </a:cubicBezTo>
                  <a:lnTo>
                    <a:pt x="296" y="971"/>
                  </a:lnTo>
                  <a:lnTo>
                    <a:pt x="302" y="971"/>
                  </a:lnTo>
                  <a:lnTo>
                    <a:pt x="292" y="974"/>
                  </a:lnTo>
                  <a:lnTo>
                    <a:pt x="298" y="967"/>
                  </a:lnTo>
                  <a:lnTo>
                    <a:pt x="298" y="993"/>
                  </a:lnTo>
                  <a:cubicBezTo>
                    <a:pt x="298" y="996"/>
                    <a:pt x="296" y="999"/>
                    <a:pt x="293" y="1000"/>
                  </a:cubicBezTo>
                  <a:lnTo>
                    <a:pt x="280" y="1006"/>
                  </a:lnTo>
                  <a:cubicBezTo>
                    <a:pt x="277" y="1008"/>
                    <a:pt x="273" y="1007"/>
                    <a:pt x="270" y="1004"/>
                  </a:cubicBezTo>
                  <a:lnTo>
                    <a:pt x="258" y="988"/>
                  </a:lnTo>
                  <a:cubicBezTo>
                    <a:pt x="257" y="987"/>
                    <a:pt x="257" y="987"/>
                    <a:pt x="256" y="986"/>
                  </a:cubicBezTo>
                  <a:lnTo>
                    <a:pt x="244" y="953"/>
                  </a:lnTo>
                  <a:lnTo>
                    <a:pt x="246" y="956"/>
                  </a:lnTo>
                  <a:lnTo>
                    <a:pt x="198" y="914"/>
                  </a:lnTo>
                  <a:lnTo>
                    <a:pt x="200" y="916"/>
                  </a:lnTo>
                  <a:lnTo>
                    <a:pt x="175" y="906"/>
                  </a:lnTo>
                  <a:cubicBezTo>
                    <a:pt x="173" y="905"/>
                    <a:pt x="172" y="905"/>
                    <a:pt x="172" y="904"/>
                  </a:cubicBezTo>
                  <a:lnTo>
                    <a:pt x="156" y="888"/>
                  </a:lnTo>
                  <a:lnTo>
                    <a:pt x="163" y="890"/>
                  </a:lnTo>
                  <a:lnTo>
                    <a:pt x="143" y="893"/>
                  </a:lnTo>
                  <a:cubicBezTo>
                    <a:pt x="141" y="893"/>
                    <a:pt x="139" y="893"/>
                    <a:pt x="137" y="891"/>
                  </a:cubicBezTo>
                  <a:lnTo>
                    <a:pt x="121" y="878"/>
                  </a:lnTo>
                  <a:cubicBezTo>
                    <a:pt x="120" y="878"/>
                    <a:pt x="119" y="877"/>
                    <a:pt x="119" y="876"/>
                  </a:cubicBezTo>
                  <a:lnTo>
                    <a:pt x="116" y="869"/>
                  </a:lnTo>
                  <a:lnTo>
                    <a:pt x="123" y="874"/>
                  </a:lnTo>
                  <a:lnTo>
                    <a:pt x="110" y="874"/>
                  </a:lnTo>
                  <a:cubicBezTo>
                    <a:pt x="108" y="874"/>
                    <a:pt x="106" y="873"/>
                    <a:pt x="104" y="871"/>
                  </a:cubicBezTo>
                  <a:lnTo>
                    <a:pt x="69" y="832"/>
                  </a:lnTo>
                  <a:cubicBezTo>
                    <a:pt x="68" y="831"/>
                    <a:pt x="67" y="829"/>
                    <a:pt x="67" y="828"/>
                  </a:cubicBezTo>
                  <a:lnTo>
                    <a:pt x="64" y="808"/>
                  </a:lnTo>
                  <a:lnTo>
                    <a:pt x="65" y="812"/>
                  </a:lnTo>
                  <a:lnTo>
                    <a:pt x="52" y="796"/>
                  </a:lnTo>
                  <a:cubicBezTo>
                    <a:pt x="51" y="794"/>
                    <a:pt x="51" y="793"/>
                    <a:pt x="51" y="791"/>
                  </a:cubicBezTo>
                  <a:lnTo>
                    <a:pt x="48" y="696"/>
                  </a:lnTo>
                  <a:lnTo>
                    <a:pt x="48" y="683"/>
                  </a:lnTo>
                  <a:lnTo>
                    <a:pt x="52" y="690"/>
                  </a:lnTo>
                  <a:lnTo>
                    <a:pt x="33" y="680"/>
                  </a:lnTo>
                  <a:lnTo>
                    <a:pt x="34" y="681"/>
                  </a:lnTo>
                  <a:lnTo>
                    <a:pt x="12" y="675"/>
                  </a:lnTo>
                  <a:cubicBezTo>
                    <a:pt x="9" y="674"/>
                    <a:pt x="8" y="672"/>
                    <a:pt x="7" y="670"/>
                  </a:cubicBezTo>
                  <a:lnTo>
                    <a:pt x="0" y="657"/>
                  </a:lnTo>
                  <a:lnTo>
                    <a:pt x="15" y="650"/>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5" name="Freeform 918"/>
            <p:cNvSpPr>
              <a:spLocks/>
            </p:cNvSpPr>
            <p:nvPr/>
          </p:nvSpPr>
          <p:spPr bwMode="auto">
            <a:xfrm>
              <a:off x="4713088" y="4152532"/>
              <a:ext cx="305939" cy="262510"/>
            </a:xfrm>
            <a:custGeom>
              <a:avLst/>
              <a:gdLst/>
              <a:ahLst/>
              <a:cxnLst>
                <a:cxn ang="0">
                  <a:pos x="66" y="357"/>
                </a:cxn>
                <a:cxn ang="0">
                  <a:pos x="12" y="294"/>
                </a:cxn>
                <a:cxn ang="0">
                  <a:pos x="0" y="253"/>
                </a:cxn>
                <a:cxn ang="0">
                  <a:pos x="18" y="172"/>
                </a:cxn>
                <a:cxn ang="0">
                  <a:pos x="99" y="102"/>
                </a:cxn>
                <a:cxn ang="0">
                  <a:pos x="161" y="76"/>
                </a:cxn>
                <a:cxn ang="0">
                  <a:pos x="295" y="0"/>
                </a:cxn>
                <a:cxn ang="0">
                  <a:pos x="361" y="50"/>
                </a:cxn>
                <a:cxn ang="0">
                  <a:pos x="393" y="96"/>
                </a:cxn>
                <a:cxn ang="0">
                  <a:pos x="485" y="183"/>
                </a:cxn>
                <a:cxn ang="0">
                  <a:pos x="483" y="250"/>
                </a:cxn>
                <a:cxn ang="0">
                  <a:pos x="378" y="322"/>
                </a:cxn>
                <a:cxn ang="0">
                  <a:pos x="280" y="400"/>
                </a:cxn>
                <a:cxn ang="0">
                  <a:pos x="191" y="389"/>
                </a:cxn>
                <a:cxn ang="0">
                  <a:pos x="99" y="363"/>
                </a:cxn>
                <a:cxn ang="0">
                  <a:pos x="66" y="357"/>
                </a:cxn>
              </a:cxnLst>
              <a:rect l="0" t="0" r="r" b="b"/>
              <a:pathLst>
                <a:path w="512" h="400">
                  <a:moveTo>
                    <a:pt x="66" y="357"/>
                  </a:moveTo>
                  <a:cubicBezTo>
                    <a:pt x="45" y="337"/>
                    <a:pt x="27" y="322"/>
                    <a:pt x="12" y="294"/>
                  </a:cubicBezTo>
                  <a:cubicBezTo>
                    <a:pt x="9" y="279"/>
                    <a:pt x="4" y="267"/>
                    <a:pt x="0" y="253"/>
                  </a:cubicBezTo>
                  <a:cubicBezTo>
                    <a:pt x="4" y="221"/>
                    <a:pt x="4" y="198"/>
                    <a:pt x="18" y="172"/>
                  </a:cubicBezTo>
                  <a:cubicBezTo>
                    <a:pt x="24" y="140"/>
                    <a:pt x="66" y="108"/>
                    <a:pt x="99" y="102"/>
                  </a:cubicBezTo>
                  <a:cubicBezTo>
                    <a:pt x="116" y="87"/>
                    <a:pt x="137" y="79"/>
                    <a:pt x="161" y="76"/>
                  </a:cubicBezTo>
                  <a:cubicBezTo>
                    <a:pt x="206" y="53"/>
                    <a:pt x="250" y="27"/>
                    <a:pt x="295" y="0"/>
                  </a:cubicBezTo>
                  <a:cubicBezTo>
                    <a:pt x="319" y="12"/>
                    <a:pt x="340" y="32"/>
                    <a:pt x="361" y="50"/>
                  </a:cubicBezTo>
                  <a:cubicBezTo>
                    <a:pt x="373" y="70"/>
                    <a:pt x="369" y="82"/>
                    <a:pt x="393" y="96"/>
                  </a:cubicBezTo>
                  <a:cubicBezTo>
                    <a:pt x="417" y="134"/>
                    <a:pt x="450" y="157"/>
                    <a:pt x="485" y="183"/>
                  </a:cubicBezTo>
                  <a:cubicBezTo>
                    <a:pt x="500" y="207"/>
                    <a:pt x="512" y="235"/>
                    <a:pt x="483" y="250"/>
                  </a:cubicBezTo>
                  <a:cubicBezTo>
                    <a:pt x="459" y="282"/>
                    <a:pt x="420" y="314"/>
                    <a:pt x="378" y="322"/>
                  </a:cubicBezTo>
                  <a:cubicBezTo>
                    <a:pt x="340" y="349"/>
                    <a:pt x="334" y="392"/>
                    <a:pt x="280" y="400"/>
                  </a:cubicBezTo>
                  <a:cubicBezTo>
                    <a:pt x="227" y="398"/>
                    <a:pt x="230" y="398"/>
                    <a:pt x="191" y="389"/>
                  </a:cubicBezTo>
                  <a:cubicBezTo>
                    <a:pt x="164" y="369"/>
                    <a:pt x="131" y="369"/>
                    <a:pt x="99" y="363"/>
                  </a:cubicBezTo>
                  <a:cubicBezTo>
                    <a:pt x="96" y="360"/>
                    <a:pt x="66" y="345"/>
                    <a:pt x="66" y="357"/>
                  </a:cubicBezTo>
                </a:path>
              </a:pathLst>
            </a:custGeom>
            <a:solidFill>
              <a:schemeClr val="accent1">
                <a:lumMod val="75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6" name="Freeform 919"/>
            <p:cNvSpPr>
              <a:spLocks/>
            </p:cNvSpPr>
            <p:nvPr/>
          </p:nvSpPr>
          <p:spPr bwMode="auto">
            <a:xfrm>
              <a:off x="4708308" y="4147283"/>
              <a:ext cx="309126" cy="273010"/>
            </a:xfrm>
            <a:custGeom>
              <a:avLst/>
              <a:gdLst/>
              <a:ahLst/>
              <a:cxnLst>
                <a:cxn ang="0">
                  <a:pos x="39" y="342"/>
                </a:cxn>
                <a:cxn ang="0">
                  <a:pos x="1" y="264"/>
                </a:cxn>
                <a:cxn ang="0">
                  <a:pos x="6" y="216"/>
                </a:cxn>
                <a:cxn ang="0">
                  <a:pos x="32" y="151"/>
                </a:cxn>
                <a:cxn ang="0">
                  <a:pos x="77" y="113"/>
                </a:cxn>
                <a:cxn ang="0">
                  <a:pos x="103" y="104"/>
                </a:cxn>
                <a:cxn ang="0">
                  <a:pos x="167" y="77"/>
                </a:cxn>
                <a:cxn ang="0">
                  <a:pos x="308" y="2"/>
                </a:cxn>
                <a:cxn ang="0">
                  <a:pos x="377" y="55"/>
                </a:cxn>
                <a:cxn ang="0">
                  <a:pos x="393" y="88"/>
                </a:cxn>
                <a:cxn ang="0">
                  <a:pos x="449" y="147"/>
                </a:cxn>
                <a:cxn ang="0">
                  <a:pos x="500" y="188"/>
                </a:cxn>
                <a:cxn ang="0">
                  <a:pos x="517" y="226"/>
                </a:cxn>
                <a:cxn ang="0">
                  <a:pos x="512" y="252"/>
                </a:cxn>
                <a:cxn ang="0">
                  <a:pos x="450" y="310"/>
                </a:cxn>
                <a:cxn ang="0">
                  <a:pos x="389" y="338"/>
                </a:cxn>
                <a:cxn ang="0">
                  <a:pos x="369" y="357"/>
                </a:cxn>
                <a:cxn ang="0">
                  <a:pos x="327" y="402"/>
                </a:cxn>
                <a:cxn ang="0">
                  <a:pos x="288" y="416"/>
                </a:cxn>
                <a:cxn ang="0">
                  <a:pos x="221" y="410"/>
                </a:cxn>
                <a:cxn ang="0">
                  <a:pos x="174" y="392"/>
                </a:cxn>
                <a:cxn ang="0">
                  <a:pos x="106" y="379"/>
                </a:cxn>
                <a:cxn ang="0">
                  <a:pos x="98" y="375"/>
                </a:cxn>
                <a:cxn ang="0">
                  <a:pos x="78" y="368"/>
                </a:cxn>
                <a:cxn ang="0">
                  <a:pos x="69" y="360"/>
                </a:cxn>
                <a:cxn ang="0">
                  <a:pos x="91" y="355"/>
                </a:cxn>
                <a:cxn ang="0">
                  <a:pos x="106" y="361"/>
                </a:cxn>
                <a:cxn ang="0">
                  <a:pos x="157" y="372"/>
                </a:cxn>
                <a:cxn ang="0">
                  <a:pos x="203" y="391"/>
                </a:cxn>
                <a:cxn ang="0">
                  <a:pos x="239" y="398"/>
                </a:cxn>
                <a:cxn ang="0">
                  <a:pos x="286" y="401"/>
                </a:cxn>
                <a:cxn ang="0">
                  <a:pos x="338" y="371"/>
                </a:cxn>
                <a:cxn ang="0">
                  <a:pos x="357" y="347"/>
                </a:cxn>
                <a:cxn ang="0">
                  <a:pos x="415" y="313"/>
                </a:cxn>
                <a:cxn ang="0">
                  <a:pos x="440" y="298"/>
                </a:cxn>
                <a:cxn ang="0">
                  <a:pos x="499" y="244"/>
                </a:cxn>
                <a:cxn ang="0">
                  <a:pos x="496" y="212"/>
                </a:cxn>
                <a:cxn ang="0">
                  <a:pos x="489" y="198"/>
                </a:cxn>
                <a:cxn ang="0">
                  <a:pos x="395" y="110"/>
                </a:cxn>
                <a:cxn ang="0">
                  <a:pos x="382" y="99"/>
                </a:cxn>
                <a:cxn ang="0">
                  <a:pos x="364" y="65"/>
                </a:cxn>
                <a:cxn ang="0">
                  <a:pos x="307" y="15"/>
                </a:cxn>
                <a:cxn ang="0">
                  <a:pos x="138" y="101"/>
                </a:cxn>
                <a:cxn ang="0">
                  <a:pos x="110" y="118"/>
                </a:cxn>
                <a:cxn ang="0">
                  <a:pos x="61" y="142"/>
                </a:cxn>
                <a:cxn ang="0">
                  <a:pos x="45" y="160"/>
                </a:cxn>
                <a:cxn ang="0">
                  <a:pos x="21" y="219"/>
                </a:cxn>
                <a:cxn ang="0">
                  <a:pos x="28" y="300"/>
                </a:cxn>
                <a:cxn ang="0">
                  <a:pos x="51" y="332"/>
                </a:cxn>
              </a:cxnLst>
              <a:rect l="0" t="0" r="r" b="b"/>
              <a:pathLst>
                <a:path w="518" h="417">
                  <a:moveTo>
                    <a:pt x="69" y="371"/>
                  </a:moveTo>
                  <a:lnTo>
                    <a:pt x="40" y="343"/>
                  </a:lnTo>
                  <a:cubicBezTo>
                    <a:pt x="40" y="343"/>
                    <a:pt x="39" y="343"/>
                    <a:pt x="39" y="342"/>
                  </a:cubicBezTo>
                  <a:lnTo>
                    <a:pt x="14" y="307"/>
                  </a:lnTo>
                  <a:cubicBezTo>
                    <a:pt x="13" y="306"/>
                    <a:pt x="13" y="306"/>
                    <a:pt x="13" y="305"/>
                  </a:cubicBezTo>
                  <a:lnTo>
                    <a:pt x="1" y="264"/>
                  </a:lnTo>
                  <a:cubicBezTo>
                    <a:pt x="0" y="263"/>
                    <a:pt x="0" y="262"/>
                    <a:pt x="1" y="261"/>
                  </a:cubicBezTo>
                  <a:lnTo>
                    <a:pt x="6" y="218"/>
                  </a:lnTo>
                  <a:cubicBezTo>
                    <a:pt x="6" y="217"/>
                    <a:pt x="6" y="216"/>
                    <a:pt x="6" y="216"/>
                  </a:cubicBezTo>
                  <a:lnTo>
                    <a:pt x="19" y="178"/>
                  </a:lnTo>
                  <a:lnTo>
                    <a:pt x="30" y="153"/>
                  </a:lnTo>
                  <a:cubicBezTo>
                    <a:pt x="31" y="152"/>
                    <a:pt x="31" y="152"/>
                    <a:pt x="32" y="151"/>
                  </a:cubicBezTo>
                  <a:lnTo>
                    <a:pt x="51" y="130"/>
                  </a:lnTo>
                  <a:cubicBezTo>
                    <a:pt x="51" y="130"/>
                    <a:pt x="52" y="129"/>
                    <a:pt x="52" y="129"/>
                  </a:cubicBezTo>
                  <a:lnTo>
                    <a:pt x="77" y="113"/>
                  </a:lnTo>
                  <a:cubicBezTo>
                    <a:pt x="78" y="112"/>
                    <a:pt x="78" y="112"/>
                    <a:pt x="79" y="112"/>
                  </a:cubicBezTo>
                  <a:lnTo>
                    <a:pt x="105" y="103"/>
                  </a:lnTo>
                  <a:lnTo>
                    <a:pt x="103" y="104"/>
                  </a:lnTo>
                  <a:lnTo>
                    <a:pt x="131" y="87"/>
                  </a:lnTo>
                  <a:cubicBezTo>
                    <a:pt x="132" y="86"/>
                    <a:pt x="133" y="86"/>
                    <a:pt x="133" y="86"/>
                  </a:cubicBezTo>
                  <a:lnTo>
                    <a:pt x="167" y="77"/>
                  </a:lnTo>
                  <a:lnTo>
                    <a:pt x="166" y="78"/>
                  </a:lnTo>
                  <a:lnTo>
                    <a:pt x="300" y="2"/>
                  </a:lnTo>
                  <a:cubicBezTo>
                    <a:pt x="302" y="0"/>
                    <a:pt x="305" y="0"/>
                    <a:pt x="308" y="2"/>
                  </a:cubicBezTo>
                  <a:lnTo>
                    <a:pt x="342" y="25"/>
                  </a:lnTo>
                  <a:lnTo>
                    <a:pt x="375" y="52"/>
                  </a:lnTo>
                  <a:cubicBezTo>
                    <a:pt x="375" y="53"/>
                    <a:pt x="376" y="54"/>
                    <a:pt x="377" y="55"/>
                  </a:cubicBezTo>
                  <a:lnTo>
                    <a:pt x="389" y="80"/>
                  </a:lnTo>
                  <a:lnTo>
                    <a:pt x="395" y="90"/>
                  </a:lnTo>
                  <a:lnTo>
                    <a:pt x="393" y="88"/>
                  </a:lnTo>
                  <a:lnTo>
                    <a:pt x="406" y="98"/>
                  </a:lnTo>
                  <a:cubicBezTo>
                    <a:pt x="407" y="98"/>
                    <a:pt x="407" y="99"/>
                    <a:pt x="407" y="99"/>
                  </a:cubicBezTo>
                  <a:lnTo>
                    <a:pt x="449" y="147"/>
                  </a:lnTo>
                  <a:lnTo>
                    <a:pt x="448" y="146"/>
                  </a:lnTo>
                  <a:lnTo>
                    <a:pt x="498" y="185"/>
                  </a:lnTo>
                  <a:cubicBezTo>
                    <a:pt x="499" y="186"/>
                    <a:pt x="500" y="187"/>
                    <a:pt x="500" y="188"/>
                  </a:cubicBezTo>
                  <a:lnTo>
                    <a:pt x="510" y="206"/>
                  </a:lnTo>
                  <a:cubicBezTo>
                    <a:pt x="511" y="206"/>
                    <a:pt x="511" y="207"/>
                    <a:pt x="511" y="207"/>
                  </a:cubicBezTo>
                  <a:lnTo>
                    <a:pt x="517" y="226"/>
                  </a:lnTo>
                  <a:cubicBezTo>
                    <a:pt x="517" y="227"/>
                    <a:pt x="518" y="229"/>
                    <a:pt x="517" y="230"/>
                  </a:cubicBezTo>
                  <a:lnTo>
                    <a:pt x="514" y="247"/>
                  </a:lnTo>
                  <a:cubicBezTo>
                    <a:pt x="514" y="249"/>
                    <a:pt x="513" y="250"/>
                    <a:pt x="512" y="252"/>
                  </a:cubicBezTo>
                  <a:lnTo>
                    <a:pt x="497" y="265"/>
                  </a:lnTo>
                  <a:lnTo>
                    <a:pt x="451" y="309"/>
                  </a:lnTo>
                  <a:cubicBezTo>
                    <a:pt x="451" y="310"/>
                    <a:pt x="450" y="310"/>
                    <a:pt x="450" y="310"/>
                  </a:cubicBezTo>
                  <a:lnTo>
                    <a:pt x="422" y="327"/>
                  </a:lnTo>
                  <a:cubicBezTo>
                    <a:pt x="421" y="328"/>
                    <a:pt x="421" y="328"/>
                    <a:pt x="420" y="328"/>
                  </a:cubicBezTo>
                  <a:lnTo>
                    <a:pt x="389" y="338"/>
                  </a:lnTo>
                  <a:lnTo>
                    <a:pt x="392" y="336"/>
                  </a:lnTo>
                  <a:lnTo>
                    <a:pt x="368" y="358"/>
                  </a:lnTo>
                  <a:lnTo>
                    <a:pt x="369" y="357"/>
                  </a:lnTo>
                  <a:lnTo>
                    <a:pt x="350" y="381"/>
                  </a:lnTo>
                  <a:cubicBezTo>
                    <a:pt x="349" y="382"/>
                    <a:pt x="349" y="382"/>
                    <a:pt x="349" y="382"/>
                  </a:cubicBezTo>
                  <a:lnTo>
                    <a:pt x="327" y="402"/>
                  </a:lnTo>
                  <a:cubicBezTo>
                    <a:pt x="326" y="403"/>
                    <a:pt x="325" y="404"/>
                    <a:pt x="324" y="404"/>
                  </a:cubicBezTo>
                  <a:lnTo>
                    <a:pt x="291" y="416"/>
                  </a:lnTo>
                  <a:cubicBezTo>
                    <a:pt x="290" y="416"/>
                    <a:pt x="289" y="417"/>
                    <a:pt x="288" y="416"/>
                  </a:cubicBezTo>
                  <a:lnTo>
                    <a:pt x="257" y="415"/>
                  </a:lnTo>
                  <a:lnTo>
                    <a:pt x="238" y="413"/>
                  </a:lnTo>
                  <a:lnTo>
                    <a:pt x="221" y="410"/>
                  </a:lnTo>
                  <a:lnTo>
                    <a:pt x="198" y="405"/>
                  </a:lnTo>
                  <a:cubicBezTo>
                    <a:pt x="197" y="405"/>
                    <a:pt x="196" y="405"/>
                    <a:pt x="195" y="404"/>
                  </a:cubicBezTo>
                  <a:lnTo>
                    <a:pt x="174" y="392"/>
                  </a:lnTo>
                  <a:lnTo>
                    <a:pt x="176" y="393"/>
                  </a:lnTo>
                  <a:lnTo>
                    <a:pt x="153" y="387"/>
                  </a:lnTo>
                  <a:lnTo>
                    <a:pt x="106" y="379"/>
                  </a:lnTo>
                  <a:cubicBezTo>
                    <a:pt x="105" y="379"/>
                    <a:pt x="104" y="379"/>
                    <a:pt x="103" y="378"/>
                  </a:cubicBezTo>
                  <a:lnTo>
                    <a:pt x="97" y="374"/>
                  </a:lnTo>
                  <a:lnTo>
                    <a:pt x="98" y="375"/>
                  </a:lnTo>
                  <a:lnTo>
                    <a:pt x="86" y="370"/>
                  </a:lnTo>
                  <a:lnTo>
                    <a:pt x="88" y="370"/>
                  </a:lnTo>
                  <a:lnTo>
                    <a:pt x="78" y="368"/>
                  </a:lnTo>
                  <a:lnTo>
                    <a:pt x="85" y="366"/>
                  </a:lnTo>
                  <a:lnTo>
                    <a:pt x="80" y="371"/>
                  </a:lnTo>
                  <a:lnTo>
                    <a:pt x="69" y="360"/>
                  </a:lnTo>
                  <a:lnTo>
                    <a:pt x="74" y="355"/>
                  </a:lnTo>
                  <a:cubicBezTo>
                    <a:pt x="76" y="353"/>
                    <a:pt x="78" y="352"/>
                    <a:pt x="81" y="353"/>
                  </a:cubicBezTo>
                  <a:lnTo>
                    <a:pt x="91" y="355"/>
                  </a:lnTo>
                  <a:cubicBezTo>
                    <a:pt x="92" y="355"/>
                    <a:pt x="92" y="355"/>
                    <a:pt x="93" y="355"/>
                  </a:cubicBezTo>
                  <a:lnTo>
                    <a:pt x="105" y="360"/>
                  </a:lnTo>
                  <a:cubicBezTo>
                    <a:pt x="105" y="360"/>
                    <a:pt x="105" y="361"/>
                    <a:pt x="106" y="361"/>
                  </a:cubicBezTo>
                  <a:lnTo>
                    <a:pt x="112" y="365"/>
                  </a:lnTo>
                  <a:lnTo>
                    <a:pt x="109" y="364"/>
                  </a:lnTo>
                  <a:lnTo>
                    <a:pt x="157" y="372"/>
                  </a:lnTo>
                  <a:lnTo>
                    <a:pt x="180" y="378"/>
                  </a:lnTo>
                  <a:cubicBezTo>
                    <a:pt x="181" y="378"/>
                    <a:pt x="182" y="378"/>
                    <a:pt x="182" y="379"/>
                  </a:cubicBezTo>
                  <a:lnTo>
                    <a:pt x="203" y="391"/>
                  </a:lnTo>
                  <a:lnTo>
                    <a:pt x="201" y="390"/>
                  </a:lnTo>
                  <a:lnTo>
                    <a:pt x="224" y="395"/>
                  </a:lnTo>
                  <a:lnTo>
                    <a:pt x="239" y="398"/>
                  </a:lnTo>
                  <a:lnTo>
                    <a:pt x="258" y="399"/>
                  </a:lnTo>
                  <a:lnTo>
                    <a:pt x="289" y="400"/>
                  </a:lnTo>
                  <a:lnTo>
                    <a:pt x="286" y="401"/>
                  </a:lnTo>
                  <a:lnTo>
                    <a:pt x="319" y="389"/>
                  </a:lnTo>
                  <a:lnTo>
                    <a:pt x="316" y="391"/>
                  </a:lnTo>
                  <a:lnTo>
                    <a:pt x="338" y="371"/>
                  </a:lnTo>
                  <a:lnTo>
                    <a:pt x="337" y="371"/>
                  </a:lnTo>
                  <a:lnTo>
                    <a:pt x="356" y="347"/>
                  </a:lnTo>
                  <a:cubicBezTo>
                    <a:pt x="356" y="347"/>
                    <a:pt x="357" y="347"/>
                    <a:pt x="357" y="347"/>
                  </a:cubicBezTo>
                  <a:lnTo>
                    <a:pt x="381" y="325"/>
                  </a:lnTo>
                  <a:cubicBezTo>
                    <a:pt x="382" y="324"/>
                    <a:pt x="383" y="323"/>
                    <a:pt x="384" y="323"/>
                  </a:cubicBezTo>
                  <a:lnTo>
                    <a:pt x="415" y="313"/>
                  </a:lnTo>
                  <a:lnTo>
                    <a:pt x="413" y="314"/>
                  </a:lnTo>
                  <a:lnTo>
                    <a:pt x="441" y="297"/>
                  </a:lnTo>
                  <a:lnTo>
                    <a:pt x="440" y="298"/>
                  </a:lnTo>
                  <a:lnTo>
                    <a:pt x="486" y="252"/>
                  </a:lnTo>
                  <a:lnTo>
                    <a:pt x="501" y="239"/>
                  </a:lnTo>
                  <a:lnTo>
                    <a:pt x="499" y="244"/>
                  </a:lnTo>
                  <a:lnTo>
                    <a:pt x="502" y="227"/>
                  </a:lnTo>
                  <a:lnTo>
                    <a:pt x="502" y="231"/>
                  </a:lnTo>
                  <a:lnTo>
                    <a:pt x="496" y="212"/>
                  </a:lnTo>
                  <a:lnTo>
                    <a:pt x="496" y="213"/>
                  </a:lnTo>
                  <a:lnTo>
                    <a:pt x="486" y="195"/>
                  </a:lnTo>
                  <a:lnTo>
                    <a:pt x="489" y="198"/>
                  </a:lnTo>
                  <a:lnTo>
                    <a:pt x="439" y="159"/>
                  </a:lnTo>
                  <a:cubicBezTo>
                    <a:pt x="438" y="158"/>
                    <a:pt x="438" y="158"/>
                    <a:pt x="437" y="158"/>
                  </a:cubicBezTo>
                  <a:lnTo>
                    <a:pt x="395" y="110"/>
                  </a:lnTo>
                  <a:lnTo>
                    <a:pt x="397" y="111"/>
                  </a:lnTo>
                  <a:lnTo>
                    <a:pt x="384" y="101"/>
                  </a:lnTo>
                  <a:cubicBezTo>
                    <a:pt x="383" y="100"/>
                    <a:pt x="382" y="100"/>
                    <a:pt x="382" y="99"/>
                  </a:cubicBezTo>
                  <a:lnTo>
                    <a:pt x="374" y="87"/>
                  </a:lnTo>
                  <a:lnTo>
                    <a:pt x="362" y="62"/>
                  </a:lnTo>
                  <a:lnTo>
                    <a:pt x="364" y="65"/>
                  </a:lnTo>
                  <a:lnTo>
                    <a:pt x="333" y="38"/>
                  </a:lnTo>
                  <a:lnTo>
                    <a:pt x="299" y="15"/>
                  </a:lnTo>
                  <a:lnTo>
                    <a:pt x="307" y="15"/>
                  </a:lnTo>
                  <a:lnTo>
                    <a:pt x="173" y="91"/>
                  </a:lnTo>
                  <a:cubicBezTo>
                    <a:pt x="173" y="92"/>
                    <a:pt x="172" y="92"/>
                    <a:pt x="172" y="92"/>
                  </a:cubicBezTo>
                  <a:lnTo>
                    <a:pt x="138" y="101"/>
                  </a:lnTo>
                  <a:lnTo>
                    <a:pt x="140" y="100"/>
                  </a:lnTo>
                  <a:lnTo>
                    <a:pt x="112" y="117"/>
                  </a:lnTo>
                  <a:cubicBezTo>
                    <a:pt x="111" y="118"/>
                    <a:pt x="111" y="118"/>
                    <a:pt x="110" y="118"/>
                  </a:cubicBezTo>
                  <a:lnTo>
                    <a:pt x="84" y="127"/>
                  </a:lnTo>
                  <a:lnTo>
                    <a:pt x="86" y="126"/>
                  </a:lnTo>
                  <a:lnTo>
                    <a:pt x="61" y="142"/>
                  </a:lnTo>
                  <a:lnTo>
                    <a:pt x="62" y="141"/>
                  </a:lnTo>
                  <a:lnTo>
                    <a:pt x="43" y="162"/>
                  </a:lnTo>
                  <a:lnTo>
                    <a:pt x="45" y="160"/>
                  </a:lnTo>
                  <a:lnTo>
                    <a:pt x="34" y="183"/>
                  </a:lnTo>
                  <a:lnTo>
                    <a:pt x="21" y="221"/>
                  </a:lnTo>
                  <a:lnTo>
                    <a:pt x="21" y="219"/>
                  </a:lnTo>
                  <a:lnTo>
                    <a:pt x="16" y="262"/>
                  </a:lnTo>
                  <a:lnTo>
                    <a:pt x="16" y="259"/>
                  </a:lnTo>
                  <a:lnTo>
                    <a:pt x="28" y="300"/>
                  </a:lnTo>
                  <a:lnTo>
                    <a:pt x="27" y="298"/>
                  </a:lnTo>
                  <a:lnTo>
                    <a:pt x="52" y="333"/>
                  </a:lnTo>
                  <a:lnTo>
                    <a:pt x="51" y="332"/>
                  </a:lnTo>
                  <a:lnTo>
                    <a:pt x="80" y="360"/>
                  </a:lnTo>
                  <a:lnTo>
                    <a:pt x="69" y="371"/>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7" name="Freeform 920"/>
            <p:cNvSpPr>
              <a:spLocks/>
            </p:cNvSpPr>
            <p:nvPr/>
          </p:nvSpPr>
          <p:spPr bwMode="auto">
            <a:xfrm>
              <a:off x="4708308" y="4147283"/>
              <a:ext cx="309126" cy="273010"/>
            </a:xfrm>
            <a:custGeom>
              <a:avLst/>
              <a:gdLst/>
              <a:ahLst/>
              <a:cxnLst>
                <a:cxn ang="0">
                  <a:pos x="37" y="342"/>
                </a:cxn>
                <a:cxn ang="0">
                  <a:pos x="1" y="264"/>
                </a:cxn>
                <a:cxn ang="0">
                  <a:pos x="6" y="217"/>
                </a:cxn>
                <a:cxn ang="0">
                  <a:pos x="31" y="152"/>
                </a:cxn>
                <a:cxn ang="0">
                  <a:pos x="76" y="114"/>
                </a:cxn>
                <a:cxn ang="0">
                  <a:pos x="101" y="107"/>
                </a:cxn>
                <a:cxn ang="0">
                  <a:pos x="168" y="80"/>
                </a:cxn>
                <a:cxn ang="0">
                  <a:pos x="307" y="2"/>
                </a:cxn>
                <a:cxn ang="0">
                  <a:pos x="377" y="58"/>
                </a:cxn>
                <a:cxn ang="0">
                  <a:pos x="394" y="90"/>
                </a:cxn>
                <a:cxn ang="0">
                  <a:pos x="407" y="101"/>
                </a:cxn>
                <a:cxn ang="0">
                  <a:pos x="496" y="185"/>
                </a:cxn>
                <a:cxn ang="0">
                  <a:pos x="510" y="209"/>
                </a:cxn>
                <a:cxn ang="0">
                  <a:pos x="512" y="249"/>
                </a:cxn>
                <a:cxn ang="0">
                  <a:pos x="495" y="264"/>
                </a:cxn>
                <a:cxn ang="0">
                  <a:pos x="450" y="311"/>
                </a:cxn>
                <a:cxn ang="0">
                  <a:pos x="419" y="329"/>
                </a:cxn>
                <a:cxn ang="0">
                  <a:pos x="367" y="358"/>
                </a:cxn>
                <a:cxn ang="0">
                  <a:pos x="348" y="383"/>
                </a:cxn>
                <a:cxn ang="0">
                  <a:pos x="292" y="416"/>
                </a:cxn>
                <a:cxn ang="0">
                  <a:pos x="238" y="413"/>
                </a:cxn>
                <a:cxn ang="0">
                  <a:pos x="195" y="406"/>
                </a:cxn>
                <a:cxn ang="0">
                  <a:pos x="151" y="389"/>
                </a:cxn>
                <a:cxn ang="0">
                  <a:pos x="94" y="375"/>
                </a:cxn>
                <a:cxn ang="0">
                  <a:pos x="87" y="371"/>
                </a:cxn>
                <a:cxn ang="0">
                  <a:pos x="79" y="372"/>
                </a:cxn>
                <a:cxn ang="0">
                  <a:pos x="73" y="356"/>
                </a:cxn>
                <a:cxn ang="0">
                  <a:pos x="92" y="356"/>
                </a:cxn>
                <a:cxn ang="0">
                  <a:pos x="111" y="367"/>
                </a:cxn>
                <a:cxn ang="0">
                  <a:pos x="178" y="380"/>
                </a:cxn>
                <a:cxn ang="0">
                  <a:pos x="200" y="392"/>
                </a:cxn>
                <a:cxn ang="0">
                  <a:pos x="258" y="398"/>
                </a:cxn>
                <a:cxn ang="0">
                  <a:pos x="318" y="390"/>
                </a:cxn>
                <a:cxn ang="0">
                  <a:pos x="336" y="373"/>
                </a:cxn>
                <a:cxn ang="0">
                  <a:pos x="380" y="325"/>
                </a:cxn>
                <a:cxn ang="0">
                  <a:pos x="412" y="315"/>
                </a:cxn>
                <a:cxn ang="0">
                  <a:pos x="464" y="277"/>
                </a:cxn>
                <a:cxn ang="0">
                  <a:pos x="484" y="253"/>
                </a:cxn>
                <a:cxn ang="0">
                  <a:pos x="501" y="229"/>
                </a:cxn>
                <a:cxn ang="0">
                  <a:pos x="495" y="215"/>
                </a:cxn>
                <a:cxn ang="0">
                  <a:pos x="438" y="160"/>
                </a:cxn>
                <a:cxn ang="0">
                  <a:pos x="397" y="113"/>
                </a:cxn>
                <a:cxn ang="0">
                  <a:pos x="373" y="90"/>
                </a:cxn>
                <a:cxn ang="0">
                  <a:pos x="364" y="67"/>
                </a:cxn>
                <a:cxn ang="0">
                  <a:pos x="307" y="15"/>
                </a:cxn>
                <a:cxn ang="0">
                  <a:pos x="137" y="102"/>
                </a:cxn>
                <a:cxn ang="0">
                  <a:pos x="108" y="121"/>
                </a:cxn>
                <a:cxn ang="0">
                  <a:pos x="60" y="143"/>
                </a:cxn>
                <a:cxn ang="0">
                  <a:pos x="44" y="161"/>
                </a:cxn>
                <a:cxn ang="0">
                  <a:pos x="21" y="220"/>
                </a:cxn>
                <a:cxn ang="0">
                  <a:pos x="26" y="299"/>
                </a:cxn>
                <a:cxn ang="0">
                  <a:pos x="49" y="332"/>
                </a:cxn>
                <a:cxn ang="0">
                  <a:pos x="68" y="372"/>
                </a:cxn>
              </a:cxnLst>
              <a:rect l="0" t="0" r="r" b="b"/>
              <a:pathLst>
                <a:path w="517" h="417">
                  <a:moveTo>
                    <a:pt x="68" y="372"/>
                  </a:moveTo>
                  <a:lnTo>
                    <a:pt x="38" y="343"/>
                  </a:lnTo>
                  <a:cubicBezTo>
                    <a:pt x="38" y="343"/>
                    <a:pt x="37" y="342"/>
                    <a:pt x="37" y="342"/>
                  </a:cubicBezTo>
                  <a:lnTo>
                    <a:pt x="12" y="306"/>
                  </a:lnTo>
                  <a:cubicBezTo>
                    <a:pt x="11" y="305"/>
                    <a:pt x="11" y="304"/>
                    <a:pt x="11" y="303"/>
                  </a:cubicBezTo>
                  <a:lnTo>
                    <a:pt x="1" y="264"/>
                  </a:lnTo>
                  <a:cubicBezTo>
                    <a:pt x="0" y="264"/>
                    <a:pt x="0" y="263"/>
                    <a:pt x="1" y="262"/>
                  </a:cubicBezTo>
                  <a:lnTo>
                    <a:pt x="6" y="219"/>
                  </a:lnTo>
                  <a:cubicBezTo>
                    <a:pt x="6" y="218"/>
                    <a:pt x="6" y="218"/>
                    <a:pt x="6" y="217"/>
                  </a:cubicBezTo>
                  <a:lnTo>
                    <a:pt x="18" y="179"/>
                  </a:lnTo>
                  <a:lnTo>
                    <a:pt x="29" y="154"/>
                  </a:lnTo>
                  <a:cubicBezTo>
                    <a:pt x="30" y="153"/>
                    <a:pt x="30" y="153"/>
                    <a:pt x="31" y="152"/>
                  </a:cubicBezTo>
                  <a:lnTo>
                    <a:pt x="50" y="131"/>
                  </a:lnTo>
                  <a:cubicBezTo>
                    <a:pt x="50" y="131"/>
                    <a:pt x="51" y="130"/>
                    <a:pt x="51" y="130"/>
                  </a:cubicBezTo>
                  <a:lnTo>
                    <a:pt x="76" y="114"/>
                  </a:lnTo>
                  <a:cubicBezTo>
                    <a:pt x="77" y="113"/>
                    <a:pt x="78" y="113"/>
                    <a:pt x="78" y="113"/>
                  </a:cubicBezTo>
                  <a:lnTo>
                    <a:pt x="103" y="106"/>
                  </a:lnTo>
                  <a:lnTo>
                    <a:pt x="101" y="107"/>
                  </a:lnTo>
                  <a:lnTo>
                    <a:pt x="131" y="88"/>
                  </a:lnTo>
                  <a:cubicBezTo>
                    <a:pt x="132" y="87"/>
                    <a:pt x="133" y="87"/>
                    <a:pt x="134" y="87"/>
                  </a:cubicBezTo>
                  <a:lnTo>
                    <a:pt x="168" y="80"/>
                  </a:lnTo>
                  <a:lnTo>
                    <a:pt x="165" y="81"/>
                  </a:lnTo>
                  <a:lnTo>
                    <a:pt x="298" y="2"/>
                  </a:lnTo>
                  <a:cubicBezTo>
                    <a:pt x="301" y="0"/>
                    <a:pt x="304" y="0"/>
                    <a:pt x="307" y="2"/>
                  </a:cubicBezTo>
                  <a:lnTo>
                    <a:pt x="342" y="26"/>
                  </a:lnTo>
                  <a:lnTo>
                    <a:pt x="375" y="56"/>
                  </a:lnTo>
                  <a:cubicBezTo>
                    <a:pt x="376" y="56"/>
                    <a:pt x="376" y="57"/>
                    <a:pt x="377" y="58"/>
                  </a:cubicBezTo>
                  <a:lnTo>
                    <a:pt x="387" y="82"/>
                  </a:lnTo>
                  <a:lnTo>
                    <a:pt x="386" y="80"/>
                  </a:lnTo>
                  <a:lnTo>
                    <a:pt x="394" y="90"/>
                  </a:lnTo>
                  <a:lnTo>
                    <a:pt x="392" y="89"/>
                  </a:lnTo>
                  <a:lnTo>
                    <a:pt x="406" y="100"/>
                  </a:lnTo>
                  <a:cubicBezTo>
                    <a:pt x="407" y="100"/>
                    <a:pt x="407" y="101"/>
                    <a:pt x="407" y="101"/>
                  </a:cubicBezTo>
                  <a:lnTo>
                    <a:pt x="448" y="148"/>
                  </a:lnTo>
                  <a:lnTo>
                    <a:pt x="447" y="147"/>
                  </a:lnTo>
                  <a:lnTo>
                    <a:pt x="496" y="185"/>
                  </a:lnTo>
                  <a:cubicBezTo>
                    <a:pt x="497" y="186"/>
                    <a:pt x="498" y="187"/>
                    <a:pt x="498" y="188"/>
                  </a:cubicBezTo>
                  <a:lnTo>
                    <a:pt x="509" y="208"/>
                  </a:lnTo>
                  <a:cubicBezTo>
                    <a:pt x="510" y="208"/>
                    <a:pt x="510" y="209"/>
                    <a:pt x="510" y="209"/>
                  </a:cubicBezTo>
                  <a:lnTo>
                    <a:pt x="516" y="228"/>
                  </a:lnTo>
                  <a:cubicBezTo>
                    <a:pt x="517" y="229"/>
                    <a:pt x="517" y="231"/>
                    <a:pt x="516" y="232"/>
                  </a:cubicBezTo>
                  <a:lnTo>
                    <a:pt x="512" y="249"/>
                  </a:lnTo>
                  <a:cubicBezTo>
                    <a:pt x="512" y="251"/>
                    <a:pt x="511" y="253"/>
                    <a:pt x="509" y="254"/>
                  </a:cubicBezTo>
                  <a:lnTo>
                    <a:pt x="493" y="266"/>
                  </a:lnTo>
                  <a:lnTo>
                    <a:pt x="495" y="264"/>
                  </a:lnTo>
                  <a:lnTo>
                    <a:pt x="476" y="288"/>
                  </a:lnTo>
                  <a:cubicBezTo>
                    <a:pt x="475" y="289"/>
                    <a:pt x="475" y="289"/>
                    <a:pt x="475" y="290"/>
                  </a:cubicBezTo>
                  <a:lnTo>
                    <a:pt x="450" y="311"/>
                  </a:lnTo>
                  <a:cubicBezTo>
                    <a:pt x="449" y="311"/>
                    <a:pt x="449" y="311"/>
                    <a:pt x="449" y="311"/>
                  </a:cubicBezTo>
                  <a:lnTo>
                    <a:pt x="421" y="328"/>
                  </a:lnTo>
                  <a:cubicBezTo>
                    <a:pt x="420" y="329"/>
                    <a:pt x="419" y="329"/>
                    <a:pt x="419" y="329"/>
                  </a:cubicBezTo>
                  <a:lnTo>
                    <a:pt x="388" y="338"/>
                  </a:lnTo>
                  <a:lnTo>
                    <a:pt x="391" y="336"/>
                  </a:lnTo>
                  <a:lnTo>
                    <a:pt x="367" y="358"/>
                  </a:lnTo>
                  <a:lnTo>
                    <a:pt x="368" y="357"/>
                  </a:lnTo>
                  <a:lnTo>
                    <a:pt x="349" y="382"/>
                  </a:lnTo>
                  <a:cubicBezTo>
                    <a:pt x="349" y="383"/>
                    <a:pt x="348" y="383"/>
                    <a:pt x="348" y="383"/>
                  </a:cubicBezTo>
                  <a:lnTo>
                    <a:pt x="326" y="403"/>
                  </a:lnTo>
                  <a:cubicBezTo>
                    <a:pt x="325" y="404"/>
                    <a:pt x="324" y="405"/>
                    <a:pt x="323" y="405"/>
                  </a:cubicBezTo>
                  <a:lnTo>
                    <a:pt x="292" y="416"/>
                  </a:lnTo>
                  <a:cubicBezTo>
                    <a:pt x="291" y="416"/>
                    <a:pt x="290" y="417"/>
                    <a:pt x="289" y="416"/>
                  </a:cubicBezTo>
                  <a:lnTo>
                    <a:pt x="257" y="414"/>
                  </a:lnTo>
                  <a:lnTo>
                    <a:pt x="238" y="413"/>
                  </a:lnTo>
                  <a:lnTo>
                    <a:pt x="221" y="411"/>
                  </a:lnTo>
                  <a:lnTo>
                    <a:pt x="197" y="407"/>
                  </a:lnTo>
                  <a:cubicBezTo>
                    <a:pt x="196" y="407"/>
                    <a:pt x="195" y="407"/>
                    <a:pt x="195" y="406"/>
                  </a:cubicBezTo>
                  <a:lnTo>
                    <a:pt x="173" y="394"/>
                  </a:lnTo>
                  <a:lnTo>
                    <a:pt x="174" y="395"/>
                  </a:lnTo>
                  <a:lnTo>
                    <a:pt x="151" y="389"/>
                  </a:lnTo>
                  <a:lnTo>
                    <a:pt x="104" y="381"/>
                  </a:lnTo>
                  <a:cubicBezTo>
                    <a:pt x="103" y="381"/>
                    <a:pt x="101" y="381"/>
                    <a:pt x="100" y="380"/>
                  </a:cubicBezTo>
                  <a:lnTo>
                    <a:pt x="94" y="375"/>
                  </a:lnTo>
                  <a:lnTo>
                    <a:pt x="96" y="376"/>
                  </a:lnTo>
                  <a:lnTo>
                    <a:pt x="85" y="371"/>
                  </a:lnTo>
                  <a:lnTo>
                    <a:pt x="87" y="371"/>
                  </a:lnTo>
                  <a:lnTo>
                    <a:pt x="77" y="369"/>
                  </a:lnTo>
                  <a:lnTo>
                    <a:pt x="84" y="367"/>
                  </a:lnTo>
                  <a:lnTo>
                    <a:pt x="79" y="372"/>
                  </a:lnTo>
                  <a:cubicBezTo>
                    <a:pt x="76" y="375"/>
                    <a:pt x="71" y="375"/>
                    <a:pt x="68" y="372"/>
                  </a:cubicBezTo>
                  <a:cubicBezTo>
                    <a:pt x="65" y="369"/>
                    <a:pt x="65" y="364"/>
                    <a:pt x="68" y="361"/>
                  </a:cubicBezTo>
                  <a:lnTo>
                    <a:pt x="73" y="356"/>
                  </a:lnTo>
                  <a:cubicBezTo>
                    <a:pt x="75" y="354"/>
                    <a:pt x="77" y="353"/>
                    <a:pt x="80" y="354"/>
                  </a:cubicBezTo>
                  <a:lnTo>
                    <a:pt x="90" y="356"/>
                  </a:lnTo>
                  <a:cubicBezTo>
                    <a:pt x="91" y="356"/>
                    <a:pt x="91" y="356"/>
                    <a:pt x="92" y="356"/>
                  </a:cubicBezTo>
                  <a:lnTo>
                    <a:pt x="103" y="361"/>
                  </a:lnTo>
                  <a:cubicBezTo>
                    <a:pt x="103" y="361"/>
                    <a:pt x="104" y="362"/>
                    <a:pt x="105" y="362"/>
                  </a:cubicBezTo>
                  <a:lnTo>
                    <a:pt x="111" y="367"/>
                  </a:lnTo>
                  <a:lnTo>
                    <a:pt x="107" y="366"/>
                  </a:lnTo>
                  <a:lnTo>
                    <a:pt x="155" y="374"/>
                  </a:lnTo>
                  <a:lnTo>
                    <a:pt x="178" y="380"/>
                  </a:lnTo>
                  <a:cubicBezTo>
                    <a:pt x="179" y="380"/>
                    <a:pt x="180" y="380"/>
                    <a:pt x="180" y="380"/>
                  </a:cubicBezTo>
                  <a:lnTo>
                    <a:pt x="202" y="392"/>
                  </a:lnTo>
                  <a:lnTo>
                    <a:pt x="200" y="392"/>
                  </a:lnTo>
                  <a:lnTo>
                    <a:pt x="222" y="396"/>
                  </a:lnTo>
                  <a:lnTo>
                    <a:pt x="239" y="397"/>
                  </a:lnTo>
                  <a:lnTo>
                    <a:pt x="258" y="398"/>
                  </a:lnTo>
                  <a:lnTo>
                    <a:pt x="290" y="400"/>
                  </a:lnTo>
                  <a:lnTo>
                    <a:pt x="287" y="401"/>
                  </a:lnTo>
                  <a:lnTo>
                    <a:pt x="318" y="390"/>
                  </a:lnTo>
                  <a:lnTo>
                    <a:pt x="315" y="392"/>
                  </a:lnTo>
                  <a:lnTo>
                    <a:pt x="337" y="372"/>
                  </a:lnTo>
                  <a:lnTo>
                    <a:pt x="336" y="373"/>
                  </a:lnTo>
                  <a:lnTo>
                    <a:pt x="355" y="348"/>
                  </a:lnTo>
                  <a:cubicBezTo>
                    <a:pt x="355" y="347"/>
                    <a:pt x="356" y="347"/>
                    <a:pt x="356" y="347"/>
                  </a:cubicBezTo>
                  <a:lnTo>
                    <a:pt x="380" y="325"/>
                  </a:lnTo>
                  <a:cubicBezTo>
                    <a:pt x="381" y="324"/>
                    <a:pt x="382" y="323"/>
                    <a:pt x="383" y="323"/>
                  </a:cubicBezTo>
                  <a:lnTo>
                    <a:pt x="414" y="314"/>
                  </a:lnTo>
                  <a:lnTo>
                    <a:pt x="412" y="315"/>
                  </a:lnTo>
                  <a:lnTo>
                    <a:pt x="440" y="298"/>
                  </a:lnTo>
                  <a:lnTo>
                    <a:pt x="439" y="298"/>
                  </a:lnTo>
                  <a:lnTo>
                    <a:pt x="464" y="277"/>
                  </a:lnTo>
                  <a:lnTo>
                    <a:pt x="463" y="278"/>
                  </a:lnTo>
                  <a:lnTo>
                    <a:pt x="482" y="254"/>
                  </a:lnTo>
                  <a:cubicBezTo>
                    <a:pt x="483" y="254"/>
                    <a:pt x="483" y="253"/>
                    <a:pt x="484" y="253"/>
                  </a:cubicBezTo>
                  <a:lnTo>
                    <a:pt x="500" y="241"/>
                  </a:lnTo>
                  <a:lnTo>
                    <a:pt x="497" y="246"/>
                  </a:lnTo>
                  <a:lnTo>
                    <a:pt x="501" y="229"/>
                  </a:lnTo>
                  <a:lnTo>
                    <a:pt x="501" y="233"/>
                  </a:lnTo>
                  <a:lnTo>
                    <a:pt x="495" y="214"/>
                  </a:lnTo>
                  <a:lnTo>
                    <a:pt x="495" y="215"/>
                  </a:lnTo>
                  <a:lnTo>
                    <a:pt x="484" y="195"/>
                  </a:lnTo>
                  <a:lnTo>
                    <a:pt x="487" y="198"/>
                  </a:lnTo>
                  <a:lnTo>
                    <a:pt x="438" y="160"/>
                  </a:lnTo>
                  <a:cubicBezTo>
                    <a:pt x="437" y="159"/>
                    <a:pt x="437" y="159"/>
                    <a:pt x="436" y="159"/>
                  </a:cubicBezTo>
                  <a:lnTo>
                    <a:pt x="395" y="112"/>
                  </a:lnTo>
                  <a:lnTo>
                    <a:pt x="397" y="113"/>
                  </a:lnTo>
                  <a:lnTo>
                    <a:pt x="383" y="102"/>
                  </a:lnTo>
                  <a:cubicBezTo>
                    <a:pt x="382" y="101"/>
                    <a:pt x="382" y="101"/>
                    <a:pt x="381" y="100"/>
                  </a:cubicBezTo>
                  <a:lnTo>
                    <a:pt x="373" y="90"/>
                  </a:lnTo>
                  <a:cubicBezTo>
                    <a:pt x="373" y="90"/>
                    <a:pt x="372" y="89"/>
                    <a:pt x="372" y="89"/>
                  </a:cubicBezTo>
                  <a:lnTo>
                    <a:pt x="362" y="65"/>
                  </a:lnTo>
                  <a:lnTo>
                    <a:pt x="364" y="67"/>
                  </a:lnTo>
                  <a:lnTo>
                    <a:pt x="333" y="39"/>
                  </a:lnTo>
                  <a:lnTo>
                    <a:pt x="298" y="15"/>
                  </a:lnTo>
                  <a:lnTo>
                    <a:pt x="307" y="15"/>
                  </a:lnTo>
                  <a:lnTo>
                    <a:pt x="174" y="94"/>
                  </a:lnTo>
                  <a:cubicBezTo>
                    <a:pt x="173" y="95"/>
                    <a:pt x="172" y="95"/>
                    <a:pt x="171" y="95"/>
                  </a:cubicBezTo>
                  <a:lnTo>
                    <a:pt x="137" y="102"/>
                  </a:lnTo>
                  <a:lnTo>
                    <a:pt x="140" y="101"/>
                  </a:lnTo>
                  <a:lnTo>
                    <a:pt x="110" y="120"/>
                  </a:lnTo>
                  <a:cubicBezTo>
                    <a:pt x="109" y="121"/>
                    <a:pt x="108" y="121"/>
                    <a:pt x="108" y="121"/>
                  </a:cubicBezTo>
                  <a:lnTo>
                    <a:pt x="83" y="128"/>
                  </a:lnTo>
                  <a:lnTo>
                    <a:pt x="85" y="127"/>
                  </a:lnTo>
                  <a:lnTo>
                    <a:pt x="60" y="143"/>
                  </a:lnTo>
                  <a:lnTo>
                    <a:pt x="61" y="142"/>
                  </a:lnTo>
                  <a:lnTo>
                    <a:pt x="42" y="163"/>
                  </a:lnTo>
                  <a:lnTo>
                    <a:pt x="44" y="161"/>
                  </a:lnTo>
                  <a:lnTo>
                    <a:pt x="33" y="184"/>
                  </a:lnTo>
                  <a:lnTo>
                    <a:pt x="21" y="222"/>
                  </a:lnTo>
                  <a:lnTo>
                    <a:pt x="21" y="220"/>
                  </a:lnTo>
                  <a:lnTo>
                    <a:pt x="16" y="263"/>
                  </a:lnTo>
                  <a:lnTo>
                    <a:pt x="16" y="260"/>
                  </a:lnTo>
                  <a:lnTo>
                    <a:pt x="26" y="299"/>
                  </a:lnTo>
                  <a:lnTo>
                    <a:pt x="25" y="297"/>
                  </a:lnTo>
                  <a:lnTo>
                    <a:pt x="50" y="333"/>
                  </a:lnTo>
                  <a:lnTo>
                    <a:pt x="49" y="332"/>
                  </a:lnTo>
                  <a:lnTo>
                    <a:pt x="79" y="361"/>
                  </a:lnTo>
                  <a:cubicBezTo>
                    <a:pt x="82" y="364"/>
                    <a:pt x="82" y="369"/>
                    <a:pt x="79" y="372"/>
                  </a:cubicBezTo>
                  <a:cubicBezTo>
                    <a:pt x="76" y="375"/>
                    <a:pt x="71" y="375"/>
                    <a:pt x="68" y="372"/>
                  </a:cubicBez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38" name="Freeform 921"/>
            <p:cNvSpPr>
              <a:spLocks/>
            </p:cNvSpPr>
            <p:nvPr/>
          </p:nvSpPr>
          <p:spPr bwMode="auto">
            <a:xfrm>
              <a:off x="4321104" y="3344003"/>
              <a:ext cx="917817" cy="1249545"/>
            </a:xfrm>
            <a:custGeom>
              <a:avLst/>
              <a:gdLst/>
              <a:ahLst/>
              <a:cxnLst>
                <a:cxn ang="0">
                  <a:pos x="743" y="18"/>
                </a:cxn>
                <a:cxn ang="0">
                  <a:pos x="815" y="162"/>
                </a:cxn>
                <a:cxn ang="0">
                  <a:pos x="702" y="373"/>
                </a:cxn>
                <a:cxn ang="0">
                  <a:pos x="484" y="344"/>
                </a:cxn>
                <a:cxn ang="0">
                  <a:pos x="332" y="425"/>
                </a:cxn>
                <a:cxn ang="0">
                  <a:pos x="206" y="521"/>
                </a:cxn>
                <a:cxn ang="0">
                  <a:pos x="198" y="694"/>
                </a:cxn>
                <a:cxn ang="0">
                  <a:pos x="81" y="772"/>
                </a:cxn>
                <a:cxn ang="0">
                  <a:pos x="39" y="945"/>
                </a:cxn>
                <a:cxn ang="0">
                  <a:pos x="81" y="1266"/>
                </a:cxn>
                <a:cxn ang="0">
                  <a:pos x="147" y="1214"/>
                </a:cxn>
                <a:cxn ang="0">
                  <a:pos x="227" y="1136"/>
                </a:cxn>
                <a:cxn ang="0">
                  <a:pos x="191" y="1240"/>
                </a:cxn>
                <a:cxn ang="0">
                  <a:pos x="233" y="1315"/>
                </a:cxn>
                <a:cxn ang="0">
                  <a:pos x="314" y="1254"/>
                </a:cxn>
                <a:cxn ang="0">
                  <a:pos x="322" y="1410"/>
                </a:cxn>
                <a:cxn ang="0">
                  <a:pos x="433" y="1289"/>
                </a:cxn>
                <a:cxn ang="0">
                  <a:pos x="496" y="1385"/>
                </a:cxn>
                <a:cxn ang="0">
                  <a:pos x="442" y="1500"/>
                </a:cxn>
                <a:cxn ang="0">
                  <a:pos x="334" y="1558"/>
                </a:cxn>
                <a:cxn ang="0">
                  <a:pos x="299" y="1636"/>
                </a:cxn>
                <a:cxn ang="0">
                  <a:pos x="236" y="1740"/>
                </a:cxn>
                <a:cxn ang="0">
                  <a:pos x="341" y="1847"/>
                </a:cxn>
                <a:cxn ang="0">
                  <a:pos x="466" y="1890"/>
                </a:cxn>
                <a:cxn ang="0">
                  <a:pos x="528" y="1879"/>
                </a:cxn>
                <a:cxn ang="0">
                  <a:pos x="547" y="1873"/>
                </a:cxn>
                <a:cxn ang="0">
                  <a:pos x="683" y="1818"/>
                </a:cxn>
                <a:cxn ang="0">
                  <a:pos x="755" y="1760"/>
                </a:cxn>
                <a:cxn ang="0">
                  <a:pos x="725" y="1601"/>
                </a:cxn>
                <a:cxn ang="0">
                  <a:pos x="693" y="1549"/>
                </a:cxn>
                <a:cxn ang="0">
                  <a:pos x="710" y="1367"/>
                </a:cxn>
                <a:cxn ang="0">
                  <a:pos x="869" y="1289"/>
                </a:cxn>
                <a:cxn ang="0">
                  <a:pos x="994" y="1246"/>
                </a:cxn>
                <a:cxn ang="0">
                  <a:pos x="1059" y="1327"/>
                </a:cxn>
                <a:cxn ang="0">
                  <a:pos x="1164" y="1422"/>
                </a:cxn>
                <a:cxn ang="0">
                  <a:pos x="1319" y="1517"/>
                </a:cxn>
                <a:cxn ang="0">
                  <a:pos x="1346" y="1298"/>
                </a:cxn>
                <a:cxn ang="0">
                  <a:pos x="1369" y="1228"/>
                </a:cxn>
                <a:cxn ang="0">
                  <a:pos x="1211" y="1205"/>
                </a:cxn>
                <a:cxn ang="0">
                  <a:pos x="1122" y="1203"/>
                </a:cxn>
                <a:cxn ang="0">
                  <a:pos x="1047" y="1142"/>
                </a:cxn>
                <a:cxn ang="0">
                  <a:pos x="940" y="998"/>
                </a:cxn>
                <a:cxn ang="0">
                  <a:pos x="931" y="873"/>
                </a:cxn>
                <a:cxn ang="0">
                  <a:pos x="1083" y="795"/>
                </a:cxn>
                <a:cxn ang="0">
                  <a:pos x="1238" y="691"/>
                </a:cxn>
                <a:cxn ang="0">
                  <a:pos x="1361" y="529"/>
                </a:cxn>
                <a:cxn ang="0">
                  <a:pos x="1432" y="388"/>
                </a:cxn>
                <a:cxn ang="0">
                  <a:pos x="1432" y="252"/>
                </a:cxn>
                <a:cxn ang="0">
                  <a:pos x="1337" y="145"/>
                </a:cxn>
                <a:cxn ang="0">
                  <a:pos x="1194" y="110"/>
                </a:cxn>
                <a:cxn ang="0">
                  <a:pos x="1095" y="53"/>
                </a:cxn>
                <a:cxn ang="0">
                  <a:pos x="889" y="0"/>
                </a:cxn>
              </a:cxnLst>
              <a:rect l="0" t="0" r="r" b="b"/>
              <a:pathLst>
                <a:path w="1536" h="1904">
                  <a:moveTo>
                    <a:pt x="889" y="0"/>
                  </a:moveTo>
                  <a:cubicBezTo>
                    <a:pt x="839" y="4"/>
                    <a:pt x="794" y="12"/>
                    <a:pt x="743" y="18"/>
                  </a:cubicBezTo>
                  <a:cubicBezTo>
                    <a:pt x="719" y="55"/>
                    <a:pt x="746" y="87"/>
                    <a:pt x="779" y="105"/>
                  </a:cubicBezTo>
                  <a:cubicBezTo>
                    <a:pt x="791" y="125"/>
                    <a:pt x="803" y="142"/>
                    <a:pt x="815" y="162"/>
                  </a:cubicBezTo>
                  <a:cubicBezTo>
                    <a:pt x="818" y="197"/>
                    <a:pt x="821" y="226"/>
                    <a:pt x="833" y="258"/>
                  </a:cubicBezTo>
                  <a:cubicBezTo>
                    <a:pt x="824" y="379"/>
                    <a:pt x="830" y="365"/>
                    <a:pt x="702" y="373"/>
                  </a:cubicBezTo>
                  <a:cubicBezTo>
                    <a:pt x="645" y="371"/>
                    <a:pt x="636" y="367"/>
                    <a:pt x="594" y="362"/>
                  </a:cubicBezTo>
                  <a:cubicBezTo>
                    <a:pt x="561" y="347"/>
                    <a:pt x="520" y="347"/>
                    <a:pt x="484" y="344"/>
                  </a:cubicBezTo>
                  <a:cubicBezTo>
                    <a:pt x="448" y="336"/>
                    <a:pt x="433" y="336"/>
                    <a:pt x="394" y="339"/>
                  </a:cubicBezTo>
                  <a:cubicBezTo>
                    <a:pt x="373" y="388"/>
                    <a:pt x="376" y="394"/>
                    <a:pt x="332" y="425"/>
                  </a:cubicBezTo>
                  <a:cubicBezTo>
                    <a:pt x="314" y="469"/>
                    <a:pt x="302" y="498"/>
                    <a:pt x="251" y="503"/>
                  </a:cubicBezTo>
                  <a:cubicBezTo>
                    <a:pt x="233" y="509"/>
                    <a:pt x="221" y="509"/>
                    <a:pt x="206" y="521"/>
                  </a:cubicBezTo>
                  <a:cubicBezTo>
                    <a:pt x="188" y="547"/>
                    <a:pt x="188" y="572"/>
                    <a:pt x="182" y="604"/>
                  </a:cubicBezTo>
                  <a:cubicBezTo>
                    <a:pt x="186" y="636"/>
                    <a:pt x="182" y="665"/>
                    <a:pt x="198" y="694"/>
                  </a:cubicBezTo>
                  <a:cubicBezTo>
                    <a:pt x="117" y="705"/>
                    <a:pt x="165" y="709"/>
                    <a:pt x="120" y="746"/>
                  </a:cubicBezTo>
                  <a:cubicBezTo>
                    <a:pt x="108" y="758"/>
                    <a:pt x="93" y="760"/>
                    <a:pt x="81" y="772"/>
                  </a:cubicBezTo>
                  <a:cubicBezTo>
                    <a:pt x="72" y="792"/>
                    <a:pt x="63" y="810"/>
                    <a:pt x="57" y="830"/>
                  </a:cubicBezTo>
                  <a:cubicBezTo>
                    <a:pt x="54" y="920"/>
                    <a:pt x="63" y="896"/>
                    <a:pt x="39" y="945"/>
                  </a:cubicBezTo>
                  <a:cubicBezTo>
                    <a:pt x="24" y="1023"/>
                    <a:pt x="30" y="931"/>
                    <a:pt x="27" y="1127"/>
                  </a:cubicBezTo>
                  <a:cubicBezTo>
                    <a:pt x="30" y="1228"/>
                    <a:pt x="0" y="1252"/>
                    <a:pt x="81" y="1266"/>
                  </a:cubicBezTo>
                  <a:cubicBezTo>
                    <a:pt x="108" y="1263"/>
                    <a:pt x="162" y="1254"/>
                    <a:pt x="162" y="1254"/>
                  </a:cubicBezTo>
                  <a:cubicBezTo>
                    <a:pt x="165" y="1234"/>
                    <a:pt x="155" y="1231"/>
                    <a:pt x="147" y="1214"/>
                  </a:cubicBezTo>
                  <a:cubicBezTo>
                    <a:pt x="141" y="1182"/>
                    <a:pt x="114" y="1133"/>
                    <a:pt x="162" y="1125"/>
                  </a:cubicBezTo>
                  <a:cubicBezTo>
                    <a:pt x="182" y="1127"/>
                    <a:pt x="206" y="1133"/>
                    <a:pt x="227" y="1136"/>
                  </a:cubicBezTo>
                  <a:cubicBezTo>
                    <a:pt x="266" y="1150"/>
                    <a:pt x="245" y="1174"/>
                    <a:pt x="218" y="1188"/>
                  </a:cubicBezTo>
                  <a:cubicBezTo>
                    <a:pt x="206" y="1205"/>
                    <a:pt x="200" y="1223"/>
                    <a:pt x="191" y="1240"/>
                  </a:cubicBezTo>
                  <a:cubicBezTo>
                    <a:pt x="198" y="1275"/>
                    <a:pt x="191" y="1324"/>
                    <a:pt x="215" y="1353"/>
                  </a:cubicBezTo>
                  <a:cubicBezTo>
                    <a:pt x="224" y="1341"/>
                    <a:pt x="227" y="1330"/>
                    <a:pt x="233" y="1315"/>
                  </a:cubicBezTo>
                  <a:cubicBezTo>
                    <a:pt x="239" y="1283"/>
                    <a:pt x="239" y="1252"/>
                    <a:pt x="251" y="1220"/>
                  </a:cubicBezTo>
                  <a:cubicBezTo>
                    <a:pt x="290" y="1223"/>
                    <a:pt x="299" y="1223"/>
                    <a:pt x="314" y="1254"/>
                  </a:cubicBezTo>
                  <a:cubicBezTo>
                    <a:pt x="308" y="1281"/>
                    <a:pt x="305" y="1289"/>
                    <a:pt x="290" y="1309"/>
                  </a:cubicBezTo>
                  <a:cubicBezTo>
                    <a:pt x="281" y="1359"/>
                    <a:pt x="272" y="1393"/>
                    <a:pt x="322" y="1410"/>
                  </a:cubicBezTo>
                  <a:cubicBezTo>
                    <a:pt x="370" y="1402"/>
                    <a:pt x="358" y="1402"/>
                    <a:pt x="376" y="1367"/>
                  </a:cubicBezTo>
                  <a:cubicBezTo>
                    <a:pt x="382" y="1318"/>
                    <a:pt x="379" y="1295"/>
                    <a:pt x="433" y="1289"/>
                  </a:cubicBezTo>
                  <a:cubicBezTo>
                    <a:pt x="481" y="1292"/>
                    <a:pt x="499" y="1292"/>
                    <a:pt x="523" y="1332"/>
                  </a:cubicBezTo>
                  <a:cubicBezTo>
                    <a:pt x="520" y="1361"/>
                    <a:pt x="520" y="1370"/>
                    <a:pt x="496" y="1385"/>
                  </a:cubicBezTo>
                  <a:cubicBezTo>
                    <a:pt x="487" y="1396"/>
                    <a:pt x="484" y="1408"/>
                    <a:pt x="478" y="1422"/>
                  </a:cubicBezTo>
                  <a:cubicBezTo>
                    <a:pt x="469" y="1483"/>
                    <a:pt x="490" y="1492"/>
                    <a:pt x="442" y="1500"/>
                  </a:cubicBezTo>
                  <a:cubicBezTo>
                    <a:pt x="418" y="1512"/>
                    <a:pt x="403" y="1529"/>
                    <a:pt x="379" y="1543"/>
                  </a:cubicBezTo>
                  <a:cubicBezTo>
                    <a:pt x="365" y="1564"/>
                    <a:pt x="358" y="1561"/>
                    <a:pt x="334" y="1558"/>
                  </a:cubicBezTo>
                  <a:cubicBezTo>
                    <a:pt x="305" y="1543"/>
                    <a:pt x="314" y="1581"/>
                    <a:pt x="322" y="1596"/>
                  </a:cubicBezTo>
                  <a:cubicBezTo>
                    <a:pt x="314" y="1610"/>
                    <a:pt x="305" y="1621"/>
                    <a:pt x="299" y="1636"/>
                  </a:cubicBezTo>
                  <a:cubicBezTo>
                    <a:pt x="296" y="1676"/>
                    <a:pt x="305" y="1694"/>
                    <a:pt x="263" y="1699"/>
                  </a:cubicBezTo>
                  <a:cubicBezTo>
                    <a:pt x="239" y="1728"/>
                    <a:pt x="245" y="1714"/>
                    <a:pt x="236" y="1740"/>
                  </a:cubicBezTo>
                  <a:cubicBezTo>
                    <a:pt x="230" y="1809"/>
                    <a:pt x="206" y="1809"/>
                    <a:pt x="290" y="1818"/>
                  </a:cubicBezTo>
                  <a:cubicBezTo>
                    <a:pt x="302" y="1838"/>
                    <a:pt x="317" y="1844"/>
                    <a:pt x="341" y="1847"/>
                  </a:cubicBezTo>
                  <a:cubicBezTo>
                    <a:pt x="358" y="1855"/>
                    <a:pt x="382" y="1861"/>
                    <a:pt x="403" y="1864"/>
                  </a:cubicBezTo>
                  <a:cubicBezTo>
                    <a:pt x="427" y="1876"/>
                    <a:pt x="439" y="1887"/>
                    <a:pt x="466" y="1890"/>
                  </a:cubicBezTo>
                  <a:cubicBezTo>
                    <a:pt x="487" y="1887"/>
                    <a:pt x="499" y="1885"/>
                    <a:pt x="513" y="1873"/>
                  </a:cubicBezTo>
                  <a:cubicBezTo>
                    <a:pt x="520" y="1876"/>
                    <a:pt x="525" y="1881"/>
                    <a:pt x="528" y="1879"/>
                  </a:cubicBezTo>
                  <a:cubicBezTo>
                    <a:pt x="531" y="1873"/>
                    <a:pt x="513" y="1867"/>
                    <a:pt x="520" y="1864"/>
                  </a:cubicBezTo>
                  <a:cubicBezTo>
                    <a:pt x="528" y="1861"/>
                    <a:pt x="537" y="1870"/>
                    <a:pt x="547" y="1873"/>
                  </a:cubicBezTo>
                  <a:cubicBezTo>
                    <a:pt x="552" y="1904"/>
                    <a:pt x="558" y="1835"/>
                    <a:pt x="576" y="1818"/>
                  </a:cubicBezTo>
                  <a:cubicBezTo>
                    <a:pt x="606" y="1821"/>
                    <a:pt x="657" y="1824"/>
                    <a:pt x="683" y="1818"/>
                  </a:cubicBezTo>
                  <a:cubicBezTo>
                    <a:pt x="695" y="1815"/>
                    <a:pt x="705" y="1795"/>
                    <a:pt x="725" y="1792"/>
                  </a:cubicBezTo>
                  <a:cubicBezTo>
                    <a:pt x="746" y="1783"/>
                    <a:pt x="752" y="1783"/>
                    <a:pt x="755" y="1760"/>
                  </a:cubicBezTo>
                  <a:cubicBezTo>
                    <a:pt x="752" y="1728"/>
                    <a:pt x="752" y="1708"/>
                    <a:pt x="725" y="1688"/>
                  </a:cubicBezTo>
                  <a:cubicBezTo>
                    <a:pt x="705" y="1653"/>
                    <a:pt x="707" y="1636"/>
                    <a:pt x="725" y="1601"/>
                  </a:cubicBezTo>
                  <a:cubicBezTo>
                    <a:pt x="728" y="1587"/>
                    <a:pt x="731" y="1584"/>
                    <a:pt x="719" y="1570"/>
                  </a:cubicBezTo>
                  <a:cubicBezTo>
                    <a:pt x="710" y="1561"/>
                    <a:pt x="693" y="1549"/>
                    <a:pt x="693" y="1549"/>
                  </a:cubicBezTo>
                  <a:cubicBezTo>
                    <a:pt x="681" y="1529"/>
                    <a:pt x="675" y="1515"/>
                    <a:pt x="666" y="1492"/>
                  </a:cubicBezTo>
                  <a:cubicBezTo>
                    <a:pt x="671" y="1451"/>
                    <a:pt x="675" y="1393"/>
                    <a:pt x="710" y="1367"/>
                  </a:cubicBezTo>
                  <a:cubicBezTo>
                    <a:pt x="731" y="1332"/>
                    <a:pt x="782" y="1312"/>
                    <a:pt x="824" y="1307"/>
                  </a:cubicBezTo>
                  <a:cubicBezTo>
                    <a:pt x="839" y="1298"/>
                    <a:pt x="854" y="1298"/>
                    <a:pt x="869" y="1289"/>
                  </a:cubicBezTo>
                  <a:cubicBezTo>
                    <a:pt x="889" y="1277"/>
                    <a:pt x="898" y="1260"/>
                    <a:pt x="922" y="1254"/>
                  </a:cubicBezTo>
                  <a:cubicBezTo>
                    <a:pt x="949" y="1234"/>
                    <a:pt x="955" y="1240"/>
                    <a:pt x="994" y="1246"/>
                  </a:cubicBezTo>
                  <a:cubicBezTo>
                    <a:pt x="1000" y="1266"/>
                    <a:pt x="1015" y="1292"/>
                    <a:pt x="1032" y="1307"/>
                  </a:cubicBezTo>
                  <a:cubicBezTo>
                    <a:pt x="1042" y="1315"/>
                    <a:pt x="1059" y="1327"/>
                    <a:pt x="1059" y="1327"/>
                  </a:cubicBezTo>
                  <a:cubicBezTo>
                    <a:pt x="1071" y="1347"/>
                    <a:pt x="1095" y="1356"/>
                    <a:pt x="1113" y="1370"/>
                  </a:cubicBezTo>
                  <a:cubicBezTo>
                    <a:pt x="1134" y="1387"/>
                    <a:pt x="1143" y="1408"/>
                    <a:pt x="1164" y="1422"/>
                  </a:cubicBezTo>
                  <a:cubicBezTo>
                    <a:pt x="1188" y="1460"/>
                    <a:pt x="1223" y="1500"/>
                    <a:pt x="1271" y="1509"/>
                  </a:cubicBezTo>
                  <a:cubicBezTo>
                    <a:pt x="1286" y="1535"/>
                    <a:pt x="1295" y="1535"/>
                    <a:pt x="1319" y="1517"/>
                  </a:cubicBezTo>
                  <a:cubicBezTo>
                    <a:pt x="1334" y="1488"/>
                    <a:pt x="1346" y="1465"/>
                    <a:pt x="1361" y="1437"/>
                  </a:cubicBezTo>
                  <a:cubicBezTo>
                    <a:pt x="1369" y="1393"/>
                    <a:pt x="1385" y="1330"/>
                    <a:pt x="1346" y="1298"/>
                  </a:cubicBezTo>
                  <a:cubicBezTo>
                    <a:pt x="1343" y="1281"/>
                    <a:pt x="1328" y="1266"/>
                    <a:pt x="1343" y="1249"/>
                  </a:cubicBezTo>
                  <a:cubicBezTo>
                    <a:pt x="1349" y="1240"/>
                    <a:pt x="1369" y="1228"/>
                    <a:pt x="1369" y="1228"/>
                  </a:cubicBezTo>
                  <a:cubicBezTo>
                    <a:pt x="1379" y="1180"/>
                    <a:pt x="1355" y="1125"/>
                    <a:pt x="1301" y="1116"/>
                  </a:cubicBezTo>
                  <a:cubicBezTo>
                    <a:pt x="1259" y="1136"/>
                    <a:pt x="1271" y="1194"/>
                    <a:pt x="1211" y="1205"/>
                  </a:cubicBezTo>
                  <a:cubicBezTo>
                    <a:pt x="1194" y="1203"/>
                    <a:pt x="1182" y="1194"/>
                    <a:pt x="1164" y="1203"/>
                  </a:cubicBezTo>
                  <a:cubicBezTo>
                    <a:pt x="1152" y="1246"/>
                    <a:pt x="1146" y="1208"/>
                    <a:pt x="1122" y="1203"/>
                  </a:cubicBezTo>
                  <a:cubicBezTo>
                    <a:pt x="1101" y="1191"/>
                    <a:pt x="1113" y="1180"/>
                    <a:pt x="1101" y="1162"/>
                  </a:cubicBezTo>
                  <a:cubicBezTo>
                    <a:pt x="1089" y="1145"/>
                    <a:pt x="1065" y="1145"/>
                    <a:pt x="1047" y="1142"/>
                  </a:cubicBezTo>
                  <a:cubicBezTo>
                    <a:pt x="1015" y="1130"/>
                    <a:pt x="985" y="1110"/>
                    <a:pt x="958" y="1090"/>
                  </a:cubicBezTo>
                  <a:cubicBezTo>
                    <a:pt x="940" y="1061"/>
                    <a:pt x="946" y="1029"/>
                    <a:pt x="940" y="998"/>
                  </a:cubicBezTo>
                  <a:cubicBezTo>
                    <a:pt x="934" y="960"/>
                    <a:pt x="907" y="928"/>
                    <a:pt x="889" y="893"/>
                  </a:cubicBezTo>
                  <a:cubicBezTo>
                    <a:pt x="904" y="882"/>
                    <a:pt x="913" y="876"/>
                    <a:pt x="931" y="873"/>
                  </a:cubicBezTo>
                  <a:cubicBezTo>
                    <a:pt x="952" y="859"/>
                    <a:pt x="976" y="844"/>
                    <a:pt x="1003" y="838"/>
                  </a:cubicBezTo>
                  <a:cubicBezTo>
                    <a:pt x="1027" y="821"/>
                    <a:pt x="1053" y="801"/>
                    <a:pt x="1083" y="795"/>
                  </a:cubicBezTo>
                  <a:cubicBezTo>
                    <a:pt x="1101" y="787"/>
                    <a:pt x="1125" y="781"/>
                    <a:pt x="1146" y="778"/>
                  </a:cubicBezTo>
                  <a:cubicBezTo>
                    <a:pt x="1155" y="760"/>
                    <a:pt x="1221" y="703"/>
                    <a:pt x="1238" y="691"/>
                  </a:cubicBezTo>
                  <a:cubicBezTo>
                    <a:pt x="1259" y="656"/>
                    <a:pt x="1289" y="599"/>
                    <a:pt x="1325" y="578"/>
                  </a:cubicBezTo>
                  <a:cubicBezTo>
                    <a:pt x="1337" y="561"/>
                    <a:pt x="1349" y="547"/>
                    <a:pt x="1361" y="529"/>
                  </a:cubicBezTo>
                  <a:cubicBezTo>
                    <a:pt x="1364" y="480"/>
                    <a:pt x="1346" y="428"/>
                    <a:pt x="1405" y="422"/>
                  </a:cubicBezTo>
                  <a:cubicBezTo>
                    <a:pt x="1420" y="411"/>
                    <a:pt x="1423" y="402"/>
                    <a:pt x="1432" y="388"/>
                  </a:cubicBezTo>
                  <a:cubicBezTo>
                    <a:pt x="1438" y="362"/>
                    <a:pt x="1480" y="318"/>
                    <a:pt x="1504" y="301"/>
                  </a:cubicBezTo>
                  <a:cubicBezTo>
                    <a:pt x="1536" y="246"/>
                    <a:pt x="1492" y="258"/>
                    <a:pt x="1432" y="252"/>
                  </a:cubicBezTo>
                  <a:cubicBezTo>
                    <a:pt x="1402" y="246"/>
                    <a:pt x="1390" y="211"/>
                    <a:pt x="1373" y="188"/>
                  </a:cubicBezTo>
                  <a:cubicBezTo>
                    <a:pt x="1369" y="168"/>
                    <a:pt x="1358" y="148"/>
                    <a:pt x="1337" y="145"/>
                  </a:cubicBezTo>
                  <a:cubicBezTo>
                    <a:pt x="1316" y="136"/>
                    <a:pt x="1304" y="136"/>
                    <a:pt x="1280" y="139"/>
                  </a:cubicBezTo>
                  <a:cubicBezTo>
                    <a:pt x="1223" y="154"/>
                    <a:pt x="1218" y="154"/>
                    <a:pt x="1194" y="110"/>
                  </a:cubicBezTo>
                  <a:cubicBezTo>
                    <a:pt x="1188" y="87"/>
                    <a:pt x="1176" y="93"/>
                    <a:pt x="1155" y="87"/>
                  </a:cubicBezTo>
                  <a:cubicBezTo>
                    <a:pt x="1143" y="64"/>
                    <a:pt x="1122" y="58"/>
                    <a:pt x="1095" y="53"/>
                  </a:cubicBezTo>
                  <a:cubicBezTo>
                    <a:pt x="1053" y="32"/>
                    <a:pt x="1018" y="18"/>
                    <a:pt x="970" y="15"/>
                  </a:cubicBezTo>
                  <a:cubicBezTo>
                    <a:pt x="943" y="6"/>
                    <a:pt x="916" y="0"/>
                    <a:pt x="889" y="0"/>
                  </a:cubicBezTo>
                </a:path>
              </a:pathLst>
            </a:custGeom>
            <a:solidFill>
              <a:schemeClr val="accent1">
                <a:lumMod val="75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0" name="Freeform 923"/>
            <p:cNvSpPr>
              <a:spLocks/>
            </p:cNvSpPr>
            <p:nvPr/>
          </p:nvSpPr>
          <p:spPr bwMode="auto">
            <a:xfrm>
              <a:off x="4321104" y="3344003"/>
              <a:ext cx="917817" cy="1249545"/>
            </a:xfrm>
            <a:custGeom>
              <a:avLst/>
              <a:gdLst/>
              <a:ahLst/>
              <a:cxnLst>
                <a:cxn ang="0">
                  <a:pos x="743" y="20"/>
                </a:cxn>
                <a:cxn ang="0">
                  <a:pos x="813" y="163"/>
                </a:cxn>
                <a:cxn ang="0">
                  <a:pos x="701" y="374"/>
                </a:cxn>
                <a:cxn ang="0">
                  <a:pos x="482" y="345"/>
                </a:cxn>
                <a:cxn ang="0">
                  <a:pos x="331" y="426"/>
                </a:cxn>
                <a:cxn ang="0">
                  <a:pos x="206" y="520"/>
                </a:cxn>
                <a:cxn ang="0">
                  <a:pos x="196" y="696"/>
                </a:cxn>
                <a:cxn ang="0">
                  <a:pos x="81" y="774"/>
                </a:cxn>
                <a:cxn ang="0">
                  <a:pos x="39" y="946"/>
                </a:cxn>
                <a:cxn ang="0">
                  <a:pos x="81" y="1268"/>
                </a:cxn>
                <a:cxn ang="0">
                  <a:pos x="145" y="1216"/>
                </a:cxn>
                <a:cxn ang="0">
                  <a:pos x="225" y="1138"/>
                </a:cxn>
                <a:cxn ang="0">
                  <a:pos x="190" y="1242"/>
                </a:cxn>
                <a:cxn ang="0">
                  <a:pos x="232" y="1316"/>
                </a:cxn>
                <a:cxn ang="0">
                  <a:pos x="312" y="1255"/>
                </a:cxn>
                <a:cxn ang="0">
                  <a:pos x="322" y="1411"/>
                </a:cxn>
                <a:cxn ang="0">
                  <a:pos x="431" y="1290"/>
                </a:cxn>
                <a:cxn ang="0">
                  <a:pos x="495" y="1385"/>
                </a:cxn>
                <a:cxn ang="0">
                  <a:pos x="441" y="1502"/>
                </a:cxn>
                <a:cxn ang="0">
                  <a:pos x="335" y="1560"/>
                </a:cxn>
                <a:cxn ang="0">
                  <a:pos x="296" y="1638"/>
                </a:cxn>
                <a:cxn ang="0">
                  <a:pos x="235" y="1742"/>
                </a:cxn>
                <a:cxn ang="0">
                  <a:pos x="338" y="1849"/>
                </a:cxn>
                <a:cxn ang="0">
                  <a:pos x="463" y="1891"/>
                </a:cxn>
                <a:cxn ang="0">
                  <a:pos x="527" y="1878"/>
                </a:cxn>
                <a:cxn ang="0">
                  <a:pos x="547" y="1875"/>
                </a:cxn>
                <a:cxn ang="0">
                  <a:pos x="682" y="1820"/>
                </a:cxn>
                <a:cxn ang="0">
                  <a:pos x="752" y="1762"/>
                </a:cxn>
                <a:cxn ang="0">
                  <a:pos x="723" y="1602"/>
                </a:cxn>
                <a:cxn ang="0">
                  <a:pos x="691" y="1550"/>
                </a:cxn>
                <a:cxn ang="0">
                  <a:pos x="711" y="1368"/>
                </a:cxn>
                <a:cxn ang="0">
                  <a:pos x="868" y="1290"/>
                </a:cxn>
                <a:cxn ang="0">
                  <a:pos x="993" y="1248"/>
                </a:cxn>
                <a:cxn ang="0">
                  <a:pos x="1058" y="1326"/>
                </a:cxn>
                <a:cxn ang="0">
                  <a:pos x="1164" y="1424"/>
                </a:cxn>
                <a:cxn ang="0">
                  <a:pos x="1318" y="1518"/>
                </a:cxn>
                <a:cxn ang="0">
                  <a:pos x="1344" y="1300"/>
                </a:cxn>
                <a:cxn ang="0">
                  <a:pos x="1369" y="1229"/>
                </a:cxn>
                <a:cxn ang="0">
                  <a:pos x="1209" y="1206"/>
                </a:cxn>
                <a:cxn ang="0">
                  <a:pos x="1122" y="1203"/>
                </a:cxn>
                <a:cxn ang="0">
                  <a:pos x="1045" y="1144"/>
                </a:cxn>
                <a:cxn ang="0">
                  <a:pos x="939" y="998"/>
                </a:cxn>
                <a:cxn ang="0">
                  <a:pos x="929" y="874"/>
                </a:cxn>
                <a:cxn ang="0">
                  <a:pos x="1083" y="797"/>
                </a:cxn>
                <a:cxn ang="0">
                  <a:pos x="1238" y="693"/>
                </a:cxn>
                <a:cxn ang="0">
                  <a:pos x="1360" y="530"/>
                </a:cxn>
                <a:cxn ang="0">
                  <a:pos x="1430" y="387"/>
                </a:cxn>
                <a:cxn ang="0">
                  <a:pos x="1430" y="254"/>
                </a:cxn>
                <a:cxn ang="0">
                  <a:pos x="1334" y="147"/>
                </a:cxn>
                <a:cxn ang="0">
                  <a:pos x="1193" y="111"/>
                </a:cxn>
                <a:cxn ang="0">
                  <a:pos x="1093" y="52"/>
                </a:cxn>
                <a:cxn ang="0">
                  <a:pos x="887" y="0"/>
                </a:cxn>
              </a:cxnLst>
              <a:rect l="0" t="0" r="r" b="b"/>
              <a:pathLst>
                <a:path w="1536" h="1904">
                  <a:moveTo>
                    <a:pt x="887" y="0"/>
                  </a:moveTo>
                  <a:cubicBezTo>
                    <a:pt x="839" y="4"/>
                    <a:pt x="794" y="13"/>
                    <a:pt x="743" y="20"/>
                  </a:cubicBezTo>
                  <a:cubicBezTo>
                    <a:pt x="717" y="56"/>
                    <a:pt x="746" y="88"/>
                    <a:pt x="778" y="104"/>
                  </a:cubicBezTo>
                  <a:cubicBezTo>
                    <a:pt x="791" y="127"/>
                    <a:pt x="801" y="143"/>
                    <a:pt x="813" y="163"/>
                  </a:cubicBezTo>
                  <a:cubicBezTo>
                    <a:pt x="817" y="199"/>
                    <a:pt x="820" y="228"/>
                    <a:pt x="833" y="260"/>
                  </a:cubicBezTo>
                  <a:cubicBezTo>
                    <a:pt x="823" y="381"/>
                    <a:pt x="830" y="364"/>
                    <a:pt x="701" y="374"/>
                  </a:cubicBezTo>
                  <a:cubicBezTo>
                    <a:pt x="643" y="371"/>
                    <a:pt x="634" y="368"/>
                    <a:pt x="592" y="361"/>
                  </a:cubicBezTo>
                  <a:cubicBezTo>
                    <a:pt x="560" y="348"/>
                    <a:pt x="518" y="348"/>
                    <a:pt x="482" y="345"/>
                  </a:cubicBezTo>
                  <a:cubicBezTo>
                    <a:pt x="447" y="338"/>
                    <a:pt x="431" y="338"/>
                    <a:pt x="393" y="338"/>
                  </a:cubicBezTo>
                  <a:cubicBezTo>
                    <a:pt x="373" y="387"/>
                    <a:pt x="376" y="394"/>
                    <a:pt x="331" y="426"/>
                  </a:cubicBezTo>
                  <a:cubicBezTo>
                    <a:pt x="312" y="468"/>
                    <a:pt x="299" y="498"/>
                    <a:pt x="251" y="504"/>
                  </a:cubicBezTo>
                  <a:cubicBezTo>
                    <a:pt x="232" y="511"/>
                    <a:pt x="219" y="511"/>
                    <a:pt x="206" y="520"/>
                  </a:cubicBezTo>
                  <a:cubicBezTo>
                    <a:pt x="187" y="546"/>
                    <a:pt x="187" y="572"/>
                    <a:pt x="180" y="605"/>
                  </a:cubicBezTo>
                  <a:cubicBezTo>
                    <a:pt x="184" y="637"/>
                    <a:pt x="180" y="667"/>
                    <a:pt x="196" y="696"/>
                  </a:cubicBezTo>
                  <a:cubicBezTo>
                    <a:pt x="116" y="706"/>
                    <a:pt x="164" y="709"/>
                    <a:pt x="119" y="748"/>
                  </a:cubicBezTo>
                  <a:cubicBezTo>
                    <a:pt x="107" y="758"/>
                    <a:pt x="90" y="761"/>
                    <a:pt x="81" y="774"/>
                  </a:cubicBezTo>
                  <a:cubicBezTo>
                    <a:pt x="71" y="793"/>
                    <a:pt x="62" y="810"/>
                    <a:pt x="55" y="832"/>
                  </a:cubicBezTo>
                  <a:cubicBezTo>
                    <a:pt x="52" y="920"/>
                    <a:pt x="62" y="897"/>
                    <a:pt x="39" y="946"/>
                  </a:cubicBezTo>
                  <a:cubicBezTo>
                    <a:pt x="23" y="1024"/>
                    <a:pt x="29" y="933"/>
                    <a:pt x="26" y="1128"/>
                  </a:cubicBezTo>
                  <a:cubicBezTo>
                    <a:pt x="29" y="1229"/>
                    <a:pt x="0" y="1251"/>
                    <a:pt x="81" y="1268"/>
                  </a:cubicBezTo>
                  <a:cubicBezTo>
                    <a:pt x="107" y="1264"/>
                    <a:pt x="161" y="1255"/>
                    <a:pt x="161" y="1255"/>
                  </a:cubicBezTo>
                  <a:cubicBezTo>
                    <a:pt x="164" y="1235"/>
                    <a:pt x="155" y="1232"/>
                    <a:pt x="145" y="1216"/>
                  </a:cubicBezTo>
                  <a:cubicBezTo>
                    <a:pt x="139" y="1183"/>
                    <a:pt x="113" y="1134"/>
                    <a:pt x="161" y="1125"/>
                  </a:cubicBezTo>
                  <a:cubicBezTo>
                    <a:pt x="180" y="1128"/>
                    <a:pt x="206" y="1134"/>
                    <a:pt x="225" y="1138"/>
                  </a:cubicBezTo>
                  <a:cubicBezTo>
                    <a:pt x="264" y="1151"/>
                    <a:pt x="245" y="1173"/>
                    <a:pt x="216" y="1190"/>
                  </a:cubicBezTo>
                  <a:cubicBezTo>
                    <a:pt x="206" y="1206"/>
                    <a:pt x="200" y="1225"/>
                    <a:pt x="190" y="1242"/>
                  </a:cubicBezTo>
                  <a:cubicBezTo>
                    <a:pt x="196" y="1277"/>
                    <a:pt x="190" y="1326"/>
                    <a:pt x="213" y="1355"/>
                  </a:cubicBezTo>
                  <a:cubicBezTo>
                    <a:pt x="222" y="1342"/>
                    <a:pt x="225" y="1329"/>
                    <a:pt x="232" y="1316"/>
                  </a:cubicBezTo>
                  <a:cubicBezTo>
                    <a:pt x="238" y="1284"/>
                    <a:pt x="238" y="1251"/>
                    <a:pt x="251" y="1222"/>
                  </a:cubicBezTo>
                  <a:cubicBezTo>
                    <a:pt x="290" y="1225"/>
                    <a:pt x="296" y="1225"/>
                    <a:pt x="312" y="1255"/>
                  </a:cubicBezTo>
                  <a:cubicBezTo>
                    <a:pt x="306" y="1281"/>
                    <a:pt x="303" y="1290"/>
                    <a:pt x="290" y="1310"/>
                  </a:cubicBezTo>
                  <a:cubicBezTo>
                    <a:pt x="280" y="1359"/>
                    <a:pt x="270" y="1394"/>
                    <a:pt x="322" y="1411"/>
                  </a:cubicBezTo>
                  <a:cubicBezTo>
                    <a:pt x="370" y="1404"/>
                    <a:pt x="357" y="1404"/>
                    <a:pt x="376" y="1368"/>
                  </a:cubicBezTo>
                  <a:cubicBezTo>
                    <a:pt x="380" y="1320"/>
                    <a:pt x="376" y="1297"/>
                    <a:pt x="431" y="1290"/>
                  </a:cubicBezTo>
                  <a:cubicBezTo>
                    <a:pt x="479" y="1294"/>
                    <a:pt x="499" y="1294"/>
                    <a:pt x="521" y="1333"/>
                  </a:cubicBezTo>
                  <a:cubicBezTo>
                    <a:pt x="518" y="1362"/>
                    <a:pt x="518" y="1372"/>
                    <a:pt x="495" y="1385"/>
                  </a:cubicBezTo>
                  <a:cubicBezTo>
                    <a:pt x="486" y="1398"/>
                    <a:pt x="482" y="1407"/>
                    <a:pt x="476" y="1424"/>
                  </a:cubicBezTo>
                  <a:cubicBezTo>
                    <a:pt x="466" y="1485"/>
                    <a:pt x="489" y="1492"/>
                    <a:pt x="441" y="1502"/>
                  </a:cubicBezTo>
                  <a:cubicBezTo>
                    <a:pt x="418" y="1511"/>
                    <a:pt x="402" y="1531"/>
                    <a:pt x="376" y="1544"/>
                  </a:cubicBezTo>
                  <a:cubicBezTo>
                    <a:pt x="364" y="1563"/>
                    <a:pt x="357" y="1563"/>
                    <a:pt x="335" y="1560"/>
                  </a:cubicBezTo>
                  <a:cubicBezTo>
                    <a:pt x="303" y="1544"/>
                    <a:pt x="312" y="1583"/>
                    <a:pt x="322" y="1596"/>
                  </a:cubicBezTo>
                  <a:cubicBezTo>
                    <a:pt x="312" y="1612"/>
                    <a:pt x="303" y="1622"/>
                    <a:pt x="296" y="1638"/>
                  </a:cubicBezTo>
                  <a:cubicBezTo>
                    <a:pt x="296" y="1677"/>
                    <a:pt x="303" y="1697"/>
                    <a:pt x="261" y="1700"/>
                  </a:cubicBezTo>
                  <a:cubicBezTo>
                    <a:pt x="238" y="1729"/>
                    <a:pt x="245" y="1716"/>
                    <a:pt x="235" y="1742"/>
                  </a:cubicBezTo>
                  <a:cubicBezTo>
                    <a:pt x="229" y="1810"/>
                    <a:pt x="206" y="1810"/>
                    <a:pt x="290" y="1820"/>
                  </a:cubicBezTo>
                  <a:cubicBezTo>
                    <a:pt x="299" y="1839"/>
                    <a:pt x="315" y="1846"/>
                    <a:pt x="338" y="1849"/>
                  </a:cubicBezTo>
                  <a:cubicBezTo>
                    <a:pt x="357" y="1856"/>
                    <a:pt x="380" y="1862"/>
                    <a:pt x="402" y="1865"/>
                  </a:cubicBezTo>
                  <a:cubicBezTo>
                    <a:pt x="425" y="1875"/>
                    <a:pt x="437" y="1888"/>
                    <a:pt x="463" y="1891"/>
                  </a:cubicBezTo>
                  <a:cubicBezTo>
                    <a:pt x="486" y="1888"/>
                    <a:pt x="499" y="1885"/>
                    <a:pt x="511" y="1875"/>
                  </a:cubicBezTo>
                  <a:cubicBezTo>
                    <a:pt x="518" y="1875"/>
                    <a:pt x="524" y="1882"/>
                    <a:pt x="527" y="1878"/>
                  </a:cubicBezTo>
                  <a:cubicBezTo>
                    <a:pt x="531" y="1875"/>
                    <a:pt x="511" y="1869"/>
                    <a:pt x="518" y="1865"/>
                  </a:cubicBezTo>
                  <a:cubicBezTo>
                    <a:pt x="527" y="1862"/>
                    <a:pt x="537" y="1872"/>
                    <a:pt x="547" y="1875"/>
                  </a:cubicBezTo>
                  <a:cubicBezTo>
                    <a:pt x="550" y="1904"/>
                    <a:pt x="556" y="1836"/>
                    <a:pt x="576" y="1820"/>
                  </a:cubicBezTo>
                  <a:cubicBezTo>
                    <a:pt x="605" y="1823"/>
                    <a:pt x="656" y="1826"/>
                    <a:pt x="682" y="1820"/>
                  </a:cubicBezTo>
                  <a:cubicBezTo>
                    <a:pt x="695" y="1817"/>
                    <a:pt x="704" y="1797"/>
                    <a:pt x="723" y="1794"/>
                  </a:cubicBezTo>
                  <a:cubicBezTo>
                    <a:pt x="746" y="1784"/>
                    <a:pt x="752" y="1784"/>
                    <a:pt x="752" y="1762"/>
                  </a:cubicBezTo>
                  <a:cubicBezTo>
                    <a:pt x="752" y="1729"/>
                    <a:pt x="752" y="1710"/>
                    <a:pt x="723" y="1690"/>
                  </a:cubicBezTo>
                  <a:cubicBezTo>
                    <a:pt x="704" y="1654"/>
                    <a:pt x="707" y="1638"/>
                    <a:pt x="723" y="1602"/>
                  </a:cubicBezTo>
                  <a:cubicBezTo>
                    <a:pt x="727" y="1589"/>
                    <a:pt x="730" y="1586"/>
                    <a:pt x="717" y="1570"/>
                  </a:cubicBezTo>
                  <a:cubicBezTo>
                    <a:pt x="711" y="1563"/>
                    <a:pt x="691" y="1550"/>
                    <a:pt x="691" y="1550"/>
                  </a:cubicBezTo>
                  <a:cubicBezTo>
                    <a:pt x="678" y="1531"/>
                    <a:pt x="672" y="1515"/>
                    <a:pt x="666" y="1492"/>
                  </a:cubicBezTo>
                  <a:cubicBezTo>
                    <a:pt x="669" y="1453"/>
                    <a:pt x="672" y="1394"/>
                    <a:pt x="711" y="1368"/>
                  </a:cubicBezTo>
                  <a:cubicBezTo>
                    <a:pt x="730" y="1333"/>
                    <a:pt x="781" y="1313"/>
                    <a:pt x="823" y="1307"/>
                  </a:cubicBezTo>
                  <a:cubicBezTo>
                    <a:pt x="839" y="1300"/>
                    <a:pt x="852" y="1300"/>
                    <a:pt x="868" y="1290"/>
                  </a:cubicBezTo>
                  <a:cubicBezTo>
                    <a:pt x="887" y="1277"/>
                    <a:pt x="897" y="1261"/>
                    <a:pt x="919" y="1255"/>
                  </a:cubicBezTo>
                  <a:cubicBezTo>
                    <a:pt x="948" y="1235"/>
                    <a:pt x="955" y="1242"/>
                    <a:pt x="993" y="1248"/>
                  </a:cubicBezTo>
                  <a:cubicBezTo>
                    <a:pt x="1000" y="1268"/>
                    <a:pt x="1013" y="1294"/>
                    <a:pt x="1032" y="1307"/>
                  </a:cubicBezTo>
                  <a:cubicBezTo>
                    <a:pt x="1042" y="1316"/>
                    <a:pt x="1058" y="1326"/>
                    <a:pt x="1058" y="1326"/>
                  </a:cubicBezTo>
                  <a:cubicBezTo>
                    <a:pt x="1071" y="1349"/>
                    <a:pt x="1093" y="1355"/>
                    <a:pt x="1112" y="1372"/>
                  </a:cubicBezTo>
                  <a:cubicBezTo>
                    <a:pt x="1132" y="1388"/>
                    <a:pt x="1141" y="1407"/>
                    <a:pt x="1164" y="1424"/>
                  </a:cubicBezTo>
                  <a:cubicBezTo>
                    <a:pt x="1186" y="1459"/>
                    <a:pt x="1222" y="1502"/>
                    <a:pt x="1270" y="1511"/>
                  </a:cubicBezTo>
                  <a:cubicBezTo>
                    <a:pt x="1286" y="1537"/>
                    <a:pt x="1292" y="1537"/>
                    <a:pt x="1318" y="1518"/>
                  </a:cubicBezTo>
                  <a:cubicBezTo>
                    <a:pt x="1334" y="1489"/>
                    <a:pt x="1344" y="1466"/>
                    <a:pt x="1360" y="1437"/>
                  </a:cubicBezTo>
                  <a:cubicBezTo>
                    <a:pt x="1369" y="1394"/>
                    <a:pt x="1382" y="1329"/>
                    <a:pt x="1344" y="1300"/>
                  </a:cubicBezTo>
                  <a:cubicBezTo>
                    <a:pt x="1340" y="1281"/>
                    <a:pt x="1328" y="1268"/>
                    <a:pt x="1340" y="1248"/>
                  </a:cubicBezTo>
                  <a:cubicBezTo>
                    <a:pt x="1347" y="1242"/>
                    <a:pt x="1369" y="1229"/>
                    <a:pt x="1369" y="1229"/>
                  </a:cubicBezTo>
                  <a:cubicBezTo>
                    <a:pt x="1379" y="1180"/>
                    <a:pt x="1353" y="1125"/>
                    <a:pt x="1299" y="1118"/>
                  </a:cubicBezTo>
                  <a:cubicBezTo>
                    <a:pt x="1257" y="1138"/>
                    <a:pt x="1270" y="1196"/>
                    <a:pt x="1209" y="1206"/>
                  </a:cubicBezTo>
                  <a:cubicBezTo>
                    <a:pt x="1193" y="1203"/>
                    <a:pt x="1180" y="1196"/>
                    <a:pt x="1164" y="1203"/>
                  </a:cubicBezTo>
                  <a:cubicBezTo>
                    <a:pt x="1151" y="1248"/>
                    <a:pt x="1144" y="1209"/>
                    <a:pt x="1122" y="1203"/>
                  </a:cubicBezTo>
                  <a:cubicBezTo>
                    <a:pt x="1099" y="1193"/>
                    <a:pt x="1112" y="1180"/>
                    <a:pt x="1099" y="1164"/>
                  </a:cubicBezTo>
                  <a:cubicBezTo>
                    <a:pt x="1087" y="1147"/>
                    <a:pt x="1064" y="1147"/>
                    <a:pt x="1045" y="1144"/>
                  </a:cubicBezTo>
                  <a:cubicBezTo>
                    <a:pt x="1013" y="1131"/>
                    <a:pt x="984" y="1112"/>
                    <a:pt x="958" y="1092"/>
                  </a:cubicBezTo>
                  <a:cubicBezTo>
                    <a:pt x="939" y="1063"/>
                    <a:pt x="945" y="1030"/>
                    <a:pt x="939" y="998"/>
                  </a:cubicBezTo>
                  <a:cubicBezTo>
                    <a:pt x="932" y="962"/>
                    <a:pt x="907" y="930"/>
                    <a:pt x="887" y="894"/>
                  </a:cubicBezTo>
                  <a:cubicBezTo>
                    <a:pt x="903" y="884"/>
                    <a:pt x="913" y="878"/>
                    <a:pt x="929" y="874"/>
                  </a:cubicBezTo>
                  <a:cubicBezTo>
                    <a:pt x="952" y="858"/>
                    <a:pt x="974" y="845"/>
                    <a:pt x="1003" y="839"/>
                  </a:cubicBezTo>
                  <a:cubicBezTo>
                    <a:pt x="1026" y="823"/>
                    <a:pt x="1051" y="803"/>
                    <a:pt x="1083" y="797"/>
                  </a:cubicBezTo>
                  <a:cubicBezTo>
                    <a:pt x="1099" y="787"/>
                    <a:pt x="1125" y="780"/>
                    <a:pt x="1144" y="777"/>
                  </a:cubicBezTo>
                  <a:cubicBezTo>
                    <a:pt x="1154" y="761"/>
                    <a:pt x="1218" y="702"/>
                    <a:pt x="1238" y="693"/>
                  </a:cubicBezTo>
                  <a:cubicBezTo>
                    <a:pt x="1257" y="657"/>
                    <a:pt x="1289" y="598"/>
                    <a:pt x="1324" y="579"/>
                  </a:cubicBezTo>
                  <a:cubicBezTo>
                    <a:pt x="1334" y="563"/>
                    <a:pt x="1347" y="546"/>
                    <a:pt x="1360" y="530"/>
                  </a:cubicBezTo>
                  <a:cubicBezTo>
                    <a:pt x="1363" y="481"/>
                    <a:pt x="1344" y="429"/>
                    <a:pt x="1405" y="423"/>
                  </a:cubicBezTo>
                  <a:cubicBezTo>
                    <a:pt x="1418" y="413"/>
                    <a:pt x="1421" y="403"/>
                    <a:pt x="1430" y="387"/>
                  </a:cubicBezTo>
                  <a:cubicBezTo>
                    <a:pt x="1437" y="361"/>
                    <a:pt x="1479" y="319"/>
                    <a:pt x="1501" y="303"/>
                  </a:cubicBezTo>
                  <a:cubicBezTo>
                    <a:pt x="1536" y="247"/>
                    <a:pt x="1491" y="260"/>
                    <a:pt x="1430" y="254"/>
                  </a:cubicBezTo>
                  <a:cubicBezTo>
                    <a:pt x="1402" y="247"/>
                    <a:pt x="1389" y="212"/>
                    <a:pt x="1373" y="189"/>
                  </a:cubicBezTo>
                  <a:cubicBezTo>
                    <a:pt x="1369" y="169"/>
                    <a:pt x="1357" y="150"/>
                    <a:pt x="1334" y="147"/>
                  </a:cubicBezTo>
                  <a:cubicBezTo>
                    <a:pt x="1315" y="137"/>
                    <a:pt x="1302" y="137"/>
                    <a:pt x="1279" y="140"/>
                  </a:cubicBezTo>
                  <a:cubicBezTo>
                    <a:pt x="1222" y="153"/>
                    <a:pt x="1215" y="153"/>
                    <a:pt x="1193" y="111"/>
                  </a:cubicBezTo>
                  <a:cubicBezTo>
                    <a:pt x="1186" y="88"/>
                    <a:pt x="1173" y="95"/>
                    <a:pt x="1154" y="88"/>
                  </a:cubicBezTo>
                  <a:cubicBezTo>
                    <a:pt x="1141" y="65"/>
                    <a:pt x="1122" y="59"/>
                    <a:pt x="1093" y="52"/>
                  </a:cubicBezTo>
                  <a:cubicBezTo>
                    <a:pt x="1051" y="33"/>
                    <a:pt x="1016" y="20"/>
                    <a:pt x="968" y="17"/>
                  </a:cubicBezTo>
                  <a:cubicBezTo>
                    <a:pt x="942" y="7"/>
                    <a:pt x="916" y="0"/>
                    <a:pt x="887" y="0"/>
                  </a:cubicBezTo>
                </a:path>
              </a:pathLst>
            </a:custGeom>
            <a:solidFill>
              <a:schemeClr val="accent1">
                <a:lumMod val="75000"/>
              </a:schemeClr>
            </a:solidFill>
            <a:ln w="3175">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1" name="Freeform 924"/>
            <p:cNvSpPr>
              <a:spLocks/>
            </p:cNvSpPr>
            <p:nvPr/>
          </p:nvSpPr>
          <p:spPr bwMode="auto">
            <a:xfrm>
              <a:off x="4330664" y="3338754"/>
              <a:ext cx="900290" cy="1251295"/>
            </a:xfrm>
            <a:custGeom>
              <a:avLst/>
              <a:gdLst/>
              <a:ahLst/>
              <a:cxnLst>
                <a:cxn ang="0">
                  <a:pos x="822" y="308"/>
                </a:cxn>
                <a:cxn ang="0">
                  <a:pos x="423" y="355"/>
                </a:cxn>
                <a:cxn ang="0">
                  <a:pos x="194" y="536"/>
                </a:cxn>
                <a:cxn ang="0">
                  <a:pos x="136" y="722"/>
                </a:cxn>
                <a:cxn ang="0">
                  <a:pos x="43" y="932"/>
                </a:cxn>
                <a:cxn ang="0">
                  <a:pos x="29" y="1256"/>
                </a:cxn>
                <a:cxn ang="0">
                  <a:pos x="110" y="1169"/>
                </a:cxn>
                <a:cxn ang="0">
                  <a:pos x="182" y="1250"/>
                </a:cxn>
                <a:cxn ang="0">
                  <a:pos x="304" y="1265"/>
                </a:cxn>
                <a:cxn ang="0">
                  <a:pos x="353" y="1373"/>
                </a:cxn>
                <a:cxn ang="0">
                  <a:pos x="499" y="1388"/>
                </a:cxn>
                <a:cxn ang="0">
                  <a:pos x="367" y="1557"/>
                </a:cxn>
                <a:cxn ang="0">
                  <a:pos x="286" y="1692"/>
                </a:cxn>
                <a:cxn ang="0">
                  <a:pos x="232" y="1814"/>
                </a:cxn>
                <a:cxn ang="0">
                  <a:pos x="511" y="1878"/>
                </a:cxn>
                <a:cxn ang="0">
                  <a:pos x="540" y="1845"/>
                </a:cxn>
                <a:cxn ang="0">
                  <a:pos x="727" y="1783"/>
                </a:cxn>
                <a:cxn ang="0">
                  <a:pos x="694" y="1582"/>
                </a:cxn>
                <a:cxn ang="0">
                  <a:pos x="738" y="1329"/>
                </a:cxn>
                <a:cxn ang="0">
                  <a:pos x="1021" y="1309"/>
                </a:cxn>
                <a:cxn ang="0">
                  <a:pos x="1278" y="1532"/>
                </a:cxn>
                <a:cxn ang="0">
                  <a:pos x="1312" y="1268"/>
                </a:cxn>
                <a:cxn ang="0">
                  <a:pos x="1232" y="1206"/>
                </a:cxn>
                <a:cxn ang="0">
                  <a:pos x="1088" y="1207"/>
                </a:cxn>
                <a:cxn ang="0">
                  <a:pos x="921" y="1056"/>
                </a:cxn>
                <a:cxn ang="0">
                  <a:pos x="1065" y="798"/>
                </a:cxn>
                <a:cxn ang="0">
                  <a:pos x="1337" y="468"/>
                </a:cxn>
                <a:cxn ang="0">
                  <a:pos x="1490" y="280"/>
                </a:cxn>
                <a:cxn ang="0">
                  <a:pos x="1265" y="156"/>
                </a:cxn>
                <a:cxn ang="0">
                  <a:pos x="1015" y="45"/>
                </a:cxn>
                <a:cxn ang="0">
                  <a:pos x="1140" y="89"/>
                </a:cxn>
                <a:cxn ang="0">
                  <a:pos x="1353" y="167"/>
                </a:cxn>
                <a:cxn ang="0">
                  <a:pos x="1432" y="378"/>
                </a:cxn>
                <a:cxn ang="0">
                  <a:pos x="1289" y="613"/>
                </a:cxn>
                <a:cxn ang="0">
                  <a:pos x="918" y="889"/>
                </a:cxn>
                <a:cxn ang="0">
                  <a:pos x="1031" y="1145"/>
                </a:cxn>
                <a:cxn ang="0">
                  <a:pos x="1133" y="1227"/>
                </a:cxn>
                <a:cxn ang="0">
                  <a:pos x="1324" y="1134"/>
                </a:cxn>
                <a:cxn ang="0">
                  <a:pos x="1362" y="1370"/>
                </a:cxn>
                <a:cxn ang="0">
                  <a:pos x="1185" y="1491"/>
                </a:cxn>
                <a:cxn ang="0">
                  <a:pos x="939" y="1258"/>
                </a:cxn>
                <a:cxn ang="0">
                  <a:pos x="661" y="1469"/>
                </a:cxn>
                <a:cxn ang="0">
                  <a:pos x="702" y="1653"/>
                </a:cxn>
                <a:cxn ang="0">
                  <a:pos x="690" y="1821"/>
                </a:cxn>
                <a:cxn ang="0">
                  <a:pos x="528" y="1891"/>
                </a:cxn>
                <a:cxn ang="0">
                  <a:pos x="477" y="1902"/>
                </a:cxn>
                <a:cxn ang="0">
                  <a:pos x="206" y="1788"/>
                </a:cxn>
                <a:cxn ang="0">
                  <a:pos x="299" y="1608"/>
                </a:cxn>
                <a:cxn ang="0">
                  <a:pos x="437" y="1499"/>
                </a:cxn>
                <a:cxn ang="0">
                  <a:pos x="482" y="1323"/>
                </a:cxn>
                <a:cxn ang="0">
                  <a:pos x="308" y="1427"/>
                </a:cxn>
                <a:cxn ang="0">
                  <a:pos x="257" y="1240"/>
                </a:cxn>
                <a:cxn ang="0">
                  <a:pos x="213" y="1181"/>
                </a:cxn>
                <a:cxn ang="0">
                  <a:pos x="149" y="1238"/>
                </a:cxn>
                <a:cxn ang="0">
                  <a:pos x="0" y="1198"/>
                </a:cxn>
                <a:cxn ang="0">
                  <a:pos x="30" y="888"/>
                </a:cxn>
                <a:cxn ang="0">
                  <a:pos x="140" y="704"/>
                </a:cxn>
                <a:cxn ang="0">
                  <a:pos x="282" y="481"/>
                </a:cxn>
                <a:cxn ang="0">
                  <a:pos x="605" y="367"/>
                </a:cxn>
                <a:cxn ang="0">
                  <a:pos x="774" y="147"/>
                </a:cxn>
              </a:cxnLst>
              <a:rect l="0" t="0" r="r" b="b"/>
              <a:pathLst>
                <a:path w="1506" h="1908">
                  <a:moveTo>
                    <a:pt x="872" y="16"/>
                  </a:moveTo>
                  <a:lnTo>
                    <a:pt x="801" y="25"/>
                  </a:lnTo>
                  <a:lnTo>
                    <a:pt x="729" y="36"/>
                  </a:lnTo>
                  <a:lnTo>
                    <a:pt x="735" y="31"/>
                  </a:lnTo>
                  <a:lnTo>
                    <a:pt x="725" y="57"/>
                  </a:lnTo>
                  <a:lnTo>
                    <a:pt x="725" y="53"/>
                  </a:lnTo>
                  <a:lnTo>
                    <a:pt x="731" y="77"/>
                  </a:lnTo>
                  <a:lnTo>
                    <a:pt x="730" y="73"/>
                  </a:lnTo>
                  <a:lnTo>
                    <a:pt x="746" y="92"/>
                  </a:lnTo>
                  <a:lnTo>
                    <a:pt x="744" y="91"/>
                  </a:lnTo>
                  <a:lnTo>
                    <a:pt x="767" y="106"/>
                  </a:lnTo>
                  <a:cubicBezTo>
                    <a:pt x="768" y="106"/>
                    <a:pt x="769" y="107"/>
                    <a:pt x="769" y="108"/>
                  </a:cubicBezTo>
                  <a:lnTo>
                    <a:pt x="787" y="139"/>
                  </a:lnTo>
                  <a:lnTo>
                    <a:pt x="804" y="167"/>
                  </a:lnTo>
                  <a:cubicBezTo>
                    <a:pt x="805" y="168"/>
                    <a:pt x="805" y="169"/>
                    <a:pt x="805" y="170"/>
                  </a:cubicBezTo>
                  <a:lnTo>
                    <a:pt x="812" y="220"/>
                  </a:lnTo>
                  <a:lnTo>
                    <a:pt x="825" y="266"/>
                  </a:lnTo>
                  <a:cubicBezTo>
                    <a:pt x="825" y="267"/>
                    <a:pt x="826" y="268"/>
                    <a:pt x="825" y="269"/>
                  </a:cubicBezTo>
                  <a:lnTo>
                    <a:pt x="822" y="308"/>
                  </a:lnTo>
                  <a:lnTo>
                    <a:pt x="818" y="337"/>
                  </a:lnTo>
                  <a:lnTo>
                    <a:pt x="813" y="357"/>
                  </a:lnTo>
                  <a:cubicBezTo>
                    <a:pt x="813" y="358"/>
                    <a:pt x="813" y="359"/>
                    <a:pt x="812" y="360"/>
                  </a:cubicBezTo>
                  <a:lnTo>
                    <a:pt x="803" y="372"/>
                  </a:lnTo>
                  <a:cubicBezTo>
                    <a:pt x="802" y="373"/>
                    <a:pt x="801" y="374"/>
                    <a:pt x="799" y="375"/>
                  </a:cubicBezTo>
                  <a:lnTo>
                    <a:pt x="784" y="381"/>
                  </a:lnTo>
                  <a:cubicBezTo>
                    <a:pt x="784" y="381"/>
                    <a:pt x="783" y="381"/>
                    <a:pt x="783" y="381"/>
                  </a:cubicBezTo>
                  <a:lnTo>
                    <a:pt x="761" y="385"/>
                  </a:lnTo>
                  <a:lnTo>
                    <a:pt x="728" y="387"/>
                  </a:lnTo>
                  <a:lnTo>
                    <a:pt x="686" y="390"/>
                  </a:lnTo>
                  <a:lnTo>
                    <a:pt x="649" y="388"/>
                  </a:lnTo>
                  <a:lnTo>
                    <a:pt x="624" y="385"/>
                  </a:lnTo>
                  <a:lnTo>
                    <a:pt x="602" y="382"/>
                  </a:lnTo>
                  <a:lnTo>
                    <a:pt x="575" y="377"/>
                  </a:lnTo>
                  <a:lnTo>
                    <a:pt x="522" y="365"/>
                  </a:lnTo>
                  <a:lnTo>
                    <a:pt x="523" y="365"/>
                  </a:lnTo>
                  <a:lnTo>
                    <a:pt x="466" y="361"/>
                  </a:lnTo>
                  <a:lnTo>
                    <a:pt x="442" y="357"/>
                  </a:lnTo>
                  <a:lnTo>
                    <a:pt x="423" y="355"/>
                  </a:lnTo>
                  <a:lnTo>
                    <a:pt x="402" y="354"/>
                  </a:lnTo>
                  <a:lnTo>
                    <a:pt x="377" y="354"/>
                  </a:lnTo>
                  <a:lnTo>
                    <a:pt x="385" y="349"/>
                  </a:lnTo>
                  <a:lnTo>
                    <a:pt x="373" y="379"/>
                  </a:lnTo>
                  <a:lnTo>
                    <a:pt x="363" y="400"/>
                  </a:lnTo>
                  <a:cubicBezTo>
                    <a:pt x="362" y="401"/>
                    <a:pt x="362" y="401"/>
                    <a:pt x="362" y="401"/>
                  </a:cubicBezTo>
                  <a:lnTo>
                    <a:pt x="348" y="419"/>
                  </a:lnTo>
                  <a:cubicBezTo>
                    <a:pt x="347" y="420"/>
                    <a:pt x="347" y="420"/>
                    <a:pt x="346" y="421"/>
                  </a:cubicBezTo>
                  <a:lnTo>
                    <a:pt x="320" y="441"/>
                  </a:lnTo>
                  <a:lnTo>
                    <a:pt x="323" y="438"/>
                  </a:lnTo>
                  <a:lnTo>
                    <a:pt x="309" y="467"/>
                  </a:lnTo>
                  <a:lnTo>
                    <a:pt x="293" y="492"/>
                  </a:lnTo>
                  <a:cubicBezTo>
                    <a:pt x="293" y="493"/>
                    <a:pt x="292" y="493"/>
                    <a:pt x="291" y="494"/>
                  </a:cubicBezTo>
                  <a:lnTo>
                    <a:pt x="270" y="510"/>
                  </a:lnTo>
                  <a:cubicBezTo>
                    <a:pt x="270" y="510"/>
                    <a:pt x="269" y="511"/>
                    <a:pt x="268" y="511"/>
                  </a:cubicBezTo>
                  <a:lnTo>
                    <a:pt x="238" y="520"/>
                  </a:lnTo>
                  <a:lnTo>
                    <a:pt x="213" y="527"/>
                  </a:lnTo>
                  <a:lnTo>
                    <a:pt x="214" y="527"/>
                  </a:lnTo>
                  <a:lnTo>
                    <a:pt x="194" y="536"/>
                  </a:lnTo>
                  <a:lnTo>
                    <a:pt x="197" y="532"/>
                  </a:lnTo>
                  <a:lnTo>
                    <a:pt x="186" y="552"/>
                  </a:lnTo>
                  <a:lnTo>
                    <a:pt x="187" y="551"/>
                  </a:lnTo>
                  <a:lnTo>
                    <a:pt x="181" y="571"/>
                  </a:lnTo>
                  <a:lnTo>
                    <a:pt x="172" y="615"/>
                  </a:lnTo>
                  <a:lnTo>
                    <a:pt x="172" y="613"/>
                  </a:lnTo>
                  <a:lnTo>
                    <a:pt x="176" y="660"/>
                  </a:lnTo>
                  <a:lnTo>
                    <a:pt x="179" y="681"/>
                  </a:lnTo>
                  <a:lnTo>
                    <a:pt x="179" y="679"/>
                  </a:lnTo>
                  <a:lnTo>
                    <a:pt x="188" y="701"/>
                  </a:lnTo>
                  <a:cubicBezTo>
                    <a:pt x="189" y="704"/>
                    <a:pt x="189" y="706"/>
                    <a:pt x="187" y="708"/>
                  </a:cubicBezTo>
                  <a:cubicBezTo>
                    <a:pt x="186" y="710"/>
                    <a:pt x="184" y="712"/>
                    <a:pt x="182" y="712"/>
                  </a:cubicBezTo>
                  <a:lnTo>
                    <a:pt x="158" y="716"/>
                  </a:lnTo>
                  <a:lnTo>
                    <a:pt x="143" y="719"/>
                  </a:lnTo>
                  <a:lnTo>
                    <a:pt x="145" y="719"/>
                  </a:lnTo>
                  <a:lnTo>
                    <a:pt x="136" y="723"/>
                  </a:lnTo>
                  <a:lnTo>
                    <a:pt x="138" y="721"/>
                  </a:lnTo>
                  <a:lnTo>
                    <a:pt x="134" y="725"/>
                  </a:lnTo>
                  <a:lnTo>
                    <a:pt x="136" y="722"/>
                  </a:lnTo>
                  <a:lnTo>
                    <a:pt x="131" y="736"/>
                  </a:lnTo>
                  <a:cubicBezTo>
                    <a:pt x="131" y="737"/>
                    <a:pt x="130" y="737"/>
                    <a:pt x="130" y="738"/>
                  </a:cubicBezTo>
                  <a:lnTo>
                    <a:pt x="123" y="748"/>
                  </a:lnTo>
                  <a:cubicBezTo>
                    <a:pt x="123" y="748"/>
                    <a:pt x="122" y="749"/>
                    <a:pt x="122" y="749"/>
                  </a:cubicBezTo>
                  <a:lnTo>
                    <a:pt x="109" y="762"/>
                  </a:lnTo>
                  <a:cubicBezTo>
                    <a:pt x="109" y="763"/>
                    <a:pt x="108" y="763"/>
                    <a:pt x="108" y="763"/>
                  </a:cubicBezTo>
                  <a:lnTo>
                    <a:pt x="88" y="775"/>
                  </a:lnTo>
                  <a:lnTo>
                    <a:pt x="70" y="789"/>
                  </a:lnTo>
                  <a:lnTo>
                    <a:pt x="73" y="786"/>
                  </a:lnTo>
                  <a:lnTo>
                    <a:pt x="59" y="814"/>
                  </a:lnTo>
                  <a:lnTo>
                    <a:pt x="47" y="843"/>
                  </a:lnTo>
                  <a:lnTo>
                    <a:pt x="47" y="841"/>
                  </a:lnTo>
                  <a:lnTo>
                    <a:pt x="46" y="869"/>
                  </a:lnTo>
                  <a:lnTo>
                    <a:pt x="46" y="888"/>
                  </a:lnTo>
                  <a:lnTo>
                    <a:pt x="47" y="902"/>
                  </a:lnTo>
                  <a:lnTo>
                    <a:pt x="47" y="912"/>
                  </a:lnTo>
                  <a:cubicBezTo>
                    <a:pt x="47" y="913"/>
                    <a:pt x="47" y="914"/>
                    <a:pt x="47" y="914"/>
                  </a:cubicBezTo>
                  <a:lnTo>
                    <a:pt x="43" y="930"/>
                  </a:lnTo>
                  <a:cubicBezTo>
                    <a:pt x="43" y="931"/>
                    <a:pt x="43" y="931"/>
                    <a:pt x="43" y="932"/>
                  </a:cubicBezTo>
                  <a:lnTo>
                    <a:pt x="38" y="943"/>
                  </a:lnTo>
                  <a:lnTo>
                    <a:pt x="31" y="958"/>
                  </a:lnTo>
                  <a:lnTo>
                    <a:pt x="31" y="956"/>
                  </a:lnTo>
                  <a:lnTo>
                    <a:pt x="26" y="978"/>
                  </a:lnTo>
                  <a:lnTo>
                    <a:pt x="23" y="990"/>
                  </a:lnTo>
                  <a:lnTo>
                    <a:pt x="20" y="1003"/>
                  </a:lnTo>
                  <a:lnTo>
                    <a:pt x="20" y="1002"/>
                  </a:lnTo>
                  <a:lnTo>
                    <a:pt x="19" y="1014"/>
                  </a:lnTo>
                  <a:lnTo>
                    <a:pt x="19" y="1036"/>
                  </a:lnTo>
                  <a:lnTo>
                    <a:pt x="19" y="1075"/>
                  </a:lnTo>
                  <a:lnTo>
                    <a:pt x="18" y="1104"/>
                  </a:lnTo>
                  <a:lnTo>
                    <a:pt x="18" y="1136"/>
                  </a:lnTo>
                  <a:lnTo>
                    <a:pt x="18" y="1170"/>
                  </a:lnTo>
                  <a:lnTo>
                    <a:pt x="16" y="1199"/>
                  </a:lnTo>
                  <a:lnTo>
                    <a:pt x="16" y="1238"/>
                  </a:lnTo>
                  <a:lnTo>
                    <a:pt x="16" y="1236"/>
                  </a:lnTo>
                  <a:lnTo>
                    <a:pt x="21" y="1249"/>
                  </a:lnTo>
                  <a:lnTo>
                    <a:pt x="19" y="1246"/>
                  </a:lnTo>
                  <a:lnTo>
                    <a:pt x="29" y="1256"/>
                  </a:lnTo>
                  <a:lnTo>
                    <a:pt x="27" y="1254"/>
                  </a:lnTo>
                  <a:lnTo>
                    <a:pt x="44" y="1262"/>
                  </a:lnTo>
                  <a:lnTo>
                    <a:pt x="43" y="1262"/>
                  </a:lnTo>
                  <a:lnTo>
                    <a:pt x="68" y="1269"/>
                  </a:lnTo>
                  <a:lnTo>
                    <a:pt x="64" y="1269"/>
                  </a:lnTo>
                  <a:lnTo>
                    <a:pt x="87" y="1265"/>
                  </a:lnTo>
                  <a:lnTo>
                    <a:pt x="114" y="1261"/>
                  </a:lnTo>
                  <a:lnTo>
                    <a:pt x="135" y="1257"/>
                  </a:lnTo>
                  <a:lnTo>
                    <a:pt x="145" y="1256"/>
                  </a:lnTo>
                  <a:lnTo>
                    <a:pt x="137" y="1263"/>
                  </a:lnTo>
                  <a:lnTo>
                    <a:pt x="137" y="1251"/>
                  </a:lnTo>
                  <a:lnTo>
                    <a:pt x="138" y="1254"/>
                  </a:lnTo>
                  <a:lnTo>
                    <a:pt x="135" y="1245"/>
                  </a:lnTo>
                  <a:lnTo>
                    <a:pt x="136" y="1247"/>
                  </a:lnTo>
                  <a:lnTo>
                    <a:pt x="123" y="1229"/>
                  </a:lnTo>
                  <a:cubicBezTo>
                    <a:pt x="122" y="1228"/>
                    <a:pt x="122" y="1227"/>
                    <a:pt x="122" y="1226"/>
                  </a:cubicBezTo>
                  <a:lnTo>
                    <a:pt x="115" y="1199"/>
                  </a:lnTo>
                  <a:lnTo>
                    <a:pt x="110" y="1172"/>
                  </a:lnTo>
                  <a:cubicBezTo>
                    <a:pt x="109" y="1171"/>
                    <a:pt x="109" y="1170"/>
                    <a:pt x="110" y="1169"/>
                  </a:cubicBezTo>
                  <a:lnTo>
                    <a:pt x="114" y="1145"/>
                  </a:lnTo>
                  <a:cubicBezTo>
                    <a:pt x="114" y="1143"/>
                    <a:pt x="115" y="1142"/>
                    <a:pt x="116" y="1140"/>
                  </a:cubicBezTo>
                  <a:lnTo>
                    <a:pt x="125" y="1132"/>
                  </a:lnTo>
                  <a:cubicBezTo>
                    <a:pt x="126" y="1132"/>
                    <a:pt x="127" y="1131"/>
                    <a:pt x="128" y="1131"/>
                  </a:cubicBezTo>
                  <a:lnTo>
                    <a:pt x="143" y="1126"/>
                  </a:lnTo>
                  <a:cubicBezTo>
                    <a:pt x="144" y="1125"/>
                    <a:pt x="146" y="1125"/>
                    <a:pt x="147" y="1126"/>
                  </a:cubicBezTo>
                  <a:lnTo>
                    <a:pt x="179" y="1132"/>
                  </a:lnTo>
                  <a:lnTo>
                    <a:pt x="211" y="1139"/>
                  </a:lnTo>
                  <a:cubicBezTo>
                    <a:pt x="212" y="1139"/>
                    <a:pt x="213" y="1139"/>
                    <a:pt x="213" y="1140"/>
                  </a:cubicBezTo>
                  <a:lnTo>
                    <a:pt x="232" y="1151"/>
                  </a:lnTo>
                  <a:cubicBezTo>
                    <a:pt x="235" y="1152"/>
                    <a:pt x="236" y="1154"/>
                    <a:pt x="236" y="1156"/>
                  </a:cubicBezTo>
                  <a:lnTo>
                    <a:pt x="238" y="1170"/>
                  </a:lnTo>
                  <a:cubicBezTo>
                    <a:pt x="239" y="1172"/>
                    <a:pt x="238" y="1175"/>
                    <a:pt x="237" y="1176"/>
                  </a:cubicBezTo>
                  <a:lnTo>
                    <a:pt x="226" y="1190"/>
                  </a:lnTo>
                  <a:cubicBezTo>
                    <a:pt x="225" y="1191"/>
                    <a:pt x="225" y="1192"/>
                    <a:pt x="224" y="1192"/>
                  </a:cubicBezTo>
                  <a:lnTo>
                    <a:pt x="205" y="1205"/>
                  </a:lnTo>
                  <a:lnTo>
                    <a:pt x="208" y="1202"/>
                  </a:lnTo>
                  <a:lnTo>
                    <a:pt x="182" y="1254"/>
                  </a:lnTo>
                  <a:lnTo>
                    <a:pt x="182" y="1250"/>
                  </a:lnTo>
                  <a:lnTo>
                    <a:pt x="187" y="1309"/>
                  </a:lnTo>
                  <a:lnTo>
                    <a:pt x="193" y="1337"/>
                  </a:lnTo>
                  <a:lnTo>
                    <a:pt x="193" y="1335"/>
                  </a:lnTo>
                  <a:lnTo>
                    <a:pt x="205" y="1360"/>
                  </a:lnTo>
                  <a:lnTo>
                    <a:pt x="190" y="1360"/>
                  </a:lnTo>
                  <a:lnTo>
                    <a:pt x="200" y="1341"/>
                  </a:lnTo>
                  <a:lnTo>
                    <a:pt x="209" y="1321"/>
                  </a:lnTo>
                  <a:lnTo>
                    <a:pt x="209" y="1323"/>
                  </a:lnTo>
                  <a:lnTo>
                    <a:pt x="216" y="1275"/>
                  </a:lnTo>
                  <a:lnTo>
                    <a:pt x="228" y="1228"/>
                  </a:lnTo>
                  <a:cubicBezTo>
                    <a:pt x="229" y="1225"/>
                    <a:pt x="232" y="1222"/>
                    <a:pt x="236" y="1222"/>
                  </a:cubicBezTo>
                  <a:lnTo>
                    <a:pt x="260" y="1224"/>
                  </a:lnTo>
                  <a:cubicBezTo>
                    <a:pt x="261" y="1225"/>
                    <a:pt x="261" y="1225"/>
                    <a:pt x="262" y="1225"/>
                  </a:cubicBezTo>
                  <a:lnTo>
                    <a:pt x="277" y="1229"/>
                  </a:lnTo>
                  <a:cubicBezTo>
                    <a:pt x="278" y="1229"/>
                    <a:pt x="279" y="1230"/>
                    <a:pt x="280" y="1231"/>
                  </a:cubicBezTo>
                  <a:lnTo>
                    <a:pt x="291" y="1241"/>
                  </a:lnTo>
                  <a:cubicBezTo>
                    <a:pt x="291" y="1241"/>
                    <a:pt x="292" y="1242"/>
                    <a:pt x="292" y="1242"/>
                  </a:cubicBezTo>
                  <a:lnTo>
                    <a:pt x="303" y="1259"/>
                  </a:lnTo>
                  <a:cubicBezTo>
                    <a:pt x="304" y="1261"/>
                    <a:pt x="305" y="1263"/>
                    <a:pt x="304" y="1265"/>
                  </a:cubicBezTo>
                  <a:lnTo>
                    <a:pt x="300" y="1282"/>
                  </a:lnTo>
                  <a:lnTo>
                    <a:pt x="296" y="1296"/>
                  </a:lnTo>
                  <a:cubicBezTo>
                    <a:pt x="296" y="1296"/>
                    <a:pt x="296" y="1297"/>
                    <a:pt x="295" y="1297"/>
                  </a:cubicBezTo>
                  <a:lnTo>
                    <a:pt x="281" y="1322"/>
                  </a:lnTo>
                  <a:lnTo>
                    <a:pt x="282" y="1320"/>
                  </a:lnTo>
                  <a:lnTo>
                    <a:pt x="275" y="1354"/>
                  </a:lnTo>
                  <a:lnTo>
                    <a:pt x="275" y="1352"/>
                  </a:lnTo>
                  <a:lnTo>
                    <a:pt x="275" y="1381"/>
                  </a:lnTo>
                  <a:lnTo>
                    <a:pt x="275" y="1378"/>
                  </a:lnTo>
                  <a:lnTo>
                    <a:pt x="286" y="1400"/>
                  </a:lnTo>
                  <a:lnTo>
                    <a:pt x="282" y="1397"/>
                  </a:lnTo>
                  <a:lnTo>
                    <a:pt x="310" y="1413"/>
                  </a:lnTo>
                  <a:lnTo>
                    <a:pt x="305" y="1412"/>
                  </a:lnTo>
                  <a:lnTo>
                    <a:pt x="331" y="1407"/>
                  </a:lnTo>
                  <a:lnTo>
                    <a:pt x="329" y="1407"/>
                  </a:lnTo>
                  <a:lnTo>
                    <a:pt x="341" y="1401"/>
                  </a:lnTo>
                  <a:lnTo>
                    <a:pt x="337" y="1405"/>
                  </a:lnTo>
                  <a:lnTo>
                    <a:pt x="343" y="1394"/>
                  </a:lnTo>
                  <a:lnTo>
                    <a:pt x="353" y="1373"/>
                  </a:lnTo>
                  <a:lnTo>
                    <a:pt x="352" y="1376"/>
                  </a:lnTo>
                  <a:lnTo>
                    <a:pt x="355" y="1345"/>
                  </a:lnTo>
                  <a:lnTo>
                    <a:pt x="361" y="1321"/>
                  </a:lnTo>
                  <a:cubicBezTo>
                    <a:pt x="361" y="1319"/>
                    <a:pt x="362" y="1318"/>
                    <a:pt x="363" y="1317"/>
                  </a:cubicBezTo>
                  <a:lnTo>
                    <a:pt x="379" y="1301"/>
                  </a:lnTo>
                  <a:cubicBezTo>
                    <a:pt x="380" y="1300"/>
                    <a:pt x="381" y="1299"/>
                    <a:pt x="382" y="1299"/>
                  </a:cubicBezTo>
                  <a:lnTo>
                    <a:pt x="413" y="1291"/>
                  </a:lnTo>
                  <a:cubicBezTo>
                    <a:pt x="414" y="1290"/>
                    <a:pt x="415" y="1290"/>
                    <a:pt x="416" y="1290"/>
                  </a:cubicBezTo>
                  <a:lnTo>
                    <a:pt x="447" y="1293"/>
                  </a:lnTo>
                  <a:lnTo>
                    <a:pt x="472" y="1299"/>
                  </a:lnTo>
                  <a:cubicBezTo>
                    <a:pt x="473" y="1299"/>
                    <a:pt x="474" y="1299"/>
                    <a:pt x="475" y="1300"/>
                  </a:cubicBezTo>
                  <a:lnTo>
                    <a:pt x="493" y="1312"/>
                  </a:lnTo>
                  <a:cubicBezTo>
                    <a:pt x="494" y="1312"/>
                    <a:pt x="494" y="1313"/>
                    <a:pt x="495" y="1314"/>
                  </a:cubicBezTo>
                  <a:lnTo>
                    <a:pt x="512" y="1337"/>
                  </a:lnTo>
                  <a:cubicBezTo>
                    <a:pt x="513" y="1338"/>
                    <a:pt x="514" y="1340"/>
                    <a:pt x="513" y="1342"/>
                  </a:cubicBezTo>
                  <a:lnTo>
                    <a:pt x="511" y="1361"/>
                  </a:lnTo>
                  <a:lnTo>
                    <a:pt x="508" y="1375"/>
                  </a:lnTo>
                  <a:cubicBezTo>
                    <a:pt x="508" y="1376"/>
                    <a:pt x="507" y="1378"/>
                    <a:pt x="507" y="1378"/>
                  </a:cubicBezTo>
                  <a:lnTo>
                    <a:pt x="499" y="1388"/>
                  </a:lnTo>
                  <a:cubicBezTo>
                    <a:pt x="498" y="1389"/>
                    <a:pt x="498" y="1389"/>
                    <a:pt x="497" y="1390"/>
                  </a:cubicBezTo>
                  <a:lnTo>
                    <a:pt x="484" y="1400"/>
                  </a:lnTo>
                  <a:lnTo>
                    <a:pt x="486" y="1398"/>
                  </a:lnTo>
                  <a:lnTo>
                    <a:pt x="475" y="1416"/>
                  </a:lnTo>
                  <a:lnTo>
                    <a:pt x="476" y="1414"/>
                  </a:lnTo>
                  <a:lnTo>
                    <a:pt x="468" y="1435"/>
                  </a:lnTo>
                  <a:lnTo>
                    <a:pt x="468" y="1433"/>
                  </a:lnTo>
                  <a:lnTo>
                    <a:pt x="465" y="1470"/>
                  </a:lnTo>
                  <a:lnTo>
                    <a:pt x="465" y="1490"/>
                  </a:lnTo>
                  <a:cubicBezTo>
                    <a:pt x="465" y="1492"/>
                    <a:pt x="465" y="1494"/>
                    <a:pt x="464" y="1495"/>
                  </a:cubicBezTo>
                  <a:lnTo>
                    <a:pt x="456" y="1507"/>
                  </a:lnTo>
                  <a:cubicBezTo>
                    <a:pt x="455" y="1508"/>
                    <a:pt x="454" y="1509"/>
                    <a:pt x="453" y="1510"/>
                  </a:cubicBezTo>
                  <a:lnTo>
                    <a:pt x="444" y="1514"/>
                  </a:lnTo>
                  <a:cubicBezTo>
                    <a:pt x="443" y="1514"/>
                    <a:pt x="443" y="1514"/>
                    <a:pt x="443" y="1514"/>
                  </a:cubicBezTo>
                  <a:lnTo>
                    <a:pt x="428" y="1518"/>
                  </a:lnTo>
                  <a:lnTo>
                    <a:pt x="430" y="1517"/>
                  </a:lnTo>
                  <a:lnTo>
                    <a:pt x="399" y="1537"/>
                  </a:lnTo>
                  <a:lnTo>
                    <a:pt x="365" y="1559"/>
                  </a:lnTo>
                  <a:lnTo>
                    <a:pt x="367" y="1557"/>
                  </a:lnTo>
                  <a:lnTo>
                    <a:pt x="359" y="1568"/>
                  </a:lnTo>
                  <a:cubicBezTo>
                    <a:pt x="358" y="1569"/>
                    <a:pt x="357" y="1570"/>
                    <a:pt x="356" y="1570"/>
                  </a:cubicBezTo>
                  <a:lnTo>
                    <a:pt x="347" y="1575"/>
                  </a:lnTo>
                  <a:cubicBezTo>
                    <a:pt x="346" y="1576"/>
                    <a:pt x="345" y="1576"/>
                    <a:pt x="343" y="1576"/>
                  </a:cubicBezTo>
                  <a:lnTo>
                    <a:pt x="319" y="1576"/>
                  </a:lnTo>
                  <a:cubicBezTo>
                    <a:pt x="319" y="1576"/>
                    <a:pt x="319" y="1576"/>
                    <a:pt x="318" y="1576"/>
                  </a:cubicBezTo>
                  <a:lnTo>
                    <a:pt x="301" y="1573"/>
                  </a:lnTo>
                  <a:lnTo>
                    <a:pt x="310" y="1569"/>
                  </a:lnTo>
                  <a:lnTo>
                    <a:pt x="305" y="1579"/>
                  </a:lnTo>
                  <a:lnTo>
                    <a:pt x="305" y="1574"/>
                  </a:lnTo>
                  <a:lnTo>
                    <a:pt x="307" y="1590"/>
                  </a:lnTo>
                  <a:lnTo>
                    <a:pt x="307" y="1588"/>
                  </a:lnTo>
                  <a:lnTo>
                    <a:pt x="314" y="1601"/>
                  </a:lnTo>
                  <a:cubicBezTo>
                    <a:pt x="315" y="1603"/>
                    <a:pt x="315" y="1606"/>
                    <a:pt x="313" y="1609"/>
                  </a:cubicBezTo>
                  <a:lnTo>
                    <a:pt x="299" y="1630"/>
                  </a:lnTo>
                  <a:lnTo>
                    <a:pt x="287" y="1650"/>
                  </a:lnTo>
                  <a:lnTo>
                    <a:pt x="288" y="1646"/>
                  </a:lnTo>
                  <a:lnTo>
                    <a:pt x="288" y="1672"/>
                  </a:lnTo>
                  <a:lnTo>
                    <a:pt x="286" y="1692"/>
                  </a:lnTo>
                  <a:cubicBezTo>
                    <a:pt x="286" y="1694"/>
                    <a:pt x="286" y="1695"/>
                    <a:pt x="285" y="1697"/>
                  </a:cubicBezTo>
                  <a:lnTo>
                    <a:pt x="275" y="1709"/>
                  </a:lnTo>
                  <a:cubicBezTo>
                    <a:pt x="273" y="1710"/>
                    <a:pt x="272" y="1711"/>
                    <a:pt x="270" y="1711"/>
                  </a:cubicBezTo>
                  <a:lnTo>
                    <a:pt x="247" y="1716"/>
                  </a:lnTo>
                  <a:lnTo>
                    <a:pt x="252" y="1713"/>
                  </a:lnTo>
                  <a:lnTo>
                    <a:pt x="240" y="1728"/>
                  </a:lnTo>
                  <a:lnTo>
                    <a:pt x="234" y="1736"/>
                  </a:lnTo>
                  <a:lnTo>
                    <a:pt x="235" y="1734"/>
                  </a:lnTo>
                  <a:lnTo>
                    <a:pt x="232" y="1741"/>
                  </a:lnTo>
                  <a:lnTo>
                    <a:pt x="227" y="1753"/>
                  </a:lnTo>
                  <a:lnTo>
                    <a:pt x="227" y="1752"/>
                  </a:lnTo>
                  <a:lnTo>
                    <a:pt x="224" y="1774"/>
                  </a:lnTo>
                  <a:lnTo>
                    <a:pt x="221" y="1791"/>
                  </a:lnTo>
                  <a:lnTo>
                    <a:pt x="221" y="1789"/>
                  </a:lnTo>
                  <a:lnTo>
                    <a:pt x="221" y="1811"/>
                  </a:lnTo>
                  <a:lnTo>
                    <a:pt x="220" y="1806"/>
                  </a:lnTo>
                  <a:lnTo>
                    <a:pt x="225" y="1812"/>
                  </a:lnTo>
                  <a:lnTo>
                    <a:pt x="221" y="1810"/>
                  </a:lnTo>
                  <a:lnTo>
                    <a:pt x="232" y="1814"/>
                  </a:lnTo>
                  <a:lnTo>
                    <a:pt x="249" y="1818"/>
                  </a:lnTo>
                  <a:lnTo>
                    <a:pt x="275" y="1821"/>
                  </a:lnTo>
                  <a:cubicBezTo>
                    <a:pt x="277" y="1821"/>
                    <a:pt x="279" y="1822"/>
                    <a:pt x="280" y="1823"/>
                  </a:cubicBezTo>
                  <a:lnTo>
                    <a:pt x="299" y="1844"/>
                  </a:lnTo>
                  <a:lnTo>
                    <a:pt x="296" y="1842"/>
                  </a:lnTo>
                  <a:lnTo>
                    <a:pt x="325" y="1850"/>
                  </a:lnTo>
                  <a:lnTo>
                    <a:pt x="388" y="1866"/>
                  </a:lnTo>
                  <a:cubicBezTo>
                    <a:pt x="389" y="1866"/>
                    <a:pt x="390" y="1866"/>
                    <a:pt x="390" y="1866"/>
                  </a:cubicBezTo>
                  <a:lnTo>
                    <a:pt x="419" y="1882"/>
                  </a:lnTo>
                  <a:lnTo>
                    <a:pt x="418" y="1882"/>
                  </a:lnTo>
                  <a:lnTo>
                    <a:pt x="450" y="1892"/>
                  </a:lnTo>
                  <a:lnTo>
                    <a:pt x="446" y="1892"/>
                  </a:lnTo>
                  <a:lnTo>
                    <a:pt x="474" y="1887"/>
                  </a:lnTo>
                  <a:lnTo>
                    <a:pt x="472" y="1887"/>
                  </a:lnTo>
                  <a:lnTo>
                    <a:pt x="492" y="1876"/>
                  </a:lnTo>
                  <a:cubicBezTo>
                    <a:pt x="493" y="1875"/>
                    <a:pt x="496" y="1875"/>
                    <a:pt x="498" y="1876"/>
                  </a:cubicBezTo>
                  <a:lnTo>
                    <a:pt x="508" y="1879"/>
                  </a:lnTo>
                  <a:lnTo>
                    <a:pt x="505" y="1878"/>
                  </a:lnTo>
                  <a:lnTo>
                    <a:pt x="511" y="1878"/>
                  </a:lnTo>
                  <a:lnTo>
                    <a:pt x="504" y="1889"/>
                  </a:lnTo>
                  <a:lnTo>
                    <a:pt x="503" y="1886"/>
                  </a:lnTo>
                  <a:lnTo>
                    <a:pt x="506" y="1890"/>
                  </a:lnTo>
                  <a:lnTo>
                    <a:pt x="501" y="1887"/>
                  </a:lnTo>
                  <a:cubicBezTo>
                    <a:pt x="501" y="1887"/>
                    <a:pt x="500" y="1887"/>
                    <a:pt x="500" y="1886"/>
                  </a:cubicBezTo>
                  <a:lnTo>
                    <a:pt x="496" y="1882"/>
                  </a:lnTo>
                  <a:cubicBezTo>
                    <a:pt x="494" y="1880"/>
                    <a:pt x="493" y="1877"/>
                    <a:pt x="494" y="1874"/>
                  </a:cubicBezTo>
                  <a:lnTo>
                    <a:pt x="495" y="1871"/>
                  </a:lnTo>
                  <a:cubicBezTo>
                    <a:pt x="496" y="1867"/>
                    <a:pt x="500" y="1865"/>
                    <a:pt x="504" y="1866"/>
                  </a:cubicBezTo>
                  <a:lnTo>
                    <a:pt x="518" y="1869"/>
                  </a:lnTo>
                  <a:cubicBezTo>
                    <a:pt x="519" y="1869"/>
                    <a:pt x="519" y="1869"/>
                    <a:pt x="520" y="1869"/>
                  </a:cubicBezTo>
                  <a:lnTo>
                    <a:pt x="535" y="1876"/>
                  </a:lnTo>
                  <a:cubicBezTo>
                    <a:pt x="537" y="1877"/>
                    <a:pt x="539" y="1880"/>
                    <a:pt x="539" y="1882"/>
                  </a:cubicBezTo>
                  <a:lnTo>
                    <a:pt x="540" y="1889"/>
                  </a:lnTo>
                  <a:lnTo>
                    <a:pt x="529" y="1883"/>
                  </a:lnTo>
                  <a:lnTo>
                    <a:pt x="531" y="1882"/>
                  </a:lnTo>
                  <a:lnTo>
                    <a:pt x="527" y="1887"/>
                  </a:lnTo>
                  <a:lnTo>
                    <a:pt x="532" y="1870"/>
                  </a:lnTo>
                  <a:lnTo>
                    <a:pt x="540" y="1845"/>
                  </a:lnTo>
                  <a:cubicBezTo>
                    <a:pt x="540" y="1844"/>
                    <a:pt x="540" y="1844"/>
                    <a:pt x="541" y="1843"/>
                  </a:cubicBezTo>
                  <a:lnTo>
                    <a:pt x="554" y="1824"/>
                  </a:lnTo>
                  <a:cubicBezTo>
                    <a:pt x="555" y="1822"/>
                    <a:pt x="558" y="1820"/>
                    <a:pt x="561" y="1820"/>
                  </a:cubicBezTo>
                  <a:lnTo>
                    <a:pt x="586" y="1822"/>
                  </a:lnTo>
                  <a:lnTo>
                    <a:pt x="615" y="1823"/>
                  </a:lnTo>
                  <a:lnTo>
                    <a:pt x="643" y="1823"/>
                  </a:lnTo>
                  <a:lnTo>
                    <a:pt x="665" y="1821"/>
                  </a:lnTo>
                  <a:lnTo>
                    <a:pt x="663" y="1821"/>
                  </a:lnTo>
                  <a:lnTo>
                    <a:pt x="672" y="1816"/>
                  </a:lnTo>
                  <a:lnTo>
                    <a:pt x="670" y="1817"/>
                  </a:lnTo>
                  <a:lnTo>
                    <a:pt x="679" y="1809"/>
                  </a:lnTo>
                  <a:lnTo>
                    <a:pt x="689" y="1801"/>
                  </a:lnTo>
                  <a:cubicBezTo>
                    <a:pt x="690" y="1801"/>
                    <a:pt x="691" y="1800"/>
                    <a:pt x="692" y="1800"/>
                  </a:cubicBezTo>
                  <a:lnTo>
                    <a:pt x="705" y="1795"/>
                  </a:lnTo>
                  <a:lnTo>
                    <a:pt x="718" y="1789"/>
                  </a:lnTo>
                  <a:lnTo>
                    <a:pt x="727" y="1784"/>
                  </a:lnTo>
                  <a:lnTo>
                    <a:pt x="724" y="1787"/>
                  </a:lnTo>
                  <a:lnTo>
                    <a:pt x="729" y="1779"/>
                  </a:lnTo>
                  <a:lnTo>
                    <a:pt x="727" y="1783"/>
                  </a:lnTo>
                  <a:lnTo>
                    <a:pt x="728" y="1770"/>
                  </a:lnTo>
                  <a:lnTo>
                    <a:pt x="728" y="1771"/>
                  </a:lnTo>
                  <a:lnTo>
                    <a:pt x="724" y="1730"/>
                  </a:lnTo>
                  <a:lnTo>
                    <a:pt x="725" y="1733"/>
                  </a:lnTo>
                  <a:lnTo>
                    <a:pt x="717" y="1717"/>
                  </a:lnTo>
                  <a:lnTo>
                    <a:pt x="719" y="1719"/>
                  </a:lnTo>
                  <a:lnTo>
                    <a:pt x="702" y="1704"/>
                  </a:lnTo>
                  <a:cubicBezTo>
                    <a:pt x="701" y="1704"/>
                    <a:pt x="701" y="1703"/>
                    <a:pt x="700" y="1702"/>
                  </a:cubicBezTo>
                  <a:lnTo>
                    <a:pt x="690" y="1678"/>
                  </a:lnTo>
                  <a:cubicBezTo>
                    <a:pt x="690" y="1677"/>
                    <a:pt x="690" y="1676"/>
                    <a:pt x="690" y="1676"/>
                  </a:cubicBezTo>
                  <a:lnTo>
                    <a:pt x="687" y="1656"/>
                  </a:lnTo>
                  <a:cubicBezTo>
                    <a:pt x="686" y="1655"/>
                    <a:pt x="686" y="1654"/>
                    <a:pt x="687" y="1653"/>
                  </a:cubicBezTo>
                  <a:lnTo>
                    <a:pt x="691" y="1633"/>
                  </a:lnTo>
                  <a:cubicBezTo>
                    <a:pt x="691" y="1632"/>
                    <a:pt x="691" y="1632"/>
                    <a:pt x="691" y="1632"/>
                  </a:cubicBezTo>
                  <a:lnTo>
                    <a:pt x="700" y="1608"/>
                  </a:lnTo>
                  <a:lnTo>
                    <a:pt x="700" y="1609"/>
                  </a:lnTo>
                  <a:lnTo>
                    <a:pt x="703" y="1594"/>
                  </a:lnTo>
                  <a:lnTo>
                    <a:pt x="703" y="1599"/>
                  </a:lnTo>
                  <a:lnTo>
                    <a:pt x="694" y="1582"/>
                  </a:lnTo>
                  <a:lnTo>
                    <a:pt x="696" y="1585"/>
                  </a:lnTo>
                  <a:lnTo>
                    <a:pt x="681" y="1572"/>
                  </a:lnTo>
                  <a:lnTo>
                    <a:pt x="682" y="1572"/>
                  </a:lnTo>
                  <a:lnTo>
                    <a:pt x="674" y="1567"/>
                  </a:lnTo>
                  <a:lnTo>
                    <a:pt x="671" y="1565"/>
                  </a:lnTo>
                  <a:cubicBezTo>
                    <a:pt x="670" y="1564"/>
                    <a:pt x="669" y="1563"/>
                    <a:pt x="668" y="1562"/>
                  </a:cubicBezTo>
                  <a:lnTo>
                    <a:pt x="653" y="1535"/>
                  </a:lnTo>
                  <a:cubicBezTo>
                    <a:pt x="653" y="1535"/>
                    <a:pt x="653" y="1534"/>
                    <a:pt x="653" y="1534"/>
                  </a:cubicBezTo>
                  <a:lnTo>
                    <a:pt x="643" y="1503"/>
                  </a:lnTo>
                  <a:cubicBezTo>
                    <a:pt x="643" y="1502"/>
                    <a:pt x="642" y="1501"/>
                    <a:pt x="642" y="1500"/>
                  </a:cubicBezTo>
                  <a:lnTo>
                    <a:pt x="645" y="1468"/>
                  </a:lnTo>
                  <a:lnTo>
                    <a:pt x="652" y="1432"/>
                  </a:lnTo>
                  <a:cubicBezTo>
                    <a:pt x="652" y="1432"/>
                    <a:pt x="652" y="1431"/>
                    <a:pt x="652" y="1430"/>
                  </a:cubicBezTo>
                  <a:lnTo>
                    <a:pt x="665" y="1398"/>
                  </a:lnTo>
                  <a:cubicBezTo>
                    <a:pt x="665" y="1398"/>
                    <a:pt x="666" y="1397"/>
                    <a:pt x="667" y="1396"/>
                  </a:cubicBezTo>
                  <a:lnTo>
                    <a:pt x="690" y="1371"/>
                  </a:lnTo>
                  <a:lnTo>
                    <a:pt x="709" y="1348"/>
                  </a:lnTo>
                  <a:cubicBezTo>
                    <a:pt x="710" y="1348"/>
                    <a:pt x="710" y="1347"/>
                    <a:pt x="711" y="1347"/>
                  </a:cubicBezTo>
                  <a:lnTo>
                    <a:pt x="738" y="1329"/>
                  </a:lnTo>
                  <a:cubicBezTo>
                    <a:pt x="739" y="1328"/>
                    <a:pt x="739" y="1328"/>
                    <a:pt x="740" y="1328"/>
                  </a:cubicBezTo>
                  <a:lnTo>
                    <a:pt x="805" y="1308"/>
                  </a:lnTo>
                  <a:lnTo>
                    <a:pt x="828" y="1301"/>
                  </a:lnTo>
                  <a:lnTo>
                    <a:pt x="849" y="1291"/>
                  </a:lnTo>
                  <a:lnTo>
                    <a:pt x="847" y="1292"/>
                  </a:lnTo>
                  <a:lnTo>
                    <a:pt x="871" y="1272"/>
                  </a:lnTo>
                  <a:cubicBezTo>
                    <a:pt x="872" y="1272"/>
                    <a:pt x="872" y="1272"/>
                    <a:pt x="873" y="1271"/>
                  </a:cubicBezTo>
                  <a:lnTo>
                    <a:pt x="900" y="1256"/>
                  </a:lnTo>
                  <a:lnTo>
                    <a:pt x="918" y="1246"/>
                  </a:lnTo>
                  <a:cubicBezTo>
                    <a:pt x="918" y="1246"/>
                    <a:pt x="919" y="1246"/>
                    <a:pt x="920" y="1246"/>
                  </a:cubicBezTo>
                  <a:lnTo>
                    <a:pt x="936" y="1243"/>
                  </a:lnTo>
                  <a:cubicBezTo>
                    <a:pt x="937" y="1242"/>
                    <a:pt x="938" y="1242"/>
                    <a:pt x="938" y="1243"/>
                  </a:cubicBezTo>
                  <a:lnTo>
                    <a:pt x="954" y="1245"/>
                  </a:lnTo>
                  <a:lnTo>
                    <a:pt x="979" y="1249"/>
                  </a:lnTo>
                  <a:cubicBezTo>
                    <a:pt x="981" y="1249"/>
                    <a:pt x="984" y="1251"/>
                    <a:pt x="985" y="1253"/>
                  </a:cubicBezTo>
                  <a:lnTo>
                    <a:pt x="1000" y="1285"/>
                  </a:lnTo>
                  <a:lnTo>
                    <a:pt x="998" y="1283"/>
                  </a:lnTo>
                  <a:lnTo>
                    <a:pt x="1022" y="1310"/>
                  </a:lnTo>
                  <a:lnTo>
                    <a:pt x="1021" y="1309"/>
                  </a:lnTo>
                  <a:lnTo>
                    <a:pt x="1038" y="1322"/>
                  </a:lnTo>
                  <a:lnTo>
                    <a:pt x="1047" y="1328"/>
                  </a:lnTo>
                  <a:cubicBezTo>
                    <a:pt x="1048" y="1328"/>
                    <a:pt x="1048" y="1329"/>
                    <a:pt x="1049" y="1330"/>
                  </a:cubicBezTo>
                  <a:lnTo>
                    <a:pt x="1060" y="1345"/>
                  </a:lnTo>
                  <a:lnTo>
                    <a:pt x="1058" y="1343"/>
                  </a:lnTo>
                  <a:lnTo>
                    <a:pt x="1072" y="1353"/>
                  </a:lnTo>
                  <a:lnTo>
                    <a:pt x="1101" y="1374"/>
                  </a:lnTo>
                  <a:cubicBezTo>
                    <a:pt x="1102" y="1374"/>
                    <a:pt x="1102" y="1375"/>
                    <a:pt x="1102" y="1375"/>
                  </a:cubicBezTo>
                  <a:lnTo>
                    <a:pt x="1127" y="1401"/>
                  </a:lnTo>
                  <a:lnTo>
                    <a:pt x="1154" y="1427"/>
                  </a:lnTo>
                  <a:lnTo>
                    <a:pt x="1198" y="1480"/>
                  </a:lnTo>
                  <a:lnTo>
                    <a:pt x="1196" y="1479"/>
                  </a:lnTo>
                  <a:lnTo>
                    <a:pt x="1225" y="1501"/>
                  </a:lnTo>
                  <a:lnTo>
                    <a:pt x="1223" y="1500"/>
                  </a:lnTo>
                  <a:lnTo>
                    <a:pt x="1257" y="1512"/>
                  </a:lnTo>
                  <a:cubicBezTo>
                    <a:pt x="1259" y="1512"/>
                    <a:pt x="1260" y="1513"/>
                    <a:pt x="1261" y="1515"/>
                  </a:cubicBezTo>
                  <a:lnTo>
                    <a:pt x="1272" y="1530"/>
                  </a:lnTo>
                  <a:lnTo>
                    <a:pt x="1269" y="1527"/>
                  </a:lnTo>
                  <a:lnTo>
                    <a:pt x="1278" y="1532"/>
                  </a:lnTo>
                  <a:lnTo>
                    <a:pt x="1273" y="1532"/>
                  </a:lnTo>
                  <a:lnTo>
                    <a:pt x="1285" y="1530"/>
                  </a:lnTo>
                  <a:lnTo>
                    <a:pt x="1282" y="1531"/>
                  </a:lnTo>
                  <a:lnTo>
                    <a:pt x="1298" y="1520"/>
                  </a:lnTo>
                  <a:lnTo>
                    <a:pt x="1295" y="1523"/>
                  </a:lnTo>
                  <a:lnTo>
                    <a:pt x="1316" y="1483"/>
                  </a:lnTo>
                  <a:lnTo>
                    <a:pt x="1337" y="1442"/>
                  </a:lnTo>
                  <a:lnTo>
                    <a:pt x="1337" y="1444"/>
                  </a:lnTo>
                  <a:lnTo>
                    <a:pt x="1344" y="1409"/>
                  </a:lnTo>
                  <a:lnTo>
                    <a:pt x="1346" y="1371"/>
                  </a:lnTo>
                  <a:lnTo>
                    <a:pt x="1347" y="1373"/>
                  </a:lnTo>
                  <a:lnTo>
                    <a:pt x="1341" y="1338"/>
                  </a:lnTo>
                  <a:lnTo>
                    <a:pt x="1342" y="1341"/>
                  </a:lnTo>
                  <a:lnTo>
                    <a:pt x="1322" y="1313"/>
                  </a:lnTo>
                  <a:cubicBezTo>
                    <a:pt x="1321" y="1312"/>
                    <a:pt x="1321" y="1312"/>
                    <a:pt x="1321" y="1311"/>
                  </a:cubicBezTo>
                  <a:lnTo>
                    <a:pt x="1313" y="1285"/>
                  </a:lnTo>
                  <a:cubicBezTo>
                    <a:pt x="1313" y="1284"/>
                    <a:pt x="1313" y="1284"/>
                    <a:pt x="1312" y="1283"/>
                  </a:cubicBezTo>
                  <a:lnTo>
                    <a:pt x="1311" y="1271"/>
                  </a:lnTo>
                  <a:cubicBezTo>
                    <a:pt x="1311" y="1270"/>
                    <a:pt x="1312" y="1269"/>
                    <a:pt x="1312" y="1268"/>
                  </a:cubicBezTo>
                  <a:lnTo>
                    <a:pt x="1317" y="1254"/>
                  </a:lnTo>
                  <a:cubicBezTo>
                    <a:pt x="1317" y="1252"/>
                    <a:pt x="1318" y="1251"/>
                    <a:pt x="1320" y="1250"/>
                  </a:cubicBezTo>
                  <a:lnTo>
                    <a:pt x="1337" y="1238"/>
                  </a:lnTo>
                  <a:lnTo>
                    <a:pt x="1345" y="1233"/>
                  </a:lnTo>
                  <a:lnTo>
                    <a:pt x="1350" y="1230"/>
                  </a:lnTo>
                  <a:lnTo>
                    <a:pt x="1345" y="1237"/>
                  </a:lnTo>
                  <a:lnTo>
                    <a:pt x="1346" y="1200"/>
                  </a:lnTo>
                  <a:lnTo>
                    <a:pt x="1347" y="1203"/>
                  </a:lnTo>
                  <a:lnTo>
                    <a:pt x="1335" y="1169"/>
                  </a:lnTo>
                  <a:lnTo>
                    <a:pt x="1336" y="1172"/>
                  </a:lnTo>
                  <a:lnTo>
                    <a:pt x="1312" y="1145"/>
                  </a:lnTo>
                  <a:lnTo>
                    <a:pt x="1316" y="1147"/>
                  </a:lnTo>
                  <a:lnTo>
                    <a:pt x="1281" y="1134"/>
                  </a:lnTo>
                  <a:lnTo>
                    <a:pt x="1289" y="1132"/>
                  </a:lnTo>
                  <a:lnTo>
                    <a:pt x="1266" y="1153"/>
                  </a:lnTo>
                  <a:lnTo>
                    <a:pt x="1267" y="1151"/>
                  </a:lnTo>
                  <a:lnTo>
                    <a:pt x="1252" y="1178"/>
                  </a:lnTo>
                  <a:lnTo>
                    <a:pt x="1234" y="1204"/>
                  </a:lnTo>
                  <a:cubicBezTo>
                    <a:pt x="1233" y="1205"/>
                    <a:pt x="1233" y="1206"/>
                    <a:pt x="1232" y="1206"/>
                  </a:cubicBezTo>
                  <a:lnTo>
                    <a:pt x="1218" y="1215"/>
                  </a:lnTo>
                  <a:cubicBezTo>
                    <a:pt x="1217" y="1216"/>
                    <a:pt x="1216" y="1216"/>
                    <a:pt x="1216" y="1216"/>
                  </a:cubicBezTo>
                  <a:lnTo>
                    <a:pt x="1196" y="1222"/>
                  </a:lnTo>
                  <a:cubicBezTo>
                    <a:pt x="1194" y="1223"/>
                    <a:pt x="1193" y="1223"/>
                    <a:pt x="1192" y="1222"/>
                  </a:cubicBezTo>
                  <a:lnTo>
                    <a:pt x="1170" y="1217"/>
                  </a:lnTo>
                  <a:lnTo>
                    <a:pt x="1172" y="1217"/>
                  </a:lnTo>
                  <a:lnTo>
                    <a:pt x="1149" y="1219"/>
                  </a:lnTo>
                  <a:lnTo>
                    <a:pt x="1156" y="1214"/>
                  </a:lnTo>
                  <a:lnTo>
                    <a:pt x="1151" y="1227"/>
                  </a:lnTo>
                  <a:cubicBezTo>
                    <a:pt x="1151" y="1228"/>
                    <a:pt x="1151" y="1228"/>
                    <a:pt x="1150" y="1228"/>
                  </a:cubicBezTo>
                  <a:lnTo>
                    <a:pt x="1146" y="1235"/>
                  </a:lnTo>
                  <a:cubicBezTo>
                    <a:pt x="1145" y="1238"/>
                    <a:pt x="1142" y="1240"/>
                    <a:pt x="1139" y="1239"/>
                  </a:cubicBezTo>
                  <a:lnTo>
                    <a:pt x="1130" y="1238"/>
                  </a:lnTo>
                  <a:cubicBezTo>
                    <a:pt x="1128" y="1238"/>
                    <a:pt x="1126" y="1237"/>
                    <a:pt x="1125" y="1236"/>
                  </a:cubicBezTo>
                  <a:lnTo>
                    <a:pt x="1115" y="1226"/>
                  </a:lnTo>
                  <a:lnTo>
                    <a:pt x="1116" y="1227"/>
                  </a:lnTo>
                  <a:lnTo>
                    <a:pt x="1102" y="1218"/>
                  </a:lnTo>
                  <a:lnTo>
                    <a:pt x="1091" y="1210"/>
                  </a:lnTo>
                  <a:cubicBezTo>
                    <a:pt x="1090" y="1209"/>
                    <a:pt x="1089" y="1208"/>
                    <a:pt x="1088" y="1207"/>
                  </a:cubicBezTo>
                  <a:lnTo>
                    <a:pt x="1084" y="1198"/>
                  </a:lnTo>
                  <a:cubicBezTo>
                    <a:pt x="1084" y="1197"/>
                    <a:pt x="1084" y="1197"/>
                    <a:pt x="1084" y="1196"/>
                  </a:cubicBezTo>
                  <a:lnTo>
                    <a:pt x="1082" y="1185"/>
                  </a:lnTo>
                  <a:lnTo>
                    <a:pt x="1082" y="1187"/>
                  </a:lnTo>
                  <a:lnTo>
                    <a:pt x="1076" y="1176"/>
                  </a:lnTo>
                  <a:lnTo>
                    <a:pt x="1078" y="1178"/>
                  </a:lnTo>
                  <a:lnTo>
                    <a:pt x="1067" y="1168"/>
                  </a:lnTo>
                  <a:lnTo>
                    <a:pt x="1070" y="1170"/>
                  </a:lnTo>
                  <a:lnTo>
                    <a:pt x="1057" y="1165"/>
                  </a:lnTo>
                  <a:lnTo>
                    <a:pt x="1058" y="1165"/>
                  </a:lnTo>
                  <a:lnTo>
                    <a:pt x="1028" y="1160"/>
                  </a:lnTo>
                  <a:cubicBezTo>
                    <a:pt x="1027" y="1160"/>
                    <a:pt x="1027" y="1160"/>
                    <a:pt x="1026" y="1160"/>
                  </a:cubicBezTo>
                  <a:lnTo>
                    <a:pt x="980" y="1137"/>
                  </a:lnTo>
                  <a:cubicBezTo>
                    <a:pt x="980" y="1136"/>
                    <a:pt x="979" y="1136"/>
                    <a:pt x="979" y="1136"/>
                  </a:cubicBezTo>
                  <a:lnTo>
                    <a:pt x="938" y="1107"/>
                  </a:lnTo>
                  <a:cubicBezTo>
                    <a:pt x="937" y="1106"/>
                    <a:pt x="936" y="1105"/>
                    <a:pt x="935" y="1104"/>
                  </a:cubicBezTo>
                  <a:lnTo>
                    <a:pt x="925" y="1082"/>
                  </a:lnTo>
                  <a:cubicBezTo>
                    <a:pt x="925" y="1081"/>
                    <a:pt x="925" y="1080"/>
                    <a:pt x="925" y="1080"/>
                  </a:cubicBezTo>
                  <a:lnTo>
                    <a:pt x="921" y="1056"/>
                  </a:lnTo>
                  <a:lnTo>
                    <a:pt x="916" y="1007"/>
                  </a:lnTo>
                  <a:lnTo>
                    <a:pt x="916" y="1009"/>
                  </a:lnTo>
                  <a:lnTo>
                    <a:pt x="908" y="983"/>
                  </a:lnTo>
                  <a:lnTo>
                    <a:pt x="908" y="984"/>
                  </a:lnTo>
                  <a:lnTo>
                    <a:pt x="895" y="958"/>
                  </a:lnTo>
                  <a:lnTo>
                    <a:pt x="865" y="907"/>
                  </a:lnTo>
                  <a:cubicBezTo>
                    <a:pt x="863" y="905"/>
                    <a:pt x="863" y="903"/>
                    <a:pt x="864" y="900"/>
                  </a:cubicBezTo>
                  <a:cubicBezTo>
                    <a:pt x="864" y="898"/>
                    <a:pt x="866" y="897"/>
                    <a:pt x="867" y="896"/>
                  </a:cubicBezTo>
                  <a:lnTo>
                    <a:pt x="888" y="884"/>
                  </a:lnTo>
                  <a:cubicBezTo>
                    <a:pt x="889" y="883"/>
                    <a:pt x="889" y="883"/>
                    <a:pt x="890" y="883"/>
                  </a:cubicBezTo>
                  <a:lnTo>
                    <a:pt x="911" y="875"/>
                  </a:lnTo>
                  <a:lnTo>
                    <a:pt x="909" y="876"/>
                  </a:lnTo>
                  <a:lnTo>
                    <a:pt x="944" y="855"/>
                  </a:lnTo>
                  <a:cubicBezTo>
                    <a:pt x="945" y="854"/>
                    <a:pt x="945" y="854"/>
                    <a:pt x="946" y="854"/>
                  </a:cubicBezTo>
                  <a:lnTo>
                    <a:pt x="985" y="840"/>
                  </a:lnTo>
                  <a:lnTo>
                    <a:pt x="983" y="841"/>
                  </a:lnTo>
                  <a:lnTo>
                    <a:pt x="1020" y="816"/>
                  </a:lnTo>
                  <a:cubicBezTo>
                    <a:pt x="1020" y="816"/>
                    <a:pt x="1021" y="815"/>
                    <a:pt x="1022" y="815"/>
                  </a:cubicBezTo>
                  <a:lnTo>
                    <a:pt x="1065" y="798"/>
                  </a:lnTo>
                  <a:lnTo>
                    <a:pt x="1093" y="785"/>
                  </a:lnTo>
                  <a:cubicBezTo>
                    <a:pt x="1094" y="785"/>
                    <a:pt x="1094" y="785"/>
                    <a:pt x="1095" y="785"/>
                  </a:cubicBezTo>
                  <a:lnTo>
                    <a:pt x="1127" y="778"/>
                  </a:lnTo>
                  <a:lnTo>
                    <a:pt x="1122" y="780"/>
                  </a:lnTo>
                  <a:lnTo>
                    <a:pt x="1138" y="761"/>
                  </a:lnTo>
                  <a:lnTo>
                    <a:pt x="1166" y="735"/>
                  </a:lnTo>
                  <a:lnTo>
                    <a:pt x="1195" y="710"/>
                  </a:lnTo>
                  <a:lnTo>
                    <a:pt x="1218" y="695"/>
                  </a:lnTo>
                  <a:lnTo>
                    <a:pt x="1215" y="698"/>
                  </a:lnTo>
                  <a:lnTo>
                    <a:pt x="1232" y="668"/>
                  </a:lnTo>
                  <a:lnTo>
                    <a:pt x="1253" y="634"/>
                  </a:lnTo>
                  <a:lnTo>
                    <a:pt x="1276" y="604"/>
                  </a:lnTo>
                  <a:cubicBezTo>
                    <a:pt x="1276" y="603"/>
                    <a:pt x="1277" y="603"/>
                    <a:pt x="1277" y="602"/>
                  </a:cubicBezTo>
                  <a:lnTo>
                    <a:pt x="1303" y="581"/>
                  </a:lnTo>
                  <a:lnTo>
                    <a:pt x="1302" y="583"/>
                  </a:lnTo>
                  <a:lnTo>
                    <a:pt x="1338" y="534"/>
                  </a:lnTo>
                  <a:lnTo>
                    <a:pt x="1336" y="538"/>
                  </a:lnTo>
                  <a:lnTo>
                    <a:pt x="1336" y="501"/>
                  </a:lnTo>
                  <a:lnTo>
                    <a:pt x="1337" y="468"/>
                  </a:lnTo>
                  <a:cubicBezTo>
                    <a:pt x="1337" y="467"/>
                    <a:pt x="1338" y="466"/>
                    <a:pt x="1338" y="465"/>
                  </a:cubicBezTo>
                  <a:lnTo>
                    <a:pt x="1350" y="440"/>
                  </a:lnTo>
                  <a:cubicBezTo>
                    <a:pt x="1351" y="439"/>
                    <a:pt x="1352" y="437"/>
                    <a:pt x="1353" y="437"/>
                  </a:cubicBezTo>
                  <a:lnTo>
                    <a:pt x="1366" y="429"/>
                  </a:lnTo>
                  <a:cubicBezTo>
                    <a:pt x="1367" y="428"/>
                    <a:pt x="1368" y="428"/>
                    <a:pt x="1369" y="428"/>
                  </a:cubicBezTo>
                  <a:lnTo>
                    <a:pt x="1388" y="424"/>
                  </a:lnTo>
                  <a:lnTo>
                    <a:pt x="1383" y="426"/>
                  </a:lnTo>
                  <a:lnTo>
                    <a:pt x="1397" y="410"/>
                  </a:lnTo>
                  <a:lnTo>
                    <a:pt x="1396" y="412"/>
                  </a:lnTo>
                  <a:lnTo>
                    <a:pt x="1407" y="392"/>
                  </a:lnTo>
                  <a:lnTo>
                    <a:pt x="1418" y="370"/>
                  </a:lnTo>
                  <a:cubicBezTo>
                    <a:pt x="1419" y="369"/>
                    <a:pt x="1419" y="369"/>
                    <a:pt x="1419" y="368"/>
                  </a:cubicBezTo>
                  <a:lnTo>
                    <a:pt x="1438" y="344"/>
                  </a:lnTo>
                  <a:lnTo>
                    <a:pt x="1461" y="322"/>
                  </a:lnTo>
                  <a:lnTo>
                    <a:pt x="1480" y="305"/>
                  </a:lnTo>
                  <a:lnTo>
                    <a:pt x="1478" y="308"/>
                  </a:lnTo>
                  <a:lnTo>
                    <a:pt x="1488" y="290"/>
                  </a:lnTo>
                  <a:lnTo>
                    <a:pt x="1488" y="292"/>
                  </a:lnTo>
                  <a:lnTo>
                    <a:pt x="1490" y="280"/>
                  </a:lnTo>
                  <a:lnTo>
                    <a:pt x="1491" y="287"/>
                  </a:lnTo>
                  <a:lnTo>
                    <a:pt x="1480" y="274"/>
                  </a:lnTo>
                  <a:lnTo>
                    <a:pt x="1485" y="276"/>
                  </a:lnTo>
                  <a:lnTo>
                    <a:pt x="1455" y="272"/>
                  </a:lnTo>
                  <a:lnTo>
                    <a:pt x="1414" y="270"/>
                  </a:lnTo>
                  <a:cubicBezTo>
                    <a:pt x="1413" y="270"/>
                    <a:pt x="1412" y="270"/>
                    <a:pt x="1411" y="269"/>
                  </a:cubicBezTo>
                  <a:lnTo>
                    <a:pt x="1393" y="259"/>
                  </a:lnTo>
                  <a:cubicBezTo>
                    <a:pt x="1392" y="259"/>
                    <a:pt x="1391" y="259"/>
                    <a:pt x="1391" y="258"/>
                  </a:cubicBezTo>
                  <a:lnTo>
                    <a:pt x="1376" y="242"/>
                  </a:lnTo>
                  <a:cubicBezTo>
                    <a:pt x="1375" y="242"/>
                    <a:pt x="1375" y="241"/>
                    <a:pt x="1375" y="241"/>
                  </a:cubicBezTo>
                  <a:lnTo>
                    <a:pt x="1351" y="202"/>
                  </a:lnTo>
                  <a:lnTo>
                    <a:pt x="1338" y="174"/>
                  </a:lnTo>
                  <a:lnTo>
                    <a:pt x="1342" y="177"/>
                  </a:lnTo>
                  <a:lnTo>
                    <a:pt x="1315" y="162"/>
                  </a:lnTo>
                  <a:lnTo>
                    <a:pt x="1316" y="163"/>
                  </a:lnTo>
                  <a:lnTo>
                    <a:pt x="1290" y="155"/>
                  </a:lnTo>
                  <a:lnTo>
                    <a:pt x="1293" y="155"/>
                  </a:lnTo>
                  <a:lnTo>
                    <a:pt x="1264" y="156"/>
                  </a:lnTo>
                  <a:lnTo>
                    <a:pt x="1265" y="156"/>
                  </a:lnTo>
                  <a:lnTo>
                    <a:pt x="1231" y="163"/>
                  </a:lnTo>
                  <a:cubicBezTo>
                    <a:pt x="1230" y="163"/>
                    <a:pt x="1230" y="163"/>
                    <a:pt x="1229" y="163"/>
                  </a:cubicBezTo>
                  <a:lnTo>
                    <a:pt x="1207" y="162"/>
                  </a:lnTo>
                  <a:cubicBezTo>
                    <a:pt x="1206" y="162"/>
                    <a:pt x="1204" y="162"/>
                    <a:pt x="1203" y="161"/>
                  </a:cubicBezTo>
                  <a:lnTo>
                    <a:pt x="1188" y="150"/>
                  </a:lnTo>
                  <a:cubicBezTo>
                    <a:pt x="1187" y="149"/>
                    <a:pt x="1186" y="149"/>
                    <a:pt x="1186" y="148"/>
                  </a:cubicBezTo>
                  <a:lnTo>
                    <a:pt x="1171" y="124"/>
                  </a:lnTo>
                  <a:lnTo>
                    <a:pt x="1164" y="111"/>
                  </a:lnTo>
                  <a:lnTo>
                    <a:pt x="1168" y="114"/>
                  </a:lnTo>
                  <a:lnTo>
                    <a:pt x="1159" y="109"/>
                  </a:lnTo>
                  <a:lnTo>
                    <a:pt x="1161" y="110"/>
                  </a:lnTo>
                  <a:lnTo>
                    <a:pt x="1137" y="104"/>
                  </a:lnTo>
                  <a:cubicBezTo>
                    <a:pt x="1135" y="104"/>
                    <a:pt x="1133" y="103"/>
                    <a:pt x="1132" y="101"/>
                  </a:cubicBezTo>
                  <a:lnTo>
                    <a:pt x="1121" y="87"/>
                  </a:lnTo>
                  <a:lnTo>
                    <a:pt x="1123" y="89"/>
                  </a:lnTo>
                  <a:lnTo>
                    <a:pt x="1110" y="79"/>
                  </a:lnTo>
                  <a:lnTo>
                    <a:pt x="1112" y="80"/>
                  </a:lnTo>
                  <a:lnTo>
                    <a:pt x="1075" y="68"/>
                  </a:lnTo>
                  <a:lnTo>
                    <a:pt x="1015" y="45"/>
                  </a:lnTo>
                  <a:lnTo>
                    <a:pt x="1016" y="45"/>
                  </a:lnTo>
                  <a:lnTo>
                    <a:pt x="951" y="33"/>
                  </a:lnTo>
                  <a:lnTo>
                    <a:pt x="911" y="21"/>
                  </a:lnTo>
                  <a:lnTo>
                    <a:pt x="913" y="21"/>
                  </a:lnTo>
                  <a:lnTo>
                    <a:pt x="871" y="16"/>
                  </a:lnTo>
                  <a:cubicBezTo>
                    <a:pt x="866" y="16"/>
                    <a:pt x="863" y="12"/>
                    <a:pt x="864" y="8"/>
                  </a:cubicBezTo>
                  <a:cubicBezTo>
                    <a:pt x="864" y="3"/>
                    <a:pt x="868" y="0"/>
                    <a:pt x="872" y="1"/>
                  </a:cubicBezTo>
                  <a:lnTo>
                    <a:pt x="914" y="6"/>
                  </a:lnTo>
                  <a:cubicBezTo>
                    <a:pt x="915" y="6"/>
                    <a:pt x="915" y="6"/>
                    <a:pt x="916" y="6"/>
                  </a:cubicBezTo>
                  <a:lnTo>
                    <a:pt x="954" y="18"/>
                  </a:lnTo>
                  <a:lnTo>
                    <a:pt x="1019" y="30"/>
                  </a:lnTo>
                  <a:cubicBezTo>
                    <a:pt x="1019" y="30"/>
                    <a:pt x="1020" y="30"/>
                    <a:pt x="1020" y="30"/>
                  </a:cubicBezTo>
                  <a:lnTo>
                    <a:pt x="1080" y="53"/>
                  </a:lnTo>
                  <a:lnTo>
                    <a:pt x="1117" y="65"/>
                  </a:lnTo>
                  <a:cubicBezTo>
                    <a:pt x="1118" y="65"/>
                    <a:pt x="1119" y="66"/>
                    <a:pt x="1119" y="66"/>
                  </a:cubicBezTo>
                  <a:lnTo>
                    <a:pt x="1132" y="76"/>
                  </a:lnTo>
                  <a:cubicBezTo>
                    <a:pt x="1133" y="77"/>
                    <a:pt x="1133" y="77"/>
                    <a:pt x="1134" y="78"/>
                  </a:cubicBezTo>
                  <a:lnTo>
                    <a:pt x="1145" y="92"/>
                  </a:lnTo>
                  <a:lnTo>
                    <a:pt x="1140" y="89"/>
                  </a:lnTo>
                  <a:lnTo>
                    <a:pt x="1164" y="95"/>
                  </a:lnTo>
                  <a:cubicBezTo>
                    <a:pt x="1165" y="95"/>
                    <a:pt x="1166" y="95"/>
                    <a:pt x="1166" y="95"/>
                  </a:cubicBezTo>
                  <a:lnTo>
                    <a:pt x="1175" y="100"/>
                  </a:lnTo>
                  <a:cubicBezTo>
                    <a:pt x="1177" y="101"/>
                    <a:pt x="1178" y="102"/>
                    <a:pt x="1179" y="104"/>
                  </a:cubicBezTo>
                  <a:lnTo>
                    <a:pt x="1184" y="115"/>
                  </a:lnTo>
                  <a:lnTo>
                    <a:pt x="1199" y="139"/>
                  </a:lnTo>
                  <a:lnTo>
                    <a:pt x="1197" y="137"/>
                  </a:lnTo>
                  <a:lnTo>
                    <a:pt x="1212" y="148"/>
                  </a:lnTo>
                  <a:lnTo>
                    <a:pt x="1208" y="146"/>
                  </a:lnTo>
                  <a:lnTo>
                    <a:pt x="1230" y="147"/>
                  </a:lnTo>
                  <a:lnTo>
                    <a:pt x="1228" y="148"/>
                  </a:lnTo>
                  <a:lnTo>
                    <a:pt x="1262" y="141"/>
                  </a:lnTo>
                  <a:cubicBezTo>
                    <a:pt x="1262" y="141"/>
                    <a:pt x="1263" y="140"/>
                    <a:pt x="1263" y="140"/>
                  </a:cubicBezTo>
                  <a:lnTo>
                    <a:pt x="1292" y="139"/>
                  </a:lnTo>
                  <a:cubicBezTo>
                    <a:pt x="1293" y="139"/>
                    <a:pt x="1294" y="140"/>
                    <a:pt x="1295" y="140"/>
                  </a:cubicBezTo>
                  <a:lnTo>
                    <a:pt x="1321" y="148"/>
                  </a:lnTo>
                  <a:cubicBezTo>
                    <a:pt x="1321" y="148"/>
                    <a:pt x="1322" y="148"/>
                    <a:pt x="1322" y="148"/>
                  </a:cubicBezTo>
                  <a:lnTo>
                    <a:pt x="1349" y="163"/>
                  </a:lnTo>
                  <a:cubicBezTo>
                    <a:pt x="1351" y="164"/>
                    <a:pt x="1352" y="166"/>
                    <a:pt x="1353" y="167"/>
                  </a:cubicBezTo>
                  <a:lnTo>
                    <a:pt x="1364" y="193"/>
                  </a:lnTo>
                  <a:lnTo>
                    <a:pt x="1388" y="232"/>
                  </a:lnTo>
                  <a:lnTo>
                    <a:pt x="1387" y="231"/>
                  </a:lnTo>
                  <a:lnTo>
                    <a:pt x="1402" y="247"/>
                  </a:lnTo>
                  <a:lnTo>
                    <a:pt x="1400" y="245"/>
                  </a:lnTo>
                  <a:lnTo>
                    <a:pt x="1418" y="255"/>
                  </a:lnTo>
                  <a:lnTo>
                    <a:pt x="1415" y="254"/>
                  </a:lnTo>
                  <a:lnTo>
                    <a:pt x="1458" y="257"/>
                  </a:lnTo>
                  <a:lnTo>
                    <a:pt x="1488" y="261"/>
                  </a:lnTo>
                  <a:cubicBezTo>
                    <a:pt x="1489" y="261"/>
                    <a:pt x="1491" y="262"/>
                    <a:pt x="1493" y="263"/>
                  </a:cubicBezTo>
                  <a:lnTo>
                    <a:pt x="1504" y="276"/>
                  </a:lnTo>
                  <a:cubicBezTo>
                    <a:pt x="1505" y="278"/>
                    <a:pt x="1506" y="280"/>
                    <a:pt x="1505" y="283"/>
                  </a:cubicBezTo>
                  <a:lnTo>
                    <a:pt x="1503" y="295"/>
                  </a:lnTo>
                  <a:cubicBezTo>
                    <a:pt x="1503" y="296"/>
                    <a:pt x="1503" y="297"/>
                    <a:pt x="1502" y="297"/>
                  </a:cubicBezTo>
                  <a:lnTo>
                    <a:pt x="1492" y="315"/>
                  </a:lnTo>
                  <a:cubicBezTo>
                    <a:pt x="1492" y="316"/>
                    <a:pt x="1491" y="317"/>
                    <a:pt x="1491" y="318"/>
                  </a:cubicBezTo>
                  <a:lnTo>
                    <a:pt x="1472" y="333"/>
                  </a:lnTo>
                  <a:lnTo>
                    <a:pt x="1451" y="354"/>
                  </a:lnTo>
                  <a:lnTo>
                    <a:pt x="1432" y="378"/>
                  </a:lnTo>
                  <a:lnTo>
                    <a:pt x="1433" y="377"/>
                  </a:lnTo>
                  <a:lnTo>
                    <a:pt x="1421" y="399"/>
                  </a:lnTo>
                  <a:lnTo>
                    <a:pt x="1410" y="419"/>
                  </a:lnTo>
                  <a:cubicBezTo>
                    <a:pt x="1410" y="420"/>
                    <a:pt x="1410" y="420"/>
                    <a:pt x="1409" y="421"/>
                  </a:cubicBezTo>
                  <a:lnTo>
                    <a:pt x="1395" y="437"/>
                  </a:lnTo>
                  <a:cubicBezTo>
                    <a:pt x="1394" y="438"/>
                    <a:pt x="1393" y="439"/>
                    <a:pt x="1391" y="439"/>
                  </a:cubicBezTo>
                  <a:lnTo>
                    <a:pt x="1372" y="443"/>
                  </a:lnTo>
                  <a:lnTo>
                    <a:pt x="1375" y="442"/>
                  </a:lnTo>
                  <a:lnTo>
                    <a:pt x="1362" y="450"/>
                  </a:lnTo>
                  <a:lnTo>
                    <a:pt x="1365" y="447"/>
                  </a:lnTo>
                  <a:lnTo>
                    <a:pt x="1353" y="472"/>
                  </a:lnTo>
                  <a:lnTo>
                    <a:pt x="1353" y="469"/>
                  </a:lnTo>
                  <a:lnTo>
                    <a:pt x="1352" y="501"/>
                  </a:lnTo>
                  <a:lnTo>
                    <a:pt x="1352" y="538"/>
                  </a:lnTo>
                  <a:cubicBezTo>
                    <a:pt x="1352" y="540"/>
                    <a:pt x="1352" y="542"/>
                    <a:pt x="1351" y="543"/>
                  </a:cubicBezTo>
                  <a:lnTo>
                    <a:pt x="1315" y="592"/>
                  </a:lnTo>
                  <a:cubicBezTo>
                    <a:pt x="1315" y="593"/>
                    <a:pt x="1314" y="593"/>
                    <a:pt x="1313" y="594"/>
                  </a:cubicBezTo>
                  <a:lnTo>
                    <a:pt x="1287" y="615"/>
                  </a:lnTo>
                  <a:lnTo>
                    <a:pt x="1289" y="613"/>
                  </a:lnTo>
                  <a:lnTo>
                    <a:pt x="1266" y="643"/>
                  </a:lnTo>
                  <a:lnTo>
                    <a:pt x="1246" y="675"/>
                  </a:lnTo>
                  <a:lnTo>
                    <a:pt x="1229" y="705"/>
                  </a:lnTo>
                  <a:cubicBezTo>
                    <a:pt x="1229" y="706"/>
                    <a:pt x="1228" y="707"/>
                    <a:pt x="1227" y="708"/>
                  </a:cubicBezTo>
                  <a:lnTo>
                    <a:pt x="1206" y="723"/>
                  </a:lnTo>
                  <a:lnTo>
                    <a:pt x="1177" y="746"/>
                  </a:lnTo>
                  <a:lnTo>
                    <a:pt x="1151" y="772"/>
                  </a:lnTo>
                  <a:lnTo>
                    <a:pt x="1135" y="791"/>
                  </a:lnTo>
                  <a:cubicBezTo>
                    <a:pt x="1133" y="792"/>
                    <a:pt x="1132" y="793"/>
                    <a:pt x="1130" y="793"/>
                  </a:cubicBezTo>
                  <a:lnTo>
                    <a:pt x="1098" y="800"/>
                  </a:lnTo>
                  <a:lnTo>
                    <a:pt x="1100" y="800"/>
                  </a:lnTo>
                  <a:lnTo>
                    <a:pt x="1070" y="813"/>
                  </a:lnTo>
                  <a:lnTo>
                    <a:pt x="1027" y="830"/>
                  </a:lnTo>
                  <a:lnTo>
                    <a:pt x="1029" y="829"/>
                  </a:lnTo>
                  <a:lnTo>
                    <a:pt x="992" y="854"/>
                  </a:lnTo>
                  <a:cubicBezTo>
                    <a:pt x="991" y="854"/>
                    <a:pt x="991" y="855"/>
                    <a:pt x="990" y="855"/>
                  </a:cubicBezTo>
                  <a:lnTo>
                    <a:pt x="951" y="869"/>
                  </a:lnTo>
                  <a:lnTo>
                    <a:pt x="953" y="868"/>
                  </a:lnTo>
                  <a:lnTo>
                    <a:pt x="918" y="889"/>
                  </a:lnTo>
                  <a:cubicBezTo>
                    <a:pt x="917" y="890"/>
                    <a:pt x="917" y="890"/>
                    <a:pt x="916" y="890"/>
                  </a:cubicBezTo>
                  <a:lnTo>
                    <a:pt x="895" y="898"/>
                  </a:lnTo>
                  <a:lnTo>
                    <a:pt x="896" y="897"/>
                  </a:lnTo>
                  <a:lnTo>
                    <a:pt x="875" y="909"/>
                  </a:lnTo>
                  <a:lnTo>
                    <a:pt x="878" y="898"/>
                  </a:lnTo>
                  <a:lnTo>
                    <a:pt x="910" y="951"/>
                  </a:lnTo>
                  <a:lnTo>
                    <a:pt x="923" y="977"/>
                  </a:lnTo>
                  <a:cubicBezTo>
                    <a:pt x="923" y="977"/>
                    <a:pt x="923" y="978"/>
                    <a:pt x="923" y="978"/>
                  </a:cubicBezTo>
                  <a:lnTo>
                    <a:pt x="931" y="1004"/>
                  </a:lnTo>
                  <a:cubicBezTo>
                    <a:pt x="931" y="1005"/>
                    <a:pt x="931" y="1005"/>
                    <a:pt x="931" y="1006"/>
                  </a:cubicBezTo>
                  <a:lnTo>
                    <a:pt x="936" y="1053"/>
                  </a:lnTo>
                  <a:lnTo>
                    <a:pt x="940" y="1077"/>
                  </a:lnTo>
                  <a:lnTo>
                    <a:pt x="940" y="1075"/>
                  </a:lnTo>
                  <a:lnTo>
                    <a:pt x="950" y="1097"/>
                  </a:lnTo>
                  <a:lnTo>
                    <a:pt x="947" y="1094"/>
                  </a:lnTo>
                  <a:lnTo>
                    <a:pt x="988" y="1123"/>
                  </a:lnTo>
                  <a:lnTo>
                    <a:pt x="987" y="1122"/>
                  </a:lnTo>
                  <a:lnTo>
                    <a:pt x="1033" y="1145"/>
                  </a:lnTo>
                  <a:lnTo>
                    <a:pt x="1031" y="1145"/>
                  </a:lnTo>
                  <a:lnTo>
                    <a:pt x="1061" y="1150"/>
                  </a:lnTo>
                  <a:cubicBezTo>
                    <a:pt x="1061" y="1150"/>
                    <a:pt x="1062" y="1150"/>
                    <a:pt x="1062" y="1150"/>
                  </a:cubicBezTo>
                  <a:lnTo>
                    <a:pt x="1075" y="1155"/>
                  </a:lnTo>
                  <a:cubicBezTo>
                    <a:pt x="1076" y="1155"/>
                    <a:pt x="1077" y="1156"/>
                    <a:pt x="1078" y="1157"/>
                  </a:cubicBezTo>
                  <a:lnTo>
                    <a:pt x="1089" y="1167"/>
                  </a:lnTo>
                  <a:cubicBezTo>
                    <a:pt x="1090" y="1167"/>
                    <a:pt x="1090" y="1168"/>
                    <a:pt x="1090" y="1169"/>
                  </a:cubicBezTo>
                  <a:lnTo>
                    <a:pt x="1096" y="1180"/>
                  </a:lnTo>
                  <a:cubicBezTo>
                    <a:pt x="1097" y="1180"/>
                    <a:pt x="1097" y="1181"/>
                    <a:pt x="1097" y="1182"/>
                  </a:cubicBezTo>
                  <a:lnTo>
                    <a:pt x="1099" y="1193"/>
                  </a:lnTo>
                  <a:lnTo>
                    <a:pt x="1099" y="1191"/>
                  </a:lnTo>
                  <a:lnTo>
                    <a:pt x="1103" y="1200"/>
                  </a:lnTo>
                  <a:lnTo>
                    <a:pt x="1100" y="1197"/>
                  </a:lnTo>
                  <a:lnTo>
                    <a:pt x="1111" y="1205"/>
                  </a:lnTo>
                  <a:lnTo>
                    <a:pt x="1125" y="1214"/>
                  </a:lnTo>
                  <a:cubicBezTo>
                    <a:pt x="1125" y="1214"/>
                    <a:pt x="1126" y="1214"/>
                    <a:pt x="1126" y="1215"/>
                  </a:cubicBezTo>
                  <a:lnTo>
                    <a:pt x="1136" y="1225"/>
                  </a:lnTo>
                  <a:lnTo>
                    <a:pt x="1131" y="1223"/>
                  </a:lnTo>
                  <a:lnTo>
                    <a:pt x="1140" y="1224"/>
                  </a:lnTo>
                  <a:lnTo>
                    <a:pt x="1133" y="1227"/>
                  </a:lnTo>
                  <a:lnTo>
                    <a:pt x="1137" y="1220"/>
                  </a:lnTo>
                  <a:lnTo>
                    <a:pt x="1136" y="1222"/>
                  </a:lnTo>
                  <a:lnTo>
                    <a:pt x="1141" y="1209"/>
                  </a:lnTo>
                  <a:cubicBezTo>
                    <a:pt x="1142" y="1206"/>
                    <a:pt x="1145" y="1204"/>
                    <a:pt x="1148" y="1203"/>
                  </a:cubicBezTo>
                  <a:lnTo>
                    <a:pt x="1171" y="1201"/>
                  </a:lnTo>
                  <a:cubicBezTo>
                    <a:pt x="1172" y="1201"/>
                    <a:pt x="1172" y="1201"/>
                    <a:pt x="1173" y="1202"/>
                  </a:cubicBezTo>
                  <a:lnTo>
                    <a:pt x="1195" y="1207"/>
                  </a:lnTo>
                  <a:lnTo>
                    <a:pt x="1191" y="1207"/>
                  </a:lnTo>
                  <a:lnTo>
                    <a:pt x="1211" y="1201"/>
                  </a:lnTo>
                  <a:lnTo>
                    <a:pt x="1209" y="1202"/>
                  </a:lnTo>
                  <a:lnTo>
                    <a:pt x="1223" y="1193"/>
                  </a:lnTo>
                  <a:lnTo>
                    <a:pt x="1221" y="1195"/>
                  </a:lnTo>
                  <a:lnTo>
                    <a:pt x="1238" y="1171"/>
                  </a:lnTo>
                  <a:lnTo>
                    <a:pt x="1253" y="1144"/>
                  </a:lnTo>
                  <a:cubicBezTo>
                    <a:pt x="1254" y="1143"/>
                    <a:pt x="1254" y="1142"/>
                    <a:pt x="1255" y="1142"/>
                  </a:cubicBezTo>
                  <a:lnTo>
                    <a:pt x="1278" y="1121"/>
                  </a:lnTo>
                  <a:cubicBezTo>
                    <a:pt x="1280" y="1119"/>
                    <a:pt x="1283" y="1118"/>
                    <a:pt x="1286" y="1119"/>
                  </a:cubicBezTo>
                  <a:lnTo>
                    <a:pt x="1321" y="1132"/>
                  </a:lnTo>
                  <a:cubicBezTo>
                    <a:pt x="1322" y="1132"/>
                    <a:pt x="1324" y="1133"/>
                    <a:pt x="1324" y="1134"/>
                  </a:cubicBezTo>
                  <a:lnTo>
                    <a:pt x="1348" y="1161"/>
                  </a:lnTo>
                  <a:cubicBezTo>
                    <a:pt x="1349" y="1162"/>
                    <a:pt x="1350" y="1163"/>
                    <a:pt x="1350" y="1164"/>
                  </a:cubicBezTo>
                  <a:lnTo>
                    <a:pt x="1362" y="1198"/>
                  </a:lnTo>
                  <a:cubicBezTo>
                    <a:pt x="1362" y="1199"/>
                    <a:pt x="1362" y="1200"/>
                    <a:pt x="1362" y="1201"/>
                  </a:cubicBezTo>
                  <a:lnTo>
                    <a:pt x="1361" y="1238"/>
                  </a:lnTo>
                  <a:cubicBezTo>
                    <a:pt x="1361" y="1241"/>
                    <a:pt x="1360" y="1243"/>
                    <a:pt x="1357" y="1245"/>
                  </a:cubicBezTo>
                  <a:lnTo>
                    <a:pt x="1354" y="1246"/>
                  </a:lnTo>
                  <a:lnTo>
                    <a:pt x="1346" y="1251"/>
                  </a:lnTo>
                  <a:lnTo>
                    <a:pt x="1329" y="1263"/>
                  </a:lnTo>
                  <a:lnTo>
                    <a:pt x="1332" y="1259"/>
                  </a:lnTo>
                  <a:lnTo>
                    <a:pt x="1327" y="1273"/>
                  </a:lnTo>
                  <a:lnTo>
                    <a:pt x="1327" y="1270"/>
                  </a:lnTo>
                  <a:lnTo>
                    <a:pt x="1328" y="1282"/>
                  </a:lnTo>
                  <a:lnTo>
                    <a:pt x="1328" y="1280"/>
                  </a:lnTo>
                  <a:lnTo>
                    <a:pt x="1336" y="1306"/>
                  </a:lnTo>
                  <a:lnTo>
                    <a:pt x="1335" y="1304"/>
                  </a:lnTo>
                  <a:lnTo>
                    <a:pt x="1355" y="1332"/>
                  </a:lnTo>
                  <a:cubicBezTo>
                    <a:pt x="1356" y="1333"/>
                    <a:pt x="1356" y="1334"/>
                    <a:pt x="1356" y="1335"/>
                  </a:cubicBezTo>
                  <a:lnTo>
                    <a:pt x="1362" y="1370"/>
                  </a:lnTo>
                  <a:cubicBezTo>
                    <a:pt x="1362" y="1371"/>
                    <a:pt x="1363" y="1371"/>
                    <a:pt x="1362" y="1372"/>
                  </a:cubicBezTo>
                  <a:lnTo>
                    <a:pt x="1359" y="1412"/>
                  </a:lnTo>
                  <a:lnTo>
                    <a:pt x="1352" y="1447"/>
                  </a:lnTo>
                  <a:cubicBezTo>
                    <a:pt x="1352" y="1448"/>
                    <a:pt x="1352" y="1448"/>
                    <a:pt x="1352" y="1449"/>
                  </a:cubicBezTo>
                  <a:lnTo>
                    <a:pt x="1331" y="1490"/>
                  </a:lnTo>
                  <a:lnTo>
                    <a:pt x="1310" y="1530"/>
                  </a:lnTo>
                  <a:cubicBezTo>
                    <a:pt x="1309" y="1531"/>
                    <a:pt x="1308" y="1532"/>
                    <a:pt x="1307" y="1533"/>
                  </a:cubicBezTo>
                  <a:lnTo>
                    <a:pt x="1291" y="1544"/>
                  </a:lnTo>
                  <a:cubicBezTo>
                    <a:pt x="1290" y="1545"/>
                    <a:pt x="1289" y="1545"/>
                    <a:pt x="1288" y="1545"/>
                  </a:cubicBezTo>
                  <a:lnTo>
                    <a:pt x="1276" y="1547"/>
                  </a:lnTo>
                  <a:cubicBezTo>
                    <a:pt x="1274" y="1548"/>
                    <a:pt x="1272" y="1547"/>
                    <a:pt x="1271" y="1546"/>
                  </a:cubicBezTo>
                  <a:lnTo>
                    <a:pt x="1262" y="1541"/>
                  </a:lnTo>
                  <a:cubicBezTo>
                    <a:pt x="1261" y="1541"/>
                    <a:pt x="1260" y="1540"/>
                    <a:pt x="1259" y="1539"/>
                  </a:cubicBezTo>
                  <a:lnTo>
                    <a:pt x="1248" y="1524"/>
                  </a:lnTo>
                  <a:lnTo>
                    <a:pt x="1252" y="1527"/>
                  </a:lnTo>
                  <a:lnTo>
                    <a:pt x="1218" y="1515"/>
                  </a:lnTo>
                  <a:cubicBezTo>
                    <a:pt x="1217" y="1515"/>
                    <a:pt x="1216" y="1514"/>
                    <a:pt x="1216" y="1514"/>
                  </a:cubicBezTo>
                  <a:lnTo>
                    <a:pt x="1187" y="1492"/>
                  </a:lnTo>
                  <a:cubicBezTo>
                    <a:pt x="1186" y="1491"/>
                    <a:pt x="1186" y="1491"/>
                    <a:pt x="1185" y="1491"/>
                  </a:cubicBezTo>
                  <a:lnTo>
                    <a:pt x="1143" y="1438"/>
                  </a:lnTo>
                  <a:lnTo>
                    <a:pt x="1116" y="1412"/>
                  </a:lnTo>
                  <a:lnTo>
                    <a:pt x="1091" y="1386"/>
                  </a:lnTo>
                  <a:lnTo>
                    <a:pt x="1092" y="1387"/>
                  </a:lnTo>
                  <a:lnTo>
                    <a:pt x="1063" y="1366"/>
                  </a:lnTo>
                  <a:lnTo>
                    <a:pt x="1049" y="1356"/>
                  </a:lnTo>
                  <a:cubicBezTo>
                    <a:pt x="1048" y="1355"/>
                    <a:pt x="1048" y="1355"/>
                    <a:pt x="1047" y="1354"/>
                  </a:cubicBezTo>
                  <a:lnTo>
                    <a:pt x="1036" y="1339"/>
                  </a:lnTo>
                  <a:lnTo>
                    <a:pt x="1038" y="1341"/>
                  </a:lnTo>
                  <a:lnTo>
                    <a:pt x="1029" y="1335"/>
                  </a:lnTo>
                  <a:lnTo>
                    <a:pt x="1012" y="1322"/>
                  </a:lnTo>
                  <a:cubicBezTo>
                    <a:pt x="1011" y="1322"/>
                    <a:pt x="1011" y="1321"/>
                    <a:pt x="1010" y="1321"/>
                  </a:cubicBezTo>
                  <a:lnTo>
                    <a:pt x="986" y="1294"/>
                  </a:lnTo>
                  <a:cubicBezTo>
                    <a:pt x="986" y="1293"/>
                    <a:pt x="986" y="1293"/>
                    <a:pt x="985" y="1292"/>
                  </a:cubicBezTo>
                  <a:lnTo>
                    <a:pt x="970" y="1260"/>
                  </a:lnTo>
                  <a:lnTo>
                    <a:pt x="976" y="1264"/>
                  </a:lnTo>
                  <a:lnTo>
                    <a:pt x="952" y="1260"/>
                  </a:lnTo>
                  <a:lnTo>
                    <a:pt x="936" y="1258"/>
                  </a:lnTo>
                  <a:lnTo>
                    <a:pt x="939" y="1258"/>
                  </a:lnTo>
                  <a:lnTo>
                    <a:pt x="923" y="1261"/>
                  </a:lnTo>
                  <a:lnTo>
                    <a:pt x="925" y="1260"/>
                  </a:lnTo>
                  <a:lnTo>
                    <a:pt x="907" y="1270"/>
                  </a:lnTo>
                  <a:lnTo>
                    <a:pt x="880" y="1285"/>
                  </a:lnTo>
                  <a:lnTo>
                    <a:pt x="882" y="1285"/>
                  </a:lnTo>
                  <a:lnTo>
                    <a:pt x="858" y="1305"/>
                  </a:lnTo>
                  <a:cubicBezTo>
                    <a:pt x="857" y="1305"/>
                    <a:pt x="856" y="1305"/>
                    <a:pt x="856" y="1306"/>
                  </a:cubicBezTo>
                  <a:lnTo>
                    <a:pt x="833" y="1316"/>
                  </a:lnTo>
                  <a:lnTo>
                    <a:pt x="810" y="1323"/>
                  </a:lnTo>
                  <a:lnTo>
                    <a:pt x="745" y="1343"/>
                  </a:lnTo>
                  <a:lnTo>
                    <a:pt x="747" y="1342"/>
                  </a:lnTo>
                  <a:lnTo>
                    <a:pt x="720" y="1360"/>
                  </a:lnTo>
                  <a:lnTo>
                    <a:pt x="722" y="1359"/>
                  </a:lnTo>
                  <a:lnTo>
                    <a:pt x="701" y="1382"/>
                  </a:lnTo>
                  <a:lnTo>
                    <a:pt x="678" y="1407"/>
                  </a:lnTo>
                  <a:lnTo>
                    <a:pt x="680" y="1404"/>
                  </a:lnTo>
                  <a:lnTo>
                    <a:pt x="667" y="1436"/>
                  </a:lnTo>
                  <a:lnTo>
                    <a:pt x="667" y="1435"/>
                  </a:lnTo>
                  <a:lnTo>
                    <a:pt x="661" y="1469"/>
                  </a:lnTo>
                  <a:lnTo>
                    <a:pt x="658" y="1501"/>
                  </a:lnTo>
                  <a:lnTo>
                    <a:pt x="658" y="1498"/>
                  </a:lnTo>
                  <a:lnTo>
                    <a:pt x="668" y="1529"/>
                  </a:lnTo>
                  <a:lnTo>
                    <a:pt x="667" y="1528"/>
                  </a:lnTo>
                  <a:lnTo>
                    <a:pt x="682" y="1555"/>
                  </a:lnTo>
                  <a:lnTo>
                    <a:pt x="680" y="1552"/>
                  </a:lnTo>
                  <a:lnTo>
                    <a:pt x="683" y="1554"/>
                  </a:lnTo>
                  <a:lnTo>
                    <a:pt x="691" y="1559"/>
                  </a:lnTo>
                  <a:cubicBezTo>
                    <a:pt x="691" y="1559"/>
                    <a:pt x="691" y="1559"/>
                    <a:pt x="692" y="1559"/>
                  </a:cubicBezTo>
                  <a:lnTo>
                    <a:pt x="707" y="1572"/>
                  </a:lnTo>
                  <a:cubicBezTo>
                    <a:pt x="707" y="1573"/>
                    <a:pt x="708" y="1574"/>
                    <a:pt x="709" y="1575"/>
                  </a:cubicBezTo>
                  <a:lnTo>
                    <a:pt x="718" y="1592"/>
                  </a:lnTo>
                  <a:cubicBezTo>
                    <a:pt x="718" y="1593"/>
                    <a:pt x="719" y="1595"/>
                    <a:pt x="718" y="1597"/>
                  </a:cubicBezTo>
                  <a:lnTo>
                    <a:pt x="715" y="1612"/>
                  </a:lnTo>
                  <a:cubicBezTo>
                    <a:pt x="715" y="1612"/>
                    <a:pt x="715" y="1613"/>
                    <a:pt x="715" y="1613"/>
                  </a:cubicBezTo>
                  <a:lnTo>
                    <a:pt x="706" y="1637"/>
                  </a:lnTo>
                  <a:lnTo>
                    <a:pt x="706" y="1636"/>
                  </a:lnTo>
                  <a:lnTo>
                    <a:pt x="702" y="1656"/>
                  </a:lnTo>
                  <a:lnTo>
                    <a:pt x="702" y="1653"/>
                  </a:lnTo>
                  <a:lnTo>
                    <a:pt x="705" y="1673"/>
                  </a:lnTo>
                  <a:lnTo>
                    <a:pt x="705" y="1671"/>
                  </a:lnTo>
                  <a:lnTo>
                    <a:pt x="715" y="1695"/>
                  </a:lnTo>
                  <a:lnTo>
                    <a:pt x="713" y="1692"/>
                  </a:lnTo>
                  <a:lnTo>
                    <a:pt x="730" y="1707"/>
                  </a:lnTo>
                  <a:cubicBezTo>
                    <a:pt x="731" y="1708"/>
                    <a:pt x="731" y="1709"/>
                    <a:pt x="732" y="1710"/>
                  </a:cubicBezTo>
                  <a:lnTo>
                    <a:pt x="740" y="1726"/>
                  </a:lnTo>
                  <a:cubicBezTo>
                    <a:pt x="740" y="1727"/>
                    <a:pt x="740" y="1728"/>
                    <a:pt x="740" y="1729"/>
                  </a:cubicBezTo>
                  <a:lnTo>
                    <a:pt x="744" y="1770"/>
                  </a:lnTo>
                  <a:cubicBezTo>
                    <a:pt x="744" y="1770"/>
                    <a:pt x="744" y="1771"/>
                    <a:pt x="744" y="1771"/>
                  </a:cubicBezTo>
                  <a:lnTo>
                    <a:pt x="743" y="1784"/>
                  </a:lnTo>
                  <a:cubicBezTo>
                    <a:pt x="743" y="1785"/>
                    <a:pt x="743" y="1787"/>
                    <a:pt x="742" y="1788"/>
                  </a:cubicBezTo>
                  <a:lnTo>
                    <a:pt x="737" y="1796"/>
                  </a:lnTo>
                  <a:cubicBezTo>
                    <a:pt x="737" y="1797"/>
                    <a:pt x="736" y="1798"/>
                    <a:pt x="734" y="1798"/>
                  </a:cubicBezTo>
                  <a:lnTo>
                    <a:pt x="725" y="1804"/>
                  </a:lnTo>
                  <a:lnTo>
                    <a:pt x="710" y="1810"/>
                  </a:lnTo>
                  <a:lnTo>
                    <a:pt x="697" y="1815"/>
                  </a:lnTo>
                  <a:lnTo>
                    <a:pt x="699" y="1814"/>
                  </a:lnTo>
                  <a:lnTo>
                    <a:pt x="690" y="1821"/>
                  </a:lnTo>
                  <a:lnTo>
                    <a:pt x="681" y="1829"/>
                  </a:lnTo>
                  <a:cubicBezTo>
                    <a:pt x="680" y="1830"/>
                    <a:pt x="680" y="1830"/>
                    <a:pt x="679" y="1830"/>
                  </a:cubicBezTo>
                  <a:lnTo>
                    <a:pt x="670" y="1835"/>
                  </a:lnTo>
                  <a:cubicBezTo>
                    <a:pt x="669" y="1836"/>
                    <a:pt x="669" y="1836"/>
                    <a:pt x="668" y="1836"/>
                  </a:cubicBezTo>
                  <a:lnTo>
                    <a:pt x="643" y="1839"/>
                  </a:lnTo>
                  <a:lnTo>
                    <a:pt x="614" y="1839"/>
                  </a:lnTo>
                  <a:lnTo>
                    <a:pt x="585" y="1838"/>
                  </a:lnTo>
                  <a:lnTo>
                    <a:pt x="560" y="1836"/>
                  </a:lnTo>
                  <a:lnTo>
                    <a:pt x="567" y="1833"/>
                  </a:lnTo>
                  <a:lnTo>
                    <a:pt x="554" y="1852"/>
                  </a:lnTo>
                  <a:lnTo>
                    <a:pt x="555" y="1850"/>
                  </a:lnTo>
                  <a:lnTo>
                    <a:pt x="547" y="1875"/>
                  </a:lnTo>
                  <a:lnTo>
                    <a:pt x="542" y="1892"/>
                  </a:lnTo>
                  <a:cubicBezTo>
                    <a:pt x="542" y="1894"/>
                    <a:pt x="540" y="1896"/>
                    <a:pt x="538" y="1897"/>
                  </a:cubicBezTo>
                  <a:lnTo>
                    <a:pt x="536" y="1898"/>
                  </a:lnTo>
                  <a:cubicBezTo>
                    <a:pt x="534" y="1899"/>
                    <a:pt x="531" y="1899"/>
                    <a:pt x="529" y="1898"/>
                  </a:cubicBezTo>
                  <a:cubicBezTo>
                    <a:pt x="526" y="1896"/>
                    <a:pt x="525" y="1894"/>
                    <a:pt x="525" y="1892"/>
                  </a:cubicBezTo>
                  <a:lnTo>
                    <a:pt x="524" y="1885"/>
                  </a:lnTo>
                  <a:lnTo>
                    <a:pt x="528" y="1891"/>
                  </a:lnTo>
                  <a:lnTo>
                    <a:pt x="513" y="1884"/>
                  </a:lnTo>
                  <a:lnTo>
                    <a:pt x="515" y="1884"/>
                  </a:lnTo>
                  <a:lnTo>
                    <a:pt x="501" y="1881"/>
                  </a:lnTo>
                  <a:lnTo>
                    <a:pt x="510" y="1876"/>
                  </a:lnTo>
                  <a:lnTo>
                    <a:pt x="509" y="1879"/>
                  </a:lnTo>
                  <a:lnTo>
                    <a:pt x="507" y="1871"/>
                  </a:lnTo>
                  <a:lnTo>
                    <a:pt x="511" y="1875"/>
                  </a:lnTo>
                  <a:lnTo>
                    <a:pt x="510" y="1874"/>
                  </a:lnTo>
                  <a:lnTo>
                    <a:pt x="515" y="1877"/>
                  </a:lnTo>
                  <a:cubicBezTo>
                    <a:pt x="516" y="1878"/>
                    <a:pt x="517" y="1879"/>
                    <a:pt x="518" y="1881"/>
                  </a:cubicBezTo>
                  <a:lnTo>
                    <a:pt x="519" y="1884"/>
                  </a:lnTo>
                  <a:cubicBezTo>
                    <a:pt x="520" y="1886"/>
                    <a:pt x="519" y="1889"/>
                    <a:pt x="518" y="1891"/>
                  </a:cubicBezTo>
                  <a:cubicBezTo>
                    <a:pt x="516" y="1893"/>
                    <a:pt x="514" y="1894"/>
                    <a:pt x="511" y="1894"/>
                  </a:cubicBezTo>
                  <a:lnTo>
                    <a:pt x="505" y="1894"/>
                  </a:lnTo>
                  <a:cubicBezTo>
                    <a:pt x="505" y="1894"/>
                    <a:pt x="504" y="1894"/>
                    <a:pt x="503" y="1894"/>
                  </a:cubicBezTo>
                  <a:lnTo>
                    <a:pt x="493" y="1891"/>
                  </a:lnTo>
                  <a:lnTo>
                    <a:pt x="499" y="1890"/>
                  </a:lnTo>
                  <a:lnTo>
                    <a:pt x="479" y="1901"/>
                  </a:lnTo>
                  <a:cubicBezTo>
                    <a:pt x="479" y="1902"/>
                    <a:pt x="478" y="1902"/>
                    <a:pt x="477" y="1902"/>
                  </a:cubicBezTo>
                  <a:lnTo>
                    <a:pt x="449" y="1907"/>
                  </a:lnTo>
                  <a:cubicBezTo>
                    <a:pt x="448" y="1908"/>
                    <a:pt x="446" y="1907"/>
                    <a:pt x="445" y="1907"/>
                  </a:cubicBezTo>
                  <a:lnTo>
                    <a:pt x="413" y="1897"/>
                  </a:lnTo>
                  <a:cubicBezTo>
                    <a:pt x="413" y="1897"/>
                    <a:pt x="412" y="1897"/>
                    <a:pt x="412" y="1896"/>
                  </a:cubicBezTo>
                  <a:lnTo>
                    <a:pt x="383" y="1880"/>
                  </a:lnTo>
                  <a:lnTo>
                    <a:pt x="385" y="1881"/>
                  </a:lnTo>
                  <a:lnTo>
                    <a:pt x="320" y="1865"/>
                  </a:lnTo>
                  <a:lnTo>
                    <a:pt x="291" y="1857"/>
                  </a:lnTo>
                  <a:cubicBezTo>
                    <a:pt x="290" y="1857"/>
                    <a:pt x="289" y="1856"/>
                    <a:pt x="288" y="1855"/>
                  </a:cubicBezTo>
                  <a:lnTo>
                    <a:pt x="269" y="1834"/>
                  </a:lnTo>
                  <a:lnTo>
                    <a:pt x="274" y="1836"/>
                  </a:lnTo>
                  <a:lnTo>
                    <a:pt x="246" y="1833"/>
                  </a:lnTo>
                  <a:lnTo>
                    <a:pt x="227" y="1829"/>
                  </a:lnTo>
                  <a:lnTo>
                    <a:pt x="216" y="1825"/>
                  </a:lnTo>
                  <a:cubicBezTo>
                    <a:pt x="214" y="1825"/>
                    <a:pt x="213" y="1824"/>
                    <a:pt x="212" y="1823"/>
                  </a:cubicBezTo>
                  <a:lnTo>
                    <a:pt x="207" y="1817"/>
                  </a:lnTo>
                  <a:cubicBezTo>
                    <a:pt x="206" y="1815"/>
                    <a:pt x="205" y="1813"/>
                    <a:pt x="205" y="1811"/>
                  </a:cubicBezTo>
                  <a:lnTo>
                    <a:pt x="205" y="1789"/>
                  </a:lnTo>
                  <a:cubicBezTo>
                    <a:pt x="205" y="1789"/>
                    <a:pt x="205" y="1789"/>
                    <a:pt x="206" y="1788"/>
                  </a:cubicBezTo>
                  <a:lnTo>
                    <a:pt x="209" y="1771"/>
                  </a:lnTo>
                  <a:lnTo>
                    <a:pt x="212" y="1749"/>
                  </a:lnTo>
                  <a:cubicBezTo>
                    <a:pt x="212" y="1749"/>
                    <a:pt x="212" y="1748"/>
                    <a:pt x="212" y="1748"/>
                  </a:cubicBezTo>
                  <a:lnTo>
                    <a:pt x="217" y="1734"/>
                  </a:lnTo>
                  <a:lnTo>
                    <a:pt x="220" y="1727"/>
                  </a:lnTo>
                  <a:cubicBezTo>
                    <a:pt x="220" y="1727"/>
                    <a:pt x="221" y="1726"/>
                    <a:pt x="221" y="1725"/>
                  </a:cubicBezTo>
                  <a:lnTo>
                    <a:pt x="227" y="1718"/>
                  </a:lnTo>
                  <a:lnTo>
                    <a:pt x="239" y="1703"/>
                  </a:lnTo>
                  <a:cubicBezTo>
                    <a:pt x="240" y="1702"/>
                    <a:pt x="242" y="1701"/>
                    <a:pt x="244" y="1701"/>
                  </a:cubicBezTo>
                  <a:lnTo>
                    <a:pt x="267" y="1696"/>
                  </a:lnTo>
                  <a:lnTo>
                    <a:pt x="262" y="1698"/>
                  </a:lnTo>
                  <a:lnTo>
                    <a:pt x="272" y="1686"/>
                  </a:lnTo>
                  <a:lnTo>
                    <a:pt x="271" y="1691"/>
                  </a:lnTo>
                  <a:lnTo>
                    <a:pt x="272" y="1672"/>
                  </a:lnTo>
                  <a:lnTo>
                    <a:pt x="272" y="1646"/>
                  </a:lnTo>
                  <a:cubicBezTo>
                    <a:pt x="272" y="1645"/>
                    <a:pt x="273" y="1644"/>
                    <a:pt x="274" y="1642"/>
                  </a:cubicBezTo>
                  <a:lnTo>
                    <a:pt x="286" y="1621"/>
                  </a:lnTo>
                  <a:lnTo>
                    <a:pt x="300" y="1600"/>
                  </a:lnTo>
                  <a:lnTo>
                    <a:pt x="299" y="1608"/>
                  </a:lnTo>
                  <a:lnTo>
                    <a:pt x="292" y="1595"/>
                  </a:lnTo>
                  <a:cubicBezTo>
                    <a:pt x="292" y="1594"/>
                    <a:pt x="292" y="1593"/>
                    <a:pt x="292" y="1592"/>
                  </a:cubicBezTo>
                  <a:lnTo>
                    <a:pt x="290" y="1576"/>
                  </a:lnTo>
                  <a:cubicBezTo>
                    <a:pt x="289" y="1575"/>
                    <a:pt x="290" y="1573"/>
                    <a:pt x="290" y="1572"/>
                  </a:cubicBezTo>
                  <a:lnTo>
                    <a:pt x="295" y="1562"/>
                  </a:lnTo>
                  <a:cubicBezTo>
                    <a:pt x="297" y="1559"/>
                    <a:pt x="300" y="1557"/>
                    <a:pt x="304" y="1558"/>
                  </a:cubicBezTo>
                  <a:lnTo>
                    <a:pt x="321" y="1561"/>
                  </a:lnTo>
                  <a:lnTo>
                    <a:pt x="319" y="1560"/>
                  </a:lnTo>
                  <a:lnTo>
                    <a:pt x="343" y="1560"/>
                  </a:lnTo>
                  <a:lnTo>
                    <a:pt x="340" y="1561"/>
                  </a:lnTo>
                  <a:lnTo>
                    <a:pt x="349" y="1556"/>
                  </a:lnTo>
                  <a:lnTo>
                    <a:pt x="346" y="1559"/>
                  </a:lnTo>
                  <a:lnTo>
                    <a:pt x="354" y="1548"/>
                  </a:lnTo>
                  <a:cubicBezTo>
                    <a:pt x="355" y="1547"/>
                    <a:pt x="355" y="1546"/>
                    <a:pt x="356" y="1546"/>
                  </a:cubicBezTo>
                  <a:lnTo>
                    <a:pt x="390" y="1524"/>
                  </a:lnTo>
                  <a:lnTo>
                    <a:pt x="421" y="1504"/>
                  </a:lnTo>
                  <a:cubicBezTo>
                    <a:pt x="422" y="1503"/>
                    <a:pt x="423" y="1503"/>
                    <a:pt x="423" y="1503"/>
                  </a:cubicBezTo>
                  <a:lnTo>
                    <a:pt x="438" y="1499"/>
                  </a:lnTo>
                  <a:lnTo>
                    <a:pt x="437" y="1499"/>
                  </a:lnTo>
                  <a:lnTo>
                    <a:pt x="446" y="1495"/>
                  </a:lnTo>
                  <a:lnTo>
                    <a:pt x="443" y="1498"/>
                  </a:lnTo>
                  <a:lnTo>
                    <a:pt x="451" y="1486"/>
                  </a:lnTo>
                  <a:lnTo>
                    <a:pt x="449" y="1490"/>
                  </a:lnTo>
                  <a:lnTo>
                    <a:pt x="449" y="1469"/>
                  </a:lnTo>
                  <a:lnTo>
                    <a:pt x="452" y="1432"/>
                  </a:lnTo>
                  <a:cubicBezTo>
                    <a:pt x="453" y="1431"/>
                    <a:pt x="453" y="1430"/>
                    <a:pt x="453" y="1430"/>
                  </a:cubicBezTo>
                  <a:lnTo>
                    <a:pt x="461" y="1409"/>
                  </a:lnTo>
                  <a:cubicBezTo>
                    <a:pt x="461" y="1408"/>
                    <a:pt x="461" y="1408"/>
                    <a:pt x="462" y="1407"/>
                  </a:cubicBezTo>
                  <a:lnTo>
                    <a:pt x="473" y="1389"/>
                  </a:lnTo>
                  <a:cubicBezTo>
                    <a:pt x="473" y="1388"/>
                    <a:pt x="474" y="1388"/>
                    <a:pt x="475" y="1387"/>
                  </a:cubicBezTo>
                  <a:lnTo>
                    <a:pt x="488" y="1377"/>
                  </a:lnTo>
                  <a:lnTo>
                    <a:pt x="486" y="1378"/>
                  </a:lnTo>
                  <a:lnTo>
                    <a:pt x="494" y="1368"/>
                  </a:lnTo>
                  <a:lnTo>
                    <a:pt x="493" y="1372"/>
                  </a:lnTo>
                  <a:lnTo>
                    <a:pt x="496" y="1360"/>
                  </a:lnTo>
                  <a:lnTo>
                    <a:pt x="498" y="1341"/>
                  </a:lnTo>
                  <a:lnTo>
                    <a:pt x="499" y="1346"/>
                  </a:lnTo>
                  <a:lnTo>
                    <a:pt x="482" y="1323"/>
                  </a:lnTo>
                  <a:lnTo>
                    <a:pt x="484" y="1325"/>
                  </a:lnTo>
                  <a:lnTo>
                    <a:pt x="466" y="1313"/>
                  </a:lnTo>
                  <a:lnTo>
                    <a:pt x="469" y="1314"/>
                  </a:lnTo>
                  <a:lnTo>
                    <a:pt x="446" y="1309"/>
                  </a:lnTo>
                  <a:lnTo>
                    <a:pt x="415" y="1306"/>
                  </a:lnTo>
                  <a:lnTo>
                    <a:pt x="417" y="1306"/>
                  </a:lnTo>
                  <a:lnTo>
                    <a:pt x="386" y="1314"/>
                  </a:lnTo>
                  <a:lnTo>
                    <a:pt x="390" y="1312"/>
                  </a:lnTo>
                  <a:lnTo>
                    <a:pt x="374" y="1328"/>
                  </a:lnTo>
                  <a:lnTo>
                    <a:pt x="376" y="1324"/>
                  </a:lnTo>
                  <a:lnTo>
                    <a:pt x="371" y="1346"/>
                  </a:lnTo>
                  <a:lnTo>
                    <a:pt x="368" y="1377"/>
                  </a:lnTo>
                  <a:cubicBezTo>
                    <a:pt x="368" y="1378"/>
                    <a:pt x="368" y="1379"/>
                    <a:pt x="368" y="1380"/>
                  </a:cubicBezTo>
                  <a:lnTo>
                    <a:pt x="357" y="1401"/>
                  </a:lnTo>
                  <a:lnTo>
                    <a:pt x="351" y="1412"/>
                  </a:lnTo>
                  <a:cubicBezTo>
                    <a:pt x="351" y="1414"/>
                    <a:pt x="350" y="1415"/>
                    <a:pt x="348" y="1416"/>
                  </a:cubicBezTo>
                  <a:lnTo>
                    <a:pt x="336" y="1422"/>
                  </a:lnTo>
                  <a:cubicBezTo>
                    <a:pt x="335" y="1422"/>
                    <a:pt x="335" y="1422"/>
                    <a:pt x="334" y="1422"/>
                  </a:cubicBezTo>
                  <a:lnTo>
                    <a:pt x="308" y="1427"/>
                  </a:lnTo>
                  <a:cubicBezTo>
                    <a:pt x="306" y="1428"/>
                    <a:pt x="304" y="1427"/>
                    <a:pt x="302" y="1426"/>
                  </a:cubicBezTo>
                  <a:lnTo>
                    <a:pt x="274" y="1410"/>
                  </a:lnTo>
                  <a:cubicBezTo>
                    <a:pt x="273" y="1410"/>
                    <a:pt x="272" y="1408"/>
                    <a:pt x="271" y="1407"/>
                  </a:cubicBezTo>
                  <a:lnTo>
                    <a:pt x="260" y="1385"/>
                  </a:lnTo>
                  <a:cubicBezTo>
                    <a:pt x="260" y="1384"/>
                    <a:pt x="259" y="1383"/>
                    <a:pt x="259" y="1381"/>
                  </a:cubicBezTo>
                  <a:lnTo>
                    <a:pt x="259" y="1352"/>
                  </a:lnTo>
                  <a:cubicBezTo>
                    <a:pt x="259" y="1352"/>
                    <a:pt x="260" y="1351"/>
                    <a:pt x="260" y="1351"/>
                  </a:cubicBezTo>
                  <a:lnTo>
                    <a:pt x="267" y="1317"/>
                  </a:lnTo>
                  <a:cubicBezTo>
                    <a:pt x="267" y="1316"/>
                    <a:pt x="267" y="1315"/>
                    <a:pt x="267" y="1315"/>
                  </a:cubicBezTo>
                  <a:lnTo>
                    <a:pt x="281" y="1290"/>
                  </a:lnTo>
                  <a:lnTo>
                    <a:pt x="281" y="1291"/>
                  </a:lnTo>
                  <a:lnTo>
                    <a:pt x="285" y="1279"/>
                  </a:lnTo>
                  <a:lnTo>
                    <a:pt x="289" y="1262"/>
                  </a:lnTo>
                  <a:lnTo>
                    <a:pt x="290" y="1268"/>
                  </a:lnTo>
                  <a:lnTo>
                    <a:pt x="279" y="1251"/>
                  </a:lnTo>
                  <a:lnTo>
                    <a:pt x="280" y="1252"/>
                  </a:lnTo>
                  <a:lnTo>
                    <a:pt x="269" y="1242"/>
                  </a:lnTo>
                  <a:lnTo>
                    <a:pt x="272" y="1244"/>
                  </a:lnTo>
                  <a:lnTo>
                    <a:pt x="257" y="1240"/>
                  </a:lnTo>
                  <a:lnTo>
                    <a:pt x="259" y="1240"/>
                  </a:lnTo>
                  <a:lnTo>
                    <a:pt x="235" y="1238"/>
                  </a:lnTo>
                  <a:lnTo>
                    <a:pt x="243" y="1232"/>
                  </a:lnTo>
                  <a:lnTo>
                    <a:pt x="231" y="1278"/>
                  </a:lnTo>
                  <a:lnTo>
                    <a:pt x="224" y="1326"/>
                  </a:lnTo>
                  <a:cubicBezTo>
                    <a:pt x="224" y="1326"/>
                    <a:pt x="224" y="1327"/>
                    <a:pt x="224" y="1328"/>
                  </a:cubicBezTo>
                  <a:lnTo>
                    <a:pt x="215" y="1348"/>
                  </a:lnTo>
                  <a:lnTo>
                    <a:pt x="205" y="1367"/>
                  </a:lnTo>
                  <a:cubicBezTo>
                    <a:pt x="203" y="1370"/>
                    <a:pt x="200" y="1372"/>
                    <a:pt x="197" y="1371"/>
                  </a:cubicBezTo>
                  <a:cubicBezTo>
                    <a:pt x="194" y="1371"/>
                    <a:pt x="192" y="1370"/>
                    <a:pt x="190" y="1367"/>
                  </a:cubicBezTo>
                  <a:lnTo>
                    <a:pt x="178" y="1342"/>
                  </a:lnTo>
                  <a:cubicBezTo>
                    <a:pt x="178" y="1341"/>
                    <a:pt x="178" y="1341"/>
                    <a:pt x="178" y="1340"/>
                  </a:cubicBezTo>
                  <a:lnTo>
                    <a:pt x="171" y="1310"/>
                  </a:lnTo>
                  <a:lnTo>
                    <a:pt x="166" y="1251"/>
                  </a:lnTo>
                  <a:cubicBezTo>
                    <a:pt x="166" y="1250"/>
                    <a:pt x="167" y="1248"/>
                    <a:pt x="167" y="1247"/>
                  </a:cubicBezTo>
                  <a:lnTo>
                    <a:pt x="193" y="1195"/>
                  </a:lnTo>
                  <a:cubicBezTo>
                    <a:pt x="194" y="1194"/>
                    <a:pt x="195" y="1193"/>
                    <a:pt x="196" y="1192"/>
                  </a:cubicBezTo>
                  <a:lnTo>
                    <a:pt x="215" y="1179"/>
                  </a:lnTo>
                  <a:lnTo>
                    <a:pt x="213" y="1181"/>
                  </a:lnTo>
                  <a:lnTo>
                    <a:pt x="224" y="1167"/>
                  </a:lnTo>
                  <a:lnTo>
                    <a:pt x="223" y="1173"/>
                  </a:lnTo>
                  <a:lnTo>
                    <a:pt x="221" y="1159"/>
                  </a:lnTo>
                  <a:lnTo>
                    <a:pt x="224" y="1164"/>
                  </a:lnTo>
                  <a:lnTo>
                    <a:pt x="205" y="1153"/>
                  </a:lnTo>
                  <a:lnTo>
                    <a:pt x="208" y="1154"/>
                  </a:lnTo>
                  <a:lnTo>
                    <a:pt x="176" y="1147"/>
                  </a:lnTo>
                  <a:lnTo>
                    <a:pt x="144" y="1141"/>
                  </a:lnTo>
                  <a:lnTo>
                    <a:pt x="148" y="1141"/>
                  </a:lnTo>
                  <a:lnTo>
                    <a:pt x="133" y="1146"/>
                  </a:lnTo>
                  <a:lnTo>
                    <a:pt x="136" y="1144"/>
                  </a:lnTo>
                  <a:lnTo>
                    <a:pt x="127" y="1152"/>
                  </a:lnTo>
                  <a:lnTo>
                    <a:pt x="129" y="1148"/>
                  </a:lnTo>
                  <a:lnTo>
                    <a:pt x="125" y="1172"/>
                  </a:lnTo>
                  <a:lnTo>
                    <a:pt x="125" y="1169"/>
                  </a:lnTo>
                  <a:lnTo>
                    <a:pt x="130" y="1195"/>
                  </a:lnTo>
                  <a:lnTo>
                    <a:pt x="137" y="1222"/>
                  </a:lnTo>
                  <a:lnTo>
                    <a:pt x="136" y="1220"/>
                  </a:lnTo>
                  <a:lnTo>
                    <a:pt x="149" y="1238"/>
                  </a:lnTo>
                  <a:cubicBezTo>
                    <a:pt x="149" y="1238"/>
                    <a:pt x="150" y="1239"/>
                    <a:pt x="150" y="1240"/>
                  </a:cubicBezTo>
                  <a:lnTo>
                    <a:pt x="153" y="1249"/>
                  </a:lnTo>
                  <a:cubicBezTo>
                    <a:pt x="153" y="1250"/>
                    <a:pt x="153" y="1251"/>
                    <a:pt x="153" y="1251"/>
                  </a:cubicBezTo>
                  <a:lnTo>
                    <a:pt x="153" y="1263"/>
                  </a:lnTo>
                  <a:cubicBezTo>
                    <a:pt x="153" y="1268"/>
                    <a:pt x="150" y="1271"/>
                    <a:pt x="146" y="1271"/>
                  </a:cubicBezTo>
                  <a:lnTo>
                    <a:pt x="138" y="1272"/>
                  </a:lnTo>
                  <a:lnTo>
                    <a:pt x="117" y="1276"/>
                  </a:lnTo>
                  <a:lnTo>
                    <a:pt x="90" y="1280"/>
                  </a:lnTo>
                  <a:lnTo>
                    <a:pt x="67" y="1284"/>
                  </a:lnTo>
                  <a:cubicBezTo>
                    <a:pt x="66" y="1285"/>
                    <a:pt x="64" y="1284"/>
                    <a:pt x="63" y="1284"/>
                  </a:cubicBezTo>
                  <a:lnTo>
                    <a:pt x="38" y="1277"/>
                  </a:lnTo>
                  <a:cubicBezTo>
                    <a:pt x="38" y="1277"/>
                    <a:pt x="37" y="1277"/>
                    <a:pt x="37" y="1277"/>
                  </a:cubicBezTo>
                  <a:lnTo>
                    <a:pt x="20" y="1269"/>
                  </a:lnTo>
                  <a:cubicBezTo>
                    <a:pt x="19" y="1268"/>
                    <a:pt x="18" y="1268"/>
                    <a:pt x="18" y="1267"/>
                  </a:cubicBezTo>
                  <a:lnTo>
                    <a:pt x="8" y="1257"/>
                  </a:lnTo>
                  <a:cubicBezTo>
                    <a:pt x="7" y="1256"/>
                    <a:pt x="6" y="1255"/>
                    <a:pt x="6" y="1254"/>
                  </a:cubicBezTo>
                  <a:lnTo>
                    <a:pt x="1" y="1241"/>
                  </a:lnTo>
                  <a:cubicBezTo>
                    <a:pt x="1" y="1240"/>
                    <a:pt x="0" y="1239"/>
                    <a:pt x="0" y="1238"/>
                  </a:cubicBezTo>
                  <a:lnTo>
                    <a:pt x="0" y="1198"/>
                  </a:lnTo>
                  <a:lnTo>
                    <a:pt x="2" y="1170"/>
                  </a:lnTo>
                  <a:lnTo>
                    <a:pt x="2" y="1136"/>
                  </a:lnTo>
                  <a:lnTo>
                    <a:pt x="2" y="1103"/>
                  </a:lnTo>
                  <a:lnTo>
                    <a:pt x="3" y="1075"/>
                  </a:lnTo>
                  <a:lnTo>
                    <a:pt x="3" y="1036"/>
                  </a:lnTo>
                  <a:lnTo>
                    <a:pt x="3" y="1013"/>
                  </a:lnTo>
                  <a:lnTo>
                    <a:pt x="4" y="1001"/>
                  </a:lnTo>
                  <a:cubicBezTo>
                    <a:pt x="5" y="1000"/>
                    <a:pt x="5" y="1000"/>
                    <a:pt x="5" y="1000"/>
                  </a:cubicBezTo>
                  <a:lnTo>
                    <a:pt x="8" y="987"/>
                  </a:lnTo>
                  <a:lnTo>
                    <a:pt x="11" y="975"/>
                  </a:lnTo>
                  <a:lnTo>
                    <a:pt x="16" y="953"/>
                  </a:lnTo>
                  <a:cubicBezTo>
                    <a:pt x="16" y="952"/>
                    <a:pt x="16" y="952"/>
                    <a:pt x="16" y="951"/>
                  </a:cubicBezTo>
                  <a:lnTo>
                    <a:pt x="23" y="936"/>
                  </a:lnTo>
                  <a:lnTo>
                    <a:pt x="28" y="925"/>
                  </a:lnTo>
                  <a:lnTo>
                    <a:pt x="28" y="927"/>
                  </a:lnTo>
                  <a:lnTo>
                    <a:pt x="32" y="911"/>
                  </a:lnTo>
                  <a:lnTo>
                    <a:pt x="31" y="912"/>
                  </a:lnTo>
                  <a:lnTo>
                    <a:pt x="31" y="903"/>
                  </a:lnTo>
                  <a:lnTo>
                    <a:pt x="30" y="888"/>
                  </a:lnTo>
                  <a:lnTo>
                    <a:pt x="30" y="868"/>
                  </a:lnTo>
                  <a:lnTo>
                    <a:pt x="31" y="840"/>
                  </a:lnTo>
                  <a:cubicBezTo>
                    <a:pt x="31" y="839"/>
                    <a:pt x="32" y="838"/>
                    <a:pt x="32" y="837"/>
                  </a:cubicBezTo>
                  <a:lnTo>
                    <a:pt x="44" y="807"/>
                  </a:lnTo>
                  <a:lnTo>
                    <a:pt x="58" y="779"/>
                  </a:lnTo>
                  <a:cubicBezTo>
                    <a:pt x="59" y="778"/>
                    <a:pt x="60" y="777"/>
                    <a:pt x="61" y="776"/>
                  </a:cubicBezTo>
                  <a:lnTo>
                    <a:pt x="79" y="762"/>
                  </a:lnTo>
                  <a:lnTo>
                    <a:pt x="99" y="750"/>
                  </a:lnTo>
                  <a:lnTo>
                    <a:pt x="98" y="751"/>
                  </a:lnTo>
                  <a:lnTo>
                    <a:pt x="111" y="738"/>
                  </a:lnTo>
                  <a:lnTo>
                    <a:pt x="110" y="739"/>
                  </a:lnTo>
                  <a:lnTo>
                    <a:pt x="117" y="729"/>
                  </a:lnTo>
                  <a:lnTo>
                    <a:pt x="116" y="731"/>
                  </a:lnTo>
                  <a:lnTo>
                    <a:pt x="121" y="717"/>
                  </a:lnTo>
                  <a:cubicBezTo>
                    <a:pt x="121" y="716"/>
                    <a:pt x="122" y="715"/>
                    <a:pt x="123" y="714"/>
                  </a:cubicBezTo>
                  <a:lnTo>
                    <a:pt x="127" y="710"/>
                  </a:lnTo>
                  <a:cubicBezTo>
                    <a:pt x="127" y="709"/>
                    <a:pt x="128" y="709"/>
                    <a:pt x="129" y="708"/>
                  </a:cubicBezTo>
                  <a:lnTo>
                    <a:pt x="138" y="704"/>
                  </a:lnTo>
                  <a:cubicBezTo>
                    <a:pt x="139" y="704"/>
                    <a:pt x="139" y="704"/>
                    <a:pt x="140" y="704"/>
                  </a:cubicBezTo>
                  <a:lnTo>
                    <a:pt x="155" y="701"/>
                  </a:lnTo>
                  <a:lnTo>
                    <a:pt x="179" y="697"/>
                  </a:lnTo>
                  <a:lnTo>
                    <a:pt x="173" y="707"/>
                  </a:lnTo>
                  <a:lnTo>
                    <a:pt x="164" y="685"/>
                  </a:lnTo>
                  <a:cubicBezTo>
                    <a:pt x="164" y="685"/>
                    <a:pt x="164" y="684"/>
                    <a:pt x="164" y="684"/>
                  </a:cubicBezTo>
                  <a:lnTo>
                    <a:pt x="160" y="661"/>
                  </a:lnTo>
                  <a:lnTo>
                    <a:pt x="156" y="614"/>
                  </a:lnTo>
                  <a:cubicBezTo>
                    <a:pt x="156" y="613"/>
                    <a:pt x="156" y="613"/>
                    <a:pt x="157" y="612"/>
                  </a:cubicBezTo>
                  <a:lnTo>
                    <a:pt x="166" y="566"/>
                  </a:lnTo>
                  <a:lnTo>
                    <a:pt x="172" y="546"/>
                  </a:lnTo>
                  <a:cubicBezTo>
                    <a:pt x="172" y="546"/>
                    <a:pt x="172" y="545"/>
                    <a:pt x="172" y="545"/>
                  </a:cubicBezTo>
                  <a:lnTo>
                    <a:pt x="183" y="525"/>
                  </a:lnTo>
                  <a:cubicBezTo>
                    <a:pt x="184" y="523"/>
                    <a:pt x="186" y="522"/>
                    <a:pt x="187" y="521"/>
                  </a:cubicBezTo>
                  <a:lnTo>
                    <a:pt x="207" y="512"/>
                  </a:lnTo>
                  <a:cubicBezTo>
                    <a:pt x="208" y="512"/>
                    <a:pt x="208" y="512"/>
                    <a:pt x="208" y="512"/>
                  </a:cubicBezTo>
                  <a:lnTo>
                    <a:pt x="233" y="505"/>
                  </a:lnTo>
                  <a:lnTo>
                    <a:pt x="263" y="496"/>
                  </a:lnTo>
                  <a:lnTo>
                    <a:pt x="261" y="497"/>
                  </a:lnTo>
                  <a:lnTo>
                    <a:pt x="282" y="481"/>
                  </a:lnTo>
                  <a:lnTo>
                    <a:pt x="280" y="483"/>
                  </a:lnTo>
                  <a:lnTo>
                    <a:pt x="294" y="460"/>
                  </a:lnTo>
                  <a:lnTo>
                    <a:pt x="308" y="431"/>
                  </a:lnTo>
                  <a:cubicBezTo>
                    <a:pt x="309" y="430"/>
                    <a:pt x="310" y="429"/>
                    <a:pt x="311" y="428"/>
                  </a:cubicBezTo>
                  <a:lnTo>
                    <a:pt x="337" y="408"/>
                  </a:lnTo>
                  <a:lnTo>
                    <a:pt x="335" y="410"/>
                  </a:lnTo>
                  <a:lnTo>
                    <a:pt x="349" y="392"/>
                  </a:lnTo>
                  <a:lnTo>
                    <a:pt x="348" y="393"/>
                  </a:lnTo>
                  <a:lnTo>
                    <a:pt x="358" y="373"/>
                  </a:lnTo>
                  <a:lnTo>
                    <a:pt x="370" y="343"/>
                  </a:lnTo>
                  <a:cubicBezTo>
                    <a:pt x="371" y="340"/>
                    <a:pt x="374" y="338"/>
                    <a:pt x="377" y="338"/>
                  </a:cubicBezTo>
                  <a:lnTo>
                    <a:pt x="403" y="338"/>
                  </a:lnTo>
                  <a:lnTo>
                    <a:pt x="424" y="339"/>
                  </a:lnTo>
                  <a:lnTo>
                    <a:pt x="445" y="342"/>
                  </a:lnTo>
                  <a:lnTo>
                    <a:pt x="467" y="345"/>
                  </a:lnTo>
                  <a:lnTo>
                    <a:pt x="524" y="349"/>
                  </a:lnTo>
                  <a:cubicBezTo>
                    <a:pt x="524" y="350"/>
                    <a:pt x="525" y="350"/>
                    <a:pt x="525" y="350"/>
                  </a:cubicBezTo>
                  <a:lnTo>
                    <a:pt x="578" y="362"/>
                  </a:lnTo>
                  <a:lnTo>
                    <a:pt x="605" y="367"/>
                  </a:lnTo>
                  <a:lnTo>
                    <a:pt x="626" y="370"/>
                  </a:lnTo>
                  <a:lnTo>
                    <a:pt x="650" y="372"/>
                  </a:lnTo>
                  <a:lnTo>
                    <a:pt x="685" y="374"/>
                  </a:lnTo>
                  <a:lnTo>
                    <a:pt x="727" y="371"/>
                  </a:lnTo>
                  <a:lnTo>
                    <a:pt x="758" y="370"/>
                  </a:lnTo>
                  <a:lnTo>
                    <a:pt x="780" y="366"/>
                  </a:lnTo>
                  <a:lnTo>
                    <a:pt x="778" y="366"/>
                  </a:lnTo>
                  <a:lnTo>
                    <a:pt x="793" y="360"/>
                  </a:lnTo>
                  <a:lnTo>
                    <a:pt x="790" y="363"/>
                  </a:lnTo>
                  <a:lnTo>
                    <a:pt x="799" y="351"/>
                  </a:lnTo>
                  <a:lnTo>
                    <a:pt x="798" y="354"/>
                  </a:lnTo>
                  <a:lnTo>
                    <a:pt x="803" y="334"/>
                  </a:lnTo>
                  <a:lnTo>
                    <a:pt x="806" y="307"/>
                  </a:lnTo>
                  <a:lnTo>
                    <a:pt x="809" y="268"/>
                  </a:lnTo>
                  <a:lnTo>
                    <a:pt x="810" y="271"/>
                  </a:lnTo>
                  <a:lnTo>
                    <a:pt x="797" y="223"/>
                  </a:lnTo>
                  <a:lnTo>
                    <a:pt x="790" y="173"/>
                  </a:lnTo>
                  <a:lnTo>
                    <a:pt x="791" y="176"/>
                  </a:lnTo>
                  <a:lnTo>
                    <a:pt x="774" y="147"/>
                  </a:lnTo>
                  <a:lnTo>
                    <a:pt x="756" y="116"/>
                  </a:lnTo>
                  <a:lnTo>
                    <a:pt x="758" y="119"/>
                  </a:lnTo>
                  <a:lnTo>
                    <a:pt x="735" y="104"/>
                  </a:lnTo>
                  <a:cubicBezTo>
                    <a:pt x="734" y="104"/>
                    <a:pt x="734" y="103"/>
                    <a:pt x="733" y="103"/>
                  </a:cubicBezTo>
                  <a:lnTo>
                    <a:pt x="717" y="84"/>
                  </a:lnTo>
                  <a:cubicBezTo>
                    <a:pt x="717" y="83"/>
                    <a:pt x="716" y="82"/>
                    <a:pt x="716" y="80"/>
                  </a:cubicBezTo>
                  <a:lnTo>
                    <a:pt x="710" y="56"/>
                  </a:lnTo>
                  <a:cubicBezTo>
                    <a:pt x="709" y="55"/>
                    <a:pt x="709" y="53"/>
                    <a:pt x="710" y="52"/>
                  </a:cubicBezTo>
                  <a:lnTo>
                    <a:pt x="720" y="26"/>
                  </a:lnTo>
                  <a:cubicBezTo>
                    <a:pt x="721" y="23"/>
                    <a:pt x="723" y="21"/>
                    <a:pt x="726" y="21"/>
                  </a:cubicBezTo>
                  <a:lnTo>
                    <a:pt x="799" y="10"/>
                  </a:lnTo>
                  <a:lnTo>
                    <a:pt x="870" y="1"/>
                  </a:lnTo>
                  <a:cubicBezTo>
                    <a:pt x="875" y="0"/>
                    <a:pt x="879" y="3"/>
                    <a:pt x="879" y="7"/>
                  </a:cubicBezTo>
                  <a:cubicBezTo>
                    <a:pt x="880" y="12"/>
                    <a:pt x="877" y="16"/>
                    <a:pt x="872" y="16"/>
                  </a:cubicBez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44" name="Freeform 927"/>
            <p:cNvSpPr>
              <a:spLocks/>
            </p:cNvSpPr>
            <p:nvPr/>
          </p:nvSpPr>
          <p:spPr bwMode="auto">
            <a:xfrm>
              <a:off x="3591475" y="2803234"/>
              <a:ext cx="1214196" cy="1417550"/>
            </a:xfrm>
            <a:custGeom>
              <a:avLst/>
              <a:gdLst/>
              <a:ahLst/>
              <a:cxnLst>
                <a:cxn ang="0">
                  <a:pos x="9" y="308"/>
                </a:cxn>
                <a:cxn ang="0">
                  <a:pos x="30" y="335"/>
                </a:cxn>
                <a:cxn ang="0">
                  <a:pos x="56" y="367"/>
                </a:cxn>
                <a:cxn ang="0">
                  <a:pos x="75" y="409"/>
                </a:cxn>
                <a:cxn ang="0">
                  <a:pos x="108" y="425"/>
                </a:cxn>
                <a:cxn ang="0">
                  <a:pos x="136" y="419"/>
                </a:cxn>
                <a:cxn ang="0">
                  <a:pos x="161" y="446"/>
                </a:cxn>
                <a:cxn ang="0">
                  <a:pos x="177" y="509"/>
                </a:cxn>
                <a:cxn ang="0">
                  <a:pos x="201" y="577"/>
                </a:cxn>
                <a:cxn ang="0">
                  <a:pos x="213" y="597"/>
                </a:cxn>
                <a:cxn ang="0">
                  <a:pos x="228" y="631"/>
                </a:cxn>
                <a:cxn ang="0">
                  <a:pos x="259" y="645"/>
                </a:cxn>
                <a:cxn ang="0">
                  <a:pos x="314" y="685"/>
                </a:cxn>
                <a:cxn ang="0">
                  <a:pos x="319" y="730"/>
                </a:cxn>
                <a:cxn ang="0">
                  <a:pos x="331" y="743"/>
                </a:cxn>
                <a:cxn ang="0">
                  <a:pos x="367" y="730"/>
                </a:cxn>
                <a:cxn ang="0">
                  <a:pos x="394" y="765"/>
                </a:cxn>
                <a:cxn ang="0">
                  <a:pos x="428" y="771"/>
                </a:cxn>
                <a:cxn ang="0">
                  <a:pos x="462" y="778"/>
                </a:cxn>
                <a:cxn ang="0">
                  <a:pos x="471" y="643"/>
                </a:cxn>
                <a:cxn ang="0">
                  <a:pos x="483" y="588"/>
                </a:cxn>
                <a:cxn ang="0">
                  <a:pos x="522" y="567"/>
                </a:cxn>
                <a:cxn ang="0">
                  <a:pos x="517" y="528"/>
                </a:cxn>
                <a:cxn ang="0">
                  <a:pos x="554" y="490"/>
                </a:cxn>
                <a:cxn ang="0">
                  <a:pos x="591" y="451"/>
                </a:cxn>
                <a:cxn ang="0">
                  <a:pos x="630" y="434"/>
                </a:cxn>
                <a:cxn ang="0">
                  <a:pos x="702" y="446"/>
                </a:cxn>
                <a:cxn ang="0">
                  <a:pos x="745" y="438"/>
                </a:cxn>
                <a:cxn ang="0">
                  <a:pos x="759" y="380"/>
                </a:cxn>
                <a:cxn ang="0">
                  <a:pos x="720" y="314"/>
                </a:cxn>
                <a:cxn ang="0">
                  <a:pos x="702" y="364"/>
                </a:cxn>
                <a:cxn ang="0">
                  <a:pos x="670" y="363"/>
                </a:cxn>
                <a:cxn ang="0">
                  <a:pos x="631" y="363"/>
                </a:cxn>
                <a:cxn ang="0">
                  <a:pos x="605" y="317"/>
                </a:cxn>
                <a:cxn ang="0">
                  <a:pos x="582" y="291"/>
                </a:cxn>
                <a:cxn ang="0">
                  <a:pos x="598" y="273"/>
                </a:cxn>
                <a:cxn ang="0">
                  <a:pos x="590" y="247"/>
                </a:cxn>
                <a:cxn ang="0">
                  <a:pos x="607" y="204"/>
                </a:cxn>
                <a:cxn ang="0">
                  <a:pos x="609" y="145"/>
                </a:cxn>
                <a:cxn ang="0">
                  <a:pos x="588" y="55"/>
                </a:cxn>
                <a:cxn ang="0">
                  <a:pos x="485" y="32"/>
                </a:cxn>
                <a:cxn ang="0">
                  <a:pos x="416" y="91"/>
                </a:cxn>
                <a:cxn ang="0">
                  <a:pos x="372" y="67"/>
                </a:cxn>
                <a:cxn ang="0">
                  <a:pos x="324" y="65"/>
                </a:cxn>
                <a:cxn ang="0">
                  <a:pos x="291" y="71"/>
                </a:cxn>
                <a:cxn ang="0">
                  <a:pos x="238" y="33"/>
                </a:cxn>
                <a:cxn ang="0">
                  <a:pos x="193" y="0"/>
                </a:cxn>
                <a:cxn ang="0">
                  <a:pos x="173" y="16"/>
                </a:cxn>
                <a:cxn ang="0">
                  <a:pos x="155" y="58"/>
                </a:cxn>
                <a:cxn ang="0">
                  <a:pos x="123" y="75"/>
                </a:cxn>
                <a:cxn ang="0">
                  <a:pos x="119" y="105"/>
                </a:cxn>
                <a:cxn ang="0">
                  <a:pos x="101" y="134"/>
                </a:cxn>
                <a:cxn ang="0">
                  <a:pos x="52" y="195"/>
                </a:cxn>
                <a:cxn ang="0">
                  <a:pos x="7" y="200"/>
                </a:cxn>
                <a:cxn ang="0">
                  <a:pos x="1" y="245"/>
                </a:cxn>
              </a:cxnLst>
              <a:rect l="0" t="0" r="r" b="b"/>
              <a:pathLst>
                <a:path w="762" h="810">
                  <a:moveTo>
                    <a:pt x="0" y="261"/>
                  </a:moveTo>
                  <a:lnTo>
                    <a:pt x="1" y="276"/>
                  </a:lnTo>
                  <a:lnTo>
                    <a:pt x="3" y="291"/>
                  </a:lnTo>
                  <a:lnTo>
                    <a:pt x="9" y="308"/>
                  </a:lnTo>
                  <a:lnTo>
                    <a:pt x="16" y="325"/>
                  </a:lnTo>
                  <a:lnTo>
                    <a:pt x="23" y="334"/>
                  </a:lnTo>
                  <a:lnTo>
                    <a:pt x="27" y="335"/>
                  </a:lnTo>
                  <a:lnTo>
                    <a:pt x="30" y="335"/>
                  </a:lnTo>
                  <a:lnTo>
                    <a:pt x="36" y="337"/>
                  </a:lnTo>
                  <a:lnTo>
                    <a:pt x="44" y="348"/>
                  </a:lnTo>
                  <a:lnTo>
                    <a:pt x="50" y="356"/>
                  </a:lnTo>
                  <a:lnTo>
                    <a:pt x="56" y="367"/>
                  </a:lnTo>
                  <a:lnTo>
                    <a:pt x="64" y="379"/>
                  </a:lnTo>
                  <a:lnTo>
                    <a:pt x="69" y="394"/>
                  </a:lnTo>
                  <a:lnTo>
                    <a:pt x="70" y="399"/>
                  </a:lnTo>
                  <a:lnTo>
                    <a:pt x="75" y="409"/>
                  </a:lnTo>
                  <a:lnTo>
                    <a:pt x="82" y="425"/>
                  </a:lnTo>
                  <a:lnTo>
                    <a:pt x="92" y="431"/>
                  </a:lnTo>
                  <a:lnTo>
                    <a:pt x="101" y="430"/>
                  </a:lnTo>
                  <a:lnTo>
                    <a:pt x="108" y="425"/>
                  </a:lnTo>
                  <a:lnTo>
                    <a:pt x="115" y="425"/>
                  </a:lnTo>
                  <a:lnTo>
                    <a:pt x="119" y="424"/>
                  </a:lnTo>
                  <a:lnTo>
                    <a:pt x="127" y="421"/>
                  </a:lnTo>
                  <a:lnTo>
                    <a:pt x="136" y="419"/>
                  </a:lnTo>
                  <a:lnTo>
                    <a:pt x="144" y="426"/>
                  </a:lnTo>
                  <a:lnTo>
                    <a:pt x="148" y="428"/>
                  </a:lnTo>
                  <a:lnTo>
                    <a:pt x="156" y="444"/>
                  </a:lnTo>
                  <a:lnTo>
                    <a:pt x="161" y="446"/>
                  </a:lnTo>
                  <a:lnTo>
                    <a:pt x="177" y="476"/>
                  </a:lnTo>
                  <a:lnTo>
                    <a:pt x="176" y="486"/>
                  </a:lnTo>
                  <a:lnTo>
                    <a:pt x="180" y="496"/>
                  </a:lnTo>
                  <a:lnTo>
                    <a:pt x="177" y="509"/>
                  </a:lnTo>
                  <a:lnTo>
                    <a:pt x="184" y="530"/>
                  </a:lnTo>
                  <a:lnTo>
                    <a:pt x="188" y="541"/>
                  </a:lnTo>
                  <a:lnTo>
                    <a:pt x="198" y="556"/>
                  </a:lnTo>
                  <a:lnTo>
                    <a:pt x="201" y="577"/>
                  </a:lnTo>
                  <a:lnTo>
                    <a:pt x="202" y="582"/>
                  </a:lnTo>
                  <a:lnTo>
                    <a:pt x="207" y="587"/>
                  </a:lnTo>
                  <a:lnTo>
                    <a:pt x="211" y="593"/>
                  </a:lnTo>
                  <a:lnTo>
                    <a:pt x="213" y="597"/>
                  </a:lnTo>
                  <a:lnTo>
                    <a:pt x="219" y="612"/>
                  </a:lnTo>
                  <a:lnTo>
                    <a:pt x="223" y="621"/>
                  </a:lnTo>
                  <a:lnTo>
                    <a:pt x="230" y="627"/>
                  </a:lnTo>
                  <a:lnTo>
                    <a:pt x="228" y="631"/>
                  </a:lnTo>
                  <a:lnTo>
                    <a:pt x="231" y="633"/>
                  </a:lnTo>
                  <a:lnTo>
                    <a:pt x="240" y="632"/>
                  </a:lnTo>
                  <a:lnTo>
                    <a:pt x="252" y="635"/>
                  </a:lnTo>
                  <a:lnTo>
                    <a:pt x="259" y="645"/>
                  </a:lnTo>
                  <a:lnTo>
                    <a:pt x="259" y="654"/>
                  </a:lnTo>
                  <a:lnTo>
                    <a:pt x="257" y="671"/>
                  </a:lnTo>
                  <a:lnTo>
                    <a:pt x="259" y="675"/>
                  </a:lnTo>
                  <a:lnTo>
                    <a:pt x="314" y="685"/>
                  </a:lnTo>
                  <a:lnTo>
                    <a:pt x="313" y="692"/>
                  </a:lnTo>
                  <a:lnTo>
                    <a:pt x="315" y="694"/>
                  </a:lnTo>
                  <a:lnTo>
                    <a:pt x="328" y="721"/>
                  </a:lnTo>
                  <a:lnTo>
                    <a:pt x="319" y="730"/>
                  </a:lnTo>
                  <a:lnTo>
                    <a:pt x="315" y="735"/>
                  </a:lnTo>
                  <a:lnTo>
                    <a:pt x="315" y="741"/>
                  </a:lnTo>
                  <a:lnTo>
                    <a:pt x="320" y="742"/>
                  </a:lnTo>
                  <a:lnTo>
                    <a:pt x="331" y="743"/>
                  </a:lnTo>
                  <a:lnTo>
                    <a:pt x="337" y="742"/>
                  </a:lnTo>
                  <a:lnTo>
                    <a:pt x="343" y="738"/>
                  </a:lnTo>
                  <a:lnTo>
                    <a:pt x="355" y="731"/>
                  </a:lnTo>
                  <a:lnTo>
                    <a:pt x="367" y="730"/>
                  </a:lnTo>
                  <a:lnTo>
                    <a:pt x="377" y="731"/>
                  </a:lnTo>
                  <a:lnTo>
                    <a:pt x="385" y="739"/>
                  </a:lnTo>
                  <a:lnTo>
                    <a:pt x="389" y="759"/>
                  </a:lnTo>
                  <a:lnTo>
                    <a:pt x="394" y="765"/>
                  </a:lnTo>
                  <a:lnTo>
                    <a:pt x="402" y="769"/>
                  </a:lnTo>
                  <a:lnTo>
                    <a:pt x="413" y="772"/>
                  </a:lnTo>
                  <a:lnTo>
                    <a:pt x="427" y="771"/>
                  </a:lnTo>
                  <a:lnTo>
                    <a:pt x="428" y="771"/>
                  </a:lnTo>
                  <a:lnTo>
                    <a:pt x="432" y="771"/>
                  </a:lnTo>
                  <a:lnTo>
                    <a:pt x="436" y="771"/>
                  </a:lnTo>
                  <a:lnTo>
                    <a:pt x="444" y="810"/>
                  </a:lnTo>
                  <a:lnTo>
                    <a:pt x="462" y="778"/>
                  </a:lnTo>
                  <a:lnTo>
                    <a:pt x="459" y="759"/>
                  </a:lnTo>
                  <a:lnTo>
                    <a:pt x="457" y="742"/>
                  </a:lnTo>
                  <a:lnTo>
                    <a:pt x="463" y="653"/>
                  </a:lnTo>
                  <a:lnTo>
                    <a:pt x="471" y="643"/>
                  </a:lnTo>
                  <a:lnTo>
                    <a:pt x="472" y="637"/>
                  </a:lnTo>
                  <a:lnTo>
                    <a:pt x="471" y="615"/>
                  </a:lnTo>
                  <a:lnTo>
                    <a:pt x="480" y="593"/>
                  </a:lnTo>
                  <a:lnTo>
                    <a:pt x="483" y="588"/>
                  </a:lnTo>
                  <a:lnTo>
                    <a:pt x="499" y="582"/>
                  </a:lnTo>
                  <a:lnTo>
                    <a:pt x="501" y="573"/>
                  </a:lnTo>
                  <a:lnTo>
                    <a:pt x="504" y="568"/>
                  </a:lnTo>
                  <a:lnTo>
                    <a:pt x="522" y="567"/>
                  </a:lnTo>
                  <a:lnTo>
                    <a:pt x="525" y="564"/>
                  </a:lnTo>
                  <a:lnTo>
                    <a:pt x="517" y="556"/>
                  </a:lnTo>
                  <a:lnTo>
                    <a:pt x="521" y="542"/>
                  </a:lnTo>
                  <a:lnTo>
                    <a:pt x="517" y="528"/>
                  </a:lnTo>
                  <a:lnTo>
                    <a:pt x="526" y="503"/>
                  </a:lnTo>
                  <a:lnTo>
                    <a:pt x="531" y="497"/>
                  </a:lnTo>
                  <a:lnTo>
                    <a:pt x="549" y="490"/>
                  </a:lnTo>
                  <a:lnTo>
                    <a:pt x="554" y="490"/>
                  </a:lnTo>
                  <a:lnTo>
                    <a:pt x="564" y="474"/>
                  </a:lnTo>
                  <a:lnTo>
                    <a:pt x="566" y="469"/>
                  </a:lnTo>
                  <a:lnTo>
                    <a:pt x="586" y="454"/>
                  </a:lnTo>
                  <a:lnTo>
                    <a:pt x="591" y="451"/>
                  </a:lnTo>
                  <a:lnTo>
                    <a:pt x="592" y="440"/>
                  </a:lnTo>
                  <a:lnTo>
                    <a:pt x="595" y="434"/>
                  </a:lnTo>
                  <a:lnTo>
                    <a:pt x="613" y="433"/>
                  </a:lnTo>
                  <a:lnTo>
                    <a:pt x="630" y="434"/>
                  </a:lnTo>
                  <a:lnTo>
                    <a:pt x="647" y="435"/>
                  </a:lnTo>
                  <a:lnTo>
                    <a:pt x="664" y="441"/>
                  </a:lnTo>
                  <a:lnTo>
                    <a:pt x="690" y="441"/>
                  </a:lnTo>
                  <a:lnTo>
                    <a:pt x="702" y="446"/>
                  </a:lnTo>
                  <a:lnTo>
                    <a:pt x="710" y="442"/>
                  </a:lnTo>
                  <a:lnTo>
                    <a:pt x="720" y="440"/>
                  </a:lnTo>
                  <a:lnTo>
                    <a:pt x="732" y="440"/>
                  </a:lnTo>
                  <a:lnTo>
                    <a:pt x="745" y="438"/>
                  </a:lnTo>
                  <a:lnTo>
                    <a:pt x="754" y="440"/>
                  </a:lnTo>
                  <a:lnTo>
                    <a:pt x="760" y="435"/>
                  </a:lnTo>
                  <a:lnTo>
                    <a:pt x="762" y="412"/>
                  </a:lnTo>
                  <a:lnTo>
                    <a:pt x="759" y="380"/>
                  </a:lnTo>
                  <a:lnTo>
                    <a:pt x="748" y="356"/>
                  </a:lnTo>
                  <a:lnTo>
                    <a:pt x="737" y="345"/>
                  </a:lnTo>
                  <a:lnTo>
                    <a:pt x="727" y="325"/>
                  </a:lnTo>
                  <a:lnTo>
                    <a:pt x="720" y="314"/>
                  </a:lnTo>
                  <a:lnTo>
                    <a:pt x="714" y="330"/>
                  </a:lnTo>
                  <a:lnTo>
                    <a:pt x="714" y="335"/>
                  </a:lnTo>
                  <a:lnTo>
                    <a:pt x="709" y="348"/>
                  </a:lnTo>
                  <a:lnTo>
                    <a:pt x="702" y="364"/>
                  </a:lnTo>
                  <a:lnTo>
                    <a:pt x="693" y="375"/>
                  </a:lnTo>
                  <a:lnTo>
                    <a:pt x="688" y="369"/>
                  </a:lnTo>
                  <a:lnTo>
                    <a:pt x="682" y="368"/>
                  </a:lnTo>
                  <a:lnTo>
                    <a:pt x="670" y="363"/>
                  </a:lnTo>
                  <a:lnTo>
                    <a:pt x="658" y="366"/>
                  </a:lnTo>
                  <a:lnTo>
                    <a:pt x="639" y="366"/>
                  </a:lnTo>
                  <a:lnTo>
                    <a:pt x="634" y="366"/>
                  </a:lnTo>
                  <a:lnTo>
                    <a:pt x="631" y="363"/>
                  </a:lnTo>
                  <a:lnTo>
                    <a:pt x="622" y="352"/>
                  </a:lnTo>
                  <a:lnTo>
                    <a:pt x="613" y="333"/>
                  </a:lnTo>
                  <a:lnTo>
                    <a:pt x="609" y="327"/>
                  </a:lnTo>
                  <a:lnTo>
                    <a:pt x="605" y="317"/>
                  </a:lnTo>
                  <a:lnTo>
                    <a:pt x="596" y="312"/>
                  </a:lnTo>
                  <a:lnTo>
                    <a:pt x="590" y="301"/>
                  </a:lnTo>
                  <a:lnTo>
                    <a:pt x="584" y="296"/>
                  </a:lnTo>
                  <a:lnTo>
                    <a:pt x="582" y="291"/>
                  </a:lnTo>
                  <a:lnTo>
                    <a:pt x="582" y="285"/>
                  </a:lnTo>
                  <a:lnTo>
                    <a:pt x="584" y="278"/>
                  </a:lnTo>
                  <a:lnTo>
                    <a:pt x="590" y="273"/>
                  </a:lnTo>
                  <a:lnTo>
                    <a:pt x="598" y="273"/>
                  </a:lnTo>
                  <a:lnTo>
                    <a:pt x="602" y="272"/>
                  </a:lnTo>
                  <a:lnTo>
                    <a:pt x="602" y="266"/>
                  </a:lnTo>
                  <a:lnTo>
                    <a:pt x="592" y="249"/>
                  </a:lnTo>
                  <a:lnTo>
                    <a:pt x="590" y="247"/>
                  </a:lnTo>
                  <a:lnTo>
                    <a:pt x="589" y="245"/>
                  </a:lnTo>
                  <a:lnTo>
                    <a:pt x="589" y="239"/>
                  </a:lnTo>
                  <a:lnTo>
                    <a:pt x="601" y="212"/>
                  </a:lnTo>
                  <a:lnTo>
                    <a:pt x="607" y="204"/>
                  </a:lnTo>
                  <a:lnTo>
                    <a:pt x="613" y="193"/>
                  </a:lnTo>
                  <a:lnTo>
                    <a:pt x="609" y="181"/>
                  </a:lnTo>
                  <a:lnTo>
                    <a:pt x="609" y="169"/>
                  </a:lnTo>
                  <a:lnTo>
                    <a:pt x="609" y="145"/>
                  </a:lnTo>
                  <a:lnTo>
                    <a:pt x="620" y="117"/>
                  </a:lnTo>
                  <a:lnTo>
                    <a:pt x="622" y="104"/>
                  </a:lnTo>
                  <a:lnTo>
                    <a:pt x="596" y="68"/>
                  </a:lnTo>
                  <a:lnTo>
                    <a:pt x="588" y="55"/>
                  </a:lnTo>
                  <a:lnTo>
                    <a:pt x="574" y="44"/>
                  </a:lnTo>
                  <a:lnTo>
                    <a:pt x="528" y="37"/>
                  </a:lnTo>
                  <a:lnTo>
                    <a:pt x="517" y="31"/>
                  </a:lnTo>
                  <a:lnTo>
                    <a:pt x="485" y="32"/>
                  </a:lnTo>
                  <a:lnTo>
                    <a:pt x="465" y="48"/>
                  </a:lnTo>
                  <a:lnTo>
                    <a:pt x="454" y="65"/>
                  </a:lnTo>
                  <a:lnTo>
                    <a:pt x="434" y="94"/>
                  </a:lnTo>
                  <a:lnTo>
                    <a:pt x="416" y="91"/>
                  </a:lnTo>
                  <a:lnTo>
                    <a:pt x="407" y="77"/>
                  </a:lnTo>
                  <a:lnTo>
                    <a:pt x="406" y="76"/>
                  </a:lnTo>
                  <a:lnTo>
                    <a:pt x="377" y="67"/>
                  </a:lnTo>
                  <a:lnTo>
                    <a:pt x="372" y="67"/>
                  </a:lnTo>
                  <a:lnTo>
                    <a:pt x="351" y="77"/>
                  </a:lnTo>
                  <a:lnTo>
                    <a:pt x="340" y="67"/>
                  </a:lnTo>
                  <a:lnTo>
                    <a:pt x="334" y="65"/>
                  </a:lnTo>
                  <a:lnTo>
                    <a:pt x="324" y="65"/>
                  </a:lnTo>
                  <a:lnTo>
                    <a:pt x="316" y="67"/>
                  </a:lnTo>
                  <a:lnTo>
                    <a:pt x="313" y="75"/>
                  </a:lnTo>
                  <a:lnTo>
                    <a:pt x="309" y="77"/>
                  </a:lnTo>
                  <a:lnTo>
                    <a:pt x="291" y="71"/>
                  </a:lnTo>
                  <a:lnTo>
                    <a:pt x="281" y="63"/>
                  </a:lnTo>
                  <a:lnTo>
                    <a:pt x="255" y="38"/>
                  </a:lnTo>
                  <a:lnTo>
                    <a:pt x="250" y="34"/>
                  </a:lnTo>
                  <a:lnTo>
                    <a:pt x="238" y="33"/>
                  </a:lnTo>
                  <a:lnTo>
                    <a:pt x="219" y="23"/>
                  </a:lnTo>
                  <a:lnTo>
                    <a:pt x="214" y="19"/>
                  </a:lnTo>
                  <a:lnTo>
                    <a:pt x="201" y="3"/>
                  </a:lnTo>
                  <a:lnTo>
                    <a:pt x="193" y="0"/>
                  </a:lnTo>
                  <a:lnTo>
                    <a:pt x="190" y="0"/>
                  </a:lnTo>
                  <a:lnTo>
                    <a:pt x="186" y="5"/>
                  </a:lnTo>
                  <a:lnTo>
                    <a:pt x="181" y="16"/>
                  </a:lnTo>
                  <a:lnTo>
                    <a:pt x="173" y="16"/>
                  </a:lnTo>
                  <a:lnTo>
                    <a:pt x="171" y="10"/>
                  </a:lnTo>
                  <a:lnTo>
                    <a:pt x="162" y="19"/>
                  </a:lnTo>
                  <a:lnTo>
                    <a:pt x="151" y="33"/>
                  </a:lnTo>
                  <a:lnTo>
                    <a:pt x="155" y="58"/>
                  </a:lnTo>
                  <a:lnTo>
                    <a:pt x="153" y="68"/>
                  </a:lnTo>
                  <a:lnTo>
                    <a:pt x="143" y="72"/>
                  </a:lnTo>
                  <a:lnTo>
                    <a:pt x="129" y="75"/>
                  </a:lnTo>
                  <a:lnTo>
                    <a:pt x="123" y="75"/>
                  </a:lnTo>
                  <a:lnTo>
                    <a:pt x="117" y="75"/>
                  </a:lnTo>
                  <a:lnTo>
                    <a:pt x="113" y="77"/>
                  </a:lnTo>
                  <a:lnTo>
                    <a:pt x="114" y="85"/>
                  </a:lnTo>
                  <a:lnTo>
                    <a:pt x="119" y="105"/>
                  </a:lnTo>
                  <a:lnTo>
                    <a:pt x="119" y="112"/>
                  </a:lnTo>
                  <a:lnTo>
                    <a:pt x="115" y="118"/>
                  </a:lnTo>
                  <a:lnTo>
                    <a:pt x="104" y="128"/>
                  </a:lnTo>
                  <a:lnTo>
                    <a:pt x="101" y="134"/>
                  </a:lnTo>
                  <a:lnTo>
                    <a:pt x="97" y="181"/>
                  </a:lnTo>
                  <a:lnTo>
                    <a:pt x="82" y="190"/>
                  </a:lnTo>
                  <a:lnTo>
                    <a:pt x="61" y="196"/>
                  </a:lnTo>
                  <a:lnTo>
                    <a:pt x="52" y="195"/>
                  </a:lnTo>
                  <a:lnTo>
                    <a:pt x="46" y="193"/>
                  </a:lnTo>
                  <a:lnTo>
                    <a:pt x="34" y="195"/>
                  </a:lnTo>
                  <a:lnTo>
                    <a:pt x="9" y="191"/>
                  </a:lnTo>
                  <a:lnTo>
                    <a:pt x="7" y="200"/>
                  </a:lnTo>
                  <a:lnTo>
                    <a:pt x="9" y="212"/>
                  </a:lnTo>
                  <a:lnTo>
                    <a:pt x="6" y="227"/>
                  </a:lnTo>
                  <a:lnTo>
                    <a:pt x="4" y="235"/>
                  </a:lnTo>
                  <a:lnTo>
                    <a:pt x="1" y="245"/>
                  </a:lnTo>
                  <a:lnTo>
                    <a:pt x="0" y="261"/>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46" name="Freeform 929"/>
            <p:cNvSpPr>
              <a:spLocks/>
            </p:cNvSpPr>
            <p:nvPr/>
          </p:nvSpPr>
          <p:spPr bwMode="auto">
            <a:xfrm>
              <a:off x="1287002" y="902666"/>
              <a:ext cx="956060" cy="1480553"/>
            </a:xfrm>
            <a:custGeom>
              <a:avLst/>
              <a:gdLst/>
              <a:ahLst/>
              <a:cxnLst>
                <a:cxn ang="0">
                  <a:pos x="157" y="3"/>
                </a:cxn>
                <a:cxn ang="0">
                  <a:pos x="352" y="28"/>
                </a:cxn>
                <a:cxn ang="0">
                  <a:pos x="312" y="90"/>
                </a:cxn>
                <a:cxn ang="0">
                  <a:pos x="304" y="123"/>
                </a:cxn>
                <a:cxn ang="0">
                  <a:pos x="303" y="140"/>
                </a:cxn>
                <a:cxn ang="0">
                  <a:pos x="327" y="165"/>
                </a:cxn>
                <a:cxn ang="0">
                  <a:pos x="331" y="192"/>
                </a:cxn>
                <a:cxn ang="0">
                  <a:pos x="321" y="216"/>
                </a:cxn>
                <a:cxn ang="0">
                  <a:pos x="315" y="279"/>
                </a:cxn>
                <a:cxn ang="0">
                  <a:pos x="334" y="315"/>
                </a:cxn>
                <a:cxn ang="0">
                  <a:pos x="342" y="418"/>
                </a:cxn>
                <a:cxn ang="0">
                  <a:pos x="357" y="483"/>
                </a:cxn>
                <a:cxn ang="0">
                  <a:pos x="377" y="526"/>
                </a:cxn>
                <a:cxn ang="0">
                  <a:pos x="407" y="539"/>
                </a:cxn>
                <a:cxn ang="0">
                  <a:pos x="473" y="630"/>
                </a:cxn>
                <a:cxn ang="0">
                  <a:pos x="487" y="668"/>
                </a:cxn>
                <a:cxn ang="0">
                  <a:pos x="507" y="676"/>
                </a:cxn>
                <a:cxn ang="0">
                  <a:pos x="534" y="703"/>
                </a:cxn>
                <a:cxn ang="0">
                  <a:pos x="567" y="767"/>
                </a:cxn>
                <a:cxn ang="0">
                  <a:pos x="577" y="796"/>
                </a:cxn>
                <a:cxn ang="0">
                  <a:pos x="589" y="837"/>
                </a:cxn>
                <a:cxn ang="0">
                  <a:pos x="537" y="843"/>
                </a:cxn>
                <a:cxn ang="0">
                  <a:pos x="382" y="819"/>
                </a:cxn>
                <a:cxn ang="0">
                  <a:pos x="398" y="804"/>
                </a:cxn>
                <a:cxn ang="0">
                  <a:pos x="389" y="777"/>
                </a:cxn>
                <a:cxn ang="0">
                  <a:pos x="398" y="730"/>
                </a:cxn>
                <a:cxn ang="0">
                  <a:pos x="374" y="698"/>
                </a:cxn>
                <a:cxn ang="0">
                  <a:pos x="350" y="661"/>
                </a:cxn>
                <a:cxn ang="0">
                  <a:pos x="331" y="642"/>
                </a:cxn>
                <a:cxn ang="0">
                  <a:pos x="308" y="617"/>
                </a:cxn>
                <a:cxn ang="0">
                  <a:pos x="276" y="577"/>
                </a:cxn>
                <a:cxn ang="0">
                  <a:pos x="232" y="547"/>
                </a:cxn>
                <a:cxn ang="0">
                  <a:pos x="202" y="523"/>
                </a:cxn>
                <a:cxn ang="0">
                  <a:pos x="182" y="474"/>
                </a:cxn>
                <a:cxn ang="0">
                  <a:pos x="169" y="402"/>
                </a:cxn>
                <a:cxn ang="0">
                  <a:pos x="143" y="380"/>
                </a:cxn>
                <a:cxn ang="0">
                  <a:pos x="145" y="331"/>
                </a:cxn>
                <a:cxn ang="0">
                  <a:pos x="113" y="282"/>
                </a:cxn>
                <a:cxn ang="0">
                  <a:pos x="109" y="242"/>
                </a:cxn>
                <a:cxn ang="0">
                  <a:pos x="51" y="175"/>
                </a:cxn>
                <a:cxn ang="0">
                  <a:pos x="64" y="147"/>
                </a:cxn>
                <a:cxn ang="0">
                  <a:pos x="35" y="100"/>
                </a:cxn>
                <a:cxn ang="0">
                  <a:pos x="40" y="55"/>
                </a:cxn>
                <a:cxn ang="0">
                  <a:pos x="29" y="45"/>
                </a:cxn>
                <a:cxn ang="0">
                  <a:pos x="18" y="17"/>
                </a:cxn>
              </a:cxnLst>
              <a:rect l="0" t="0" r="r" b="b"/>
              <a:pathLst>
                <a:path w="600" h="846">
                  <a:moveTo>
                    <a:pt x="18" y="17"/>
                  </a:moveTo>
                  <a:lnTo>
                    <a:pt x="0" y="0"/>
                  </a:lnTo>
                  <a:lnTo>
                    <a:pt x="157" y="3"/>
                  </a:lnTo>
                  <a:lnTo>
                    <a:pt x="363" y="6"/>
                  </a:lnTo>
                  <a:lnTo>
                    <a:pt x="368" y="6"/>
                  </a:lnTo>
                  <a:lnTo>
                    <a:pt x="352" y="28"/>
                  </a:lnTo>
                  <a:lnTo>
                    <a:pt x="330" y="49"/>
                  </a:lnTo>
                  <a:lnTo>
                    <a:pt x="314" y="70"/>
                  </a:lnTo>
                  <a:lnTo>
                    <a:pt x="312" y="90"/>
                  </a:lnTo>
                  <a:lnTo>
                    <a:pt x="308" y="88"/>
                  </a:lnTo>
                  <a:lnTo>
                    <a:pt x="303" y="91"/>
                  </a:lnTo>
                  <a:lnTo>
                    <a:pt x="304" y="123"/>
                  </a:lnTo>
                  <a:lnTo>
                    <a:pt x="302" y="129"/>
                  </a:lnTo>
                  <a:lnTo>
                    <a:pt x="296" y="129"/>
                  </a:lnTo>
                  <a:lnTo>
                    <a:pt x="303" y="140"/>
                  </a:lnTo>
                  <a:lnTo>
                    <a:pt x="309" y="142"/>
                  </a:lnTo>
                  <a:lnTo>
                    <a:pt x="324" y="159"/>
                  </a:lnTo>
                  <a:lnTo>
                    <a:pt x="327" y="165"/>
                  </a:lnTo>
                  <a:lnTo>
                    <a:pt x="327" y="175"/>
                  </a:lnTo>
                  <a:lnTo>
                    <a:pt x="331" y="182"/>
                  </a:lnTo>
                  <a:lnTo>
                    <a:pt x="331" y="192"/>
                  </a:lnTo>
                  <a:lnTo>
                    <a:pt x="325" y="196"/>
                  </a:lnTo>
                  <a:lnTo>
                    <a:pt x="321" y="203"/>
                  </a:lnTo>
                  <a:lnTo>
                    <a:pt x="321" y="216"/>
                  </a:lnTo>
                  <a:lnTo>
                    <a:pt x="318" y="226"/>
                  </a:lnTo>
                  <a:lnTo>
                    <a:pt x="313" y="266"/>
                  </a:lnTo>
                  <a:lnTo>
                    <a:pt x="315" y="279"/>
                  </a:lnTo>
                  <a:lnTo>
                    <a:pt x="321" y="289"/>
                  </a:lnTo>
                  <a:lnTo>
                    <a:pt x="321" y="302"/>
                  </a:lnTo>
                  <a:lnTo>
                    <a:pt x="334" y="315"/>
                  </a:lnTo>
                  <a:lnTo>
                    <a:pt x="338" y="373"/>
                  </a:lnTo>
                  <a:lnTo>
                    <a:pt x="342" y="396"/>
                  </a:lnTo>
                  <a:lnTo>
                    <a:pt x="342" y="418"/>
                  </a:lnTo>
                  <a:lnTo>
                    <a:pt x="337" y="449"/>
                  </a:lnTo>
                  <a:lnTo>
                    <a:pt x="345" y="469"/>
                  </a:lnTo>
                  <a:lnTo>
                    <a:pt x="357" y="483"/>
                  </a:lnTo>
                  <a:lnTo>
                    <a:pt x="370" y="495"/>
                  </a:lnTo>
                  <a:lnTo>
                    <a:pt x="369" y="517"/>
                  </a:lnTo>
                  <a:lnTo>
                    <a:pt x="377" y="526"/>
                  </a:lnTo>
                  <a:lnTo>
                    <a:pt x="386" y="516"/>
                  </a:lnTo>
                  <a:lnTo>
                    <a:pt x="397" y="523"/>
                  </a:lnTo>
                  <a:lnTo>
                    <a:pt x="407" y="539"/>
                  </a:lnTo>
                  <a:lnTo>
                    <a:pt x="448" y="584"/>
                  </a:lnTo>
                  <a:lnTo>
                    <a:pt x="462" y="601"/>
                  </a:lnTo>
                  <a:lnTo>
                    <a:pt x="473" y="630"/>
                  </a:lnTo>
                  <a:lnTo>
                    <a:pt x="483" y="640"/>
                  </a:lnTo>
                  <a:lnTo>
                    <a:pt x="486" y="654"/>
                  </a:lnTo>
                  <a:lnTo>
                    <a:pt x="487" y="668"/>
                  </a:lnTo>
                  <a:lnTo>
                    <a:pt x="493" y="685"/>
                  </a:lnTo>
                  <a:lnTo>
                    <a:pt x="497" y="673"/>
                  </a:lnTo>
                  <a:lnTo>
                    <a:pt x="507" y="676"/>
                  </a:lnTo>
                  <a:lnTo>
                    <a:pt x="513" y="704"/>
                  </a:lnTo>
                  <a:lnTo>
                    <a:pt x="523" y="698"/>
                  </a:lnTo>
                  <a:lnTo>
                    <a:pt x="534" y="703"/>
                  </a:lnTo>
                  <a:lnTo>
                    <a:pt x="545" y="737"/>
                  </a:lnTo>
                  <a:lnTo>
                    <a:pt x="550" y="760"/>
                  </a:lnTo>
                  <a:lnTo>
                    <a:pt x="567" y="767"/>
                  </a:lnTo>
                  <a:lnTo>
                    <a:pt x="580" y="767"/>
                  </a:lnTo>
                  <a:lnTo>
                    <a:pt x="583" y="775"/>
                  </a:lnTo>
                  <a:lnTo>
                    <a:pt x="577" y="796"/>
                  </a:lnTo>
                  <a:lnTo>
                    <a:pt x="585" y="807"/>
                  </a:lnTo>
                  <a:lnTo>
                    <a:pt x="588" y="816"/>
                  </a:lnTo>
                  <a:lnTo>
                    <a:pt x="589" y="837"/>
                  </a:lnTo>
                  <a:lnTo>
                    <a:pt x="600" y="846"/>
                  </a:lnTo>
                  <a:lnTo>
                    <a:pt x="585" y="845"/>
                  </a:lnTo>
                  <a:lnTo>
                    <a:pt x="537" y="843"/>
                  </a:lnTo>
                  <a:lnTo>
                    <a:pt x="420" y="834"/>
                  </a:lnTo>
                  <a:lnTo>
                    <a:pt x="380" y="825"/>
                  </a:lnTo>
                  <a:lnTo>
                    <a:pt x="382" y="819"/>
                  </a:lnTo>
                  <a:lnTo>
                    <a:pt x="387" y="819"/>
                  </a:lnTo>
                  <a:lnTo>
                    <a:pt x="393" y="810"/>
                  </a:lnTo>
                  <a:lnTo>
                    <a:pt x="398" y="804"/>
                  </a:lnTo>
                  <a:lnTo>
                    <a:pt x="393" y="790"/>
                  </a:lnTo>
                  <a:lnTo>
                    <a:pt x="385" y="784"/>
                  </a:lnTo>
                  <a:lnTo>
                    <a:pt x="389" y="777"/>
                  </a:lnTo>
                  <a:lnTo>
                    <a:pt x="400" y="761"/>
                  </a:lnTo>
                  <a:lnTo>
                    <a:pt x="406" y="749"/>
                  </a:lnTo>
                  <a:lnTo>
                    <a:pt x="398" y="730"/>
                  </a:lnTo>
                  <a:lnTo>
                    <a:pt x="397" y="716"/>
                  </a:lnTo>
                  <a:lnTo>
                    <a:pt x="383" y="714"/>
                  </a:lnTo>
                  <a:lnTo>
                    <a:pt x="374" y="698"/>
                  </a:lnTo>
                  <a:lnTo>
                    <a:pt x="367" y="687"/>
                  </a:lnTo>
                  <a:lnTo>
                    <a:pt x="361" y="673"/>
                  </a:lnTo>
                  <a:lnTo>
                    <a:pt x="350" y="661"/>
                  </a:lnTo>
                  <a:lnTo>
                    <a:pt x="338" y="665"/>
                  </a:lnTo>
                  <a:lnTo>
                    <a:pt x="334" y="657"/>
                  </a:lnTo>
                  <a:lnTo>
                    <a:pt x="331" y="642"/>
                  </a:lnTo>
                  <a:lnTo>
                    <a:pt x="324" y="633"/>
                  </a:lnTo>
                  <a:lnTo>
                    <a:pt x="318" y="623"/>
                  </a:lnTo>
                  <a:lnTo>
                    <a:pt x="308" y="617"/>
                  </a:lnTo>
                  <a:lnTo>
                    <a:pt x="297" y="600"/>
                  </a:lnTo>
                  <a:lnTo>
                    <a:pt x="288" y="588"/>
                  </a:lnTo>
                  <a:lnTo>
                    <a:pt x="276" y="577"/>
                  </a:lnTo>
                  <a:lnTo>
                    <a:pt x="252" y="567"/>
                  </a:lnTo>
                  <a:lnTo>
                    <a:pt x="247" y="555"/>
                  </a:lnTo>
                  <a:lnTo>
                    <a:pt x="232" y="547"/>
                  </a:lnTo>
                  <a:lnTo>
                    <a:pt x="222" y="535"/>
                  </a:lnTo>
                  <a:lnTo>
                    <a:pt x="207" y="532"/>
                  </a:lnTo>
                  <a:lnTo>
                    <a:pt x="202" y="523"/>
                  </a:lnTo>
                  <a:lnTo>
                    <a:pt x="190" y="516"/>
                  </a:lnTo>
                  <a:lnTo>
                    <a:pt x="180" y="504"/>
                  </a:lnTo>
                  <a:lnTo>
                    <a:pt x="182" y="474"/>
                  </a:lnTo>
                  <a:lnTo>
                    <a:pt x="171" y="465"/>
                  </a:lnTo>
                  <a:lnTo>
                    <a:pt x="172" y="430"/>
                  </a:lnTo>
                  <a:lnTo>
                    <a:pt x="169" y="402"/>
                  </a:lnTo>
                  <a:lnTo>
                    <a:pt x="154" y="380"/>
                  </a:lnTo>
                  <a:lnTo>
                    <a:pt x="144" y="384"/>
                  </a:lnTo>
                  <a:lnTo>
                    <a:pt x="143" y="380"/>
                  </a:lnTo>
                  <a:lnTo>
                    <a:pt x="139" y="373"/>
                  </a:lnTo>
                  <a:lnTo>
                    <a:pt x="144" y="348"/>
                  </a:lnTo>
                  <a:lnTo>
                    <a:pt x="145" y="331"/>
                  </a:lnTo>
                  <a:lnTo>
                    <a:pt x="132" y="306"/>
                  </a:lnTo>
                  <a:lnTo>
                    <a:pt x="123" y="295"/>
                  </a:lnTo>
                  <a:lnTo>
                    <a:pt x="113" y="282"/>
                  </a:lnTo>
                  <a:lnTo>
                    <a:pt x="107" y="279"/>
                  </a:lnTo>
                  <a:lnTo>
                    <a:pt x="107" y="260"/>
                  </a:lnTo>
                  <a:lnTo>
                    <a:pt x="109" y="242"/>
                  </a:lnTo>
                  <a:lnTo>
                    <a:pt x="100" y="229"/>
                  </a:lnTo>
                  <a:lnTo>
                    <a:pt x="74" y="196"/>
                  </a:lnTo>
                  <a:lnTo>
                    <a:pt x="51" y="175"/>
                  </a:lnTo>
                  <a:lnTo>
                    <a:pt x="57" y="156"/>
                  </a:lnTo>
                  <a:lnTo>
                    <a:pt x="47" y="140"/>
                  </a:lnTo>
                  <a:lnTo>
                    <a:pt x="64" y="147"/>
                  </a:lnTo>
                  <a:lnTo>
                    <a:pt x="66" y="134"/>
                  </a:lnTo>
                  <a:lnTo>
                    <a:pt x="59" y="123"/>
                  </a:lnTo>
                  <a:lnTo>
                    <a:pt x="35" y="100"/>
                  </a:lnTo>
                  <a:lnTo>
                    <a:pt x="31" y="79"/>
                  </a:lnTo>
                  <a:lnTo>
                    <a:pt x="40" y="64"/>
                  </a:lnTo>
                  <a:lnTo>
                    <a:pt x="40" y="55"/>
                  </a:lnTo>
                  <a:lnTo>
                    <a:pt x="37" y="49"/>
                  </a:lnTo>
                  <a:lnTo>
                    <a:pt x="35" y="46"/>
                  </a:lnTo>
                  <a:lnTo>
                    <a:pt x="29" y="45"/>
                  </a:lnTo>
                  <a:lnTo>
                    <a:pt x="27" y="44"/>
                  </a:lnTo>
                  <a:lnTo>
                    <a:pt x="21" y="25"/>
                  </a:lnTo>
                  <a:lnTo>
                    <a:pt x="18" y="17"/>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48" name="Freeform 931"/>
            <p:cNvSpPr>
              <a:spLocks/>
            </p:cNvSpPr>
            <p:nvPr/>
          </p:nvSpPr>
          <p:spPr bwMode="auto">
            <a:xfrm>
              <a:off x="1621622" y="2278215"/>
              <a:ext cx="1319363" cy="1680060"/>
            </a:xfrm>
            <a:custGeom>
              <a:avLst/>
              <a:gdLst/>
              <a:ahLst/>
              <a:cxnLst>
                <a:cxn ang="0">
                  <a:pos x="21" y="22"/>
                </a:cxn>
                <a:cxn ang="0">
                  <a:pos x="45" y="17"/>
                </a:cxn>
                <a:cxn ang="0">
                  <a:pos x="114" y="18"/>
                </a:cxn>
                <a:cxn ang="0">
                  <a:pos x="139" y="0"/>
                </a:cxn>
                <a:cxn ang="0">
                  <a:pos x="193" y="21"/>
                </a:cxn>
                <a:cxn ang="0">
                  <a:pos x="373" y="34"/>
                </a:cxn>
                <a:cxn ang="0">
                  <a:pos x="416" y="126"/>
                </a:cxn>
                <a:cxn ang="0">
                  <a:pos x="432" y="164"/>
                </a:cxn>
                <a:cxn ang="0">
                  <a:pos x="460" y="213"/>
                </a:cxn>
                <a:cxn ang="0">
                  <a:pos x="483" y="231"/>
                </a:cxn>
                <a:cxn ang="0">
                  <a:pos x="533" y="311"/>
                </a:cxn>
                <a:cxn ang="0">
                  <a:pos x="538" y="332"/>
                </a:cxn>
                <a:cxn ang="0">
                  <a:pos x="552" y="371"/>
                </a:cxn>
                <a:cxn ang="0">
                  <a:pos x="555" y="423"/>
                </a:cxn>
                <a:cxn ang="0">
                  <a:pos x="593" y="491"/>
                </a:cxn>
                <a:cxn ang="0">
                  <a:pos x="595" y="543"/>
                </a:cxn>
                <a:cxn ang="0">
                  <a:pos x="639" y="608"/>
                </a:cxn>
                <a:cxn ang="0">
                  <a:pos x="626" y="672"/>
                </a:cxn>
                <a:cxn ang="0">
                  <a:pos x="641" y="717"/>
                </a:cxn>
                <a:cxn ang="0">
                  <a:pos x="693" y="710"/>
                </a:cxn>
                <a:cxn ang="0">
                  <a:pos x="715" y="704"/>
                </a:cxn>
                <a:cxn ang="0">
                  <a:pos x="744" y="732"/>
                </a:cxn>
                <a:cxn ang="0">
                  <a:pos x="777" y="791"/>
                </a:cxn>
                <a:cxn ang="0">
                  <a:pos x="785" y="810"/>
                </a:cxn>
                <a:cxn ang="0">
                  <a:pos x="799" y="838"/>
                </a:cxn>
                <a:cxn ang="0">
                  <a:pos x="825" y="851"/>
                </a:cxn>
                <a:cxn ang="0">
                  <a:pos x="827" y="891"/>
                </a:cxn>
                <a:cxn ang="0">
                  <a:pos x="799" y="930"/>
                </a:cxn>
                <a:cxn ang="0">
                  <a:pos x="747" y="954"/>
                </a:cxn>
                <a:cxn ang="0">
                  <a:pos x="724" y="954"/>
                </a:cxn>
                <a:cxn ang="0">
                  <a:pos x="705" y="909"/>
                </a:cxn>
                <a:cxn ang="0">
                  <a:pos x="705" y="893"/>
                </a:cxn>
                <a:cxn ang="0">
                  <a:pos x="684" y="851"/>
                </a:cxn>
                <a:cxn ang="0">
                  <a:pos x="636" y="817"/>
                </a:cxn>
                <a:cxn ang="0">
                  <a:pos x="595" y="760"/>
                </a:cxn>
                <a:cxn ang="0">
                  <a:pos x="540" y="709"/>
                </a:cxn>
                <a:cxn ang="0">
                  <a:pos x="445" y="654"/>
                </a:cxn>
                <a:cxn ang="0">
                  <a:pos x="408" y="619"/>
                </a:cxn>
                <a:cxn ang="0">
                  <a:pos x="398" y="582"/>
                </a:cxn>
                <a:cxn ang="0">
                  <a:pos x="421" y="495"/>
                </a:cxn>
                <a:cxn ang="0">
                  <a:pos x="421" y="463"/>
                </a:cxn>
                <a:cxn ang="0">
                  <a:pos x="405" y="372"/>
                </a:cxn>
                <a:cxn ang="0">
                  <a:pos x="365" y="338"/>
                </a:cxn>
                <a:cxn ang="0">
                  <a:pos x="347" y="322"/>
                </a:cxn>
                <a:cxn ang="0">
                  <a:pos x="318" y="310"/>
                </a:cxn>
                <a:cxn ang="0">
                  <a:pos x="322" y="294"/>
                </a:cxn>
                <a:cxn ang="0">
                  <a:pos x="294" y="272"/>
                </a:cxn>
                <a:cxn ang="0">
                  <a:pos x="247" y="224"/>
                </a:cxn>
                <a:cxn ang="0">
                  <a:pos x="195" y="227"/>
                </a:cxn>
                <a:cxn ang="0">
                  <a:pos x="177" y="192"/>
                </a:cxn>
                <a:cxn ang="0">
                  <a:pos x="120" y="147"/>
                </a:cxn>
                <a:cxn ang="0">
                  <a:pos x="83" y="136"/>
                </a:cxn>
                <a:cxn ang="0">
                  <a:pos x="72" y="90"/>
                </a:cxn>
                <a:cxn ang="0">
                  <a:pos x="31" y="54"/>
                </a:cxn>
                <a:cxn ang="0">
                  <a:pos x="15" y="44"/>
                </a:cxn>
              </a:cxnLst>
              <a:rect l="0" t="0" r="r" b="b"/>
              <a:pathLst>
                <a:path w="828" h="960">
                  <a:moveTo>
                    <a:pt x="0" y="22"/>
                  </a:moveTo>
                  <a:lnTo>
                    <a:pt x="11" y="21"/>
                  </a:lnTo>
                  <a:lnTo>
                    <a:pt x="21" y="22"/>
                  </a:lnTo>
                  <a:lnTo>
                    <a:pt x="30" y="18"/>
                  </a:lnTo>
                  <a:lnTo>
                    <a:pt x="35" y="21"/>
                  </a:lnTo>
                  <a:lnTo>
                    <a:pt x="45" y="17"/>
                  </a:lnTo>
                  <a:lnTo>
                    <a:pt x="55" y="24"/>
                  </a:lnTo>
                  <a:lnTo>
                    <a:pt x="91" y="24"/>
                  </a:lnTo>
                  <a:lnTo>
                    <a:pt x="114" y="18"/>
                  </a:lnTo>
                  <a:lnTo>
                    <a:pt x="121" y="13"/>
                  </a:lnTo>
                  <a:lnTo>
                    <a:pt x="121" y="7"/>
                  </a:lnTo>
                  <a:lnTo>
                    <a:pt x="139" y="0"/>
                  </a:lnTo>
                  <a:lnTo>
                    <a:pt x="147" y="3"/>
                  </a:lnTo>
                  <a:lnTo>
                    <a:pt x="152" y="12"/>
                  </a:lnTo>
                  <a:lnTo>
                    <a:pt x="193" y="21"/>
                  </a:lnTo>
                  <a:lnTo>
                    <a:pt x="309" y="29"/>
                  </a:lnTo>
                  <a:lnTo>
                    <a:pt x="357" y="32"/>
                  </a:lnTo>
                  <a:lnTo>
                    <a:pt x="373" y="34"/>
                  </a:lnTo>
                  <a:lnTo>
                    <a:pt x="391" y="62"/>
                  </a:lnTo>
                  <a:lnTo>
                    <a:pt x="398" y="91"/>
                  </a:lnTo>
                  <a:lnTo>
                    <a:pt x="416" y="126"/>
                  </a:lnTo>
                  <a:lnTo>
                    <a:pt x="416" y="135"/>
                  </a:lnTo>
                  <a:lnTo>
                    <a:pt x="427" y="165"/>
                  </a:lnTo>
                  <a:lnTo>
                    <a:pt x="432" y="164"/>
                  </a:lnTo>
                  <a:lnTo>
                    <a:pt x="432" y="174"/>
                  </a:lnTo>
                  <a:lnTo>
                    <a:pt x="465" y="198"/>
                  </a:lnTo>
                  <a:lnTo>
                    <a:pt x="460" y="213"/>
                  </a:lnTo>
                  <a:lnTo>
                    <a:pt x="468" y="236"/>
                  </a:lnTo>
                  <a:lnTo>
                    <a:pt x="476" y="235"/>
                  </a:lnTo>
                  <a:lnTo>
                    <a:pt x="483" y="231"/>
                  </a:lnTo>
                  <a:lnTo>
                    <a:pt x="521" y="262"/>
                  </a:lnTo>
                  <a:lnTo>
                    <a:pt x="521" y="281"/>
                  </a:lnTo>
                  <a:lnTo>
                    <a:pt x="533" y="311"/>
                  </a:lnTo>
                  <a:lnTo>
                    <a:pt x="538" y="307"/>
                  </a:lnTo>
                  <a:lnTo>
                    <a:pt x="540" y="312"/>
                  </a:lnTo>
                  <a:lnTo>
                    <a:pt x="538" y="332"/>
                  </a:lnTo>
                  <a:lnTo>
                    <a:pt x="544" y="345"/>
                  </a:lnTo>
                  <a:lnTo>
                    <a:pt x="545" y="371"/>
                  </a:lnTo>
                  <a:lnTo>
                    <a:pt x="552" y="371"/>
                  </a:lnTo>
                  <a:lnTo>
                    <a:pt x="555" y="387"/>
                  </a:lnTo>
                  <a:lnTo>
                    <a:pt x="546" y="413"/>
                  </a:lnTo>
                  <a:lnTo>
                    <a:pt x="555" y="423"/>
                  </a:lnTo>
                  <a:lnTo>
                    <a:pt x="553" y="426"/>
                  </a:lnTo>
                  <a:lnTo>
                    <a:pt x="574" y="479"/>
                  </a:lnTo>
                  <a:lnTo>
                    <a:pt x="593" y="491"/>
                  </a:lnTo>
                  <a:lnTo>
                    <a:pt x="592" y="503"/>
                  </a:lnTo>
                  <a:lnTo>
                    <a:pt x="598" y="509"/>
                  </a:lnTo>
                  <a:lnTo>
                    <a:pt x="595" y="543"/>
                  </a:lnTo>
                  <a:lnTo>
                    <a:pt x="606" y="559"/>
                  </a:lnTo>
                  <a:lnTo>
                    <a:pt x="623" y="571"/>
                  </a:lnTo>
                  <a:lnTo>
                    <a:pt x="639" y="608"/>
                  </a:lnTo>
                  <a:lnTo>
                    <a:pt x="638" y="626"/>
                  </a:lnTo>
                  <a:lnTo>
                    <a:pt x="627" y="643"/>
                  </a:lnTo>
                  <a:lnTo>
                    <a:pt x="626" y="672"/>
                  </a:lnTo>
                  <a:lnTo>
                    <a:pt x="633" y="683"/>
                  </a:lnTo>
                  <a:lnTo>
                    <a:pt x="630" y="696"/>
                  </a:lnTo>
                  <a:lnTo>
                    <a:pt x="641" y="717"/>
                  </a:lnTo>
                  <a:lnTo>
                    <a:pt x="664" y="726"/>
                  </a:lnTo>
                  <a:lnTo>
                    <a:pt x="685" y="722"/>
                  </a:lnTo>
                  <a:lnTo>
                    <a:pt x="693" y="710"/>
                  </a:lnTo>
                  <a:lnTo>
                    <a:pt x="702" y="696"/>
                  </a:lnTo>
                  <a:lnTo>
                    <a:pt x="714" y="700"/>
                  </a:lnTo>
                  <a:lnTo>
                    <a:pt x="715" y="704"/>
                  </a:lnTo>
                  <a:lnTo>
                    <a:pt x="721" y="707"/>
                  </a:lnTo>
                  <a:lnTo>
                    <a:pt x="727" y="727"/>
                  </a:lnTo>
                  <a:lnTo>
                    <a:pt x="744" y="732"/>
                  </a:lnTo>
                  <a:lnTo>
                    <a:pt x="750" y="757"/>
                  </a:lnTo>
                  <a:lnTo>
                    <a:pt x="770" y="757"/>
                  </a:lnTo>
                  <a:lnTo>
                    <a:pt x="777" y="791"/>
                  </a:lnTo>
                  <a:lnTo>
                    <a:pt x="782" y="798"/>
                  </a:lnTo>
                  <a:lnTo>
                    <a:pt x="787" y="802"/>
                  </a:lnTo>
                  <a:lnTo>
                    <a:pt x="785" y="810"/>
                  </a:lnTo>
                  <a:lnTo>
                    <a:pt x="781" y="820"/>
                  </a:lnTo>
                  <a:lnTo>
                    <a:pt x="786" y="823"/>
                  </a:lnTo>
                  <a:lnTo>
                    <a:pt x="799" y="838"/>
                  </a:lnTo>
                  <a:lnTo>
                    <a:pt x="811" y="840"/>
                  </a:lnTo>
                  <a:lnTo>
                    <a:pt x="815" y="847"/>
                  </a:lnTo>
                  <a:lnTo>
                    <a:pt x="825" y="851"/>
                  </a:lnTo>
                  <a:lnTo>
                    <a:pt x="823" y="865"/>
                  </a:lnTo>
                  <a:lnTo>
                    <a:pt x="828" y="876"/>
                  </a:lnTo>
                  <a:lnTo>
                    <a:pt x="827" y="891"/>
                  </a:lnTo>
                  <a:lnTo>
                    <a:pt x="817" y="912"/>
                  </a:lnTo>
                  <a:lnTo>
                    <a:pt x="807" y="925"/>
                  </a:lnTo>
                  <a:lnTo>
                    <a:pt x="799" y="930"/>
                  </a:lnTo>
                  <a:lnTo>
                    <a:pt x="781" y="937"/>
                  </a:lnTo>
                  <a:lnTo>
                    <a:pt x="754" y="954"/>
                  </a:lnTo>
                  <a:lnTo>
                    <a:pt x="747" y="954"/>
                  </a:lnTo>
                  <a:lnTo>
                    <a:pt x="746" y="959"/>
                  </a:lnTo>
                  <a:lnTo>
                    <a:pt x="735" y="960"/>
                  </a:lnTo>
                  <a:lnTo>
                    <a:pt x="724" y="954"/>
                  </a:lnTo>
                  <a:lnTo>
                    <a:pt x="709" y="931"/>
                  </a:lnTo>
                  <a:lnTo>
                    <a:pt x="708" y="922"/>
                  </a:lnTo>
                  <a:lnTo>
                    <a:pt x="705" y="909"/>
                  </a:lnTo>
                  <a:lnTo>
                    <a:pt x="706" y="904"/>
                  </a:lnTo>
                  <a:lnTo>
                    <a:pt x="703" y="898"/>
                  </a:lnTo>
                  <a:lnTo>
                    <a:pt x="705" y="893"/>
                  </a:lnTo>
                  <a:lnTo>
                    <a:pt x="702" y="890"/>
                  </a:lnTo>
                  <a:lnTo>
                    <a:pt x="697" y="875"/>
                  </a:lnTo>
                  <a:lnTo>
                    <a:pt x="684" y="851"/>
                  </a:lnTo>
                  <a:lnTo>
                    <a:pt x="673" y="826"/>
                  </a:lnTo>
                  <a:lnTo>
                    <a:pt x="646" y="817"/>
                  </a:lnTo>
                  <a:lnTo>
                    <a:pt x="636" y="817"/>
                  </a:lnTo>
                  <a:lnTo>
                    <a:pt x="611" y="780"/>
                  </a:lnTo>
                  <a:lnTo>
                    <a:pt x="611" y="771"/>
                  </a:lnTo>
                  <a:lnTo>
                    <a:pt x="595" y="760"/>
                  </a:lnTo>
                  <a:lnTo>
                    <a:pt x="547" y="715"/>
                  </a:lnTo>
                  <a:lnTo>
                    <a:pt x="549" y="710"/>
                  </a:lnTo>
                  <a:lnTo>
                    <a:pt x="540" y="709"/>
                  </a:lnTo>
                  <a:lnTo>
                    <a:pt x="475" y="685"/>
                  </a:lnTo>
                  <a:lnTo>
                    <a:pt x="458" y="658"/>
                  </a:lnTo>
                  <a:lnTo>
                    <a:pt x="445" y="654"/>
                  </a:lnTo>
                  <a:lnTo>
                    <a:pt x="446" y="630"/>
                  </a:lnTo>
                  <a:lnTo>
                    <a:pt x="423" y="613"/>
                  </a:lnTo>
                  <a:lnTo>
                    <a:pt x="408" y="619"/>
                  </a:lnTo>
                  <a:lnTo>
                    <a:pt x="402" y="616"/>
                  </a:lnTo>
                  <a:lnTo>
                    <a:pt x="404" y="600"/>
                  </a:lnTo>
                  <a:lnTo>
                    <a:pt x="398" y="582"/>
                  </a:lnTo>
                  <a:lnTo>
                    <a:pt x="402" y="553"/>
                  </a:lnTo>
                  <a:lnTo>
                    <a:pt x="417" y="520"/>
                  </a:lnTo>
                  <a:lnTo>
                    <a:pt x="421" y="495"/>
                  </a:lnTo>
                  <a:lnTo>
                    <a:pt x="430" y="489"/>
                  </a:lnTo>
                  <a:lnTo>
                    <a:pt x="426" y="479"/>
                  </a:lnTo>
                  <a:lnTo>
                    <a:pt x="421" y="463"/>
                  </a:lnTo>
                  <a:lnTo>
                    <a:pt x="417" y="399"/>
                  </a:lnTo>
                  <a:lnTo>
                    <a:pt x="414" y="378"/>
                  </a:lnTo>
                  <a:lnTo>
                    <a:pt x="405" y="372"/>
                  </a:lnTo>
                  <a:lnTo>
                    <a:pt x="385" y="342"/>
                  </a:lnTo>
                  <a:lnTo>
                    <a:pt x="376" y="333"/>
                  </a:lnTo>
                  <a:lnTo>
                    <a:pt x="365" y="338"/>
                  </a:lnTo>
                  <a:lnTo>
                    <a:pt x="352" y="332"/>
                  </a:lnTo>
                  <a:lnTo>
                    <a:pt x="353" y="325"/>
                  </a:lnTo>
                  <a:lnTo>
                    <a:pt x="347" y="322"/>
                  </a:lnTo>
                  <a:lnTo>
                    <a:pt x="339" y="323"/>
                  </a:lnTo>
                  <a:lnTo>
                    <a:pt x="334" y="316"/>
                  </a:lnTo>
                  <a:lnTo>
                    <a:pt x="318" y="310"/>
                  </a:lnTo>
                  <a:lnTo>
                    <a:pt x="317" y="301"/>
                  </a:lnTo>
                  <a:lnTo>
                    <a:pt x="324" y="298"/>
                  </a:lnTo>
                  <a:lnTo>
                    <a:pt x="322" y="294"/>
                  </a:lnTo>
                  <a:lnTo>
                    <a:pt x="299" y="286"/>
                  </a:lnTo>
                  <a:lnTo>
                    <a:pt x="294" y="279"/>
                  </a:lnTo>
                  <a:lnTo>
                    <a:pt x="294" y="272"/>
                  </a:lnTo>
                  <a:lnTo>
                    <a:pt x="283" y="231"/>
                  </a:lnTo>
                  <a:lnTo>
                    <a:pt x="274" y="225"/>
                  </a:lnTo>
                  <a:lnTo>
                    <a:pt x="247" y="224"/>
                  </a:lnTo>
                  <a:lnTo>
                    <a:pt x="218" y="221"/>
                  </a:lnTo>
                  <a:lnTo>
                    <a:pt x="200" y="230"/>
                  </a:lnTo>
                  <a:lnTo>
                    <a:pt x="195" y="227"/>
                  </a:lnTo>
                  <a:lnTo>
                    <a:pt x="195" y="219"/>
                  </a:lnTo>
                  <a:lnTo>
                    <a:pt x="184" y="213"/>
                  </a:lnTo>
                  <a:lnTo>
                    <a:pt x="177" y="192"/>
                  </a:lnTo>
                  <a:lnTo>
                    <a:pt x="157" y="183"/>
                  </a:lnTo>
                  <a:lnTo>
                    <a:pt x="140" y="181"/>
                  </a:lnTo>
                  <a:lnTo>
                    <a:pt x="120" y="147"/>
                  </a:lnTo>
                  <a:lnTo>
                    <a:pt x="100" y="144"/>
                  </a:lnTo>
                  <a:lnTo>
                    <a:pt x="93" y="147"/>
                  </a:lnTo>
                  <a:lnTo>
                    <a:pt x="83" y="136"/>
                  </a:lnTo>
                  <a:lnTo>
                    <a:pt x="76" y="135"/>
                  </a:lnTo>
                  <a:lnTo>
                    <a:pt x="72" y="126"/>
                  </a:lnTo>
                  <a:lnTo>
                    <a:pt x="72" y="90"/>
                  </a:lnTo>
                  <a:lnTo>
                    <a:pt x="51" y="74"/>
                  </a:lnTo>
                  <a:lnTo>
                    <a:pt x="42" y="74"/>
                  </a:lnTo>
                  <a:lnTo>
                    <a:pt x="31" y="54"/>
                  </a:lnTo>
                  <a:lnTo>
                    <a:pt x="31" y="38"/>
                  </a:lnTo>
                  <a:lnTo>
                    <a:pt x="24" y="43"/>
                  </a:lnTo>
                  <a:lnTo>
                    <a:pt x="15" y="44"/>
                  </a:lnTo>
                  <a:lnTo>
                    <a:pt x="11" y="46"/>
                  </a:lnTo>
                  <a:lnTo>
                    <a:pt x="0" y="22"/>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9" name="Freeform 932"/>
            <p:cNvSpPr>
              <a:spLocks/>
            </p:cNvSpPr>
            <p:nvPr/>
          </p:nvSpPr>
          <p:spPr bwMode="auto">
            <a:xfrm>
              <a:off x="1610674" y="2278215"/>
              <a:ext cx="1328923" cy="1690561"/>
            </a:xfrm>
            <a:custGeom>
              <a:avLst/>
              <a:gdLst/>
              <a:ahLst/>
              <a:cxnLst>
                <a:cxn ang="0">
                  <a:pos x="131" y="47"/>
                </a:cxn>
                <a:cxn ang="0">
                  <a:pos x="374" y="1"/>
                </a:cxn>
                <a:cxn ang="0">
                  <a:pos x="1056" y="169"/>
                </a:cxn>
                <a:cxn ang="0">
                  <a:pos x="1163" y="440"/>
                </a:cxn>
                <a:cxn ang="0">
                  <a:pos x="1273" y="627"/>
                </a:cxn>
                <a:cxn ang="0">
                  <a:pos x="1448" y="825"/>
                </a:cxn>
                <a:cxn ang="0">
                  <a:pos x="1494" y="1038"/>
                </a:cxn>
                <a:cxn ang="0">
                  <a:pos x="1597" y="1318"/>
                </a:cxn>
                <a:cxn ang="0">
                  <a:pos x="1718" y="1626"/>
                </a:cxn>
                <a:cxn ang="0">
                  <a:pos x="1695" y="1862"/>
                </a:cxn>
                <a:cxn ang="0">
                  <a:pos x="1918" y="1872"/>
                </a:cxn>
                <a:cxn ang="0">
                  <a:pos x="2061" y="2019"/>
                </a:cxn>
                <a:cxn ang="0">
                  <a:pos x="2107" y="2195"/>
                </a:cxn>
                <a:cxn ang="0">
                  <a:pos x="2210" y="2312"/>
                </a:cxn>
                <a:cxn ang="0">
                  <a:pos x="2093" y="2514"/>
                </a:cxn>
                <a:cxn ang="0">
                  <a:pos x="1932" y="2557"/>
                </a:cxn>
                <a:cxn ang="0">
                  <a:pos x="1882" y="2396"/>
                </a:cxn>
                <a:cxn ang="0">
                  <a:pos x="1698" y="2191"/>
                </a:cxn>
                <a:cxn ang="0">
                  <a:pos x="1445" y="1905"/>
                </a:cxn>
                <a:cxn ang="0">
                  <a:pos x="1097" y="1665"/>
                </a:cxn>
                <a:cxn ang="0">
                  <a:pos x="1112" y="1394"/>
                </a:cxn>
                <a:cxn ang="0">
                  <a:pos x="1105" y="1023"/>
                </a:cxn>
                <a:cxn ang="0">
                  <a:pos x="941" y="872"/>
                </a:cxn>
                <a:cxn ang="0">
                  <a:pos x="849" y="805"/>
                </a:cxn>
                <a:cxn ang="0">
                  <a:pos x="755" y="626"/>
                </a:cxn>
                <a:cxn ang="0">
                  <a:pos x="520" y="592"/>
                </a:cxn>
                <a:cxn ang="0">
                  <a:pos x="324" y="408"/>
                </a:cxn>
                <a:cxn ang="0">
                  <a:pos x="192" y="248"/>
                </a:cxn>
                <a:cxn ang="0">
                  <a:pos x="73" y="130"/>
                </a:cxn>
                <a:cxn ang="0">
                  <a:pos x="45" y="117"/>
                </a:cxn>
                <a:cxn ang="0">
                  <a:pos x="147" y="200"/>
                </a:cxn>
                <a:cxn ang="0">
                  <a:pos x="271" y="384"/>
                </a:cxn>
                <a:cxn ang="0">
                  <a:pos x="503" y="569"/>
                </a:cxn>
                <a:cxn ang="0">
                  <a:pos x="741" y="601"/>
                </a:cxn>
                <a:cxn ang="0">
                  <a:pos x="879" y="798"/>
                </a:cxn>
                <a:cxn ang="0">
                  <a:pos x="932" y="859"/>
                </a:cxn>
                <a:cxn ang="0">
                  <a:pos x="1039" y="915"/>
                </a:cxn>
                <a:cxn ang="0">
                  <a:pos x="1159" y="1318"/>
                </a:cxn>
                <a:cxn ang="0">
                  <a:pos x="1086" y="1653"/>
                </a:cxn>
                <a:cxn ang="0">
                  <a:pos x="1236" y="1757"/>
                </a:cxn>
                <a:cxn ang="0">
                  <a:pos x="1642" y="2056"/>
                </a:cxn>
                <a:cxn ang="0">
                  <a:pos x="1872" y="2338"/>
                </a:cxn>
                <a:cxn ang="0">
                  <a:pos x="1896" y="2431"/>
                </a:cxn>
                <a:cxn ang="0">
                  <a:pos x="2000" y="2544"/>
                </a:cxn>
                <a:cxn ang="0">
                  <a:pos x="2205" y="2380"/>
                </a:cxn>
                <a:cxn ang="0">
                  <a:pos x="2170" y="2256"/>
                </a:cxn>
                <a:cxn ang="0">
                  <a:pos x="2087" y="2142"/>
                </a:cxn>
                <a:cxn ang="0">
                  <a:pos x="1922" y="1897"/>
                </a:cxn>
                <a:cxn ang="0">
                  <a:pos x="1780" y="1951"/>
                </a:cxn>
                <a:cxn ang="0">
                  <a:pos x="1672" y="1718"/>
                </a:cxn>
                <a:cxn ang="0">
                  <a:pos x="1594" y="1366"/>
                </a:cxn>
                <a:cxn ang="0">
                  <a:pos x="1480" y="1141"/>
                </a:cxn>
                <a:cxn ang="0">
                  <a:pos x="1434" y="896"/>
                </a:cxn>
                <a:cxn ang="0">
                  <a:pos x="1388" y="708"/>
                </a:cxn>
                <a:cxn ang="0">
                  <a:pos x="1243" y="543"/>
                </a:cxn>
                <a:cxn ang="0">
                  <a:pos x="1061" y="255"/>
                </a:cxn>
                <a:cxn ang="0">
                  <a:pos x="392" y="19"/>
                </a:cxn>
                <a:cxn ang="0">
                  <a:pos x="249" y="81"/>
                </a:cxn>
                <a:cxn ang="0">
                  <a:pos x="35" y="72"/>
                </a:cxn>
              </a:cxnLst>
              <a:rect l="0" t="0" r="r" b="b"/>
              <a:pathLst>
                <a:path w="2224" h="2577">
                  <a:moveTo>
                    <a:pt x="7" y="59"/>
                  </a:moveTo>
                  <a:lnTo>
                    <a:pt x="36" y="56"/>
                  </a:lnTo>
                  <a:cubicBezTo>
                    <a:pt x="36" y="56"/>
                    <a:pt x="37" y="56"/>
                    <a:pt x="37" y="56"/>
                  </a:cubicBezTo>
                  <a:lnTo>
                    <a:pt x="63" y="59"/>
                  </a:lnTo>
                  <a:lnTo>
                    <a:pt x="59" y="59"/>
                  </a:lnTo>
                  <a:lnTo>
                    <a:pt x="85" y="50"/>
                  </a:lnTo>
                  <a:cubicBezTo>
                    <a:pt x="87" y="49"/>
                    <a:pt x="89" y="49"/>
                    <a:pt x="91" y="50"/>
                  </a:cubicBezTo>
                  <a:lnTo>
                    <a:pt x="104" y="56"/>
                  </a:lnTo>
                  <a:lnTo>
                    <a:pt x="98" y="56"/>
                  </a:lnTo>
                  <a:lnTo>
                    <a:pt x="124" y="46"/>
                  </a:lnTo>
                  <a:cubicBezTo>
                    <a:pt x="126" y="45"/>
                    <a:pt x="129" y="46"/>
                    <a:pt x="131" y="47"/>
                  </a:cubicBezTo>
                  <a:lnTo>
                    <a:pt x="160" y="67"/>
                  </a:lnTo>
                  <a:lnTo>
                    <a:pt x="155" y="65"/>
                  </a:lnTo>
                  <a:lnTo>
                    <a:pt x="249" y="65"/>
                  </a:lnTo>
                  <a:lnTo>
                    <a:pt x="246" y="66"/>
                  </a:lnTo>
                  <a:lnTo>
                    <a:pt x="308" y="49"/>
                  </a:lnTo>
                  <a:lnTo>
                    <a:pt x="305" y="50"/>
                  </a:lnTo>
                  <a:lnTo>
                    <a:pt x="324" y="37"/>
                  </a:lnTo>
                  <a:lnTo>
                    <a:pt x="321" y="44"/>
                  </a:lnTo>
                  <a:lnTo>
                    <a:pt x="321" y="28"/>
                  </a:lnTo>
                  <a:cubicBezTo>
                    <a:pt x="321" y="25"/>
                    <a:pt x="323" y="22"/>
                    <a:pt x="326" y="20"/>
                  </a:cubicBezTo>
                  <a:lnTo>
                    <a:pt x="374" y="1"/>
                  </a:lnTo>
                  <a:cubicBezTo>
                    <a:pt x="376" y="0"/>
                    <a:pt x="378" y="0"/>
                    <a:pt x="379" y="1"/>
                  </a:cubicBezTo>
                  <a:lnTo>
                    <a:pt x="402" y="7"/>
                  </a:lnTo>
                  <a:cubicBezTo>
                    <a:pt x="404" y="8"/>
                    <a:pt x="406" y="9"/>
                    <a:pt x="407" y="11"/>
                  </a:cubicBezTo>
                  <a:lnTo>
                    <a:pt x="420" y="37"/>
                  </a:lnTo>
                  <a:lnTo>
                    <a:pt x="414" y="33"/>
                  </a:lnTo>
                  <a:lnTo>
                    <a:pt x="523" y="56"/>
                  </a:lnTo>
                  <a:lnTo>
                    <a:pt x="831" y="78"/>
                  </a:lnTo>
                  <a:lnTo>
                    <a:pt x="959" y="85"/>
                  </a:lnTo>
                  <a:lnTo>
                    <a:pt x="1002" y="91"/>
                  </a:lnTo>
                  <a:cubicBezTo>
                    <a:pt x="1004" y="92"/>
                    <a:pt x="1006" y="93"/>
                    <a:pt x="1007" y="95"/>
                  </a:cubicBezTo>
                  <a:lnTo>
                    <a:pt x="1056" y="169"/>
                  </a:lnTo>
                  <a:cubicBezTo>
                    <a:pt x="1056" y="170"/>
                    <a:pt x="1056" y="171"/>
                    <a:pt x="1057" y="172"/>
                  </a:cubicBezTo>
                  <a:lnTo>
                    <a:pt x="1076" y="250"/>
                  </a:lnTo>
                  <a:lnTo>
                    <a:pt x="1075" y="248"/>
                  </a:lnTo>
                  <a:lnTo>
                    <a:pt x="1123" y="342"/>
                  </a:lnTo>
                  <a:cubicBezTo>
                    <a:pt x="1124" y="343"/>
                    <a:pt x="1124" y="344"/>
                    <a:pt x="1124" y="345"/>
                  </a:cubicBezTo>
                  <a:lnTo>
                    <a:pt x="1124" y="368"/>
                  </a:lnTo>
                  <a:lnTo>
                    <a:pt x="1124" y="365"/>
                  </a:lnTo>
                  <a:lnTo>
                    <a:pt x="1153" y="446"/>
                  </a:lnTo>
                  <a:lnTo>
                    <a:pt x="1143" y="441"/>
                  </a:lnTo>
                  <a:lnTo>
                    <a:pt x="1156" y="438"/>
                  </a:lnTo>
                  <a:cubicBezTo>
                    <a:pt x="1159" y="438"/>
                    <a:pt x="1161" y="438"/>
                    <a:pt x="1163" y="440"/>
                  </a:cubicBezTo>
                  <a:cubicBezTo>
                    <a:pt x="1165" y="441"/>
                    <a:pt x="1166" y="443"/>
                    <a:pt x="1166" y="446"/>
                  </a:cubicBezTo>
                  <a:lnTo>
                    <a:pt x="1166" y="472"/>
                  </a:lnTo>
                  <a:lnTo>
                    <a:pt x="1163" y="465"/>
                  </a:lnTo>
                  <a:lnTo>
                    <a:pt x="1253" y="530"/>
                  </a:lnTo>
                  <a:cubicBezTo>
                    <a:pt x="1256" y="532"/>
                    <a:pt x="1257" y="536"/>
                    <a:pt x="1256" y="539"/>
                  </a:cubicBezTo>
                  <a:lnTo>
                    <a:pt x="1243" y="578"/>
                  </a:lnTo>
                  <a:lnTo>
                    <a:pt x="1243" y="573"/>
                  </a:lnTo>
                  <a:lnTo>
                    <a:pt x="1262" y="635"/>
                  </a:lnTo>
                  <a:lnTo>
                    <a:pt x="1253" y="629"/>
                  </a:lnTo>
                  <a:lnTo>
                    <a:pt x="1276" y="626"/>
                  </a:lnTo>
                  <a:lnTo>
                    <a:pt x="1273" y="627"/>
                  </a:lnTo>
                  <a:lnTo>
                    <a:pt x="1293" y="617"/>
                  </a:lnTo>
                  <a:cubicBezTo>
                    <a:pt x="1296" y="616"/>
                    <a:pt x="1299" y="616"/>
                    <a:pt x="1301" y="618"/>
                  </a:cubicBezTo>
                  <a:lnTo>
                    <a:pt x="1401" y="702"/>
                  </a:lnTo>
                  <a:cubicBezTo>
                    <a:pt x="1403" y="704"/>
                    <a:pt x="1404" y="706"/>
                    <a:pt x="1404" y="708"/>
                  </a:cubicBezTo>
                  <a:lnTo>
                    <a:pt x="1404" y="757"/>
                  </a:lnTo>
                  <a:lnTo>
                    <a:pt x="1403" y="754"/>
                  </a:lnTo>
                  <a:lnTo>
                    <a:pt x="1435" y="835"/>
                  </a:lnTo>
                  <a:lnTo>
                    <a:pt x="1423" y="832"/>
                  </a:lnTo>
                  <a:lnTo>
                    <a:pt x="1436" y="822"/>
                  </a:lnTo>
                  <a:cubicBezTo>
                    <a:pt x="1438" y="820"/>
                    <a:pt x="1440" y="820"/>
                    <a:pt x="1443" y="821"/>
                  </a:cubicBezTo>
                  <a:cubicBezTo>
                    <a:pt x="1445" y="821"/>
                    <a:pt x="1447" y="823"/>
                    <a:pt x="1448" y="825"/>
                  </a:cubicBezTo>
                  <a:lnTo>
                    <a:pt x="1455" y="838"/>
                  </a:lnTo>
                  <a:cubicBezTo>
                    <a:pt x="1455" y="839"/>
                    <a:pt x="1455" y="841"/>
                    <a:pt x="1455" y="842"/>
                  </a:cubicBezTo>
                  <a:lnTo>
                    <a:pt x="1449" y="894"/>
                  </a:lnTo>
                  <a:lnTo>
                    <a:pt x="1448" y="890"/>
                  </a:lnTo>
                  <a:lnTo>
                    <a:pt x="1464" y="925"/>
                  </a:lnTo>
                  <a:cubicBezTo>
                    <a:pt x="1465" y="926"/>
                    <a:pt x="1465" y="927"/>
                    <a:pt x="1465" y="928"/>
                  </a:cubicBezTo>
                  <a:lnTo>
                    <a:pt x="1468" y="996"/>
                  </a:lnTo>
                  <a:lnTo>
                    <a:pt x="1460" y="989"/>
                  </a:lnTo>
                  <a:lnTo>
                    <a:pt x="1479" y="989"/>
                  </a:lnTo>
                  <a:cubicBezTo>
                    <a:pt x="1483" y="989"/>
                    <a:pt x="1487" y="992"/>
                    <a:pt x="1487" y="996"/>
                  </a:cubicBezTo>
                  <a:lnTo>
                    <a:pt x="1494" y="1038"/>
                  </a:lnTo>
                  <a:cubicBezTo>
                    <a:pt x="1494" y="1039"/>
                    <a:pt x="1494" y="1040"/>
                    <a:pt x="1494" y="1041"/>
                  </a:cubicBezTo>
                  <a:lnTo>
                    <a:pt x="1471" y="1113"/>
                  </a:lnTo>
                  <a:lnTo>
                    <a:pt x="1469" y="1105"/>
                  </a:lnTo>
                  <a:lnTo>
                    <a:pt x="1492" y="1131"/>
                  </a:lnTo>
                  <a:cubicBezTo>
                    <a:pt x="1494" y="1133"/>
                    <a:pt x="1495" y="1137"/>
                    <a:pt x="1493" y="1140"/>
                  </a:cubicBezTo>
                  <a:lnTo>
                    <a:pt x="1490" y="1146"/>
                  </a:lnTo>
                  <a:lnTo>
                    <a:pt x="1490" y="1140"/>
                  </a:lnTo>
                  <a:lnTo>
                    <a:pt x="1545" y="1282"/>
                  </a:lnTo>
                  <a:lnTo>
                    <a:pt x="1542" y="1278"/>
                  </a:lnTo>
                  <a:lnTo>
                    <a:pt x="1593" y="1311"/>
                  </a:lnTo>
                  <a:cubicBezTo>
                    <a:pt x="1596" y="1312"/>
                    <a:pt x="1597" y="1315"/>
                    <a:pt x="1597" y="1318"/>
                  </a:cubicBezTo>
                  <a:lnTo>
                    <a:pt x="1593" y="1351"/>
                  </a:lnTo>
                  <a:lnTo>
                    <a:pt x="1591" y="1344"/>
                  </a:lnTo>
                  <a:lnTo>
                    <a:pt x="1607" y="1361"/>
                  </a:lnTo>
                  <a:cubicBezTo>
                    <a:pt x="1609" y="1362"/>
                    <a:pt x="1610" y="1365"/>
                    <a:pt x="1610" y="1367"/>
                  </a:cubicBezTo>
                  <a:lnTo>
                    <a:pt x="1603" y="1458"/>
                  </a:lnTo>
                  <a:lnTo>
                    <a:pt x="1602" y="1452"/>
                  </a:lnTo>
                  <a:lnTo>
                    <a:pt x="1631" y="1495"/>
                  </a:lnTo>
                  <a:lnTo>
                    <a:pt x="1629" y="1493"/>
                  </a:lnTo>
                  <a:lnTo>
                    <a:pt x="1674" y="1525"/>
                  </a:lnTo>
                  <a:cubicBezTo>
                    <a:pt x="1675" y="1526"/>
                    <a:pt x="1676" y="1527"/>
                    <a:pt x="1676" y="1528"/>
                  </a:cubicBezTo>
                  <a:lnTo>
                    <a:pt x="1718" y="1626"/>
                  </a:lnTo>
                  <a:cubicBezTo>
                    <a:pt x="1719" y="1627"/>
                    <a:pt x="1719" y="1628"/>
                    <a:pt x="1719" y="1629"/>
                  </a:cubicBezTo>
                  <a:lnTo>
                    <a:pt x="1716" y="1678"/>
                  </a:lnTo>
                  <a:cubicBezTo>
                    <a:pt x="1716" y="1679"/>
                    <a:pt x="1715" y="1680"/>
                    <a:pt x="1714" y="1682"/>
                  </a:cubicBezTo>
                  <a:lnTo>
                    <a:pt x="1685" y="1727"/>
                  </a:lnTo>
                  <a:lnTo>
                    <a:pt x="1687" y="1723"/>
                  </a:lnTo>
                  <a:lnTo>
                    <a:pt x="1684" y="1801"/>
                  </a:lnTo>
                  <a:lnTo>
                    <a:pt x="1682" y="1796"/>
                  </a:lnTo>
                  <a:lnTo>
                    <a:pt x="1701" y="1825"/>
                  </a:lnTo>
                  <a:cubicBezTo>
                    <a:pt x="1703" y="1827"/>
                    <a:pt x="1703" y="1829"/>
                    <a:pt x="1703" y="1831"/>
                  </a:cubicBezTo>
                  <a:lnTo>
                    <a:pt x="1696" y="1867"/>
                  </a:lnTo>
                  <a:lnTo>
                    <a:pt x="1695" y="1862"/>
                  </a:lnTo>
                  <a:lnTo>
                    <a:pt x="1724" y="1917"/>
                  </a:lnTo>
                  <a:lnTo>
                    <a:pt x="1720" y="1913"/>
                  </a:lnTo>
                  <a:lnTo>
                    <a:pt x="1781" y="1936"/>
                  </a:lnTo>
                  <a:lnTo>
                    <a:pt x="1777" y="1935"/>
                  </a:lnTo>
                  <a:lnTo>
                    <a:pt x="1832" y="1925"/>
                  </a:lnTo>
                  <a:lnTo>
                    <a:pt x="1826" y="1929"/>
                  </a:lnTo>
                  <a:lnTo>
                    <a:pt x="1849" y="1896"/>
                  </a:lnTo>
                  <a:lnTo>
                    <a:pt x="1871" y="1861"/>
                  </a:lnTo>
                  <a:cubicBezTo>
                    <a:pt x="1873" y="1858"/>
                    <a:pt x="1877" y="1857"/>
                    <a:pt x="1880" y="1858"/>
                  </a:cubicBezTo>
                  <a:lnTo>
                    <a:pt x="1912" y="1867"/>
                  </a:lnTo>
                  <a:cubicBezTo>
                    <a:pt x="1915" y="1868"/>
                    <a:pt x="1917" y="1870"/>
                    <a:pt x="1918" y="1872"/>
                  </a:cubicBezTo>
                  <a:lnTo>
                    <a:pt x="1921" y="1882"/>
                  </a:lnTo>
                  <a:lnTo>
                    <a:pt x="1917" y="1878"/>
                  </a:lnTo>
                  <a:lnTo>
                    <a:pt x="1934" y="1888"/>
                  </a:lnTo>
                  <a:cubicBezTo>
                    <a:pt x="1935" y="1889"/>
                    <a:pt x="1936" y="1890"/>
                    <a:pt x="1937" y="1892"/>
                  </a:cubicBezTo>
                  <a:lnTo>
                    <a:pt x="1953" y="1944"/>
                  </a:lnTo>
                  <a:lnTo>
                    <a:pt x="1948" y="1939"/>
                  </a:lnTo>
                  <a:lnTo>
                    <a:pt x="1993" y="1952"/>
                  </a:lnTo>
                  <a:cubicBezTo>
                    <a:pt x="1995" y="1952"/>
                    <a:pt x="1998" y="1955"/>
                    <a:pt x="1998" y="1957"/>
                  </a:cubicBezTo>
                  <a:lnTo>
                    <a:pt x="2014" y="2025"/>
                  </a:lnTo>
                  <a:lnTo>
                    <a:pt x="2007" y="2019"/>
                  </a:lnTo>
                  <a:lnTo>
                    <a:pt x="2061" y="2019"/>
                  </a:lnTo>
                  <a:cubicBezTo>
                    <a:pt x="2065" y="2019"/>
                    <a:pt x="2068" y="2022"/>
                    <a:pt x="2069" y="2026"/>
                  </a:cubicBezTo>
                  <a:lnTo>
                    <a:pt x="2088" y="2116"/>
                  </a:lnTo>
                  <a:lnTo>
                    <a:pt x="2087" y="2114"/>
                  </a:lnTo>
                  <a:lnTo>
                    <a:pt x="2100" y="2133"/>
                  </a:lnTo>
                  <a:lnTo>
                    <a:pt x="2098" y="2131"/>
                  </a:lnTo>
                  <a:lnTo>
                    <a:pt x="2111" y="2141"/>
                  </a:lnTo>
                  <a:cubicBezTo>
                    <a:pt x="2114" y="2143"/>
                    <a:pt x="2115" y="2146"/>
                    <a:pt x="2114" y="2150"/>
                  </a:cubicBezTo>
                  <a:lnTo>
                    <a:pt x="2107" y="2169"/>
                  </a:lnTo>
                  <a:lnTo>
                    <a:pt x="2098" y="2198"/>
                  </a:lnTo>
                  <a:lnTo>
                    <a:pt x="2094" y="2189"/>
                  </a:lnTo>
                  <a:lnTo>
                    <a:pt x="2107" y="2195"/>
                  </a:lnTo>
                  <a:cubicBezTo>
                    <a:pt x="2108" y="2196"/>
                    <a:pt x="2108" y="2196"/>
                    <a:pt x="2109" y="2197"/>
                  </a:cubicBezTo>
                  <a:lnTo>
                    <a:pt x="2144" y="2239"/>
                  </a:lnTo>
                  <a:lnTo>
                    <a:pt x="2139" y="2236"/>
                  </a:lnTo>
                  <a:lnTo>
                    <a:pt x="2171" y="2240"/>
                  </a:lnTo>
                  <a:cubicBezTo>
                    <a:pt x="2174" y="2240"/>
                    <a:pt x="2176" y="2242"/>
                    <a:pt x="2178" y="2244"/>
                  </a:cubicBezTo>
                  <a:lnTo>
                    <a:pt x="2187" y="2264"/>
                  </a:lnTo>
                  <a:lnTo>
                    <a:pt x="2183" y="2260"/>
                  </a:lnTo>
                  <a:lnTo>
                    <a:pt x="2209" y="2269"/>
                  </a:lnTo>
                  <a:cubicBezTo>
                    <a:pt x="2212" y="2271"/>
                    <a:pt x="2214" y="2274"/>
                    <a:pt x="2214" y="2277"/>
                  </a:cubicBezTo>
                  <a:lnTo>
                    <a:pt x="2211" y="2316"/>
                  </a:lnTo>
                  <a:lnTo>
                    <a:pt x="2210" y="2312"/>
                  </a:lnTo>
                  <a:lnTo>
                    <a:pt x="2223" y="2342"/>
                  </a:lnTo>
                  <a:cubicBezTo>
                    <a:pt x="2223" y="2343"/>
                    <a:pt x="2224" y="2344"/>
                    <a:pt x="2223" y="2346"/>
                  </a:cubicBezTo>
                  <a:lnTo>
                    <a:pt x="2220" y="2384"/>
                  </a:lnTo>
                  <a:cubicBezTo>
                    <a:pt x="2220" y="2385"/>
                    <a:pt x="2220" y="2386"/>
                    <a:pt x="2220" y="2387"/>
                  </a:cubicBezTo>
                  <a:lnTo>
                    <a:pt x="2194" y="2442"/>
                  </a:lnTo>
                  <a:cubicBezTo>
                    <a:pt x="2194" y="2443"/>
                    <a:pt x="2193" y="2443"/>
                    <a:pt x="2193" y="2444"/>
                  </a:cubicBezTo>
                  <a:lnTo>
                    <a:pt x="2164" y="2480"/>
                  </a:lnTo>
                  <a:cubicBezTo>
                    <a:pt x="2163" y="2480"/>
                    <a:pt x="2163" y="2481"/>
                    <a:pt x="2162" y="2481"/>
                  </a:cubicBezTo>
                  <a:lnTo>
                    <a:pt x="2143" y="2494"/>
                  </a:lnTo>
                  <a:cubicBezTo>
                    <a:pt x="2142" y="2494"/>
                    <a:pt x="2142" y="2495"/>
                    <a:pt x="2141" y="2495"/>
                  </a:cubicBezTo>
                  <a:lnTo>
                    <a:pt x="2093" y="2514"/>
                  </a:lnTo>
                  <a:lnTo>
                    <a:pt x="2094" y="2514"/>
                  </a:lnTo>
                  <a:lnTo>
                    <a:pt x="2024" y="2559"/>
                  </a:lnTo>
                  <a:cubicBezTo>
                    <a:pt x="2022" y="2560"/>
                    <a:pt x="2021" y="2560"/>
                    <a:pt x="2019" y="2560"/>
                  </a:cubicBezTo>
                  <a:lnTo>
                    <a:pt x="2000" y="2560"/>
                  </a:lnTo>
                  <a:lnTo>
                    <a:pt x="2008" y="2554"/>
                  </a:lnTo>
                  <a:lnTo>
                    <a:pt x="2005" y="2567"/>
                  </a:lnTo>
                  <a:cubicBezTo>
                    <a:pt x="2004" y="2570"/>
                    <a:pt x="2001" y="2573"/>
                    <a:pt x="1998" y="2573"/>
                  </a:cubicBezTo>
                  <a:lnTo>
                    <a:pt x="1969" y="2576"/>
                  </a:lnTo>
                  <a:cubicBezTo>
                    <a:pt x="1967" y="2577"/>
                    <a:pt x="1966" y="2576"/>
                    <a:pt x="1964" y="2575"/>
                  </a:cubicBezTo>
                  <a:lnTo>
                    <a:pt x="1935" y="2559"/>
                  </a:lnTo>
                  <a:cubicBezTo>
                    <a:pt x="1934" y="2559"/>
                    <a:pt x="1933" y="2558"/>
                    <a:pt x="1932" y="2557"/>
                  </a:cubicBezTo>
                  <a:lnTo>
                    <a:pt x="1891" y="2495"/>
                  </a:lnTo>
                  <a:cubicBezTo>
                    <a:pt x="1890" y="2494"/>
                    <a:pt x="1890" y="2493"/>
                    <a:pt x="1889" y="2492"/>
                  </a:cubicBezTo>
                  <a:lnTo>
                    <a:pt x="1886" y="2469"/>
                  </a:lnTo>
                  <a:lnTo>
                    <a:pt x="1880" y="2434"/>
                  </a:lnTo>
                  <a:cubicBezTo>
                    <a:pt x="1880" y="2433"/>
                    <a:pt x="1880" y="2432"/>
                    <a:pt x="1880" y="2430"/>
                  </a:cubicBezTo>
                  <a:lnTo>
                    <a:pt x="1883" y="2417"/>
                  </a:lnTo>
                  <a:lnTo>
                    <a:pt x="1884" y="2423"/>
                  </a:lnTo>
                  <a:lnTo>
                    <a:pt x="1874" y="2407"/>
                  </a:lnTo>
                  <a:cubicBezTo>
                    <a:pt x="1873" y="2405"/>
                    <a:pt x="1873" y="2402"/>
                    <a:pt x="1874" y="2400"/>
                  </a:cubicBezTo>
                  <a:lnTo>
                    <a:pt x="1880" y="2387"/>
                  </a:lnTo>
                  <a:lnTo>
                    <a:pt x="1882" y="2396"/>
                  </a:lnTo>
                  <a:lnTo>
                    <a:pt x="1872" y="2386"/>
                  </a:lnTo>
                  <a:cubicBezTo>
                    <a:pt x="1871" y="2385"/>
                    <a:pt x="1871" y="2384"/>
                    <a:pt x="1870" y="2383"/>
                  </a:cubicBezTo>
                  <a:lnTo>
                    <a:pt x="1858" y="2344"/>
                  </a:lnTo>
                  <a:lnTo>
                    <a:pt x="1858" y="2345"/>
                  </a:lnTo>
                  <a:lnTo>
                    <a:pt x="1823" y="2281"/>
                  </a:lnTo>
                  <a:lnTo>
                    <a:pt x="1794" y="2215"/>
                  </a:lnTo>
                  <a:lnTo>
                    <a:pt x="1798" y="2220"/>
                  </a:lnTo>
                  <a:lnTo>
                    <a:pt x="1727" y="2194"/>
                  </a:lnTo>
                  <a:lnTo>
                    <a:pt x="1730" y="2194"/>
                  </a:lnTo>
                  <a:lnTo>
                    <a:pt x="1704" y="2194"/>
                  </a:lnTo>
                  <a:cubicBezTo>
                    <a:pt x="1702" y="2194"/>
                    <a:pt x="1699" y="2193"/>
                    <a:pt x="1698" y="2191"/>
                  </a:cubicBezTo>
                  <a:lnTo>
                    <a:pt x="1630" y="2093"/>
                  </a:lnTo>
                  <a:cubicBezTo>
                    <a:pt x="1629" y="2092"/>
                    <a:pt x="1629" y="2091"/>
                    <a:pt x="1629" y="2089"/>
                  </a:cubicBezTo>
                  <a:lnTo>
                    <a:pt x="1629" y="2063"/>
                  </a:lnTo>
                  <a:lnTo>
                    <a:pt x="1632" y="2070"/>
                  </a:lnTo>
                  <a:lnTo>
                    <a:pt x="1591" y="2040"/>
                  </a:lnTo>
                  <a:lnTo>
                    <a:pt x="1461" y="1920"/>
                  </a:lnTo>
                  <a:cubicBezTo>
                    <a:pt x="1459" y="1918"/>
                    <a:pt x="1458" y="1915"/>
                    <a:pt x="1459" y="1912"/>
                  </a:cubicBezTo>
                  <a:lnTo>
                    <a:pt x="1462" y="1899"/>
                  </a:lnTo>
                  <a:lnTo>
                    <a:pt x="1469" y="1909"/>
                  </a:lnTo>
                  <a:lnTo>
                    <a:pt x="1446" y="1906"/>
                  </a:lnTo>
                  <a:cubicBezTo>
                    <a:pt x="1446" y="1906"/>
                    <a:pt x="1445" y="1905"/>
                    <a:pt x="1445" y="1905"/>
                  </a:cubicBezTo>
                  <a:lnTo>
                    <a:pt x="1271" y="1844"/>
                  </a:lnTo>
                  <a:cubicBezTo>
                    <a:pt x="1269" y="1843"/>
                    <a:pt x="1268" y="1842"/>
                    <a:pt x="1267" y="1840"/>
                  </a:cubicBezTo>
                  <a:lnTo>
                    <a:pt x="1222" y="1766"/>
                  </a:lnTo>
                  <a:lnTo>
                    <a:pt x="1227" y="1769"/>
                  </a:lnTo>
                  <a:lnTo>
                    <a:pt x="1191" y="1760"/>
                  </a:lnTo>
                  <a:cubicBezTo>
                    <a:pt x="1188" y="1759"/>
                    <a:pt x="1185" y="1755"/>
                    <a:pt x="1185" y="1751"/>
                  </a:cubicBezTo>
                  <a:lnTo>
                    <a:pt x="1189" y="1687"/>
                  </a:lnTo>
                  <a:lnTo>
                    <a:pt x="1192" y="1693"/>
                  </a:lnTo>
                  <a:lnTo>
                    <a:pt x="1131" y="1648"/>
                  </a:lnTo>
                  <a:lnTo>
                    <a:pt x="1138" y="1649"/>
                  </a:lnTo>
                  <a:lnTo>
                    <a:pt x="1097" y="1665"/>
                  </a:lnTo>
                  <a:cubicBezTo>
                    <a:pt x="1095" y="1666"/>
                    <a:pt x="1093" y="1666"/>
                    <a:pt x="1091" y="1665"/>
                  </a:cubicBezTo>
                  <a:lnTo>
                    <a:pt x="1075" y="1659"/>
                  </a:lnTo>
                  <a:cubicBezTo>
                    <a:pt x="1071" y="1657"/>
                    <a:pt x="1069" y="1654"/>
                    <a:pt x="1070" y="1650"/>
                  </a:cubicBezTo>
                  <a:lnTo>
                    <a:pt x="1076" y="1608"/>
                  </a:lnTo>
                  <a:lnTo>
                    <a:pt x="1077" y="1612"/>
                  </a:lnTo>
                  <a:lnTo>
                    <a:pt x="1060" y="1563"/>
                  </a:lnTo>
                  <a:cubicBezTo>
                    <a:pt x="1060" y="1562"/>
                    <a:pt x="1060" y="1561"/>
                    <a:pt x="1060" y="1560"/>
                  </a:cubicBezTo>
                  <a:lnTo>
                    <a:pt x="1070" y="1482"/>
                  </a:lnTo>
                  <a:cubicBezTo>
                    <a:pt x="1070" y="1481"/>
                    <a:pt x="1070" y="1480"/>
                    <a:pt x="1070" y="1479"/>
                  </a:cubicBezTo>
                  <a:lnTo>
                    <a:pt x="1112" y="1392"/>
                  </a:lnTo>
                  <a:lnTo>
                    <a:pt x="1112" y="1394"/>
                  </a:lnTo>
                  <a:lnTo>
                    <a:pt x="1121" y="1326"/>
                  </a:lnTo>
                  <a:cubicBezTo>
                    <a:pt x="1122" y="1324"/>
                    <a:pt x="1123" y="1322"/>
                    <a:pt x="1125" y="1321"/>
                  </a:cubicBezTo>
                  <a:lnTo>
                    <a:pt x="1151" y="1304"/>
                  </a:lnTo>
                  <a:lnTo>
                    <a:pt x="1148" y="1315"/>
                  </a:lnTo>
                  <a:lnTo>
                    <a:pt x="1135" y="1289"/>
                  </a:lnTo>
                  <a:cubicBezTo>
                    <a:pt x="1135" y="1288"/>
                    <a:pt x="1134" y="1288"/>
                    <a:pt x="1134" y="1288"/>
                  </a:cubicBezTo>
                  <a:lnTo>
                    <a:pt x="1121" y="1245"/>
                  </a:lnTo>
                  <a:cubicBezTo>
                    <a:pt x="1121" y="1245"/>
                    <a:pt x="1121" y="1244"/>
                    <a:pt x="1121" y="1244"/>
                  </a:cubicBezTo>
                  <a:lnTo>
                    <a:pt x="1112" y="1072"/>
                  </a:lnTo>
                  <a:lnTo>
                    <a:pt x="1102" y="1018"/>
                  </a:lnTo>
                  <a:lnTo>
                    <a:pt x="1105" y="1023"/>
                  </a:lnTo>
                  <a:lnTo>
                    <a:pt x="1083" y="1007"/>
                  </a:lnTo>
                  <a:cubicBezTo>
                    <a:pt x="1082" y="1006"/>
                    <a:pt x="1081" y="1005"/>
                    <a:pt x="1081" y="1005"/>
                  </a:cubicBezTo>
                  <a:lnTo>
                    <a:pt x="1026" y="924"/>
                  </a:lnTo>
                  <a:lnTo>
                    <a:pt x="1027" y="925"/>
                  </a:lnTo>
                  <a:lnTo>
                    <a:pt x="1005" y="902"/>
                  </a:lnTo>
                  <a:lnTo>
                    <a:pt x="1014" y="904"/>
                  </a:lnTo>
                  <a:lnTo>
                    <a:pt x="985" y="917"/>
                  </a:lnTo>
                  <a:cubicBezTo>
                    <a:pt x="982" y="918"/>
                    <a:pt x="980" y="918"/>
                    <a:pt x="978" y="917"/>
                  </a:cubicBezTo>
                  <a:lnTo>
                    <a:pt x="943" y="900"/>
                  </a:lnTo>
                  <a:cubicBezTo>
                    <a:pt x="939" y="899"/>
                    <a:pt x="937" y="895"/>
                    <a:pt x="938" y="892"/>
                  </a:cubicBezTo>
                  <a:lnTo>
                    <a:pt x="941" y="872"/>
                  </a:lnTo>
                  <a:lnTo>
                    <a:pt x="946" y="881"/>
                  </a:lnTo>
                  <a:lnTo>
                    <a:pt x="930" y="875"/>
                  </a:lnTo>
                  <a:lnTo>
                    <a:pt x="934" y="875"/>
                  </a:lnTo>
                  <a:lnTo>
                    <a:pt x="912" y="878"/>
                  </a:lnTo>
                  <a:cubicBezTo>
                    <a:pt x="909" y="879"/>
                    <a:pt x="906" y="877"/>
                    <a:pt x="904" y="875"/>
                  </a:cubicBezTo>
                  <a:lnTo>
                    <a:pt x="891" y="855"/>
                  </a:lnTo>
                  <a:lnTo>
                    <a:pt x="895" y="858"/>
                  </a:lnTo>
                  <a:lnTo>
                    <a:pt x="853" y="842"/>
                  </a:lnTo>
                  <a:cubicBezTo>
                    <a:pt x="850" y="841"/>
                    <a:pt x="848" y="839"/>
                    <a:pt x="848" y="836"/>
                  </a:cubicBezTo>
                  <a:lnTo>
                    <a:pt x="845" y="813"/>
                  </a:lnTo>
                  <a:cubicBezTo>
                    <a:pt x="844" y="810"/>
                    <a:pt x="846" y="807"/>
                    <a:pt x="849" y="805"/>
                  </a:cubicBezTo>
                  <a:lnTo>
                    <a:pt x="868" y="795"/>
                  </a:lnTo>
                  <a:lnTo>
                    <a:pt x="865" y="807"/>
                  </a:lnTo>
                  <a:lnTo>
                    <a:pt x="859" y="797"/>
                  </a:lnTo>
                  <a:lnTo>
                    <a:pt x="863" y="800"/>
                  </a:lnTo>
                  <a:lnTo>
                    <a:pt x="802" y="777"/>
                  </a:lnTo>
                  <a:cubicBezTo>
                    <a:pt x="800" y="777"/>
                    <a:pt x="799" y="776"/>
                    <a:pt x="798" y="774"/>
                  </a:cubicBezTo>
                  <a:lnTo>
                    <a:pt x="785" y="755"/>
                  </a:lnTo>
                  <a:cubicBezTo>
                    <a:pt x="784" y="754"/>
                    <a:pt x="784" y="752"/>
                    <a:pt x="784" y="751"/>
                  </a:cubicBezTo>
                  <a:lnTo>
                    <a:pt x="784" y="734"/>
                  </a:lnTo>
                  <a:lnTo>
                    <a:pt x="784" y="736"/>
                  </a:lnTo>
                  <a:lnTo>
                    <a:pt x="755" y="626"/>
                  </a:lnTo>
                  <a:lnTo>
                    <a:pt x="758" y="631"/>
                  </a:lnTo>
                  <a:lnTo>
                    <a:pt x="733" y="615"/>
                  </a:lnTo>
                  <a:lnTo>
                    <a:pt x="737" y="616"/>
                  </a:lnTo>
                  <a:lnTo>
                    <a:pt x="666" y="613"/>
                  </a:lnTo>
                  <a:lnTo>
                    <a:pt x="589" y="606"/>
                  </a:lnTo>
                  <a:lnTo>
                    <a:pt x="593" y="605"/>
                  </a:lnTo>
                  <a:lnTo>
                    <a:pt x="544" y="628"/>
                  </a:lnTo>
                  <a:cubicBezTo>
                    <a:pt x="542" y="629"/>
                    <a:pt x="540" y="629"/>
                    <a:pt x="537" y="628"/>
                  </a:cubicBezTo>
                  <a:lnTo>
                    <a:pt x="525" y="622"/>
                  </a:lnTo>
                  <a:cubicBezTo>
                    <a:pt x="522" y="620"/>
                    <a:pt x="520" y="617"/>
                    <a:pt x="520" y="614"/>
                  </a:cubicBezTo>
                  <a:lnTo>
                    <a:pt x="520" y="592"/>
                  </a:lnTo>
                  <a:lnTo>
                    <a:pt x="524" y="599"/>
                  </a:lnTo>
                  <a:lnTo>
                    <a:pt x="495" y="583"/>
                  </a:lnTo>
                  <a:cubicBezTo>
                    <a:pt x="494" y="582"/>
                    <a:pt x="492" y="580"/>
                    <a:pt x="492" y="578"/>
                  </a:cubicBezTo>
                  <a:lnTo>
                    <a:pt x="472" y="523"/>
                  </a:lnTo>
                  <a:lnTo>
                    <a:pt x="476" y="528"/>
                  </a:lnTo>
                  <a:lnTo>
                    <a:pt x="422" y="502"/>
                  </a:lnTo>
                  <a:lnTo>
                    <a:pt x="425" y="503"/>
                  </a:lnTo>
                  <a:lnTo>
                    <a:pt x="380" y="499"/>
                  </a:lnTo>
                  <a:cubicBezTo>
                    <a:pt x="377" y="499"/>
                    <a:pt x="375" y="498"/>
                    <a:pt x="373" y="495"/>
                  </a:cubicBezTo>
                  <a:lnTo>
                    <a:pt x="319" y="405"/>
                  </a:lnTo>
                  <a:lnTo>
                    <a:pt x="324" y="408"/>
                  </a:lnTo>
                  <a:lnTo>
                    <a:pt x="273" y="399"/>
                  </a:lnTo>
                  <a:lnTo>
                    <a:pt x="278" y="398"/>
                  </a:lnTo>
                  <a:lnTo>
                    <a:pt x="259" y="408"/>
                  </a:lnTo>
                  <a:cubicBezTo>
                    <a:pt x="255" y="409"/>
                    <a:pt x="251" y="409"/>
                    <a:pt x="249" y="406"/>
                  </a:cubicBezTo>
                  <a:lnTo>
                    <a:pt x="223" y="377"/>
                  </a:lnTo>
                  <a:lnTo>
                    <a:pt x="228" y="379"/>
                  </a:lnTo>
                  <a:lnTo>
                    <a:pt x="209" y="376"/>
                  </a:lnTo>
                  <a:cubicBezTo>
                    <a:pt x="206" y="376"/>
                    <a:pt x="204" y="374"/>
                    <a:pt x="203" y="371"/>
                  </a:cubicBezTo>
                  <a:lnTo>
                    <a:pt x="193" y="349"/>
                  </a:lnTo>
                  <a:cubicBezTo>
                    <a:pt x="193" y="348"/>
                    <a:pt x="192" y="347"/>
                    <a:pt x="192" y="345"/>
                  </a:cubicBezTo>
                  <a:lnTo>
                    <a:pt x="192" y="248"/>
                  </a:lnTo>
                  <a:lnTo>
                    <a:pt x="196" y="255"/>
                  </a:lnTo>
                  <a:lnTo>
                    <a:pt x="138" y="213"/>
                  </a:lnTo>
                  <a:lnTo>
                    <a:pt x="142" y="214"/>
                  </a:lnTo>
                  <a:lnTo>
                    <a:pt x="120" y="214"/>
                  </a:lnTo>
                  <a:cubicBezTo>
                    <a:pt x="117" y="214"/>
                    <a:pt x="114" y="212"/>
                    <a:pt x="113" y="210"/>
                  </a:cubicBezTo>
                  <a:lnTo>
                    <a:pt x="84" y="155"/>
                  </a:lnTo>
                  <a:cubicBezTo>
                    <a:pt x="83" y="154"/>
                    <a:pt x="83" y="152"/>
                    <a:pt x="83" y="151"/>
                  </a:cubicBezTo>
                  <a:lnTo>
                    <a:pt x="83" y="109"/>
                  </a:lnTo>
                  <a:lnTo>
                    <a:pt x="95" y="116"/>
                  </a:lnTo>
                  <a:lnTo>
                    <a:pt x="76" y="129"/>
                  </a:lnTo>
                  <a:cubicBezTo>
                    <a:pt x="75" y="129"/>
                    <a:pt x="74" y="130"/>
                    <a:pt x="73" y="130"/>
                  </a:cubicBezTo>
                  <a:lnTo>
                    <a:pt x="47" y="133"/>
                  </a:lnTo>
                  <a:lnTo>
                    <a:pt x="51" y="132"/>
                  </a:lnTo>
                  <a:lnTo>
                    <a:pt x="41" y="138"/>
                  </a:lnTo>
                  <a:cubicBezTo>
                    <a:pt x="39" y="140"/>
                    <a:pt x="36" y="140"/>
                    <a:pt x="34" y="139"/>
                  </a:cubicBezTo>
                  <a:cubicBezTo>
                    <a:pt x="32" y="139"/>
                    <a:pt x="30" y="137"/>
                    <a:pt x="29" y="135"/>
                  </a:cubicBezTo>
                  <a:lnTo>
                    <a:pt x="0" y="70"/>
                  </a:lnTo>
                  <a:lnTo>
                    <a:pt x="15" y="64"/>
                  </a:lnTo>
                  <a:lnTo>
                    <a:pt x="44" y="128"/>
                  </a:lnTo>
                  <a:lnTo>
                    <a:pt x="32" y="125"/>
                  </a:lnTo>
                  <a:lnTo>
                    <a:pt x="42" y="118"/>
                  </a:lnTo>
                  <a:cubicBezTo>
                    <a:pt x="43" y="118"/>
                    <a:pt x="44" y="117"/>
                    <a:pt x="45" y="117"/>
                  </a:cubicBezTo>
                  <a:lnTo>
                    <a:pt x="71" y="114"/>
                  </a:lnTo>
                  <a:lnTo>
                    <a:pt x="67" y="115"/>
                  </a:lnTo>
                  <a:lnTo>
                    <a:pt x="87" y="102"/>
                  </a:lnTo>
                  <a:cubicBezTo>
                    <a:pt x="89" y="101"/>
                    <a:pt x="92" y="100"/>
                    <a:pt x="95" y="102"/>
                  </a:cubicBezTo>
                  <a:cubicBezTo>
                    <a:pt x="97" y="103"/>
                    <a:pt x="99" y="106"/>
                    <a:pt x="99" y="109"/>
                  </a:cubicBezTo>
                  <a:lnTo>
                    <a:pt x="99" y="151"/>
                  </a:lnTo>
                  <a:lnTo>
                    <a:pt x="98" y="147"/>
                  </a:lnTo>
                  <a:lnTo>
                    <a:pt x="127" y="202"/>
                  </a:lnTo>
                  <a:lnTo>
                    <a:pt x="120" y="198"/>
                  </a:lnTo>
                  <a:lnTo>
                    <a:pt x="142" y="198"/>
                  </a:lnTo>
                  <a:cubicBezTo>
                    <a:pt x="144" y="198"/>
                    <a:pt x="146" y="199"/>
                    <a:pt x="147" y="200"/>
                  </a:cubicBezTo>
                  <a:lnTo>
                    <a:pt x="205" y="242"/>
                  </a:lnTo>
                  <a:cubicBezTo>
                    <a:pt x="207" y="243"/>
                    <a:pt x="208" y="246"/>
                    <a:pt x="208" y="248"/>
                  </a:cubicBezTo>
                  <a:lnTo>
                    <a:pt x="208" y="345"/>
                  </a:lnTo>
                  <a:lnTo>
                    <a:pt x="208" y="342"/>
                  </a:lnTo>
                  <a:lnTo>
                    <a:pt x="217" y="365"/>
                  </a:lnTo>
                  <a:lnTo>
                    <a:pt x="211" y="360"/>
                  </a:lnTo>
                  <a:lnTo>
                    <a:pt x="231" y="364"/>
                  </a:lnTo>
                  <a:cubicBezTo>
                    <a:pt x="232" y="364"/>
                    <a:pt x="234" y="365"/>
                    <a:pt x="235" y="366"/>
                  </a:cubicBezTo>
                  <a:lnTo>
                    <a:pt x="261" y="395"/>
                  </a:lnTo>
                  <a:lnTo>
                    <a:pt x="251" y="393"/>
                  </a:lnTo>
                  <a:lnTo>
                    <a:pt x="271" y="384"/>
                  </a:lnTo>
                  <a:cubicBezTo>
                    <a:pt x="272" y="383"/>
                    <a:pt x="274" y="383"/>
                    <a:pt x="276" y="383"/>
                  </a:cubicBezTo>
                  <a:lnTo>
                    <a:pt x="327" y="393"/>
                  </a:lnTo>
                  <a:cubicBezTo>
                    <a:pt x="329" y="393"/>
                    <a:pt x="331" y="394"/>
                    <a:pt x="333" y="396"/>
                  </a:cubicBezTo>
                  <a:lnTo>
                    <a:pt x="387" y="487"/>
                  </a:lnTo>
                  <a:lnTo>
                    <a:pt x="381" y="483"/>
                  </a:lnTo>
                  <a:lnTo>
                    <a:pt x="426" y="487"/>
                  </a:lnTo>
                  <a:cubicBezTo>
                    <a:pt x="427" y="487"/>
                    <a:pt x="428" y="487"/>
                    <a:pt x="429" y="487"/>
                  </a:cubicBezTo>
                  <a:lnTo>
                    <a:pt x="483" y="513"/>
                  </a:lnTo>
                  <a:cubicBezTo>
                    <a:pt x="485" y="514"/>
                    <a:pt x="487" y="516"/>
                    <a:pt x="487" y="518"/>
                  </a:cubicBezTo>
                  <a:lnTo>
                    <a:pt x="507" y="573"/>
                  </a:lnTo>
                  <a:lnTo>
                    <a:pt x="503" y="569"/>
                  </a:lnTo>
                  <a:lnTo>
                    <a:pt x="532" y="585"/>
                  </a:lnTo>
                  <a:cubicBezTo>
                    <a:pt x="535" y="586"/>
                    <a:pt x="536" y="589"/>
                    <a:pt x="536" y="592"/>
                  </a:cubicBezTo>
                  <a:lnTo>
                    <a:pt x="536" y="614"/>
                  </a:lnTo>
                  <a:lnTo>
                    <a:pt x="532" y="607"/>
                  </a:lnTo>
                  <a:lnTo>
                    <a:pt x="545" y="614"/>
                  </a:lnTo>
                  <a:lnTo>
                    <a:pt x="538" y="614"/>
                  </a:lnTo>
                  <a:lnTo>
                    <a:pt x="586" y="591"/>
                  </a:lnTo>
                  <a:cubicBezTo>
                    <a:pt x="587" y="590"/>
                    <a:pt x="588" y="590"/>
                    <a:pt x="590" y="590"/>
                  </a:cubicBezTo>
                  <a:lnTo>
                    <a:pt x="667" y="597"/>
                  </a:lnTo>
                  <a:lnTo>
                    <a:pt x="737" y="600"/>
                  </a:lnTo>
                  <a:cubicBezTo>
                    <a:pt x="739" y="600"/>
                    <a:pt x="740" y="600"/>
                    <a:pt x="741" y="601"/>
                  </a:cubicBezTo>
                  <a:lnTo>
                    <a:pt x="767" y="617"/>
                  </a:lnTo>
                  <a:cubicBezTo>
                    <a:pt x="769" y="618"/>
                    <a:pt x="770" y="620"/>
                    <a:pt x="770" y="622"/>
                  </a:cubicBezTo>
                  <a:lnTo>
                    <a:pt x="799" y="732"/>
                  </a:lnTo>
                  <a:cubicBezTo>
                    <a:pt x="800" y="733"/>
                    <a:pt x="800" y="734"/>
                    <a:pt x="800" y="734"/>
                  </a:cubicBezTo>
                  <a:lnTo>
                    <a:pt x="800" y="751"/>
                  </a:lnTo>
                  <a:lnTo>
                    <a:pt x="798" y="746"/>
                  </a:lnTo>
                  <a:lnTo>
                    <a:pt x="811" y="766"/>
                  </a:lnTo>
                  <a:lnTo>
                    <a:pt x="807" y="762"/>
                  </a:lnTo>
                  <a:lnTo>
                    <a:pt x="868" y="785"/>
                  </a:lnTo>
                  <a:cubicBezTo>
                    <a:pt x="870" y="786"/>
                    <a:pt x="871" y="787"/>
                    <a:pt x="872" y="788"/>
                  </a:cubicBezTo>
                  <a:lnTo>
                    <a:pt x="879" y="798"/>
                  </a:lnTo>
                  <a:cubicBezTo>
                    <a:pt x="880" y="800"/>
                    <a:pt x="880" y="802"/>
                    <a:pt x="880" y="804"/>
                  </a:cubicBezTo>
                  <a:cubicBezTo>
                    <a:pt x="879" y="807"/>
                    <a:pt x="878" y="809"/>
                    <a:pt x="876" y="810"/>
                  </a:cubicBezTo>
                  <a:lnTo>
                    <a:pt x="856" y="819"/>
                  </a:lnTo>
                  <a:lnTo>
                    <a:pt x="861" y="811"/>
                  </a:lnTo>
                  <a:lnTo>
                    <a:pt x="864" y="834"/>
                  </a:lnTo>
                  <a:lnTo>
                    <a:pt x="859" y="827"/>
                  </a:lnTo>
                  <a:lnTo>
                    <a:pt x="901" y="844"/>
                  </a:lnTo>
                  <a:cubicBezTo>
                    <a:pt x="902" y="844"/>
                    <a:pt x="904" y="845"/>
                    <a:pt x="904" y="847"/>
                  </a:cubicBezTo>
                  <a:lnTo>
                    <a:pt x="917" y="866"/>
                  </a:lnTo>
                  <a:lnTo>
                    <a:pt x="909" y="863"/>
                  </a:lnTo>
                  <a:lnTo>
                    <a:pt x="932" y="859"/>
                  </a:lnTo>
                  <a:cubicBezTo>
                    <a:pt x="933" y="859"/>
                    <a:pt x="935" y="859"/>
                    <a:pt x="936" y="860"/>
                  </a:cubicBezTo>
                  <a:lnTo>
                    <a:pt x="952" y="866"/>
                  </a:lnTo>
                  <a:cubicBezTo>
                    <a:pt x="956" y="868"/>
                    <a:pt x="958" y="871"/>
                    <a:pt x="957" y="875"/>
                  </a:cubicBezTo>
                  <a:lnTo>
                    <a:pt x="954" y="894"/>
                  </a:lnTo>
                  <a:lnTo>
                    <a:pt x="949" y="886"/>
                  </a:lnTo>
                  <a:lnTo>
                    <a:pt x="985" y="902"/>
                  </a:lnTo>
                  <a:lnTo>
                    <a:pt x="978" y="902"/>
                  </a:lnTo>
                  <a:lnTo>
                    <a:pt x="1007" y="889"/>
                  </a:lnTo>
                  <a:cubicBezTo>
                    <a:pt x="1010" y="888"/>
                    <a:pt x="1014" y="888"/>
                    <a:pt x="1016" y="891"/>
                  </a:cubicBezTo>
                  <a:lnTo>
                    <a:pt x="1038" y="913"/>
                  </a:lnTo>
                  <a:cubicBezTo>
                    <a:pt x="1039" y="914"/>
                    <a:pt x="1039" y="914"/>
                    <a:pt x="1039" y="915"/>
                  </a:cubicBezTo>
                  <a:lnTo>
                    <a:pt x="1094" y="996"/>
                  </a:lnTo>
                  <a:lnTo>
                    <a:pt x="1092" y="994"/>
                  </a:lnTo>
                  <a:lnTo>
                    <a:pt x="1115" y="1010"/>
                  </a:lnTo>
                  <a:cubicBezTo>
                    <a:pt x="1116" y="1011"/>
                    <a:pt x="1117" y="1013"/>
                    <a:pt x="1118" y="1015"/>
                  </a:cubicBezTo>
                  <a:lnTo>
                    <a:pt x="1127" y="1071"/>
                  </a:lnTo>
                  <a:lnTo>
                    <a:pt x="1137" y="1243"/>
                  </a:lnTo>
                  <a:lnTo>
                    <a:pt x="1137" y="1241"/>
                  </a:lnTo>
                  <a:lnTo>
                    <a:pt x="1150" y="1283"/>
                  </a:lnTo>
                  <a:lnTo>
                    <a:pt x="1149" y="1282"/>
                  </a:lnTo>
                  <a:lnTo>
                    <a:pt x="1162" y="1308"/>
                  </a:lnTo>
                  <a:cubicBezTo>
                    <a:pt x="1164" y="1311"/>
                    <a:pt x="1163" y="1316"/>
                    <a:pt x="1159" y="1318"/>
                  </a:cubicBezTo>
                  <a:lnTo>
                    <a:pt x="1133" y="1334"/>
                  </a:lnTo>
                  <a:lnTo>
                    <a:pt x="1137" y="1328"/>
                  </a:lnTo>
                  <a:lnTo>
                    <a:pt x="1127" y="1397"/>
                  </a:lnTo>
                  <a:cubicBezTo>
                    <a:pt x="1127" y="1397"/>
                    <a:pt x="1127" y="1398"/>
                    <a:pt x="1127" y="1399"/>
                  </a:cubicBezTo>
                  <a:lnTo>
                    <a:pt x="1085" y="1486"/>
                  </a:lnTo>
                  <a:lnTo>
                    <a:pt x="1086" y="1484"/>
                  </a:lnTo>
                  <a:lnTo>
                    <a:pt x="1076" y="1562"/>
                  </a:lnTo>
                  <a:lnTo>
                    <a:pt x="1076" y="1558"/>
                  </a:lnTo>
                  <a:lnTo>
                    <a:pt x="1092" y="1607"/>
                  </a:lnTo>
                  <a:cubicBezTo>
                    <a:pt x="1092" y="1608"/>
                    <a:pt x="1092" y="1609"/>
                    <a:pt x="1092" y="1610"/>
                  </a:cubicBezTo>
                  <a:lnTo>
                    <a:pt x="1086" y="1653"/>
                  </a:lnTo>
                  <a:lnTo>
                    <a:pt x="1081" y="1644"/>
                  </a:lnTo>
                  <a:lnTo>
                    <a:pt x="1097" y="1650"/>
                  </a:lnTo>
                  <a:lnTo>
                    <a:pt x="1091" y="1650"/>
                  </a:lnTo>
                  <a:lnTo>
                    <a:pt x="1133" y="1634"/>
                  </a:lnTo>
                  <a:cubicBezTo>
                    <a:pt x="1135" y="1633"/>
                    <a:pt x="1138" y="1634"/>
                    <a:pt x="1140" y="1635"/>
                  </a:cubicBezTo>
                  <a:lnTo>
                    <a:pt x="1201" y="1681"/>
                  </a:lnTo>
                  <a:cubicBezTo>
                    <a:pt x="1204" y="1682"/>
                    <a:pt x="1205" y="1685"/>
                    <a:pt x="1205" y="1687"/>
                  </a:cubicBezTo>
                  <a:lnTo>
                    <a:pt x="1201" y="1752"/>
                  </a:lnTo>
                  <a:lnTo>
                    <a:pt x="1196" y="1744"/>
                  </a:lnTo>
                  <a:lnTo>
                    <a:pt x="1231" y="1754"/>
                  </a:lnTo>
                  <a:cubicBezTo>
                    <a:pt x="1233" y="1754"/>
                    <a:pt x="1235" y="1756"/>
                    <a:pt x="1236" y="1757"/>
                  </a:cubicBezTo>
                  <a:lnTo>
                    <a:pt x="1281" y="1832"/>
                  </a:lnTo>
                  <a:lnTo>
                    <a:pt x="1276" y="1829"/>
                  </a:lnTo>
                  <a:lnTo>
                    <a:pt x="1450" y="1890"/>
                  </a:lnTo>
                  <a:lnTo>
                    <a:pt x="1448" y="1890"/>
                  </a:lnTo>
                  <a:lnTo>
                    <a:pt x="1471" y="1893"/>
                  </a:lnTo>
                  <a:cubicBezTo>
                    <a:pt x="1473" y="1893"/>
                    <a:pt x="1475" y="1895"/>
                    <a:pt x="1476" y="1896"/>
                  </a:cubicBezTo>
                  <a:cubicBezTo>
                    <a:pt x="1478" y="1898"/>
                    <a:pt x="1478" y="1901"/>
                    <a:pt x="1478" y="1903"/>
                  </a:cubicBezTo>
                  <a:lnTo>
                    <a:pt x="1474" y="1916"/>
                  </a:lnTo>
                  <a:lnTo>
                    <a:pt x="1472" y="1908"/>
                  </a:lnTo>
                  <a:lnTo>
                    <a:pt x="1600" y="2027"/>
                  </a:lnTo>
                  <a:lnTo>
                    <a:pt x="1642" y="2056"/>
                  </a:lnTo>
                  <a:cubicBezTo>
                    <a:pt x="1644" y="2058"/>
                    <a:pt x="1645" y="2060"/>
                    <a:pt x="1645" y="2063"/>
                  </a:cubicBezTo>
                  <a:lnTo>
                    <a:pt x="1645" y="2089"/>
                  </a:lnTo>
                  <a:lnTo>
                    <a:pt x="1644" y="2084"/>
                  </a:lnTo>
                  <a:lnTo>
                    <a:pt x="1711" y="2182"/>
                  </a:lnTo>
                  <a:lnTo>
                    <a:pt x="1704" y="2178"/>
                  </a:lnTo>
                  <a:lnTo>
                    <a:pt x="1730" y="2178"/>
                  </a:lnTo>
                  <a:cubicBezTo>
                    <a:pt x="1731" y="2178"/>
                    <a:pt x="1732" y="2178"/>
                    <a:pt x="1733" y="2179"/>
                  </a:cubicBezTo>
                  <a:lnTo>
                    <a:pt x="1804" y="2204"/>
                  </a:lnTo>
                  <a:cubicBezTo>
                    <a:pt x="1806" y="2205"/>
                    <a:pt x="1807" y="2207"/>
                    <a:pt x="1808" y="2209"/>
                  </a:cubicBezTo>
                  <a:lnTo>
                    <a:pt x="1837" y="2273"/>
                  </a:lnTo>
                  <a:lnTo>
                    <a:pt x="1872" y="2338"/>
                  </a:lnTo>
                  <a:cubicBezTo>
                    <a:pt x="1872" y="2338"/>
                    <a:pt x="1873" y="2339"/>
                    <a:pt x="1873" y="2339"/>
                  </a:cubicBezTo>
                  <a:lnTo>
                    <a:pt x="1886" y="2378"/>
                  </a:lnTo>
                  <a:lnTo>
                    <a:pt x="1884" y="2375"/>
                  </a:lnTo>
                  <a:lnTo>
                    <a:pt x="1893" y="2385"/>
                  </a:lnTo>
                  <a:cubicBezTo>
                    <a:pt x="1896" y="2387"/>
                    <a:pt x="1896" y="2391"/>
                    <a:pt x="1895" y="2394"/>
                  </a:cubicBezTo>
                  <a:lnTo>
                    <a:pt x="1888" y="2407"/>
                  </a:lnTo>
                  <a:lnTo>
                    <a:pt x="1888" y="2399"/>
                  </a:lnTo>
                  <a:lnTo>
                    <a:pt x="1898" y="2415"/>
                  </a:lnTo>
                  <a:cubicBezTo>
                    <a:pt x="1899" y="2417"/>
                    <a:pt x="1899" y="2419"/>
                    <a:pt x="1899" y="2421"/>
                  </a:cubicBezTo>
                  <a:lnTo>
                    <a:pt x="1895" y="2434"/>
                  </a:lnTo>
                  <a:lnTo>
                    <a:pt x="1896" y="2431"/>
                  </a:lnTo>
                  <a:lnTo>
                    <a:pt x="1902" y="2467"/>
                  </a:lnTo>
                  <a:lnTo>
                    <a:pt x="1905" y="2490"/>
                  </a:lnTo>
                  <a:lnTo>
                    <a:pt x="1904" y="2486"/>
                  </a:lnTo>
                  <a:lnTo>
                    <a:pt x="1946" y="2548"/>
                  </a:lnTo>
                  <a:lnTo>
                    <a:pt x="1943" y="2545"/>
                  </a:lnTo>
                  <a:lnTo>
                    <a:pt x="1972" y="2561"/>
                  </a:lnTo>
                  <a:lnTo>
                    <a:pt x="1967" y="2561"/>
                  </a:lnTo>
                  <a:lnTo>
                    <a:pt x="1996" y="2557"/>
                  </a:lnTo>
                  <a:lnTo>
                    <a:pt x="1989" y="2563"/>
                  </a:lnTo>
                  <a:lnTo>
                    <a:pt x="1992" y="2550"/>
                  </a:lnTo>
                  <a:cubicBezTo>
                    <a:pt x="1993" y="2547"/>
                    <a:pt x="1996" y="2544"/>
                    <a:pt x="2000" y="2544"/>
                  </a:cubicBezTo>
                  <a:lnTo>
                    <a:pt x="2019" y="2544"/>
                  </a:lnTo>
                  <a:lnTo>
                    <a:pt x="2015" y="2546"/>
                  </a:lnTo>
                  <a:lnTo>
                    <a:pt x="2086" y="2500"/>
                  </a:lnTo>
                  <a:cubicBezTo>
                    <a:pt x="2086" y="2500"/>
                    <a:pt x="2087" y="2500"/>
                    <a:pt x="2087" y="2499"/>
                  </a:cubicBezTo>
                  <a:lnTo>
                    <a:pt x="2135" y="2480"/>
                  </a:lnTo>
                  <a:lnTo>
                    <a:pt x="2134" y="2481"/>
                  </a:lnTo>
                  <a:lnTo>
                    <a:pt x="2153" y="2468"/>
                  </a:lnTo>
                  <a:lnTo>
                    <a:pt x="2151" y="2469"/>
                  </a:lnTo>
                  <a:lnTo>
                    <a:pt x="2180" y="2434"/>
                  </a:lnTo>
                  <a:lnTo>
                    <a:pt x="2179" y="2435"/>
                  </a:lnTo>
                  <a:lnTo>
                    <a:pt x="2205" y="2380"/>
                  </a:lnTo>
                  <a:lnTo>
                    <a:pt x="2204" y="2383"/>
                  </a:lnTo>
                  <a:lnTo>
                    <a:pt x="2207" y="2344"/>
                  </a:lnTo>
                  <a:lnTo>
                    <a:pt x="2208" y="2348"/>
                  </a:lnTo>
                  <a:lnTo>
                    <a:pt x="2195" y="2319"/>
                  </a:lnTo>
                  <a:cubicBezTo>
                    <a:pt x="2195" y="2318"/>
                    <a:pt x="2195" y="2316"/>
                    <a:pt x="2195" y="2315"/>
                  </a:cubicBezTo>
                  <a:lnTo>
                    <a:pt x="2198" y="2276"/>
                  </a:lnTo>
                  <a:lnTo>
                    <a:pt x="2203" y="2284"/>
                  </a:lnTo>
                  <a:lnTo>
                    <a:pt x="2177" y="2275"/>
                  </a:lnTo>
                  <a:cubicBezTo>
                    <a:pt x="2175" y="2274"/>
                    <a:pt x="2174" y="2272"/>
                    <a:pt x="2173" y="2271"/>
                  </a:cubicBezTo>
                  <a:lnTo>
                    <a:pt x="2163" y="2251"/>
                  </a:lnTo>
                  <a:lnTo>
                    <a:pt x="2170" y="2256"/>
                  </a:lnTo>
                  <a:lnTo>
                    <a:pt x="2138" y="2252"/>
                  </a:lnTo>
                  <a:cubicBezTo>
                    <a:pt x="2135" y="2252"/>
                    <a:pt x="2134" y="2251"/>
                    <a:pt x="2132" y="2250"/>
                  </a:cubicBezTo>
                  <a:lnTo>
                    <a:pt x="2097" y="2207"/>
                  </a:lnTo>
                  <a:lnTo>
                    <a:pt x="2099" y="2209"/>
                  </a:lnTo>
                  <a:lnTo>
                    <a:pt x="2087" y="2203"/>
                  </a:lnTo>
                  <a:cubicBezTo>
                    <a:pt x="2083" y="2201"/>
                    <a:pt x="2081" y="2197"/>
                    <a:pt x="2083" y="2193"/>
                  </a:cubicBezTo>
                  <a:lnTo>
                    <a:pt x="2092" y="2164"/>
                  </a:lnTo>
                  <a:lnTo>
                    <a:pt x="2099" y="2145"/>
                  </a:lnTo>
                  <a:lnTo>
                    <a:pt x="2101" y="2154"/>
                  </a:lnTo>
                  <a:lnTo>
                    <a:pt x="2089" y="2144"/>
                  </a:lnTo>
                  <a:cubicBezTo>
                    <a:pt x="2088" y="2143"/>
                    <a:pt x="2087" y="2143"/>
                    <a:pt x="2087" y="2142"/>
                  </a:cubicBezTo>
                  <a:lnTo>
                    <a:pt x="2074" y="2122"/>
                  </a:lnTo>
                  <a:cubicBezTo>
                    <a:pt x="2073" y="2122"/>
                    <a:pt x="2073" y="2121"/>
                    <a:pt x="2073" y="2120"/>
                  </a:cubicBezTo>
                  <a:lnTo>
                    <a:pt x="2053" y="2029"/>
                  </a:lnTo>
                  <a:lnTo>
                    <a:pt x="2061" y="2035"/>
                  </a:lnTo>
                  <a:lnTo>
                    <a:pt x="2007" y="2035"/>
                  </a:lnTo>
                  <a:cubicBezTo>
                    <a:pt x="2003" y="2035"/>
                    <a:pt x="2000" y="2033"/>
                    <a:pt x="1999" y="2029"/>
                  </a:cubicBezTo>
                  <a:lnTo>
                    <a:pt x="1983" y="1961"/>
                  </a:lnTo>
                  <a:lnTo>
                    <a:pt x="1988" y="1967"/>
                  </a:lnTo>
                  <a:lnTo>
                    <a:pt x="1943" y="1954"/>
                  </a:lnTo>
                  <a:cubicBezTo>
                    <a:pt x="1941" y="1953"/>
                    <a:pt x="1939" y="1951"/>
                    <a:pt x="1938" y="1949"/>
                  </a:cubicBezTo>
                  <a:lnTo>
                    <a:pt x="1922" y="1897"/>
                  </a:lnTo>
                  <a:lnTo>
                    <a:pt x="1925" y="1901"/>
                  </a:lnTo>
                  <a:lnTo>
                    <a:pt x="1909" y="1892"/>
                  </a:lnTo>
                  <a:cubicBezTo>
                    <a:pt x="1908" y="1891"/>
                    <a:pt x="1906" y="1889"/>
                    <a:pt x="1906" y="1887"/>
                  </a:cubicBezTo>
                  <a:lnTo>
                    <a:pt x="1903" y="1878"/>
                  </a:lnTo>
                  <a:lnTo>
                    <a:pt x="1908" y="1883"/>
                  </a:lnTo>
                  <a:lnTo>
                    <a:pt x="1876" y="1873"/>
                  </a:lnTo>
                  <a:lnTo>
                    <a:pt x="1885" y="1870"/>
                  </a:lnTo>
                  <a:lnTo>
                    <a:pt x="1862" y="1905"/>
                  </a:lnTo>
                  <a:lnTo>
                    <a:pt x="1840" y="1938"/>
                  </a:lnTo>
                  <a:cubicBezTo>
                    <a:pt x="1838" y="1940"/>
                    <a:pt x="1837" y="1941"/>
                    <a:pt x="1834" y="1941"/>
                  </a:cubicBezTo>
                  <a:lnTo>
                    <a:pt x="1780" y="1951"/>
                  </a:lnTo>
                  <a:cubicBezTo>
                    <a:pt x="1778" y="1951"/>
                    <a:pt x="1777" y="1951"/>
                    <a:pt x="1776" y="1951"/>
                  </a:cubicBezTo>
                  <a:lnTo>
                    <a:pt x="1715" y="1928"/>
                  </a:lnTo>
                  <a:cubicBezTo>
                    <a:pt x="1713" y="1927"/>
                    <a:pt x="1711" y="1926"/>
                    <a:pt x="1710" y="1924"/>
                  </a:cubicBezTo>
                  <a:lnTo>
                    <a:pt x="1681" y="1869"/>
                  </a:lnTo>
                  <a:cubicBezTo>
                    <a:pt x="1680" y="1867"/>
                    <a:pt x="1680" y="1866"/>
                    <a:pt x="1680" y="1864"/>
                  </a:cubicBezTo>
                  <a:lnTo>
                    <a:pt x="1687" y="1828"/>
                  </a:lnTo>
                  <a:lnTo>
                    <a:pt x="1688" y="1834"/>
                  </a:lnTo>
                  <a:lnTo>
                    <a:pt x="1669" y="1805"/>
                  </a:lnTo>
                  <a:cubicBezTo>
                    <a:pt x="1668" y="1803"/>
                    <a:pt x="1667" y="1802"/>
                    <a:pt x="1668" y="1800"/>
                  </a:cubicBezTo>
                  <a:lnTo>
                    <a:pt x="1671" y="1722"/>
                  </a:lnTo>
                  <a:cubicBezTo>
                    <a:pt x="1671" y="1721"/>
                    <a:pt x="1671" y="1720"/>
                    <a:pt x="1672" y="1718"/>
                  </a:cubicBezTo>
                  <a:lnTo>
                    <a:pt x="1701" y="1673"/>
                  </a:lnTo>
                  <a:lnTo>
                    <a:pt x="1700" y="1677"/>
                  </a:lnTo>
                  <a:lnTo>
                    <a:pt x="1703" y="1628"/>
                  </a:lnTo>
                  <a:lnTo>
                    <a:pt x="1704" y="1632"/>
                  </a:lnTo>
                  <a:lnTo>
                    <a:pt x="1662" y="1535"/>
                  </a:lnTo>
                  <a:lnTo>
                    <a:pt x="1664" y="1538"/>
                  </a:lnTo>
                  <a:lnTo>
                    <a:pt x="1619" y="1506"/>
                  </a:lnTo>
                  <a:cubicBezTo>
                    <a:pt x="1619" y="1505"/>
                    <a:pt x="1618" y="1504"/>
                    <a:pt x="1617" y="1504"/>
                  </a:cubicBezTo>
                  <a:lnTo>
                    <a:pt x="1589" y="1462"/>
                  </a:lnTo>
                  <a:cubicBezTo>
                    <a:pt x="1588" y="1460"/>
                    <a:pt x="1587" y="1458"/>
                    <a:pt x="1587" y="1456"/>
                  </a:cubicBezTo>
                  <a:lnTo>
                    <a:pt x="1594" y="1366"/>
                  </a:lnTo>
                  <a:lnTo>
                    <a:pt x="1596" y="1372"/>
                  </a:lnTo>
                  <a:lnTo>
                    <a:pt x="1580" y="1356"/>
                  </a:lnTo>
                  <a:cubicBezTo>
                    <a:pt x="1578" y="1354"/>
                    <a:pt x="1577" y="1352"/>
                    <a:pt x="1578" y="1349"/>
                  </a:cubicBezTo>
                  <a:lnTo>
                    <a:pt x="1581" y="1317"/>
                  </a:lnTo>
                  <a:lnTo>
                    <a:pt x="1584" y="1324"/>
                  </a:lnTo>
                  <a:lnTo>
                    <a:pt x="1533" y="1292"/>
                  </a:lnTo>
                  <a:cubicBezTo>
                    <a:pt x="1532" y="1291"/>
                    <a:pt x="1530" y="1290"/>
                    <a:pt x="1530" y="1288"/>
                  </a:cubicBezTo>
                  <a:lnTo>
                    <a:pt x="1475" y="1146"/>
                  </a:lnTo>
                  <a:cubicBezTo>
                    <a:pt x="1474" y="1143"/>
                    <a:pt x="1475" y="1141"/>
                    <a:pt x="1476" y="1139"/>
                  </a:cubicBezTo>
                  <a:lnTo>
                    <a:pt x="1479" y="1133"/>
                  </a:lnTo>
                  <a:lnTo>
                    <a:pt x="1480" y="1141"/>
                  </a:lnTo>
                  <a:lnTo>
                    <a:pt x="1457" y="1115"/>
                  </a:lnTo>
                  <a:cubicBezTo>
                    <a:pt x="1456" y="1113"/>
                    <a:pt x="1455" y="1110"/>
                    <a:pt x="1456" y="1108"/>
                  </a:cubicBezTo>
                  <a:lnTo>
                    <a:pt x="1478" y="1037"/>
                  </a:lnTo>
                  <a:lnTo>
                    <a:pt x="1478" y="1040"/>
                  </a:lnTo>
                  <a:lnTo>
                    <a:pt x="1472" y="998"/>
                  </a:lnTo>
                  <a:lnTo>
                    <a:pt x="1479" y="1005"/>
                  </a:lnTo>
                  <a:lnTo>
                    <a:pt x="1460" y="1005"/>
                  </a:lnTo>
                  <a:cubicBezTo>
                    <a:pt x="1456" y="1005"/>
                    <a:pt x="1452" y="1001"/>
                    <a:pt x="1452" y="997"/>
                  </a:cubicBezTo>
                  <a:lnTo>
                    <a:pt x="1449" y="929"/>
                  </a:lnTo>
                  <a:lnTo>
                    <a:pt x="1450" y="932"/>
                  </a:lnTo>
                  <a:lnTo>
                    <a:pt x="1434" y="896"/>
                  </a:lnTo>
                  <a:cubicBezTo>
                    <a:pt x="1433" y="895"/>
                    <a:pt x="1433" y="894"/>
                    <a:pt x="1433" y="892"/>
                  </a:cubicBezTo>
                  <a:lnTo>
                    <a:pt x="1439" y="840"/>
                  </a:lnTo>
                  <a:lnTo>
                    <a:pt x="1440" y="845"/>
                  </a:lnTo>
                  <a:lnTo>
                    <a:pt x="1434" y="832"/>
                  </a:lnTo>
                  <a:lnTo>
                    <a:pt x="1446" y="835"/>
                  </a:lnTo>
                  <a:lnTo>
                    <a:pt x="1433" y="844"/>
                  </a:lnTo>
                  <a:cubicBezTo>
                    <a:pt x="1431" y="846"/>
                    <a:pt x="1428" y="846"/>
                    <a:pt x="1426" y="846"/>
                  </a:cubicBezTo>
                  <a:cubicBezTo>
                    <a:pt x="1423" y="845"/>
                    <a:pt x="1422" y="843"/>
                    <a:pt x="1421" y="841"/>
                  </a:cubicBezTo>
                  <a:lnTo>
                    <a:pt x="1388" y="760"/>
                  </a:lnTo>
                  <a:cubicBezTo>
                    <a:pt x="1388" y="759"/>
                    <a:pt x="1388" y="758"/>
                    <a:pt x="1388" y="757"/>
                  </a:cubicBezTo>
                  <a:lnTo>
                    <a:pt x="1388" y="708"/>
                  </a:lnTo>
                  <a:lnTo>
                    <a:pt x="1391" y="715"/>
                  </a:lnTo>
                  <a:lnTo>
                    <a:pt x="1291" y="630"/>
                  </a:lnTo>
                  <a:lnTo>
                    <a:pt x="1300" y="631"/>
                  </a:lnTo>
                  <a:lnTo>
                    <a:pt x="1281" y="641"/>
                  </a:lnTo>
                  <a:cubicBezTo>
                    <a:pt x="1280" y="641"/>
                    <a:pt x="1279" y="642"/>
                    <a:pt x="1278" y="642"/>
                  </a:cubicBezTo>
                  <a:lnTo>
                    <a:pt x="1256" y="645"/>
                  </a:lnTo>
                  <a:cubicBezTo>
                    <a:pt x="1252" y="646"/>
                    <a:pt x="1248" y="643"/>
                    <a:pt x="1247" y="640"/>
                  </a:cubicBezTo>
                  <a:lnTo>
                    <a:pt x="1228" y="578"/>
                  </a:lnTo>
                  <a:cubicBezTo>
                    <a:pt x="1227" y="576"/>
                    <a:pt x="1227" y="575"/>
                    <a:pt x="1228" y="573"/>
                  </a:cubicBezTo>
                  <a:lnTo>
                    <a:pt x="1240" y="534"/>
                  </a:lnTo>
                  <a:lnTo>
                    <a:pt x="1243" y="543"/>
                  </a:lnTo>
                  <a:lnTo>
                    <a:pt x="1153" y="478"/>
                  </a:lnTo>
                  <a:cubicBezTo>
                    <a:pt x="1151" y="477"/>
                    <a:pt x="1150" y="474"/>
                    <a:pt x="1150" y="472"/>
                  </a:cubicBezTo>
                  <a:lnTo>
                    <a:pt x="1150" y="446"/>
                  </a:lnTo>
                  <a:lnTo>
                    <a:pt x="1160" y="454"/>
                  </a:lnTo>
                  <a:lnTo>
                    <a:pt x="1147" y="457"/>
                  </a:lnTo>
                  <a:cubicBezTo>
                    <a:pt x="1143" y="458"/>
                    <a:pt x="1139" y="456"/>
                    <a:pt x="1138" y="452"/>
                  </a:cubicBezTo>
                  <a:lnTo>
                    <a:pt x="1109" y="371"/>
                  </a:lnTo>
                  <a:cubicBezTo>
                    <a:pt x="1108" y="370"/>
                    <a:pt x="1108" y="369"/>
                    <a:pt x="1108" y="368"/>
                  </a:cubicBezTo>
                  <a:lnTo>
                    <a:pt x="1108" y="345"/>
                  </a:lnTo>
                  <a:lnTo>
                    <a:pt x="1109" y="349"/>
                  </a:lnTo>
                  <a:lnTo>
                    <a:pt x="1061" y="255"/>
                  </a:lnTo>
                  <a:cubicBezTo>
                    <a:pt x="1061" y="255"/>
                    <a:pt x="1060" y="254"/>
                    <a:pt x="1060" y="253"/>
                  </a:cubicBezTo>
                  <a:lnTo>
                    <a:pt x="1041" y="176"/>
                  </a:lnTo>
                  <a:lnTo>
                    <a:pt x="1042" y="178"/>
                  </a:lnTo>
                  <a:lnTo>
                    <a:pt x="994" y="104"/>
                  </a:lnTo>
                  <a:lnTo>
                    <a:pt x="999" y="107"/>
                  </a:lnTo>
                  <a:lnTo>
                    <a:pt x="958" y="101"/>
                  </a:lnTo>
                  <a:lnTo>
                    <a:pt x="830" y="94"/>
                  </a:lnTo>
                  <a:lnTo>
                    <a:pt x="520" y="71"/>
                  </a:lnTo>
                  <a:lnTo>
                    <a:pt x="411" y="49"/>
                  </a:lnTo>
                  <a:cubicBezTo>
                    <a:pt x="408" y="48"/>
                    <a:pt x="406" y="47"/>
                    <a:pt x="405" y="44"/>
                  </a:cubicBezTo>
                  <a:lnTo>
                    <a:pt x="392" y="19"/>
                  </a:lnTo>
                  <a:lnTo>
                    <a:pt x="397" y="23"/>
                  </a:lnTo>
                  <a:lnTo>
                    <a:pt x="375" y="16"/>
                  </a:lnTo>
                  <a:lnTo>
                    <a:pt x="380" y="16"/>
                  </a:lnTo>
                  <a:lnTo>
                    <a:pt x="332" y="35"/>
                  </a:lnTo>
                  <a:lnTo>
                    <a:pt x="337" y="28"/>
                  </a:lnTo>
                  <a:lnTo>
                    <a:pt x="337" y="44"/>
                  </a:lnTo>
                  <a:cubicBezTo>
                    <a:pt x="337" y="47"/>
                    <a:pt x="336" y="49"/>
                    <a:pt x="333" y="51"/>
                  </a:cubicBezTo>
                  <a:lnTo>
                    <a:pt x="314" y="64"/>
                  </a:lnTo>
                  <a:cubicBezTo>
                    <a:pt x="313" y="64"/>
                    <a:pt x="312" y="65"/>
                    <a:pt x="312" y="65"/>
                  </a:cubicBezTo>
                  <a:lnTo>
                    <a:pt x="251" y="81"/>
                  </a:lnTo>
                  <a:cubicBezTo>
                    <a:pt x="250" y="81"/>
                    <a:pt x="249" y="81"/>
                    <a:pt x="249" y="81"/>
                  </a:cubicBezTo>
                  <a:lnTo>
                    <a:pt x="155" y="81"/>
                  </a:lnTo>
                  <a:cubicBezTo>
                    <a:pt x="154" y="81"/>
                    <a:pt x="152" y="81"/>
                    <a:pt x="151" y="80"/>
                  </a:cubicBezTo>
                  <a:lnTo>
                    <a:pt x="122" y="60"/>
                  </a:lnTo>
                  <a:lnTo>
                    <a:pt x="129" y="61"/>
                  </a:lnTo>
                  <a:lnTo>
                    <a:pt x="104" y="71"/>
                  </a:lnTo>
                  <a:cubicBezTo>
                    <a:pt x="101" y="72"/>
                    <a:pt x="99" y="72"/>
                    <a:pt x="97" y="71"/>
                  </a:cubicBezTo>
                  <a:lnTo>
                    <a:pt x="84" y="64"/>
                  </a:lnTo>
                  <a:lnTo>
                    <a:pt x="91" y="65"/>
                  </a:lnTo>
                  <a:lnTo>
                    <a:pt x="65" y="74"/>
                  </a:lnTo>
                  <a:cubicBezTo>
                    <a:pt x="64" y="75"/>
                    <a:pt x="62" y="75"/>
                    <a:pt x="61" y="75"/>
                  </a:cubicBezTo>
                  <a:lnTo>
                    <a:pt x="35" y="72"/>
                  </a:lnTo>
                  <a:lnTo>
                    <a:pt x="37" y="72"/>
                  </a:lnTo>
                  <a:lnTo>
                    <a:pt x="8" y="75"/>
                  </a:lnTo>
                  <a:lnTo>
                    <a:pt x="7" y="59"/>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0" name="Freeform 933"/>
            <p:cNvSpPr>
              <a:spLocks/>
            </p:cNvSpPr>
            <p:nvPr/>
          </p:nvSpPr>
          <p:spPr bwMode="auto">
            <a:xfrm>
              <a:off x="3016082" y="2677230"/>
              <a:ext cx="984741" cy="1449052"/>
            </a:xfrm>
            <a:custGeom>
              <a:avLst/>
              <a:gdLst/>
              <a:ahLst/>
              <a:cxnLst>
                <a:cxn ang="0">
                  <a:pos x="1" y="213"/>
                </a:cxn>
                <a:cxn ang="0">
                  <a:pos x="5" y="243"/>
                </a:cxn>
                <a:cxn ang="0">
                  <a:pos x="30" y="247"/>
                </a:cxn>
                <a:cxn ang="0">
                  <a:pos x="42" y="259"/>
                </a:cxn>
                <a:cxn ang="0">
                  <a:pos x="49" y="256"/>
                </a:cxn>
                <a:cxn ang="0">
                  <a:pos x="58" y="274"/>
                </a:cxn>
                <a:cxn ang="0">
                  <a:pos x="65" y="276"/>
                </a:cxn>
                <a:cxn ang="0">
                  <a:pos x="69" y="270"/>
                </a:cxn>
                <a:cxn ang="0">
                  <a:pos x="81" y="276"/>
                </a:cxn>
                <a:cxn ang="0">
                  <a:pos x="84" y="266"/>
                </a:cxn>
                <a:cxn ang="0">
                  <a:pos x="94" y="266"/>
                </a:cxn>
                <a:cxn ang="0">
                  <a:pos x="102" y="277"/>
                </a:cxn>
                <a:cxn ang="0">
                  <a:pos x="99" y="291"/>
                </a:cxn>
                <a:cxn ang="0">
                  <a:pos x="137" y="309"/>
                </a:cxn>
                <a:cxn ang="0">
                  <a:pos x="151" y="319"/>
                </a:cxn>
                <a:cxn ang="0">
                  <a:pos x="185" y="337"/>
                </a:cxn>
                <a:cxn ang="0">
                  <a:pos x="210" y="353"/>
                </a:cxn>
                <a:cxn ang="0">
                  <a:pos x="216" y="370"/>
                </a:cxn>
                <a:cxn ang="0">
                  <a:pos x="219" y="387"/>
                </a:cxn>
                <a:cxn ang="0">
                  <a:pos x="215" y="414"/>
                </a:cxn>
                <a:cxn ang="0">
                  <a:pos x="227" y="439"/>
                </a:cxn>
                <a:cxn ang="0">
                  <a:pos x="251" y="460"/>
                </a:cxn>
                <a:cxn ang="0">
                  <a:pos x="322" y="517"/>
                </a:cxn>
                <a:cxn ang="0">
                  <a:pos x="391" y="588"/>
                </a:cxn>
                <a:cxn ang="0">
                  <a:pos x="403" y="615"/>
                </a:cxn>
                <a:cxn ang="0">
                  <a:pos x="424" y="636"/>
                </a:cxn>
                <a:cxn ang="0">
                  <a:pos x="441" y="656"/>
                </a:cxn>
                <a:cxn ang="0">
                  <a:pos x="460" y="691"/>
                </a:cxn>
                <a:cxn ang="0">
                  <a:pos x="474" y="707"/>
                </a:cxn>
                <a:cxn ang="0">
                  <a:pos x="492" y="727"/>
                </a:cxn>
                <a:cxn ang="0">
                  <a:pos x="519" y="759"/>
                </a:cxn>
                <a:cxn ang="0">
                  <a:pos x="534" y="774"/>
                </a:cxn>
                <a:cxn ang="0">
                  <a:pos x="562" y="807"/>
                </a:cxn>
                <a:cxn ang="0">
                  <a:pos x="575" y="817"/>
                </a:cxn>
                <a:cxn ang="0">
                  <a:pos x="585" y="826"/>
                </a:cxn>
                <a:cxn ang="0">
                  <a:pos x="594" y="807"/>
                </a:cxn>
                <a:cxn ang="0">
                  <a:pos x="593" y="754"/>
                </a:cxn>
                <a:cxn ang="0">
                  <a:pos x="618" y="721"/>
                </a:cxn>
                <a:cxn ang="0">
                  <a:pos x="589" y="703"/>
                </a:cxn>
                <a:cxn ang="0">
                  <a:pos x="567" y="663"/>
                </a:cxn>
                <a:cxn ang="0">
                  <a:pos x="544" y="606"/>
                </a:cxn>
                <a:cxn ang="0">
                  <a:pos x="521" y="522"/>
                </a:cxn>
                <a:cxn ang="0">
                  <a:pos x="487" y="497"/>
                </a:cxn>
                <a:cxn ang="0">
                  <a:pos x="453" y="507"/>
                </a:cxn>
                <a:cxn ang="0">
                  <a:pos x="424" y="454"/>
                </a:cxn>
                <a:cxn ang="0">
                  <a:pos x="391" y="411"/>
                </a:cxn>
                <a:cxn ang="0">
                  <a:pos x="364" y="366"/>
                </a:cxn>
                <a:cxn ang="0">
                  <a:pos x="367" y="302"/>
                </a:cxn>
                <a:cxn ang="0">
                  <a:pos x="360" y="240"/>
                </a:cxn>
                <a:cxn ang="0">
                  <a:pos x="327" y="182"/>
                </a:cxn>
                <a:cxn ang="0">
                  <a:pos x="273" y="171"/>
                </a:cxn>
                <a:cxn ang="0">
                  <a:pos x="255" y="121"/>
                </a:cxn>
                <a:cxn ang="0">
                  <a:pos x="229" y="31"/>
                </a:cxn>
                <a:cxn ang="0">
                  <a:pos x="186" y="1"/>
                </a:cxn>
                <a:cxn ang="0">
                  <a:pos x="165" y="38"/>
                </a:cxn>
                <a:cxn ang="0">
                  <a:pos x="45" y="135"/>
                </a:cxn>
                <a:cxn ang="0">
                  <a:pos x="30" y="132"/>
                </a:cxn>
                <a:cxn ang="0">
                  <a:pos x="1" y="182"/>
                </a:cxn>
              </a:cxnLst>
              <a:rect l="0" t="0" r="r" b="b"/>
              <a:pathLst>
                <a:path w="618" h="828">
                  <a:moveTo>
                    <a:pt x="0" y="189"/>
                  </a:moveTo>
                  <a:lnTo>
                    <a:pt x="1" y="196"/>
                  </a:lnTo>
                  <a:lnTo>
                    <a:pt x="4" y="198"/>
                  </a:lnTo>
                  <a:lnTo>
                    <a:pt x="5" y="199"/>
                  </a:lnTo>
                  <a:lnTo>
                    <a:pt x="1" y="213"/>
                  </a:lnTo>
                  <a:lnTo>
                    <a:pt x="0" y="214"/>
                  </a:lnTo>
                  <a:lnTo>
                    <a:pt x="0" y="217"/>
                  </a:lnTo>
                  <a:lnTo>
                    <a:pt x="4" y="221"/>
                  </a:lnTo>
                  <a:lnTo>
                    <a:pt x="5" y="236"/>
                  </a:lnTo>
                  <a:lnTo>
                    <a:pt x="5" y="243"/>
                  </a:lnTo>
                  <a:lnTo>
                    <a:pt x="9" y="246"/>
                  </a:lnTo>
                  <a:lnTo>
                    <a:pt x="11" y="244"/>
                  </a:lnTo>
                  <a:lnTo>
                    <a:pt x="16" y="243"/>
                  </a:lnTo>
                  <a:lnTo>
                    <a:pt x="24" y="244"/>
                  </a:lnTo>
                  <a:lnTo>
                    <a:pt x="30" y="247"/>
                  </a:lnTo>
                  <a:lnTo>
                    <a:pt x="37" y="252"/>
                  </a:lnTo>
                  <a:lnTo>
                    <a:pt x="40" y="256"/>
                  </a:lnTo>
                  <a:lnTo>
                    <a:pt x="40" y="258"/>
                  </a:lnTo>
                  <a:lnTo>
                    <a:pt x="41" y="259"/>
                  </a:lnTo>
                  <a:lnTo>
                    <a:pt x="42" y="259"/>
                  </a:lnTo>
                  <a:lnTo>
                    <a:pt x="43" y="259"/>
                  </a:lnTo>
                  <a:lnTo>
                    <a:pt x="41" y="258"/>
                  </a:lnTo>
                  <a:lnTo>
                    <a:pt x="42" y="256"/>
                  </a:lnTo>
                  <a:lnTo>
                    <a:pt x="43" y="255"/>
                  </a:lnTo>
                  <a:lnTo>
                    <a:pt x="49" y="256"/>
                  </a:lnTo>
                  <a:lnTo>
                    <a:pt x="51" y="258"/>
                  </a:lnTo>
                  <a:lnTo>
                    <a:pt x="49" y="263"/>
                  </a:lnTo>
                  <a:lnTo>
                    <a:pt x="54" y="269"/>
                  </a:lnTo>
                  <a:lnTo>
                    <a:pt x="55" y="273"/>
                  </a:lnTo>
                  <a:lnTo>
                    <a:pt x="58" y="274"/>
                  </a:lnTo>
                  <a:lnTo>
                    <a:pt x="60" y="277"/>
                  </a:lnTo>
                  <a:lnTo>
                    <a:pt x="60" y="277"/>
                  </a:lnTo>
                  <a:lnTo>
                    <a:pt x="63" y="277"/>
                  </a:lnTo>
                  <a:lnTo>
                    <a:pt x="65" y="277"/>
                  </a:lnTo>
                  <a:lnTo>
                    <a:pt x="65" y="276"/>
                  </a:lnTo>
                  <a:lnTo>
                    <a:pt x="64" y="275"/>
                  </a:lnTo>
                  <a:lnTo>
                    <a:pt x="63" y="273"/>
                  </a:lnTo>
                  <a:lnTo>
                    <a:pt x="64" y="270"/>
                  </a:lnTo>
                  <a:lnTo>
                    <a:pt x="66" y="271"/>
                  </a:lnTo>
                  <a:lnTo>
                    <a:pt x="69" y="270"/>
                  </a:lnTo>
                  <a:lnTo>
                    <a:pt x="71" y="271"/>
                  </a:lnTo>
                  <a:lnTo>
                    <a:pt x="73" y="273"/>
                  </a:lnTo>
                  <a:lnTo>
                    <a:pt x="76" y="273"/>
                  </a:lnTo>
                  <a:lnTo>
                    <a:pt x="78" y="277"/>
                  </a:lnTo>
                  <a:lnTo>
                    <a:pt x="81" y="276"/>
                  </a:lnTo>
                  <a:lnTo>
                    <a:pt x="83" y="276"/>
                  </a:lnTo>
                  <a:lnTo>
                    <a:pt x="84" y="274"/>
                  </a:lnTo>
                  <a:lnTo>
                    <a:pt x="84" y="273"/>
                  </a:lnTo>
                  <a:lnTo>
                    <a:pt x="83" y="269"/>
                  </a:lnTo>
                  <a:lnTo>
                    <a:pt x="84" y="266"/>
                  </a:lnTo>
                  <a:lnTo>
                    <a:pt x="88" y="263"/>
                  </a:lnTo>
                  <a:lnTo>
                    <a:pt x="91" y="263"/>
                  </a:lnTo>
                  <a:lnTo>
                    <a:pt x="93" y="263"/>
                  </a:lnTo>
                  <a:lnTo>
                    <a:pt x="93" y="266"/>
                  </a:lnTo>
                  <a:lnTo>
                    <a:pt x="94" y="266"/>
                  </a:lnTo>
                  <a:lnTo>
                    <a:pt x="95" y="269"/>
                  </a:lnTo>
                  <a:lnTo>
                    <a:pt x="95" y="270"/>
                  </a:lnTo>
                  <a:lnTo>
                    <a:pt x="96" y="270"/>
                  </a:lnTo>
                  <a:lnTo>
                    <a:pt x="102" y="273"/>
                  </a:lnTo>
                  <a:lnTo>
                    <a:pt x="102" y="277"/>
                  </a:lnTo>
                  <a:lnTo>
                    <a:pt x="100" y="280"/>
                  </a:lnTo>
                  <a:lnTo>
                    <a:pt x="101" y="281"/>
                  </a:lnTo>
                  <a:lnTo>
                    <a:pt x="101" y="282"/>
                  </a:lnTo>
                  <a:lnTo>
                    <a:pt x="99" y="287"/>
                  </a:lnTo>
                  <a:lnTo>
                    <a:pt x="99" y="291"/>
                  </a:lnTo>
                  <a:lnTo>
                    <a:pt x="100" y="296"/>
                  </a:lnTo>
                  <a:lnTo>
                    <a:pt x="101" y="297"/>
                  </a:lnTo>
                  <a:lnTo>
                    <a:pt x="105" y="298"/>
                  </a:lnTo>
                  <a:lnTo>
                    <a:pt x="118" y="302"/>
                  </a:lnTo>
                  <a:lnTo>
                    <a:pt x="137" y="309"/>
                  </a:lnTo>
                  <a:lnTo>
                    <a:pt x="138" y="309"/>
                  </a:lnTo>
                  <a:lnTo>
                    <a:pt x="138" y="310"/>
                  </a:lnTo>
                  <a:lnTo>
                    <a:pt x="144" y="314"/>
                  </a:lnTo>
                  <a:lnTo>
                    <a:pt x="145" y="314"/>
                  </a:lnTo>
                  <a:lnTo>
                    <a:pt x="151" y="319"/>
                  </a:lnTo>
                  <a:lnTo>
                    <a:pt x="154" y="321"/>
                  </a:lnTo>
                  <a:lnTo>
                    <a:pt x="161" y="334"/>
                  </a:lnTo>
                  <a:lnTo>
                    <a:pt x="177" y="334"/>
                  </a:lnTo>
                  <a:lnTo>
                    <a:pt x="178" y="335"/>
                  </a:lnTo>
                  <a:lnTo>
                    <a:pt x="185" y="337"/>
                  </a:lnTo>
                  <a:lnTo>
                    <a:pt x="187" y="339"/>
                  </a:lnTo>
                  <a:lnTo>
                    <a:pt x="197" y="348"/>
                  </a:lnTo>
                  <a:lnTo>
                    <a:pt x="202" y="349"/>
                  </a:lnTo>
                  <a:lnTo>
                    <a:pt x="209" y="352"/>
                  </a:lnTo>
                  <a:lnTo>
                    <a:pt x="210" y="353"/>
                  </a:lnTo>
                  <a:lnTo>
                    <a:pt x="215" y="357"/>
                  </a:lnTo>
                  <a:lnTo>
                    <a:pt x="217" y="364"/>
                  </a:lnTo>
                  <a:lnTo>
                    <a:pt x="214" y="368"/>
                  </a:lnTo>
                  <a:lnTo>
                    <a:pt x="215" y="369"/>
                  </a:lnTo>
                  <a:lnTo>
                    <a:pt x="216" y="370"/>
                  </a:lnTo>
                  <a:lnTo>
                    <a:pt x="220" y="374"/>
                  </a:lnTo>
                  <a:lnTo>
                    <a:pt x="221" y="380"/>
                  </a:lnTo>
                  <a:lnTo>
                    <a:pt x="217" y="384"/>
                  </a:lnTo>
                  <a:lnTo>
                    <a:pt x="216" y="387"/>
                  </a:lnTo>
                  <a:lnTo>
                    <a:pt x="219" y="387"/>
                  </a:lnTo>
                  <a:lnTo>
                    <a:pt x="220" y="393"/>
                  </a:lnTo>
                  <a:lnTo>
                    <a:pt x="217" y="397"/>
                  </a:lnTo>
                  <a:lnTo>
                    <a:pt x="213" y="406"/>
                  </a:lnTo>
                  <a:lnTo>
                    <a:pt x="209" y="408"/>
                  </a:lnTo>
                  <a:lnTo>
                    <a:pt x="215" y="414"/>
                  </a:lnTo>
                  <a:lnTo>
                    <a:pt x="217" y="418"/>
                  </a:lnTo>
                  <a:lnTo>
                    <a:pt x="216" y="424"/>
                  </a:lnTo>
                  <a:lnTo>
                    <a:pt x="216" y="427"/>
                  </a:lnTo>
                  <a:lnTo>
                    <a:pt x="220" y="432"/>
                  </a:lnTo>
                  <a:lnTo>
                    <a:pt x="227" y="439"/>
                  </a:lnTo>
                  <a:lnTo>
                    <a:pt x="246" y="453"/>
                  </a:lnTo>
                  <a:lnTo>
                    <a:pt x="247" y="452"/>
                  </a:lnTo>
                  <a:lnTo>
                    <a:pt x="251" y="454"/>
                  </a:lnTo>
                  <a:lnTo>
                    <a:pt x="250" y="457"/>
                  </a:lnTo>
                  <a:lnTo>
                    <a:pt x="251" y="460"/>
                  </a:lnTo>
                  <a:lnTo>
                    <a:pt x="294" y="492"/>
                  </a:lnTo>
                  <a:lnTo>
                    <a:pt x="310" y="508"/>
                  </a:lnTo>
                  <a:lnTo>
                    <a:pt x="312" y="508"/>
                  </a:lnTo>
                  <a:lnTo>
                    <a:pt x="315" y="512"/>
                  </a:lnTo>
                  <a:lnTo>
                    <a:pt x="322" y="517"/>
                  </a:lnTo>
                  <a:lnTo>
                    <a:pt x="329" y="522"/>
                  </a:lnTo>
                  <a:lnTo>
                    <a:pt x="346" y="536"/>
                  </a:lnTo>
                  <a:lnTo>
                    <a:pt x="375" y="564"/>
                  </a:lnTo>
                  <a:lnTo>
                    <a:pt x="390" y="580"/>
                  </a:lnTo>
                  <a:lnTo>
                    <a:pt x="391" y="588"/>
                  </a:lnTo>
                  <a:lnTo>
                    <a:pt x="396" y="596"/>
                  </a:lnTo>
                  <a:lnTo>
                    <a:pt x="396" y="598"/>
                  </a:lnTo>
                  <a:lnTo>
                    <a:pt x="402" y="606"/>
                  </a:lnTo>
                  <a:lnTo>
                    <a:pt x="401" y="613"/>
                  </a:lnTo>
                  <a:lnTo>
                    <a:pt x="403" y="615"/>
                  </a:lnTo>
                  <a:lnTo>
                    <a:pt x="409" y="622"/>
                  </a:lnTo>
                  <a:lnTo>
                    <a:pt x="413" y="625"/>
                  </a:lnTo>
                  <a:lnTo>
                    <a:pt x="415" y="627"/>
                  </a:lnTo>
                  <a:lnTo>
                    <a:pt x="418" y="628"/>
                  </a:lnTo>
                  <a:lnTo>
                    <a:pt x="424" y="636"/>
                  </a:lnTo>
                  <a:lnTo>
                    <a:pt x="427" y="640"/>
                  </a:lnTo>
                  <a:lnTo>
                    <a:pt x="431" y="647"/>
                  </a:lnTo>
                  <a:lnTo>
                    <a:pt x="433" y="647"/>
                  </a:lnTo>
                  <a:lnTo>
                    <a:pt x="438" y="654"/>
                  </a:lnTo>
                  <a:lnTo>
                    <a:pt x="441" y="656"/>
                  </a:lnTo>
                  <a:lnTo>
                    <a:pt x="450" y="669"/>
                  </a:lnTo>
                  <a:lnTo>
                    <a:pt x="451" y="677"/>
                  </a:lnTo>
                  <a:lnTo>
                    <a:pt x="453" y="679"/>
                  </a:lnTo>
                  <a:lnTo>
                    <a:pt x="455" y="688"/>
                  </a:lnTo>
                  <a:lnTo>
                    <a:pt x="460" y="691"/>
                  </a:lnTo>
                  <a:lnTo>
                    <a:pt x="461" y="701"/>
                  </a:lnTo>
                  <a:lnTo>
                    <a:pt x="462" y="697"/>
                  </a:lnTo>
                  <a:lnTo>
                    <a:pt x="462" y="700"/>
                  </a:lnTo>
                  <a:lnTo>
                    <a:pt x="465" y="697"/>
                  </a:lnTo>
                  <a:lnTo>
                    <a:pt x="474" y="707"/>
                  </a:lnTo>
                  <a:lnTo>
                    <a:pt x="481" y="716"/>
                  </a:lnTo>
                  <a:lnTo>
                    <a:pt x="483" y="715"/>
                  </a:lnTo>
                  <a:lnTo>
                    <a:pt x="484" y="717"/>
                  </a:lnTo>
                  <a:lnTo>
                    <a:pt x="487" y="721"/>
                  </a:lnTo>
                  <a:lnTo>
                    <a:pt x="492" y="727"/>
                  </a:lnTo>
                  <a:lnTo>
                    <a:pt x="498" y="732"/>
                  </a:lnTo>
                  <a:lnTo>
                    <a:pt x="502" y="736"/>
                  </a:lnTo>
                  <a:lnTo>
                    <a:pt x="510" y="748"/>
                  </a:lnTo>
                  <a:lnTo>
                    <a:pt x="513" y="751"/>
                  </a:lnTo>
                  <a:lnTo>
                    <a:pt x="519" y="759"/>
                  </a:lnTo>
                  <a:lnTo>
                    <a:pt x="520" y="765"/>
                  </a:lnTo>
                  <a:lnTo>
                    <a:pt x="521" y="766"/>
                  </a:lnTo>
                  <a:lnTo>
                    <a:pt x="521" y="763"/>
                  </a:lnTo>
                  <a:lnTo>
                    <a:pt x="522" y="765"/>
                  </a:lnTo>
                  <a:lnTo>
                    <a:pt x="534" y="774"/>
                  </a:lnTo>
                  <a:lnTo>
                    <a:pt x="538" y="777"/>
                  </a:lnTo>
                  <a:lnTo>
                    <a:pt x="540" y="778"/>
                  </a:lnTo>
                  <a:lnTo>
                    <a:pt x="541" y="780"/>
                  </a:lnTo>
                  <a:lnTo>
                    <a:pt x="553" y="792"/>
                  </a:lnTo>
                  <a:lnTo>
                    <a:pt x="562" y="807"/>
                  </a:lnTo>
                  <a:lnTo>
                    <a:pt x="563" y="811"/>
                  </a:lnTo>
                  <a:lnTo>
                    <a:pt x="563" y="815"/>
                  </a:lnTo>
                  <a:lnTo>
                    <a:pt x="567" y="815"/>
                  </a:lnTo>
                  <a:lnTo>
                    <a:pt x="569" y="817"/>
                  </a:lnTo>
                  <a:lnTo>
                    <a:pt x="575" y="817"/>
                  </a:lnTo>
                  <a:lnTo>
                    <a:pt x="576" y="820"/>
                  </a:lnTo>
                  <a:lnTo>
                    <a:pt x="581" y="822"/>
                  </a:lnTo>
                  <a:lnTo>
                    <a:pt x="580" y="826"/>
                  </a:lnTo>
                  <a:lnTo>
                    <a:pt x="582" y="828"/>
                  </a:lnTo>
                  <a:lnTo>
                    <a:pt x="585" y="826"/>
                  </a:lnTo>
                  <a:lnTo>
                    <a:pt x="598" y="827"/>
                  </a:lnTo>
                  <a:lnTo>
                    <a:pt x="601" y="826"/>
                  </a:lnTo>
                  <a:lnTo>
                    <a:pt x="599" y="817"/>
                  </a:lnTo>
                  <a:lnTo>
                    <a:pt x="594" y="810"/>
                  </a:lnTo>
                  <a:lnTo>
                    <a:pt x="594" y="807"/>
                  </a:lnTo>
                  <a:lnTo>
                    <a:pt x="593" y="802"/>
                  </a:lnTo>
                  <a:lnTo>
                    <a:pt x="598" y="766"/>
                  </a:lnTo>
                  <a:lnTo>
                    <a:pt x="595" y="765"/>
                  </a:lnTo>
                  <a:lnTo>
                    <a:pt x="593" y="759"/>
                  </a:lnTo>
                  <a:lnTo>
                    <a:pt x="593" y="754"/>
                  </a:lnTo>
                  <a:lnTo>
                    <a:pt x="598" y="750"/>
                  </a:lnTo>
                  <a:lnTo>
                    <a:pt x="607" y="746"/>
                  </a:lnTo>
                  <a:lnTo>
                    <a:pt x="616" y="748"/>
                  </a:lnTo>
                  <a:lnTo>
                    <a:pt x="618" y="730"/>
                  </a:lnTo>
                  <a:lnTo>
                    <a:pt x="618" y="721"/>
                  </a:lnTo>
                  <a:lnTo>
                    <a:pt x="611" y="711"/>
                  </a:lnTo>
                  <a:lnTo>
                    <a:pt x="599" y="708"/>
                  </a:lnTo>
                  <a:lnTo>
                    <a:pt x="591" y="710"/>
                  </a:lnTo>
                  <a:lnTo>
                    <a:pt x="587" y="707"/>
                  </a:lnTo>
                  <a:lnTo>
                    <a:pt x="589" y="703"/>
                  </a:lnTo>
                  <a:lnTo>
                    <a:pt x="582" y="697"/>
                  </a:lnTo>
                  <a:lnTo>
                    <a:pt x="579" y="688"/>
                  </a:lnTo>
                  <a:lnTo>
                    <a:pt x="573" y="673"/>
                  </a:lnTo>
                  <a:lnTo>
                    <a:pt x="570" y="669"/>
                  </a:lnTo>
                  <a:lnTo>
                    <a:pt x="567" y="663"/>
                  </a:lnTo>
                  <a:lnTo>
                    <a:pt x="562" y="657"/>
                  </a:lnTo>
                  <a:lnTo>
                    <a:pt x="561" y="654"/>
                  </a:lnTo>
                  <a:lnTo>
                    <a:pt x="557" y="631"/>
                  </a:lnTo>
                  <a:lnTo>
                    <a:pt x="546" y="617"/>
                  </a:lnTo>
                  <a:lnTo>
                    <a:pt x="544" y="606"/>
                  </a:lnTo>
                  <a:lnTo>
                    <a:pt x="537" y="585"/>
                  </a:lnTo>
                  <a:lnTo>
                    <a:pt x="539" y="572"/>
                  </a:lnTo>
                  <a:lnTo>
                    <a:pt x="535" y="562"/>
                  </a:lnTo>
                  <a:lnTo>
                    <a:pt x="537" y="552"/>
                  </a:lnTo>
                  <a:lnTo>
                    <a:pt x="521" y="522"/>
                  </a:lnTo>
                  <a:lnTo>
                    <a:pt x="516" y="518"/>
                  </a:lnTo>
                  <a:lnTo>
                    <a:pt x="508" y="503"/>
                  </a:lnTo>
                  <a:lnTo>
                    <a:pt x="504" y="502"/>
                  </a:lnTo>
                  <a:lnTo>
                    <a:pt x="496" y="495"/>
                  </a:lnTo>
                  <a:lnTo>
                    <a:pt x="487" y="497"/>
                  </a:lnTo>
                  <a:lnTo>
                    <a:pt x="479" y="498"/>
                  </a:lnTo>
                  <a:lnTo>
                    <a:pt x="475" y="501"/>
                  </a:lnTo>
                  <a:lnTo>
                    <a:pt x="468" y="501"/>
                  </a:lnTo>
                  <a:lnTo>
                    <a:pt x="461" y="506"/>
                  </a:lnTo>
                  <a:lnTo>
                    <a:pt x="453" y="507"/>
                  </a:lnTo>
                  <a:lnTo>
                    <a:pt x="443" y="501"/>
                  </a:lnTo>
                  <a:lnTo>
                    <a:pt x="436" y="485"/>
                  </a:lnTo>
                  <a:lnTo>
                    <a:pt x="431" y="474"/>
                  </a:lnTo>
                  <a:lnTo>
                    <a:pt x="430" y="468"/>
                  </a:lnTo>
                  <a:lnTo>
                    <a:pt x="424" y="454"/>
                  </a:lnTo>
                  <a:lnTo>
                    <a:pt x="417" y="442"/>
                  </a:lnTo>
                  <a:lnTo>
                    <a:pt x="411" y="431"/>
                  </a:lnTo>
                  <a:lnTo>
                    <a:pt x="405" y="424"/>
                  </a:lnTo>
                  <a:lnTo>
                    <a:pt x="397" y="413"/>
                  </a:lnTo>
                  <a:lnTo>
                    <a:pt x="391" y="411"/>
                  </a:lnTo>
                  <a:lnTo>
                    <a:pt x="388" y="411"/>
                  </a:lnTo>
                  <a:lnTo>
                    <a:pt x="384" y="408"/>
                  </a:lnTo>
                  <a:lnTo>
                    <a:pt x="377" y="399"/>
                  </a:lnTo>
                  <a:lnTo>
                    <a:pt x="370" y="384"/>
                  </a:lnTo>
                  <a:lnTo>
                    <a:pt x="364" y="366"/>
                  </a:lnTo>
                  <a:lnTo>
                    <a:pt x="363" y="349"/>
                  </a:lnTo>
                  <a:lnTo>
                    <a:pt x="361" y="336"/>
                  </a:lnTo>
                  <a:lnTo>
                    <a:pt x="363" y="319"/>
                  </a:lnTo>
                  <a:lnTo>
                    <a:pt x="365" y="309"/>
                  </a:lnTo>
                  <a:lnTo>
                    <a:pt x="367" y="302"/>
                  </a:lnTo>
                  <a:lnTo>
                    <a:pt x="370" y="287"/>
                  </a:lnTo>
                  <a:lnTo>
                    <a:pt x="369" y="275"/>
                  </a:lnTo>
                  <a:lnTo>
                    <a:pt x="370" y="266"/>
                  </a:lnTo>
                  <a:lnTo>
                    <a:pt x="366" y="249"/>
                  </a:lnTo>
                  <a:lnTo>
                    <a:pt x="360" y="240"/>
                  </a:lnTo>
                  <a:lnTo>
                    <a:pt x="346" y="221"/>
                  </a:lnTo>
                  <a:lnTo>
                    <a:pt x="335" y="217"/>
                  </a:lnTo>
                  <a:lnTo>
                    <a:pt x="331" y="208"/>
                  </a:lnTo>
                  <a:lnTo>
                    <a:pt x="329" y="189"/>
                  </a:lnTo>
                  <a:lnTo>
                    <a:pt x="327" y="182"/>
                  </a:lnTo>
                  <a:lnTo>
                    <a:pt x="318" y="177"/>
                  </a:lnTo>
                  <a:lnTo>
                    <a:pt x="311" y="178"/>
                  </a:lnTo>
                  <a:lnTo>
                    <a:pt x="298" y="177"/>
                  </a:lnTo>
                  <a:lnTo>
                    <a:pt x="277" y="171"/>
                  </a:lnTo>
                  <a:lnTo>
                    <a:pt x="273" y="171"/>
                  </a:lnTo>
                  <a:lnTo>
                    <a:pt x="265" y="166"/>
                  </a:lnTo>
                  <a:lnTo>
                    <a:pt x="264" y="164"/>
                  </a:lnTo>
                  <a:lnTo>
                    <a:pt x="258" y="159"/>
                  </a:lnTo>
                  <a:lnTo>
                    <a:pt x="255" y="136"/>
                  </a:lnTo>
                  <a:lnTo>
                    <a:pt x="255" y="121"/>
                  </a:lnTo>
                  <a:lnTo>
                    <a:pt x="249" y="90"/>
                  </a:lnTo>
                  <a:lnTo>
                    <a:pt x="241" y="75"/>
                  </a:lnTo>
                  <a:lnTo>
                    <a:pt x="237" y="54"/>
                  </a:lnTo>
                  <a:lnTo>
                    <a:pt x="231" y="40"/>
                  </a:lnTo>
                  <a:lnTo>
                    <a:pt x="229" y="31"/>
                  </a:lnTo>
                  <a:lnTo>
                    <a:pt x="222" y="18"/>
                  </a:lnTo>
                  <a:lnTo>
                    <a:pt x="209" y="12"/>
                  </a:lnTo>
                  <a:lnTo>
                    <a:pt x="197" y="4"/>
                  </a:lnTo>
                  <a:lnTo>
                    <a:pt x="192" y="1"/>
                  </a:lnTo>
                  <a:lnTo>
                    <a:pt x="186" y="1"/>
                  </a:lnTo>
                  <a:lnTo>
                    <a:pt x="183" y="1"/>
                  </a:lnTo>
                  <a:lnTo>
                    <a:pt x="177" y="0"/>
                  </a:lnTo>
                  <a:lnTo>
                    <a:pt x="161" y="10"/>
                  </a:lnTo>
                  <a:lnTo>
                    <a:pt x="161" y="28"/>
                  </a:lnTo>
                  <a:lnTo>
                    <a:pt x="165" y="38"/>
                  </a:lnTo>
                  <a:lnTo>
                    <a:pt x="161" y="44"/>
                  </a:lnTo>
                  <a:lnTo>
                    <a:pt x="144" y="66"/>
                  </a:lnTo>
                  <a:lnTo>
                    <a:pt x="121" y="84"/>
                  </a:lnTo>
                  <a:lnTo>
                    <a:pt x="70" y="115"/>
                  </a:lnTo>
                  <a:lnTo>
                    <a:pt x="45" y="135"/>
                  </a:lnTo>
                  <a:lnTo>
                    <a:pt x="40" y="118"/>
                  </a:lnTo>
                  <a:lnTo>
                    <a:pt x="36" y="118"/>
                  </a:lnTo>
                  <a:lnTo>
                    <a:pt x="34" y="123"/>
                  </a:lnTo>
                  <a:lnTo>
                    <a:pt x="36" y="128"/>
                  </a:lnTo>
                  <a:lnTo>
                    <a:pt x="30" y="132"/>
                  </a:lnTo>
                  <a:lnTo>
                    <a:pt x="23" y="148"/>
                  </a:lnTo>
                  <a:lnTo>
                    <a:pt x="13" y="163"/>
                  </a:lnTo>
                  <a:lnTo>
                    <a:pt x="12" y="164"/>
                  </a:lnTo>
                  <a:lnTo>
                    <a:pt x="3" y="178"/>
                  </a:lnTo>
                  <a:lnTo>
                    <a:pt x="1" y="182"/>
                  </a:lnTo>
                  <a:lnTo>
                    <a:pt x="0" y="189"/>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2" name="Freeform 935"/>
            <p:cNvSpPr>
              <a:spLocks/>
            </p:cNvSpPr>
            <p:nvPr/>
          </p:nvSpPr>
          <p:spPr bwMode="auto">
            <a:xfrm>
              <a:off x="1811447" y="881666"/>
              <a:ext cx="1558377" cy="2026573"/>
            </a:xfrm>
            <a:custGeom>
              <a:avLst/>
              <a:gdLst/>
              <a:ahLst/>
              <a:cxnLst>
                <a:cxn ang="0">
                  <a:pos x="978" y="498"/>
                </a:cxn>
                <a:cxn ang="0">
                  <a:pos x="955" y="751"/>
                </a:cxn>
                <a:cxn ang="0">
                  <a:pos x="930" y="813"/>
                </a:cxn>
                <a:cxn ang="0">
                  <a:pos x="881" y="810"/>
                </a:cxn>
                <a:cxn ang="0">
                  <a:pos x="882" y="859"/>
                </a:cxn>
                <a:cxn ang="0">
                  <a:pos x="927" y="932"/>
                </a:cxn>
                <a:cxn ang="0">
                  <a:pos x="931" y="1010"/>
                </a:cxn>
                <a:cxn ang="0">
                  <a:pos x="940" y="1090"/>
                </a:cxn>
                <a:cxn ang="0">
                  <a:pos x="824" y="1107"/>
                </a:cxn>
                <a:cxn ang="0">
                  <a:pos x="789" y="1084"/>
                </a:cxn>
                <a:cxn ang="0">
                  <a:pos x="759" y="1079"/>
                </a:cxn>
                <a:cxn ang="0">
                  <a:pos x="729" y="1024"/>
                </a:cxn>
                <a:cxn ang="0">
                  <a:pos x="704" y="1005"/>
                </a:cxn>
                <a:cxn ang="0">
                  <a:pos x="662" y="983"/>
                </a:cxn>
                <a:cxn ang="0">
                  <a:pos x="646" y="963"/>
                </a:cxn>
                <a:cxn ang="0">
                  <a:pos x="637" y="951"/>
                </a:cxn>
                <a:cxn ang="0">
                  <a:pos x="633" y="931"/>
                </a:cxn>
                <a:cxn ang="0">
                  <a:pos x="627" y="910"/>
                </a:cxn>
                <a:cxn ang="0">
                  <a:pos x="632" y="888"/>
                </a:cxn>
                <a:cxn ang="0">
                  <a:pos x="637" y="871"/>
                </a:cxn>
                <a:cxn ang="0">
                  <a:pos x="604" y="855"/>
                </a:cxn>
                <a:cxn ang="0">
                  <a:pos x="579" y="856"/>
                </a:cxn>
                <a:cxn ang="0">
                  <a:pos x="571" y="847"/>
                </a:cxn>
                <a:cxn ang="0">
                  <a:pos x="560" y="850"/>
                </a:cxn>
                <a:cxn ang="0">
                  <a:pos x="556" y="844"/>
                </a:cxn>
                <a:cxn ang="0">
                  <a:pos x="544" y="832"/>
                </a:cxn>
                <a:cxn ang="0">
                  <a:pos x="532" y="822"/>
                </a:cxn>
                <a:cxn ang="0">
                  <a:pos x="529" y="814"/>
                </a:cxn>
                <a:cxn ang="0">
                  <a:pos x="522" y="799"/>
                </a:cxn>
                <a:cxn ang="0">
                  <a:pos x="511" y="783"/>
                </a:cxn>
                <a:cxn ang="0">
                  <a:pos x="498" y="764"/>
                </a:cxn>
                <a:cxn ang="0">
                  <a:pos x="468" y="743"/>
                </a:cxn>
                <a:cxn ang="0">
                  <a:pos x="446" y="712"/>
                </a:cxn>
                <a:cxn ang="0">
                  <a:pos x="436" y="697"/>
                </a:cxn>
                <a:cxn ang="0">
                  <a:pos x="415" y="661"/>
                </a:cxn>
                <a:cxn ang="0">
                  <a:pos x="404" y="640"/>
                </a:cxn>
                <a:cxn ang="0">
                  <a:pos x="399" y="622"/>
                </a:cxn>
                <a:cxn ang="0">
                  <a:pos x="385" y="601"/>
                </a:cxn>
                <a:cxn ang="0">
                  <a:pos x="378" y="563"/>
                </a:cxn>
                <a:cxn ang="0">
                  <a:pos x="357" y="529"/>
                </a:cxn>
                <a:cxn ang="0">
                  <a:pos x="338" y="489"/>
                </a:cxn>
                <a:cxn ang="0">
                  <a:pos x="329" y="432"/>
                </a:cxn>
                <a:cxn ang="0">
                  <a:pos x="319" y="404"/>
                </a:cxn>
                <a:cxn ang="0">
                  <a:pos x="284" y="326"/>
                </a:cxn>
                <a:cxn ang="0">
                  <a:pos x="288" y="283"/>
                </a:cxn>
                <a:cxn ang="0">
                  <a:pos x="302" y="270"/>
                </a:cxn>
                <a:cxn ang="0">
                  <a:pos x="280" y="254"/>
                </a:cxn>
                <a:cxn ang="0">
                  <a:pos x="244" y="242"/>
                </a:cxn>
                <a:cxn ang="0">
                  <a:pos x="217" y="223"/>
                </a:cxn>
                <a:cxn ang="0">
                  <a:pos x="197" y="192"/>
                </a:cxn>
                <a:cxn ang="0">
                  <a:pos x="180" y="184"/>
                </a:cxn>
                <a:cxn ang="0">
                  <a:pos x="166" y="184"/>
                </a:cxn>
                <a:cxn ang="0">
                  <a:pos x="129" y="192"/>
                </a:cxn>
                <a:cxn ang="0">
                  <a:pos x="96" y="167"/>
                </a:cxn>
                <a:cxn ang="0">
                  <a:pos x="84" y="154"/>
                </a:cxn>
                <a:cxn ang="0">
                  <a:pos x="60" y="142"/>
                </a:cxn>
                <a:cxn ang="0">
                  <a:pos x="41" y="138"/>
                </a:cxn>
                <a:cxn ang="0">
                  <a:pos x="6" y="101"/>
                </a:cxn>
                <a:cxn ang="0">
                  <a:pos x="57" y="0"/>
                </a:cxn>
                <a:cxn ang="0">
                  <a:pos x="606" y="262"/>
                </a:cxn>
              </a:cxnLst>
              <a:rect l="0" t="0" r="r" b="b"/>
              <a:pathLst>
                <a:path w="978" h="1158">
                  <a:moveTo>
                    <a:pt x="945" y="283"/>
                  </a:moveTo>
                  <a:lnTo>
                    <a:pt x="933" y="302"/>
                  </a:lnTo>
                  <a:lnTo>
                    <a:pt x="941" y="301"/>
                  </a:lnTo>
                  <a:lnTo>
                    <a:pt x="945" y="330"/>
                  </a:lnTo>
                  <a:lnTo>
                    <a:pt x="958" y="405"/>
                  </a:lnTo>
                  <a:lnTo>
                    <a:pt x="971" y="443"/>
                  </a:lnTo>
                  <a:lnTo>
                    <a:pt x="978" y="498"/>
                  </a:lnTo>
                  <a:lnTo>
                    <a:pt x="965" y="619"/>
                  </a:lnTo>
                  <a:lnTo>
                    <a:pt x="951" y="617"/>
                  </a:lnTo>
                  <a:lnTo>
                    <a:pt x="955" y="643"/>
                  </a:lnTo>
                  <a:lnTo>
                    <a:pt x="958" y="680"/>
                  </a:lnTo>
                  <a:lnTo>
                    <a:pt x="964" y="714"/>
                  </a:lnTo>
                  <a:lnTo>
                    <a:pt x="961" y="733"/>
                  </a:lnTo>
                  <a:lnTo>
                    <a:pt x="955" y="751"/>
                  </a:lnTo>
                  <a:lnTo>
                    <a:pt x="961" y="768"/>
                  </a:lnTo>
                  <a:lnTo>
                    <a:pt x="960" y="783"/>
                  </a:lnTo>
                  <a:lnTo>
                    <a:pt x="960" y="793"/>
                  </a:lnTo>
                  <a:lnTo>
                    <a:pt x="964" y="804"/>
                  </a:lnTo>
                  <a:lnTo>
                    <a:pt x="964" y="810"/>
                  </a:lnTo>
                  <a:lnTo>
                    <a:pt x="948" y="821"/>
                  </a:lnTo>
                  <a:lnTo>
                    <a:pt x="930" y="813"/>
                  </a:lnTo>
                  <a:lnTo>
                    <a:pt x="921" y="811"/>
                  </a:lnTo>
                  <a:lnTo>
                    <a:pt x="901" y="811"/>
                  </a:lnTo>
                  <a:lnTo>
                    <a:pt x="894" y="810"/>
                  </a:lnTo>
                  <a:lnTo>
                    <a:pt x="889" y="808"/>
                  </a:lnTo>
                  <a:lnTo>
                    <a:pt x="886" y="805"/>
                  </a:lnTo>
                  <a:lnTo>
                    <a:pt x="883" y="808"/>
                  </a:lnTo>
                  <a:lnTo>
                    <a:pt x="881" y="810"/>
                  </a:lnTo>
                  <a:lnTo>
                    <a:pt x="871" y="814"/>
                  </a:lnTo>
                  <a:lnTo>
                    <a:pt x="869" y="819"/>
                  </a:lnTo>
                  <a:lnTo>
                    <a:pt x="870" y="823"/>
                  </a:lnTo>
                  <a:lnTo>
                    <a:pt x="870" y="832"/>
                  </a:lnTo>
                  <a:lnTo>
                    <a:pt x="876" y="849"/>
                  </a:lnTo>
                  <a:lnTo>
                    <a:pt x="881" y="854"/>
                  </a:lnTo>
                  <a:lnTo>
                    <a:pt x="882" y="859"/>
                  </a:lnTo>
                  <a:lnTo>
                    <a:pt x="888" y="861"/>
                  </a:lnTo>
                  <a:lnTo>
                    <a:pt x="893" y="864"/>
                  </a:lnTo>
                  <a:lnTo>
                    <a:pt x="898" y="872"/>
                  </a:lnTo>
                  <a:lnTo>
                    <a:pt x="906" y="898"/>
                  </a:lnTo>
                  <a:lnTo>
                    <a:pt x="924" y="917"/>
                  </a:lnTo>
                  <a:lnTo>
                    <a:pt x="924" y="927"/>
                  </a:lnTo>
                  <a:lnTo>
                    <a:pt x="927" y="932"/>
                  </a:lnTo>
                  <a:lnTo>
                    <a:pt x="937" y="940"/>
                  </a:lnTo>
                  <a:lnTo>
                    <a:pt x="941" y="956"/>
                  </a:lnTo>
                  <a:lnTo>
                    <a:pt x="948" y="976"/>
                  </a:lnTo>
                  <a:lnTo>
                    <a:pt x="939" y="985"/>
                  </a:lnTo>
                  <a:lnTo>
                    <a:pt x="933" y="991"/>
                  </a:lnTo>
                  <a:lnTo>
                    <a:pt x="930" y="997"/>
                  </a:lnTo>
                  <a:lnTo>
                    <a:pt x="931" y="1010"/>
                  </a:lnTo>
                  <a:lnTo>
                    <a:pt x="937" y="1020"/>
                  </a:lnTo>
                  <a:lnTo>
                    <a:pt x="948" y="1026"/>
                  </a:lnTo>
                  <a:lnTo>
                    <a:pt x="957" y="1035"/>
                  </a:lnTo>
                  <a:lnTo>
                    <a:pt x="957" y="1054"/>
                  </a:lnTo>
                  <a:lnTo>
                    <a:pt x="960" y="1063"/>
                  </a:lnTo>
                  <a:lnTo>
                    <a:pt x="957" y="1068"/>
                  </a:lnTo>
                  <a:lnTo>
                    <a:pt x="940" y="1090"/>
                  </a:lnTo>
                  <a:lnTo>
                    <a:pt x="917" y="1108"/>
                  </a:lnTo>
                  <a:lnTo>
                    <a:pt x="865" y="1139"/>
                  </a:lnTo>
                  <a:lnTo>
                    <a:pt x="840" y="1158"/>
                  </a:lnTo>
                  <a:lnTo>
                    <a:pt x="835" y="1142"/>
                  </a:lnTo>
                  <a:lnTo>
                    <a:pt x="832" y="1142"/>
                  </a:lnTo>
                  <a:lnTo>
                    <a:pt x="829" y="1117"/>
                  </a:lnTo>
                  <a:lnTo>
                    <a:pt x="824" y="1107"/>
                  </a:lnTo>
                  <a:lnTo>
                    <a:pt x="822" y="1104"/>
                  </a:lnTo>
                  <a:lnTo>
                    <a:pt x="816" y="1100"/>
                  </a:lnTo>
                  <a:lnTo>
                    <a:pt x="814" y="1094"/>
                  </a:lnTo>
                  <a:lnTo>
                    <a:pt x="808" y="1087"/>
                  </a:lnTo>
                  <a:lnTo>
                    <a:pt x="797" y="1085"/>
                  </a:lnTo>
                  <a:lnTo>
                    <a:pt x="794" y="1086"/>
                  </a:lnTo>
                  <a:lnTo>
                    <a:pt x="789" y="1084"/>
                  </a:lnTo>
                  <a:lnTo>
                    <a:pt x="787" y="1079"/>
                  </a:lnTo>
                  <a:lnTo>
                    <a:pt x="779" y="1080"/>
                  </a:lnTo>
                  <a:lnTo>
                    <a:pt x="771" y="1080"/>
                  </a:lnTo>
                  <a:lnTo>
                    <a:pt x="769" y="1081"/>
                  </a:lnTo>
                  <a:lnTo>
                    <a:pt x="767" y="1085"/>
                  </a:lnTo>
                  <a:lnTo>
                    <a:pt x="764" y="1084"/>
                  </a:lnTo>
                  <a:lnTo>
                    <a:pt x="759" y="1079"/>
                  </a:lnTo>
                  <a:lnTo>
                    <a:pt x="756" y="1079"/>
                  </a:lnTo>
                  <a:lnTo>
                    <a:pt x="753" y="1077"/>
                  </a:lnTo>
                  <a:lnTo>
                    <a:pt x="749" y="1075"/>
                  </a:lnTo>
                  <a:lnTo>
                    <a:pt x="742" y="1067"/>
                  </a:lnTo>
                  <a:lnTo>
                    <a:pt x="735" y="1039"/>
                  </a:lnTo>
                  <a:lnTo>
                    <a:pt x="728" y="1026"/>
                  </a:lnTo>
                  <a:lnTo>
                    <a:pt x="729" y="1024"/>
                  </a:lnTo>
                  <a:lnTo>
                    <a:pt x="733" y="1022"/>
                  </a:lnTo>
                  <a:lnTo>
                    <a:pt x="732" y="1013"/>
                  </a:lnTo>
                  <a:lnTo>
                    <a:pt x="727" y="1008"/>
                  </a:lnTo>
                  <a:lnTo>
                    <a:pt x="722" y="1005"/>
                  </a:lnTo>
                  <a:lnTo>
                    <a:pt x="711" y="1010"/>
                  </a:lnTo>
                  <a:lnTo>
                    <a:pt x="708" y="1006"/>
                  </a:lnTo>
                  <a:lnTo>
                    <a:pt x="704" y="1005"/>
                  </a:lnTo>
                  <a:lnTo>
                    <a:pt x="698" y="1002"/>
                  </a:lnTo>
                  <a:lnTo>
                    <a:pt x="686" y="999"/>
                  </a:lnTo>
                  <a:lnTo>
                    <a:pt x="680" y="997"/>
                  </a:lnTo>
                  <a:lnTo>
                    <a:pt x="680" y="996"/>
                  </a:lnTo>
                  <a:lnTo>
                    <a:pt x="674" y="995"/>
                  </a:lnTo>
                  <a:lnTo>
                    <a:pt x="669" y="991"/>
                  </a:lnTo>
                  <a:lnTo>
                    <a:pt x="662" y="983"/>
                  </a:lnTo>
                  <a:lnTo>
                    <a:pt x="661" y="981"/>
                  </a:lnTo>
                  <a:lnTo>
                    <a:pt x="655" y="975"/>
                  </a:lnTo>
                  <a:lnTo>
                    <a:pt x="648" y="971"/>
                  </a:lnTo>
                  <a:lnTo>
                    <a:pt x="642" y="968"/>
                  </a:lnTo>
                  <a:lnTo>
                    <a:pt x="639" y="968"/>
                  </a:lnTo>
                  <a:lnTo>
                    <a:pt x="642" y="967"/>
                  </a:lnTo>
                  <a:lnTo>
                    <a:pt x="646" y="963"/>
                  </a:lnTo>
                  <a:lnTo>
                    <a:pt x="648" y="957"/>
                  </a:lnTo>
                  <a:lnTo>
                    <a:pt x="650" y="955"/>
                  </a:lnTo>
                  <a:lnTo>
                    <a:pt x="644" y="951"/>
                  </a:lnTo>
                  <a:lnTo>
                    <a:pt x="639" y="955"/>
                  </a:lnTo>
                  <a:lnTo>
                    <a:pt x="637" y="955"/>
                  </a:lnTo>
                  <a:lnTo>
                    <a:pt x="637" y="955"/>
                  </a:lnTo>
                  <a:lnTo>
                    <a:pt x="637" y="951"/>
                  </a:lnTo>
                  <a:lnTo>
                    <a:pt x="637" y="946"/>
                  </a:lnTo>
                  <a:lnTo>
                    <a:pt x="637" y="945"/>
                  </a:lnTo>
                  <a:lnTo>
                    <a:pt x="637" y="942"/>
                  </a:lnTo>
                  <a:lnTo>
                    <a:pt x="634" y="942"/>
                  </a:lnTo>
                  <a:lnTo>
                    <a:pt x="633" y="940"/>
                  </a:lnTo>
                  <a:lnTo>
                    <a:pt x="631" y="942"/>
                  </a:lnTo>
                  <a:lnTo>
                    <a:pt x="633" y="931"/>
                  </a:lnTo>
                  <a:lnTo>
                    <a:pt x="633" y="927"/>
                  </a:lnTo>
                  <a:lnTo>
                    <a:pt x="632" y="920"/>
                  </a:lnTo>
                  <a:lnTo>
                    <a:pt x="630" y="918"/>
                  </a:lnTo>
                  <a:lnTo>
                    <a:pt x="627" y="915"/>
                  </a:lnTo>
                  <a:lnTo>
                    <a:pt x="627" y="913"/>
                  </a:lnTo>
                  <a:lnTo>
                    <a:pt x="627" y="911"/>
                  </a:lnTo>
                  <a:lnTo>
                    <a:pt x="627" y="910"/>
                  </a:lnTo>
                  <a:lnTo>
                    <a:pt x="628" y="903"/>
                  </a:lnTo>
                  <a:lnTo>
                    <a:pt x="630" y="900"/>
                  </a:lnTo>
                  <a:lnTo>
                    <a:pt x="631" y="901"/>
                  </a:lnTo>
                  <a:lnTo>
                    <a:pt x="632" y="901"/>
                  </a:lnTo>
                  <a:lnTo>
                    <a:pt x="633" y="898"/>
                  </a:lnTo>
                  <a:lnTo>
                    <a:pt x="633" y="891"/>
                  </a:lnTo>
                  <a:lnTo>
                    <a:pt x="632" y="888"/>
                  </a:lnTo>
                  <a:lnTo>
                    <a:pt x="632" y="883"/>
                  </a:lnTo>
                  <a:lnTo>
                    <a:pt x="632" y="882"/>
                  </a:lnTo>
                  <a:lnTo>
                    <a:pt x="632" y="875"/>
                  </a:lnTo>
                  <a:lnTo>
                    <a:pt x="633" y="875"/>
                  </a:lnTo>
                  <a:lnTo>
                    <a:pt x="637" y="875"/>
                  </a:lnTo>
                  <a:lnTo>
                    <a:pt x="637" y="872"/>
                  </a:lnTo>
                  <a:lnTo>
                    <a:pt x="637" y="871"/>
                  </a:lnTo>
                  <a:lnTo>
                    <a:pt x="634" y="868"/>
                  </a:lnTo>
                  <a:lnTo>
                    <a:pt x="631" y="867"/>
                  </a:lnTo>
                  <a:lnTo>
                    <a:pt x="627" y="862"/>
                  </a:lnTo>
                  <a:lnTo>
                    <a:pt x="626" y="862"/>
                  </a:lnTo>
                  <a:lnTo>
                    <a:pt x="624" y="862"/>
                  </a:lnTo>
                  <a:lnTo>
                    <a:pt x="615" y="858"/>
                  </a:lnTo>
                  <a:lnTo>
                    <a:pt x="604" y="855"/>
                  </a:lnTo>
                  <a:lnTo>
                    <a:pt x="596" y="856"/>
                  </a:lnTo>
                  <a:lnTo>
                    <a:pt x="595" y="860"/>
                  </a:lnTo>
                  <a:lnTo>
                    <a:pt x="592" y="861"/>
                  </a:lnTo>
                  <a:lnTo>
                    <a:pt x="594" y="862"/>
                  </a:lnTo>
                  <a:lnTo>
                    <a:pt x="578" y="858"/>
                  </a:lnTo>
                  <a:lnTo>
                    <a:pt x="578" y="856"/>
                  </a:lnTo>
                  <a:lnTo>
                    <a:pt x="579" y="856"/>
                  </a:lnTo>
                  <a:lnTo>
                    <a:pt x="582" y="854"/>
                  </a:lnTo>
                  <a:lnTo>
                    <a:pt x="582" y="853"/>
                  </a:lnTo>
                  <a:lnTo>
                    <a:pt x="578" y="852"/>
                  </a:lnTo>
                  <a:lnTo>
                    <a:pt x="577" y="850"/>
                  </a:lnTo>
                  <a:lnTo>
                    <a:pt x="577" y="848"/>
                  </a:lnTo>
                  <a:lnTo>
                    <a:pt x="576" y="847"/>
                  </a:lnTo>
                  <a:lnTo>
                    <a:pt x="571" y="847"/>
                  </a:lnTo>
                  <a:lnTo>
                    <a:pt x="566" y="848"/>
                  </a:lnTo>
                  <a:lnTo>
                    <a:pt x="566" y="850"/>
                  </a:lnTo>
                  <a:lnTo>
                    <a:pt x="565" y="850"/>
                  </a:lnTo>
                  <a:lnTo>
                    <a:pt x="564" y="848"/>
                  </a:lnTo>
                  <a:lnTo>
                    <a:pt x="564" y="852"/>
                  </a:lnTo>
                  <a:lnTo>
                    <a:pt x="562" y="850"/>
                  </a:lnTo>
                  <a:lnTo>
                    <a:pt x="560" y="850"/>
                  </a:lnTo>
                  <a:lnTo>
                    <a:pt x="560" y="849"/>
                  </a:lnTo>
                  <a:lnTo>
                    <a:pt x="558" y="850"/>
                  </a:lnTo>
                  <a:lnTo>
                    <a:pt x="559" y="848"/>
                  </a:lnTo>
                  <a:lnTo>
                    <a:pt x="559" y="846"/>
                  </a:lnTo>
                  <a:lnTo>
                    <a:pt x="558" y="844"/>
                  </a:lnTo>
                  <a:lnTo>
                    <a:pt x="555" y="847"/>
                  </a:lnTo>
                  <a:lnTo>
                    <a:pt x="556" y="844"/>
                  </a:lnTo>
                  <a:lnTo>
                    <a:pt x="555" y="843"/>
                  </a:lnTo>
                  <a:lnTo>
                    <a:pt x="554" y="843"/>
                  </a:lnTo>
                  <a:lnTo>
                    <a:pt x="553" y="842"/>
                  </a:lnTo>
                  <a:lnTo>
                    <a:pt x="552" y="842"/>
                  </a:lnTo>
                  <a:lnTo>
                    <a:pt x="548" y="840"/>
                  </a:lnTo>
                  <a:lnTo>
                    <a:pt x="544" y="833"/>
                  </a:lnTo>
                  <a:lnTo>
                    <a:pt x="544" y="832"/>
                  </a:lnTo>
                  <a:lnTo>
                    <a:pt x="541" y="830"/>
                  </a:lnTo>
                  <a:lnTo>
                    <a:pt x="537" y="828"/>
                  </a:lnTo>
                  <a:lnTo>
                    <a:pt x="537" y="827"/>
                  </a:lnTo>
                  <a:lnTo>
                    <a:pt x="536" y="827"/>
                  </a:lnTo>
                  <a:lnTo>
                    <a:pt x="535" y="827"/>
                  </a:lnTo>
                  <a:lnTo>
                    <a:pt x="536" y="826"/>
                  </a:lnTo>
                  <a:lnTo>
                    <a:pt x="532" y="822"/>
                  </a:lnTo>
                  <a:lnTo>
                    <a:pt x="532" y="821"/>
                  </a:lnTo>
                  <a:lnTo>
                    <a:pt x="531" y="821"/>
                  </a:lnTo>
                  <a:lnTo>
                    <a:pt x="531" y="817"/>
                  </a:lnTo>
                  <a:lnTo>
                    <a:pt x="530" y="817"/>
                  </a:lnTo>
                  <a:lnTo>
                    <a:pt x="530" y="815"/>
                  </a:lnTo>
                  <a:lnTo>
                    <a:pt x="530" y="814"/>
                  </a:lnTo>
                  <a:lnTo>
                    <a:pt x="529" y="814"/>
                  </a:lnTo>
                  <a:lnTo>
                    <a:pt x="529" y="813"/>
                  </a:lnTo>
                  <a:lnTo>
                    <a:pt x="528" y="813"/>
                  </a:lnTo>
                  <a:lnTo>
                    <a:pt x="528" y="810"/>
                  </a:lnTo>
                  <a:lnTo>
                    <a:pt x="525" y="809"/>
                  </a:lnTo>
                  <a:lnTo>
                    <a:pt x="525" y="808"/>
                  </a:lnTo>
                  <a:lnTo>
                    <a:pt x="525" y="803"/>
                  </a:lnTo>
                  <a:lnTo>
                    <a:pt x="522" y="799"/>
                  </a:lnTo>
                  <a:lnTo>
                    <a:pt x="518" y="798"/>
                  </a:lnTo>
                  <a:lnTo>
                    <a:pt x="518" y="797"/>
                  </a:lnTo>
                  <a:lnTo>
                    <a:pt x="517" y="793"/>
                  </a:lnTo>
                  <a:lnTo>
                    <a:pt x="517" y="792"/>
                  </a:lnTo>
                  <a:lnTo>
                    <a:pt x="513" y="787"/>
                  </a:lnTo>
                  <a:lnTo>
                    <a:pt x="512" y="785"/>
                  </a:lnTo>
                  <a:lnTo>
                    <a:pt x="511" y="783"/>
                  </a:lnTo>
                  <a:lnTo>
                    <a:pt x="508" y="782"/>
                  </a:lnTo>
                  <a:lnTo>
                    <a:pt x="507" y="780"/>
                  </a:lnTo>
                  <a:lnTo>
                    <a:pt x="507" y="775"/>
                  </a:lnTo>
                  <a:lnTo>
                    <a:pt x="507" y="774"/>
                  </a:lnTo>
                  <a:lnTo>
                    <a:pt x="507" y="771"/>
                  </a:lnTo>
                  <a:lnTo>
                    <a:pt x="502" y="768"/>
                  </a:lnTo>
                  <a:lnTo>
                    <a:pt x="498" y="764"/>
                  </a:lnTo>
                  <a:lnTo>
                    <a:pt x="492" y="763"/>
                  </a:lnTo>
                  <a:lnTo>
                    <a:pt x="480" y="754"/>
                  </a:lnTo>
                  <a:lnTo>
                    <a:pt x="471" y="754"/>
                  </a:lnTo>
                  <a:lnTo>
                    <a:pt x="469" y="753"/>
                  </a:lnTo>
                  <a:lnTo>
                    <a:pt x="469" y="750"/>
                  </a:lnTo>
                  <a:lnTo>
                    <a:pt x="469" y="748"/>
                  </a:lnTo>
                  <a:lnTo>
                    <a:pt x="468" y="743"/>
                  </a:lnTo>
                  <a:lnTo>
                    <a:pt x="466" y="741"/>
                  </a:lnTo>
                  <a:lnTo>
                    <a:pt x="464" y="733"/>
                  </a:lnTo>
                  <a:lnTo>
                    <a:pt x="463" y="731"/>
                  </a:lnTo>
                  <a:lnTo>
                    <a:pt x="463" y="727"/>
                  </a:lnTo>
                  <a:lnTo>
                    <a:pt x="459" y="724"/>
                  </a:lnTo>
                  <a:lnTo>
                    <a:pt x="451" y="717"/>
                  </a:lnTo>
                  <a:lnTo>
                    <a:pt x="446" y="712"/>
                  </a:lnTo>
                  <a:lnTo>
                    <a:pt x="445" y="709"/>
                  </a:lnTo>
                  <a:lnTo>
                    <a:pt x="442" y="707"/>
                  </a:lnTo>
                  <a:lnTo>
                    <a:pt x="441" y="706"/>
                  </a:lnTo>
                  <a:lnTo>
                    <a:pt x="439" y="705"/>
                  </a:lnTo>
                  <a:lnTo>
                    <a:pt x="439" y="700"/>
                  </a:lnTo>
                  <a:lnTo>
                    <a:pt x="436" y="697"/>
                  </a:lnTo>
                  <a:lnTo>
                    <a:pt x="436" y="697"/>
                  </a:lnTo>
                  <a:lnTo>
                    <a:pt x="436" y="684"/>
                  </a:lnTo>
                  <a:lnTo>
                    <a:pt x="424" y="678"/>
                  </a:lnTo>
                  <a:lnTo>
                    <a:pt x="422" y="675"/>
                  </a:lnTo>
                  <a:lnTo>
                    <a:pt x="421" y="674"/>
                  </a:lnTo>
                  <a:lnTo>
                    <a:pt x="418" y="667"/>
                  </a:lnTo>
                  <a:lnTo>
                    <a:pt x="417" y="663"/>
                  </a:lnTo>
                  <a:lnTo>
                    <a:pt x="415" y="661"/>
                  </a:lnTo>
                  <a:lnTo>
                    <a:pt x="405" y="660"/>
                  </a:lnTo>
                  <a:lnTo>
                    <a:pt x="404" y="657"/>
                  </a:lnTo>
                  <a:lnTo>
                    <a:pt x="408" y="656"/>
                  </a:lnTo>
                  <a:lnTo>
                    <a:pt x="408" y="653"/>
                  </a:lnTo>
                  <a:lnTo>
                    <a:pt x="405" y="648"/>
                  </a:lnTo>
                  <a:lnTo>
                    <a:pt x="406" y="640"/>
                  </a:lnTo>
                  <a:lnTo>
                    <a:pt x="404" y="640"/>
                  </a:lnTo>
                  <a:lnTo>
                    <a:pt x="406" y="636"/>
                  </a:lnTo>
                  <a:lnTo>
                    <a:pt x="408" y="634"/>
                  </a:lnTo>
                  <a:lnTo>
                    <a:pt x="404" y="627"/>
                  </a:lnTo>
                  <a:lnTo>
                    <a:pt x="404" y="625"/>
                  </a:lnTo>
                  <a:lnTo>
                    <a:pt x="404" y="624"/>
                  </a:lnTo>
                  <a:lnTo>
                    <a:pt x="403" y="622"/>
                  </a:lnTo>
                  <a:lnTo>
                    <a:pt x="399" y="622"/>
                  </a:lnTo>
                  <a:lnTo>
                    <a:pt x="404" y="611"/>
                  </a:lnTo>
                  <a:lnTo>
                    <a:pt x="402" y="603"/>
                  </a:lnTo>
                  <a:lnTo>
                    <a:pt x="400" y="600"/>
                  </a:lnTo>
                  <a:lnTo>
                    <a:pt x="397" y="596"/>
                  </a:lnTo>
                  <a:lnTo>
                    <a:pt x="391" y="595"/>
                  </a:lnTo>
                  <a:lnTo>
                    <a:pt x="386" y="596"/>
                  </a:lnTo>
                  <a:lnTo>
                    <a:pt x="385" y="601"/>
                  </a:lnTo>
                  <a:lnTo>
                    <a:pt x="381" y="596"/>
                  </a:lnTo>
                  <a:lnTo>
                    <a:pt x="373" y="592"/>
                  </a:lnTo>
                  <a:lnTo>
                    <a:pt x="373" y="590"/>
                  </a:lnTo>
                  <a:lnTo>
                    <a:pt x="373" y="585"/>
                  </a:lnTo>
                  <a:lnTo>
                    <a:pt x="380" y="571"/>
                  </a:lnTo>
                  <a:lnTo>
                    <a:pt x="379" y="566"/>
                  </a:lnTo>
                  <a:lnTo>
                    <a:pt x="378" y="563"/>
                  </a:lnTo>
                  <a:lnTo>
                    <a:pt x="373" y="560"/>
                  </a:lnTo>
                  <a:lnTo>
                    <a:pt x="373" y="553"/>
                  </a:lnTo>
                  <a:lnTo>
                    <a:pt x="369" y="549"/>
                  </a:lnTo>
                  <a:lnTo>
                    <a:pt x="365" y="547"/>
                  </a:lnTo>
                  <a:lnTo>
                    <a:pt x="363" y="543"/>
                  </a:lnTo>
                  <a:lnTo>
                    <a:pt x="362" y="543"/>
                  </a:lnTo>
                  <a:lnTo>
                    <a:pt x="357" y="529"/>
                  </a:lnTo>
                  <a:lnTo>
                    <a:pt x="357" y="528"/>
                  </a:lnTo>
                  <a:lnTo>
                    <a:pt x="353" y="527"/>
                  </a:lnTo>
                  <a:lnTo>
                    <a:pt x="347" y="511"/>
                  </a:lnTo>
                  <a:lnTo>
                    <a:pt x="343" y="502"/>
                  </a:lnTo>
                  <a:lnTo>
                    <a:pt x="343" y="493"/>
                  </a:lnTo>
                  <a:lnTo>
                    <a:pt x="339" y="489"/>
                  </a:lnTo>
                  <a:lnTo>
                    <a:pt x="338" y="489"/>
                  </a:lnTo>
                  <a:lnTo>
                    <a:pt x="335" y="488"/>
                  </a:lnTo>
                  <a:lnTo>
                    <a:pt x="332" y="489"/>
                  </a:lnTo>
                  <a:lnTo>
                    <a:pt x="329" y="488"/>
                  </a:lnTo>
                  <a:lnTo>
                    <a:pt x="331" y="466"/>
                  </a:lnTo>
                  <a:lnTo>
                    <a:pt x="328" y="461"/>
                  </a:lnTo>
                  <a:lnTo>
                    <a:pt x="332" y="444"/>
                  </a:lnTo>
                  <a:lnTo>
                    <a:pt x="329" y="432"/>
                  </a:lnTo>
                  <a:lnTo>
                    <a:pt x="325" y="427"/>
                  </a:lnTo>
                  <a:lnTo>
                    <a:pt x="321" y="425"/>
                  </a:lnTo>
                  <a:lnTo>
                    <a:pt x="319" y="425"/>
                  </a:lnTo>
                  <a:lnTo>
                    <a:pt x="317" y="426"/>
                  </a:lnTo>
                  <a:lnTo>
                    <a:pt x="316" y="425"/>
                  </a:lnTo>
                  <a:lnTo>
                    <a:pt x="320" y="415"/>
                  </a:lnTo>
                  <a:lnTo>
                    <a:pt x="319" y="404"/>
                  </a:lnTo>
                  <a:lnTo>
                    <a:pt x="314" y="392"/>
                  </a:lnTo>
                  <a:lnTo>
                    <a:pt x="302" y="377"/>
                  </a:lnTo>
                  <a:lnTo>
                    <a:pt x="300" y="377"/>
                  </a:lnTo>
                  <a:lnTo>
                    <a:pt x="290" y="354"/>
                  </a:lnTo>
                  <a:lnTo>
                    <a:pt x="287" y="347"/>
                  </a:lnTo>
                  <a:lnTo>
                    <a:pt x="286" y="336"/>
                  </a:lnTo>
                  <a:lnTo>
                    <a:pt x="284" y="326"/>
                  </a:lnTo>
                  <a:lnTo>
                    <a:pt x="286" y="325"/>
                  </a:lnTo>
                  <a:lnTo>
                    <a:pt x="288" y="315"/>
                  </a:lnTo>
                  <a:lnTo>
                    <a:pt x="291" y="302"/>
                  </a:lnTo>
                  <a:lnTo>
                    <a:pt x="292" y="302"/>
                  </a:lnTo>
                  <a:lnTo>
                    <a:pt x="291" y="294"/>
                  </a:lnTo>
                  <a:lnTo>
                    <a:pt x="288" y="286"/>
                  </a:lnTo>
                  <a:lnTo>
                    <a:pt x="288" y="283"/>
                  </a:lnTo>
                  <a:lnTo>
                    <a:pt x="290" y="285"/>
                  </a:lnTo>
                  <a:lnTo>
                    <a:pt x="299" y="282"/>
                  </a:lnTo>
                  <a:lnTo>
                    <a:pt x="300" y="282"/>
                  </a:lnTo>
                  <a:lnTo>
                    <a:pt x="302" y="277"/>
                  </a:lnTo>
                  <a:lnTo>
                    <a:pt x="300" y="275"/>
                  </a:lnTo>
                  <a:lnTo>
                    <a:pt x="302" y="271"/>
                  </a:lnTo>
                  <a:lnTo>
                    <a:pt x="302" y="270"/>
                  </a:lnTo>
                  <a:lnTo>
                    <a:pt x="299" y="267"/>
                  </a:lnTo>
                  <a:lnTo>
                    <a:pt x="298" y="265"/>
                  </a:lnTo>
                  <a:lnTo>
                    <a:pt x="298" y="264"/>
                  </a:lnTo>
                  <a:lnTo>
                    <a:pt x="297" y="263"/>
                  </a:lnTo>
                  <a:lnTo>
                    <a:pt x="292" y="262"/>
                  </a:lnTo>
                  <a:lnTo>
                    <a:pt x="291" y="262"/>
                  </a:lnTo>
                  <a:lnTo>
                    <a:pt x="280" y="254"/>
                  </a:lnTo>
                  <a:lnTo>
                    <a:pt x="279" y="252"/>
                  </a:lnTo>
                  <a:lnTo>
                    <a:pt x="279" y="252"/>
                  </a:lnTo>
                  <a:lnTo>
                    <a:pt x="274" y="252"/>
                  </a:lnTo>
                  <a:lnTo>
                    <a:pt x="267" y="251"/>
                  </a:lnTo>
                  <a:lnTo>
                    <a:pt x="252" y="244"/>
                  </a:lnTo>
                  <a:lnTo>
                    <a:pt x="245" y="242"/>
                  </a:lnTo>
                  <a:lnTo>
                    <a:pt x="244" y="242"/>
                  </a:lnTo>
                  <a:lnTo>
                    <a:pt x="243" y="242"/>
                  </a:lnTo>
                  <a:lnTo>
                    <a:pt x="227" y="238"/>
                  </a:lnTo>
                  <a:lnTo>
                    <a:pt x="227" y="237"/>
                  </a:lnTo>
                  <a:lnTo>
                    <a:pt x="223" y="232"/>
                  </a:lnTo>
                  <a:lnTo>
                    <a:pt x="216" y="232"/>
                  </a:lnTo>
                  <a:lnTo>
                    <a:pt x="214" y="229"/>
                  </a:lnTo>
                  <a:lnTo>
                    <a:pt x="217" y="223"/>
                  </a:lnTo>
                  <a:lnTo>
                    <a:pt x="217" y="222"/>
                  </a:lnTo>
                  <a:lnTo>
                    <a:pt x="217" y="214"/>
                  </a:lnTo>
                  <a:lnTo>
                    <a:pt x="217" y="211"/>
                  </a:lnTo>
                  <a:lnTo>
                    <a:pt x="215" y="203"/>
                  </a:lnTo>
                  <a:lnTo>
                    <a:pt x="210" y="199"/>
                  </a:lnTo>
                  <a:lnTo>
                    <a:pt x="209" y="198"/>
                  </a:lnTo>
                  <a:lnTo>
                    <a:pt x="197" y="192"/>
                  </a:lnTo>
                  <a:lnTo>
                    <a:pt x="196" y="191"/>
                  </a:lnTo>
                  <a:lnTo>
                    <a:pt x="193" y="190"/>
                  </a:lnTo>
                  <a:lnTo>
                    <a:pt x="191" y="189"/>
                  </a:lnTo>
                  <a:lnTo>
                    <a:pt x="187" y="185"/>
                  </a:lnTo>
                  <a:lnTo>
                    <a:pt x="184" y="184"/>
                  </a:lnTo>
                  <a:lnTo>
                    <a:pt x="183" y="185"/>
                  </a:lnTo>
                  <a:lnTo>
                    <a:pt x="180" y="184"/>
                  </a:lnTo>
                  <a:lnTo>
                    <a:pt x="179" y="184"/>
                  </a:lnTo>
                  <a:lnTo>
                    <a:pt x="177" y="181"/>
                  </a:lnTo>
                  <a:lnTo>
                    <a:pt x="175" y="181"/>
                  </a:lnTo>
                  <a:lnTo>
                    <a:pt x="173" y="181"/>
                  </a:lnTo>
                  <a:lnTo>
                    <a:pt x="168" y="184"/>
                  </a:lnTo>
                  <a:lnTo>
                    <a:pt x="167" y="184"/>
                  </a:lnTo>
                  <a:lnTo>
                    <a:pt x="166" y="184"/>
                  </a:lnTo>
                  <a:lnTo>
                    <a:pt x="163" y="185"/>
                  </a:lnTo>
                  <a:lnTo>
                    <a:pt x="159" y="184"/>
                  </a:lnTo>
                  <a:lnTo>
                    <a:pt x="148" y="187"/>
                  </a:lnTo>
                  <a:lnTo>
                    <a:pt x="147" y="193"/>
                  </a:lnTo>
                  <a:lnTo>
                    <a:pt x="142" y="197"/>
                  </a:lnTo>
                  <a:lnTo>
                    <a:pt x="135" y="195"/>
                  </a:lnTo>
                  <a:lnTo>
                    <a:pt x="129" y="192"/>
                  </a:lnTo>
                  <a:lnTo>
                    <a:pt x="125" y="187"/>
                  </a:lnTo>
                  <a:lnTo>
                    <a:pt x="119" y="184"/>
                  </a:lnTo>
                  <a:lnTo>
                    <a:pt x="117" y="183"/>
                  </a:lnTo>
                  <a:lnTo>
                    <a:pt x="113" y="179"/>
                  </a:lnTo>
                  <a:lnTo>
                    <a:pt x="113" y="178"/>
                  </a:lnTo>
                  <a:lnTo>
                    <a:pt x="108" y="173"/>
                  </a:lnTo>
                  <a:lnTo>
                    <a:pt x="96" y="167"/>
                  </a:lnTo>
                  <a:lnTo>
                    <a:pt x="95" y="166"/>
                  </a:lnTo>
                  <a:lnTo>
                    <a:pt x="95" y="164"/>
                  </a:lnTo>
                  <a:lnTo>
                    <a:pt x="93" y="163"/>
                  </a:lnTo>
                  <a:lnTo>
                    <a:pt x="89" y="161"/>
                  </a:lnTo>
                  <a:lnTo>
                    <a:pt x="87" y="158"/>
                  </a:lnTo>
                  <a:lnTo>
                    <a:pt x="87" y="157"/>
                  </a:lnTo>
                  <a:lnTo>
                    <a:pt x="84" y="154"/>
                  </a:lnTo>
                  <a:lnTo>
                    <a:pt x="82" y="151"/>
                  </a:lnTo>
                  <a:lnTo>
                    <a:pt x="81" y="151"/>
                  </a:lnTo>
                  <a:lnTo>
                    <a:pt x="77" y="146"/>
                  </a:lnTo>
                  <a:lnTo>
                    <a:pt x="75" y="144"/>
                  </a:lnTo>
                  <a:lnTo>
                    <a:pt x="66" y="144"/>
                  </a:lnTo>
                  <a:lnTo>
                    <a:pt x="63" y="144"/>
                  </a:lnTo>
                  <a:lnTo>
                    <a:pt x="60" y="142"/>
                  </a:lnTo>
                  <a:lnTo>
                    <a:pt x="55" y="136"/>
                  </a:lnTo>
                  <a:lnTo>
                    <a:pt x="51" y="132"/>
                  </a:lnTo>
                  <a:lnTo>
                    <a:pt x="48" y="132"/>
                  </a:lnTo>
                  <a:lnTo>
                    <a:pt x="47" y="132"/>
                  </a:lnTo>
                  <a:lnTo>
                    <a:pt x="43" y="130"/>
                  </a:lnTo>
                  <a:lnTo>
                    <a:pt x="41" y="134"/>
                  </a:lnTo>
                  <a:lnTo>
                    <a:pt x="41" y="138"/>
                  </a:lnTo>
                  <a:lnTo>
                    <a:pt x="41" y="140"/>
                  </a:lnTo>
                  <a:lnTo>
                    <a:pt x="31" y="138"/>
                  </a:lnTo>
                  <a:lnTo>
                    <a:pt x="29" y="132"/>
                  </a:lnTo>
                  <a:lnTo>
                    <a:pt x="15" y="114"/>
                  </a:lnTo>
                  <a:lnTo>
                    <a:pt x="7" y="112"/>
                  </a:lnTo>
                  <a:lnTo>
                    <a:pt x="0" y="101"/>
                  </a:lnTo>
                  <a:lnTo>
                    <a:pt x="6" y="101"/>
                  </a:lnTo>
                  <a:lnTo>
                    <a:pt x="9" y="95"/>
                  </a:lnTo>
                  <a:lnTo>
                    <a:pt x="7" y="63"/>
                  </a:lnTo>
                  <a:lnTo>
                    <a:pt x="13" y="60"/>
                  </a:lnTo>
                  <a:lnTo>
                    <a:pt x="16" y="62"/>
                  </a:lnTo>
                  <a:lnTo>
                    <a:pt x="18" y="43"/>
                  </a:lnTo>
                  <a:lnTo>
                    <a:pt x="34" y="21"/>
                  </a:lnTo>
                  <a:lnTo>
                    <a:pt x="57" y="0"/>
                  </a:lnTo>
                  <a:lnTo>
                    <a:pt x="76" y="24"/>
                  </a:lnTo>
                  <a:lnTo>
                    <a:pt x="272" y="114"/>
                  </a:lnTo>
                  <a:lnTo>
                    <a:pt x="542" y="234"/>
                  </a:lnTo>
                  <a:lnTo>
                    <a:pt x="543" y="234"/>
                  </a:lnTo>
                  <a:lnTo>
                    <a:pt x="562" y="242"/>
                  </a:lnTo>
                  <a:lnTo>
                    <a:pt x="567" y="244"/>
                  </a:lnTo>
                  <a:lnTo>
                    <a:pt x="606" y="262"/>
                  </a:lnTo>
                  <a:lnTo>
                    <a:pt x="700" y="269"/>
                  </a:lnTo>
                  <a:lnTo>
                    <a:pt x="917" y="282"/>
                  </a:lnTo>
                  <a:lnTo>
                    <a:pt x="945" y="283"/>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3" name="Freeform 936"/>
            <p:cNvSpPr>
              <a:spLocks/>
            </p:cNvSpPr>
            <p:nvPr/>
          </p:nvSpPr>
          <p:spPr bwMode="auto">
            <a:xfrm>
              <a:off x="1811447" y="881666"/>
              <a:ext cx="1567938" cy="2037073"/>
            </a:xfrm>
            <a:custGeom>
              <a:avLst/>
              <a:gdLst/>
              <a:ahLst/>
              <a:cxnLst>
                <a:cxn ang="0">
                  <a:pos x="2563" y="2012"/>
                </a:cxn>
                <a:cxn ang="0">
                  <a:pos x="2360" y="2176"/>
                </a:cxn>
                <a:cxn ang="0">
                  <a:pos x="2479" y="2477"/>
                </a:cxn>
                <a:cxn ang="0">
                  <a:pos x="2565" y="2861"/>
                </a:cxn>
                <a:cxn ang="0">
                  <a:pos x="2136" y="2909"/>
                </a:cxn>
                <a:cxn ang="0">
                  <a:pos x="1982" y="2858"/>
                </a:cxn>
                <a:cxn ang="0">
                  <a:pos x="1814" y="2665"/>
                </a:cxn>
                <a:cxn ang="0">
                  <a:pos x="1738" y="2562"/>
                </a:cxn>
                <a:cxn ang="0">
                  <a:pos x="1684" y="2465"/>
                </a:cxn>
                <a:cxn ang="0">
                  <a:pos x="1686" y="2341"/>
                </a:cxn>
                <a:cxn ang="0">
                  <a:pos x="1592" y="2312"/>
                </a:cxn>
                <a:cxn ang="0">
                  <a:pos x="1519" y="2277"/>
                </a:cxn>
                <a:cxn ang="0">
                  <a:pos x="1501" y="2265"/>
                </a:cxn>
                <a:cxn ang="0">
                  <a:pos x="1441" y="2222"/>
                </a:cxn>
                <a:cxn ang="0">
                  <a:pos x="1407" y="2175"/>
                </a:cxn>
                <a:cxn ang="0">
                  <a:pos x="1357" y="2098"/>
                </a:cxn>
                <a:cxn ang="0">
                  <a:pos x="1235" y="1961"/>
                </a:cxn>
                <a:cxn ang="0">
                  <a:pos x="1122" y="1808"/>
                </a:cxn>
                <a:cxn ang="0">
                  <a:pos x="1078" y="1683"/>
                </a:cxn>
                <a:cxn ang="0">
                  <a:pos x="1021" y="1605"/>
                </a:cxn>
                <a:cxn ang="0">
                  <a:pos x="952" y="1419"/>
                </a:cxn>
                <a:cxn ang="0">
                  <a:pos x="885" y="1191"/>
                </a:cxn>
                <a:cxn ang="0">
                  <a:pos x="773" y="956"/>
                </a:cxn>
                <a:cxn ang="0">
                  <a:pos x="805" y="746"/>
                </a:cxn>
                <a:cxn ang="0">
                  <a:pos x="738" y="688"/>
                </a:cxn>
                <a:cxn ang="0">
                  <a:pos x="574" y="553"/>
                </a:cxn>
                <a:cxn ang="0">
                  <a:pos x="476" y="500"/>
                </a:cxn>
                <a:cxn ang="0">
                  <a:pos x="314" y="501"/>
                </a:cxn>
                <a:cxn ang="0">
                  <a:pos x="217" y="415"/>
                </a:cxn>
                <a:cxn ang="0">
                  <a:pos x="84" y="378"/>
                </a:cxn>
                <a:cxn ang="0">
                  <a:pos x="160" y="0"/>
                </a:cxn>
                <a:cxn ang="0">
                  <a:pos x="1453" y="639"/>
                </a:cxn>
                <a:cxn ang="0">
                  <a:pos x="30" y="299"/>
                </a:cxn>
                <a:cxn ang="0">
                  <a:pos x="207" y="383"/>
                </a:cxn>
                <a:cxn ang="0">
                  <a:pos x="315" y="476"/>
                </a:cxn>
                <a:cxn ang="0">
                  <a:pos x="457" y="490"/>
                </a:cxn>
                <a:cxn ang="0">
                  <a:pos x="572" y="532"/>
                </a:cxn>
                <a:cxn ang="0">
                  <a:pos x="665" y="646"/>
                </a:cxn>
                <a:cxn ang="0">
                  <a:pos x="820" y="734"/>
                </a:cxn>
                <a:cxn ang="0">
                  <a:pos x="772" y="876"/>
                </a:cxn>
                <a:cxn ang="0">
                  <a:pos x="892" y="1154"/>
                </a:cxn>
                <a:cxn ang="0">
                  <a:pos x="953" y="1405"/>
                </a:cxn>
                <a:cxn ang="0">
                  <a:pos x="1010" y="1582"/>
                </a:cxn>
                <a:cxn ang="0">
                  <a:pos x="1093" y="1679"/>
                </a:cxn>
                <a:cxn ang="0">
                  <a:pos x="1137" y="1803"/>
                </a:cxn>
                <a:cxn ang="0">
                  <a:pos x="1249" y="1954"/>
                </a:cxn>
                <a:cxn ang="0">
                  <a:pos x="1371" y="2091"/>
                </a:cxn>
                <a:cxn ang="0">
                  <a:pos x="1423" y="2175"/>
                </a:cxn>
                <a:cxn ang="0">
                  <a:pos x="1449" y="2214"/>
                </a:cxn>
                <a:cxn ang="0">
                  <a:pos x="1501" y="2254"/>
                </a:cxn>
                <a:cxn ang="0">
                  <a:pos x="1528" y="2258"/>
                </a:cxn>
                <a:cxn ang="0">
                  <a:pos x="1591" y="2295"/>
                </a:cxn>
                <a:cxn ang="0">
                  <a:pos x="1702" y="2360"/>
                </a:cxn>
                <a:cxn ang="0">
                  <a:pos x="1702" y="2459"/>
                </a:cxn>
                <a:cxn ang="0">
                  <a:pos x="1741" y="2567"/>
                </a:cxn>
                <a:cxn ang="0">
                  <a:pos x="1840" y="2664"/>
                </a:cxn>
                <a:cxn ang="0">
                  <a:pos x="2019" y="2871"/>
                </a:cxn>
                <a:cxn ang="0">
                  <a:pos x="2167" y="2903"/>
                </a:cxn>
                <a:cxn ang="0">
                  <a:pos x="2551" y="2818"/>
                </a:cxn>
                <a:cxn ang="0">
                  <a:pos x="2418" y="2408"/>
                </a:cxn>
                <a:cxn ang="0">
                  <a:pos x="2374" y="2149"/>
                </a:cxn>
                <a:cxn ang="0">
                  <a:pos x="2570" y="1914"/>
                </a:cxn>
              </a:cxnLst>
              <a:rect l="0" t="0" r="r" b="b"/>
              <a:pathLst>
                <a:path w="2624" h="3105">
                  <a:moveTo>
                    <a:pt x="2533" y="769"/>
                  </a:moveTo>
                  <a:lnTo>
                    <a:pt x="2501" y="817"/>
                  </a:lnTo>
                  <a:lnTo>
                    <a:pt x="2494" y="805"/>
                  </a:lnTo>
                  <a:lnTo>
                    <a:pt x="2516" y="802"/>
                  </a:lnTo>
                  <a:cubicBezTo>
                    <a:pt x="2518" y="801"/>
                    <a:pt x="2520" y="802"/>
                    <a:pt x="2522" y="803"/>
                  </a:cubicBezTo>
                  <a:cubicBezTo>
                    <a:pt x="2524" y="805"/>
                    <a:pt x="2525" y="807"/>
                    <a:pt x="2525" y="809"/>
                  </a:cubicBezTo>
                  <a:lnTo>
                    <a:pt x="2535" y="887"/>
                  </a:lnTo>
                  <a:lnTo>
                    <a:pt x="2570" y="1087"/>
                  </a:lnTo>
                  <a:lnTo>
                    <a:pt x="2570" y="1086"/>
                  </a:lnTo>
                  <a:lnTo>
                    <a:pt x="2605" y="1187"/>
                  </a:lnTo>
                  <a:cubicBezTo>
                    <a:pt x="2605" y="1187"/>
                    <a:pt x="2605" y="1188"/>
                    <a:pt x="2605" y="1188"/>
                  </a:cubicBezTo>
                  <a:lnTo>
                    <a:pt x="2624" y="1334"/>
                  </a:lnTo>
                  <a:cubicBezTo>
                    <a:pt x="2624" y="1335"/>
                    <a:pt x="2624" y="1335"/>
                    <a:pt x="2624" y="1336"/>
                  </a:cubicBezTo>
                  <a:lnTo>
                    <a:pt x="2589" y="1660"/>
                  </a:lnTo>
                  <a:cubicBezTo>
                    <a:pt x="2589" y="1663"/>
                    <a:pt x="2588" y="1665"/>
                    <a:pt x="2586" y="1666"/>
                  </a:cubicBezTo>
                  <a:cubicBezTo>
                    <a:pt x="2584" y="1667"/>
                    <a:pt x="2582" y="1668"/>
                    <a:pt x="2580" y="1667"/>
                  </a:cubicBezTo>
                  <a:lnTo>
                    <a:pt x="2541" y="1661"/>
                  </a:lnTo>
                  <a:lnTo>
                    <a:pt x="2551" y="1652"/>
                  </a:lnTo>
                  <a:lnTo>
                    <a:pt x="2563" y="1723"/>
                  </a:lnTo>
                  <a:lnTo>
                    <a:pt x="2570" y="1821"/>
                  </a:lnTo>
                  <a:lnTo>
                    <a:pt x="2586" y="1911"/>
                  </a:lnTo>
                  <a:cubicBezTo>
                    <a:pt x="2586" y="1912"/>
                    <a:pt x="2586" y="1913"/>
                    <a:pt x="2586" y="1913"/>
                  </a:cubicBezTo>
                  <a:lnTo>
                    <a:pt x="2580" y="1965"/>
                  </a:lnTo>
                  <a:cubicBezTo>
                    <a:pt x="2579" y="1966"/>
                    <a:pt x="2579" y="1967"/>
                    <a:pt x="2579" y="1967"/>
                  </a:cubicBezTo>
                  <a:lnTo>
                    <a:pt x="2563" y="2012"/>
                  </a:lnTo>
                  <a:lnTo>
                    <a:pt x="2563" y="2007"/>
                  </a:lnTo>
                  <a:lnTo>
                    <a:pt x="2579" y="2053"/>
                  </a:lnTo>
                  <a:cubicBezTo>
                    <a:pt x="2580" y="2054"/>
                    <a:pt x="2580" y="2055"/>
                    <a:pt x="2580" y="2056"/>
                  </a:cubicBezTo>
                  <a:lnTo>
                    <a:pt x="2576" y="2098"/>
                  </a:lnTo>
                  <a:lnTo>
                    <a:pt x="2576" y="2123"/>
                  </a:lnTo>
                  <a:lnTo>
                    <a:pt x="2576" y="2121"/>
                  </a:lnTo>
                  <a:lnTo>
                    <a:pt x="2586" y="2150"/>
                  </a:lnTo>
                  <a:cubicBezTo>
                    <a:pt x="2586" y="2151"/>
                    <a:pt x="2586" y="2152"/>
                    <a:pt x="2586" y="2153"/>
                  </a:cubicBezTo>
                  <a:lnTo>
                    <a:pt x="2586" y="2169"/>
                  </a:lnTo>
                  <a:cubicBezTo>
                    <a:pt x="2586" y="2171"/>
                    <a:pt x="2585" y="2174"/>
                    <a:pt x="2583" y="2175"/>
                  </a:cubicBezTo>
                  <a:lnTo>
                    <a:pt x="2541" y="2205"/>
                  </a:lnTo>
                  <a:cubicBezTo>
                    <a:pt x="2539" y="2206"/>
                    <a:pt x="2536" y="2206"/>
                    <a:pt x="2533" y="2205"/>
                  </a:cubicBezTo>
                  <a:lnTo>
                    <a:pt x="2485" y="2182"/>
                  </a:lnTo>
                  <a:lnTo>
                    <a:pt x="2487" y="2183"/>
                  </a:lnTo>
                  <a:lnTo>
                    <a:pt x="2462" y="2180"/>
                  </a:lnTo>
                  <a:lnTo>
                    <a:pt x="2411" y="2180"/>
                  </a:lnTo>
                  <a:cubicBezTo>
                    <a:pt x="2411" y="2180"/>
                    <a:pt x="2411" y="2180"/>
                    <a:pt x="2410" y="2180"/>
                  </a:cubicBezTo>
                  <a:lnTo>
                    <a:pt x="2391" y="2177"/>
                  </a:lnTo>
                  <a:cubicBezTo>
                    <a:pt x="2390" y="2177"/>
                    <a:pt x="2389" y="2176"/>
                    <a:pt x="2389" y="2176"/>
                  </a:cubicBezTo>
                  <a:lnTo>
                    <a:pt x="2376" y="2169"/>
                  </a:lnTo>
                  <a:lnTo>
                    <a:pt x="2365" y="2162"/>
                  </a:lnTo>
                  <a:lnTo>
                    <a:pt x="2375" y="2161"/>
                  </a:lnTo>
                  <a:lnTo>
                    <a:pt x="2369" y="2168"/>
                  </a:lnTo>
                  <a:lnTo>
                    <a:pt x="2363" y="2174"/>
                  </a:lnTo>
                  <a:cubicBezTo>
                    <a:pt x="2362" y="2175"/>
                    <a:pt x="2361" y="2176"/>
                    <a:pt x="2360" y="2176"/>
                  </a:cubicBezTo>
                  <a:lnTo>
                    <a:pt x="2334" y="2186"/>
                  </a:lnTo>
                  <a:lnTo>
                    <a:pt x="2338" y="2182"/>
                  </a:lnTo>
                  <a:lnTo>
                    <a:pt x="2332" y="2195"/>
                  </a:lnTo>
                  <a:lnTo>
                    <a:pt x="2333" y="2190"/>
                  </a:lnTo>
                  <a:lnTo>
                    <a:pt x="2336" y="2203"/>
                  </a:lnTo>
                  <a:cubicBezTo>
                    <a:pt x="2336" y="2203"/>
                    <a:pt x="2336" y="2204"/>
                    <a:pt x="2336" y="2204"/>
                  </a:cubicBezTo>
                  <a:lnTo>
                    <a:pt x="2336" y="2227"/>
                  </a:lnTo>
                  <a:lnTo>
                    <a:pt x="2336" y="2224"/>
                  </a:lnTo>
                  <a:lnTo>
                    <a:pt x="2352" y="2270"/>
                  </a:lnTo>
                  <a:lnTo>
                    <a:pt x="2350" y="2267"/>
                  </a:lnTo>
                  <a:lnTo>
                    <a:pt x="2363" y="2280"/>
                  </a:lnTo>
                  <a:cubicBezTo>
                    <a:pt x="2364" y="2281"/>
                    <a:pt x="2364" y="2282"/>
                    <a:pt x="2365" y="2284"/>
                  </a:cubicBezTo>
                  <a:lnTo>
                    <a:pt x="2368" y="2297"/>
                  </a:lnTo>
                  <a:lnTo>
                    <a:pt x="2363" y="2291"/>
                  </a:lnTo>
                  <a:lnTo>
                    <a:pt x="2379" y="2298"/>
                  </a:lnTo>
                  <a:lnTo>
                    <a:pt x="2393" y="2304"/>
                  </a:lnTo>
                  <a:cubicBezTo>
                    <a:pt x="2394" y="2305"/>
                    <a:pt x="2395" y="2306"/>
                    <a:pt x="2396" y="2308"/>
                  </a:cubicBezTo>
                  <a:lnTo>
                    <a:pt x="2409" y="2330"/>
                  </a:lnTo>
                  <a:cubicBezTo>
                    <a:pt x="2409" y="2331"/>
                    <a:pt x="2409" y="2331"/>
                    <a:pt x="2409" y="2332"/>
                  </a:cubicBezTo>
                  <a:lnTo>
                    <a:pt x="2432" y="2400"/>
                  </a:lnTo>
                  <a:lnTo>
                    <a:pt x="2430" y="2397"/>
                  </a:lnTo>
                  <a:lnTo>
                    <a:pt x="2478" y="2449"/>
                  </a:lnTo>
                  <a:cubicBezTo>
                    <a:pt x="2480" y="2450"/>
                    <a:pt x="2480" y="2452"/>
                    <a:pt x="2480" y="2454"/>
                  </a:cubicBezTo>
                  <a:lnTo>
                    <a:pt x="2480" y="2480"/>
                  </a:lnTo>
                  <a:lnTo>
                    <a:pt x="2479" y="2477"/>
                  </a:lnTo>
                  <a:lnTo>
                    <a:pt x="2486" y="2490"/>
                  </a:lnTo>
                  <a:lnTo>
                    <a:pt x="2484" y="2487"/>
                  </a:lnTo>
                  <a:lnTo>
                    <a:pt x="2512" y="2510"/>
                  </a:lnTo>
                  <a:cubicBezTo>
                    <a:pt x="2514" y="2511"/>
                    <a:pt x="2515" y="2512"/>
                    <a:pt x="2515" y="2514"/>
                  </a:cubicBezTo>
                  <a:lnTo>
                    <a:pt x="2525" y="2556"/>
                  </a:lnTo>
                  <a:lnTo>
                    <a:pt x="2544" y="2607"/>
                  </a:lnTo>
                  <a:cubicBezTo>
                    <a:pt x="2545" y="2610"/>
                    <a:pt x="2544" y="2613"/>
                    <a:pt x="2542" y="2616"/>
                  </a:cubicBezTo>
                  <a:lnTo>
                    <a:pt x="2516" y="2641"/>
                  </a:lnTo>
                  <a:lnTo>
                    <a:pt x="2500" y="2658"/>
                  </a:lnTo>
                  <a:lnTo>
                    <a:pt x="2502" y="2655"/>
                  </a:lnTo>
                  <a:lnTo>
                    <a:pt x="2496" y="2671"/>
                  </a:lnTo>
                  <a:lnTo>
                    <a:pt x="2496" y="2668"/>
                  </a:lnTo>
                  <a:lnTo>
                    <a:pt x="2499" y="2700"/>
                  </a:lnTo>
                  <a:lnTo>
                    <a:pt x="2498" y="2697"/>
                  </a:lnTo>
                  <a:lnTo>
                    <a:pt x="2514" y="2722"/>
                  </a:lnTo>
                  <a:lnTo>
                    <a:pt x="2511" y="2720"/>
                  </a:lnTo>
                  <a:lnTo>
                    <a:pt x="2540" y="2736"/>
                  </a:lnTo>
                  <a:cubicBezTo>
                    <a:pt x="2541" y="2736"/>
                    <a:pt x="2542" y="2737"/>
                    <a:pt x="2542" y="2738"/>
                  </a:cubicBezTo>
                  <a:lnTo>
                    <a:pt x="2565" y="2764"/>
                  </a:lnTo>
                  <a:cubicBezTo>
                    <a:pt x="2566" y="2765"/>
                    <a:pt x="2567" y="2767"/>
                    <a:pt x="2567" y="2769"/>
                  </a:cubicBezTo>
                  <a:lnTo>
                    <a:pt x="2567" y="2818"/>
                  </a:lnTo>
                  <a:lnTo>
                    <a:pt x="2566" y="2815"/>
                  </a:lnTo>
                  <a:lnTo>
                    <a:pt x="2576" y="2841"/>
                  </a:lnTo>
                  <a:cubicBezTo>
                    <a:pt x="2577" y="2843"/>
                    <a:pt x="2576" y="2846"/>
                    <a:pt x="2575" y="2848"/>
                  </a:cubicBezTo>
                  <a:lnTo>
                    <a:pt x="2565" y="2861"/>
                  </a:lnTo>
                  <a:lnTo>
                    <a:pt x="2520" y="2920"/>
                  </a:lnTo>
                  <a:cubicBezTo>
                    <a:pt x="2520" y="2920"/>
                    <a:pt x="2519" y="2921"/>
                    <a:pt x="2519" y="2921"/>
                  </a:cubicBezTo>
                  <a:lnTo>
                    <a:pt x="2458" y="2970"/>
                  </a:lnTo>
                  <a:cubicBezTo>
                    <a:pt x="2458" y="2970"/>
                    <a:pt x="2457" y="2970"/>
                    <a:pt x="2457" y="2970"/>
                  </a:cubicBezTo>
                  <a:lnTo>
                    <a:pt x="2319" y="3051"/>
                  </a:lnTo>
                  <a:lnTo>
                    <a:pt x="2253" y="3103"/>
                  </a:lnTo>
                  <a:cubicBezTo>
                    <a:pt x="2251" y="3104"/>
                    <a:pt x="2248" y="3105"/>
                    <a:pt x="2246" y="3104"/>
                  </a:cubicBezTo>
                  <a:cubicBezTo>
                    <a:pt x="2243" y="3103"/>
                    <a:pt x="2241" y="3101"/>
                    <a:pt x="2240" y="3099"/>
                  </a:cubicBezTo>
                  <a:lnTo>
                    <a:pt x="2228" y="3057"/>
                  </a:lnTo>
                  <a:lnTo>
                    <a:pt x="2235" y="3062"/>
                  </a:lnTo>
                  <a:lnTo>
                    <a:pt x="2226" y="3062"/>
                  </a:lnTo>
                  <a:cubicBezTo>
                    <a:pt x="2221" y="3062"/>
                    <a:pt x="2218" y="3059"/>
                    <a:pt x="2218" y="3055"/>
                  </a:cubicBezTo>
                  <a:lnTo>
                    <a:pt x="2211" y="2987"/>
                  </a:lnTo>
                  <a:lnTo>
                    <a:pt x="2212" y="2990"/>
                  </a:lnTo>
                  <a:lnTo>
                    <a:pt x="2199" y="2964"/>
                  </a:lnTo>
                  <a:lnTo>
                    <a:pt x="2193" y="2955"/>
                  </a:lnTo>
                  <a:lnTo>
                    <a:pt x="2196" y="2957"/>
                  </a:lnTo>
                  <a:lnTo>
                    <a:pt x="2180" y="2948"/>
                  </a:lnTo>
                  <a:cubicBezTo>
                    <a:pt x="2178" y="2947"/>
                    <a:pt x="2177" y="2945"/>
                    <a:pt x="2176" y="2944"/>
                  </a:cubicBezTo>
                  <a:lnTo>
                    <a:pt x="2170" y="2927"/>
                  </a:lnTo>
                  <a:lnTo>
                    <a:pt x="2172" y="2930"/>
                  </a:lnTo>
                  <a:lnTo>
                    <a:pt x="2156" y="2914"/>
                  </a:lnTo>
                  <a:lnTo>
                    <a:pt x="2160" y="2916"/>
                  </a:lnTo>
                  <a:lnTo>
                    <a:pt x="2131" y="2910"/>
                  </a:lnTo>
                  <a:lnTo>
                    <a:pt x="2136" y="2909"/>
                  </a:lnTo>
                  <a:lnTo>
                    <a:pt x="2130" y="2912"/>
                  </a:lnTo>
                  <a:cubicBezTo>
                    <a:pt x="2128" y="2913"/>
                    <a:pt x="2125" y="2913"/>
                    <a:pt x="2123" y="2912"/>
                  </a:cubicBezTo>
                  <a:lnTo>
                    <a:pt x="2110" y="2906"/>
                  </a:lnTo>
                  <a:cubicBezTo>
                    <a:pt x="2108" y="2905"/>
                    <a:pt x="2107" y="2904"/>
                    <a:pt x="2106" y="2902"/>
                  </a:cubicBezTo>
                  <a:lnTo>
                    <a:pt x="2100" y="2889"/>
                  </a:lnTo>
                  <a:lnTo>
                    <a:pt x="2108" y="2894"/>
                  </a:lnTo>
                  <a:lnTo>
                    <a:pt x="2086" y="2897"/>
                  </a:lnTo>
                  <a:cubicBezTo>
                    <a:pt x="2085" y="2897"/>
                    <a:pt x="2085" y="2897"/>
                    <a:pt x="2085" y="2897"/>
                  </a:cubicBezTo>
                  <a:lnTo>
                    <a:pt x="2065" y="2897"/>
                  </a:lnTo>
                  <a:lnTo>
                    <a:pt x="2069" y="2896"/>
                  </a:lnTo>
                  <a:lnTo>
                    <a:pt x="2063" y="2899"/>
                  </a:lnTo>
                  <a:lnTo>
                    <a:pt x="2066" y="2897"/>
                  </a:lnTo>
                  <a:lnTo>
                    <a:pt x="2059" y="2906"/>
                  </a:lnTo>
                  <a:cubicBezTo>
                    <a:pt x="2057" y="2910"/>
                    <a:pt x="2053" y="2911"/>
                    <a:pt x="2049" y="2909"/>
                  </a:cubicBezTo>
                  <a:lnTo>
                    <a:pt x="2043" y="2906"/>
                  </a:lnTo>
                  <a:cubicBezTo>
                    <a:pt x="2042" y="2905"/>
                    <a:pt x="2041" y="2905"/>
                    <a:pt x="2040" y="2904"/>
                  </a:cubicBezTo>
                  <a:lnTo>
                    <a:pt x="2028" y="2891"/>
                  </a:lnTo>
                  <a:lnTo>
                    <a:pt x="2033" y="2894"/>
                  </a:lnTo>
                  <a:lnTo>
                    <a:pt x="2024" y="2894"/>
                  </a:lnTo>
                  <a:cubicBezTo>
                    <a:pt x="2022" y="2894"/>
                    <a:pt x="2020" y="2893"/>
                    <a:pt x="2018" y="2891"/>
                  </a:cubicBezTo>
                  <a:lnTo>
                    <a:pt x="2012" y="2885"/>
                  </a:lnTo>
                  <a:lnTo>
                    <a:pt x="2015" y="2887"/>
                  </a:lnTo>
                  <a:lnTo>
                    <a:pt x="2003" y="2884"/>
                  </a:lnTo>
                  <a:cubicBezTo>
                    <a:pt x="2001" y="2883"/>
                    <a:pt x="1999" y="2882"/>
                    <a:pt x="1998" y="2881"/>
                  </a:cubicBezTo>
                  <a:lnTo>
                    <a:pt x="1982" y="2858"/>
                  </a:lnTo>
                  <a:cubicBezTo>
                    <a:pt x="1981" y="2857"/>
                    <a:pt x="1981" y="2856"/>
                    <a:pt x="1981" y="2855"/>
                  </a:cubicBezTo>
                  <a:lnTo>
                    <a:pt x="1962" y="2781"/>
                  </a:lnTo>
                  <a:lnTo>
                    <a:pt x="1962" y="2782"/>
                  </a:lnTo>
                  <a:lnTo>
                    <a:pt x="1943" y="2747"/>
                  </a:lnTo>
                  <a:cubicBezTo>
                    <a:pt x="1941" y="2744"/>
                    <a:pt x="1942" y="2740"/>
                    <a:pt x="1944" y="2737"/>
                  </a:cubicBezTo>
                  <a:lnTo>
                    <a:pt x="1948" y="2734"/>
                  </a:lnTo>
                  <a:cubicBezTo>
                    <a:pt x="1948" y="2734"/>
                    <a:pt x="1948" y="2733"/>
                    <a:pt x="1949" y="2733"/>
                  </a:cubicBezTo>
                  <a:lnTo>
                    <a:pt x="1958" y="2727"/>
                  </a:lnTo>
                  <a:lnTo>
                    <a:pt x="1955" y="2734"/>
                  </a:lnTo>
                  <a:lnTo>
                    <a:pt x="1952" y="2712"/>
                  </a:lnTo>
                  <a:lnTo>
                    <a:pt x="1954" y="2716"/>
                  </a:lnTo>
                  <a:lnTo>
                    <a:pt x="1941" y="2703"/>
                  </a:lnTo>
                  <a:lnTo>
                    <a:pt x="1942" y="2704"/>
                  </a:lnTo>
                  <a:lnTo>
                    <a:pt x="1929" y="2694"/>
                  </a:lnTo>
                  <a:lnTo>
                    <a:pt x="1937" y="2695"/>
                  </a:lnTo>
                  <a:lnTo>
                    <a:pt x="1908" y="2708"/>
                  </a:lnTo>
                  <a:cubicBezTo>
                    <a:pt x="1905" y="2709"/>
                    <a:pt x="1902" y="2709"/>
                    <a:pt x="1899" y="2706"/>
                  </a:cubicBezTo>
                  <a:lnTo>
                    <a:pt x="1890" y="2697"/>
                  </a:lnTo>
                  <a:lnTo>
                    <a:pt x="1893" y="2699"/>
                  </a:lnTo>
                  <a:lnTo>
                    <a:pt x="1883" y="2695"/>
                  </a:lnTo>
                  <a:lnTo>
                    <a:pt x="1867" y="2689"/>
                  </a:lnTo>
                  <a:lnTo>
                    <a:pt x="1836" y="2679"/>
                  </a:lnTo>
                  <a:lnTo>
                    <a:pt x="1820" y="2676"/>
                  </a:lnTo>
                  <a:cubicBezTo>
                    <a:pt x="1817" y="2675"/>
                    <a:pt x="1814" y="2672"/>
                    <a:pt x="1814" y="2668"/>
                  </a:cubicBezTo>
                  <a:lnTo>
                    <a:pt x="1814" y="2665"/>
                  </a:lnTo>
                  <a:lnTo>
                    <a:pt x="1820" y="2673"/>
                  </a:lnTo>
                  <a:lnTo>
                    <a:pt x="1804" y="2670"/>
                  </a:lnTo>
                  <a:cubicBezTo>
                    <a:pt x="1803" y="2669"/>
                    <a:pt x="1802" y="2669"/>
                    <a:pt x="1801" y="2668"/>
                  </a:cubicBezTo>
                  <a:lnTo>
                    <a:pt x="1788" y="2658"/>
                  </a:lnTo>
                  <a:cubicBezTo>
                    <a:pt x="1788" y="2658"/>
                    <a:pt x="1787" y="2658"/>
                    <a:pt x="1787" y="2657"/>
                  </a:cubicBezTo>
                  <a:lnTo>
                    <a:pt x="1768" y="2635"/>
                  </a:lnTo>
                  <a:cubicBezTo>
                    <a:pt x="1767" y="2634"/>
                    <a:pt x="1767" y="2634"/>
                    <a:pt x="1767" y="2633"/>
                  </a:cubicBezTo>
                  <a:lnTo>
                    <a:pt x="1763" y="2626"/>
                  </a:lnTo>
                  <a:lnTo>
                    <a:pt x="1765" y="2629"/>
                  </a:lnTo>
                  <a:lnTo>
                    <a:pt x="1749" y="2612"/>
                  </a:lnTo>
                  <a:lnTo>
                    <a:pt x="1751" y="2614"/>
                  </a:lnTo>
                  <a:lnTo>
                    <a:pt x="1732" y="2604"/>
                  </a:lnTo>
                  <a:lnTo>
                    <a:pt x="1716" y="2598"/>
                  </a:lnTo>
                  <a:lnTo>
                    <a:pt x="1719" y="2598"/>
                  </a:lnTo>
                  <a:lnTo>
                    <a:pt x="1713" y="2598"/>
                  </a:lnTo>
                  <a:cubicBezTo>
                    <a:pt x="1709" y="2598"/>
                    <a:pt x="1706" y="2596"/>
                    <a:pt x="1705" y="2592"/>
                  </a:cubicBezTo>
                  <a:cubicBezTo>
                    <a:pt x="1704" y="2589"/>
                    <a:pt x="1706" y="2585"/>
                    <a:pt x="1709" y="2583"/>
                  </a:cubicBezTo>
                  <a:lnTo>
                    <a:pt x="1716" y="2580"/>
                  </a:lnTo>
                  <a:lnTo>
                    <a:pt x="1715" y="2581"/>
                  </a:lnTo>
                  <a:lnTo>
                    <a:pt x="1727" y="2571"/>
                  </a:lnTo>
                  <a:lnTo>
                    <a:pt x="1724" y="2576"/>
                  </a:lnTo>
                  <a:lnTo>
                    <a:pt x="1728" y="2560"/>
                  </a:lnTo>
                  <a:cubicBezTo>
                    <a:pt x="1728" y="2558"/>
                    <a:pt x="1729" y="2557"/>
                    <a:pt x="1730" y="2556"/>
                  </a:cubicBezTo>
                  <a:lnTo>
                    <a:pt x="1736" y="2549"/>
                  </a:lnTo>
                  <a:lnTo>
                    <a:pt x="1738" y="2562"/>
                  </a:lnTo>
                  <a:lnTo>
                    <a:pt x="1722" y="2552"/>
                  </a:lnTo>
                  <a:lnTo>
                    <a:pt x="1731" y="2551"/>
                  </a:lnTo>
                  <a:lnTo>
                    <a:pt x="1718" y="2561"/>
                  </a:lnTo>
                  <a:cubicBezTo>
                    <a:pt x="1716" y="2562"/>
                    <a:pt x="1715" y="2563"/>
                    <a:pt x="1713" y="2563"/>
                  </a:cubicBezTo>
                  <a:lnTo>
                    <a:pt x="1707" y="2563"/>
                  </a:lnTo>
                  <a:cubicBezTo>
                    <a:pt x="1702" y="2563"/>
                    <a:pt x="1699" y="2559"/>
                    <a:pt x="1699" y="2555"/>
                  </a:cubicBezTo>
                  <a:lnTo>
                    <a:pt x="1699" y="2545"/>
                  </a:lnTo>
                  <a:lnTo>
                    <a:pt x="1699" y="2532"/>
                  </a:lnTo>
                  <a:lnTo>
                    <a:pt x="1699" y="2529"/>
                  </a:lnTo>
                  <a:lnTo>
                    <a:pt x="1699" y="2519"/>
                  </a:lnTo>
                  <a:lnTo>
                    <a:pt x="1707" y="2527"/>
                  </a:lnTo>
                  <a:lnTo>
                    <a:pt x="1700" y="2527"/>
                  </a:lnTo>
                  <a:cubicBezTo>
                    <a:pt x="1698" y="2527"/>
                    <a:pt x="1696" y="2526"/>
                    <a:pt x="1694" y="2525"/>
                  </a:cubicBezTo>
                  <a:lnTo>
                    <a:pt x="1691" y="2521"/>
                  </a:lnTo>
                  <a:lnTo>
                    <a:pt x="1701" y="2523"/>
                  </a:lnTo>
                  <a:lnTo>
                    <a:pt x="1694" y="2526"/>
                  </a:lnTo>
                  <a:cubicBezTo>
                    <a:pt x="1691" y="2528"/>
                    <a:pt x="1688" y="2527"/>
                    <a:pt x="1686" y="2525"/>
                  </a:cubicBezTo>
                  <a:cubicBezTo>
                    <a:pt x="1683" y="2524"/>
                    <a:pt x="1682" y="2520"/>
                    <a:pt x="1683" y="2517"/>
                  </a:cubicBezTo>
                  <a:lnTo>
                    <a:pt x="1689" y="2488"/>
                  </a:lnTo>
                  <a:lnTo>
                    <a:pt x="1689" y="2490"/>
                  </a:lnTo>
                  <a:lnTo>
                    <a:pt x="1689" y="2480"/>
                  </a:lnTo>
                  <a:lnTo>
                    <a:pt x="1689" y="2481"/>
                  </a:lnTo>
                  <a:lnTo>
                    <a:pt x="1686" y="2462"/>
                  </a:lnTo>
                  <a:lnTo>
                    <a:pt x="1690" y="2468"/>
                  </a:lnTo>
                  <a:lnTo>
                    <a:pt x="1684" y="2465"/>
                  </a:lnTo>
                  <a:cubicBezTo>
                    <a:pt x="1682" y="2464"/>
                    <a:pt x="1681" y="2463"/>
                    <a:pt x="1681" y="2462"/>
                  </a:cubicBezTo>
                  <a:lnTo>
                    <a:pt x="1674" y="2452"/>
                  </a:lnTo>
                  <a:cubicBezTo>
                    <a:pt x="1673" y="2451"/>
                    <a:pt x="1673" y="2449"/>
                    <a:pt x="1673" y="2448"/>
                  </a:cubicBezTo>
                  <a:lnTo>
                    <a:pt x="1673" y="2444"/>
                  </a:lnTo>
                  <a:lnTo>
                    <a:pt x="1673" y="2438"/>
                  </a:lnTo>
                  <a:lnTo>
                    <a:pt x="1673" y="2435"/>
                  </a:lnTo>
                  <a:cubicBezTo>
                    <a:pt x="1673" y="2434"/>
                    <a:pt x="1673" y="2434"/>
                    <a:pt x="1673" y="2433"/>
                  </a:cubicBezTo>
                  <a:lnTo>
                    <a:pt x="1676" y="2414"/>
                  </a:lnTo>
                  <a:cubicBezTo>
                    <a:pt x="1676" y="2413"/>
                    <a:pt x="1677" y="2412"/>
                    <a:pt x="1677" y="2412"/>
                  </a:cubicBezTo>
                  <a:lnTo>
                    <a:pt x="1680" y="2405"/>
                  </a:lnTo>
                  <a:cubicBezTo>
                    <a:pt x="1681" y="2403"/>
                    <a:pt x="1683" y="2401"/>
                    <a:pt x="1686" y="2401"/>
                  </a:cubicBezTo>
                  <a:cubicBezTo>
                    <a:pt x="1689" y="2400"/>
                    <a:pt x="1691" y="2401"/>
                    <a:pt x="1693" y="2403"/>
                  </a:cubicBezTo>
                  <a:lnTo>
                    <a:pt x="1696" y="2406"/>
                  </a:lnTo>
                  <a:lnTo>
                    <a:pt x="1691" y="2404"/>
                  </a:lnTo>
                  <a:lnTo>
                    <a:pt x="1694" y="2404"/>
                  </a:lnTo>
                  <a:lnTo>
                    <a:pt x="1686" y="2410"/>
                  </a:lnTo>
                  <a:lnTo>
                    <a:pt x="1689" y="2400"/>
                  </a:lnTo>
                  <a:lnTo>
                    <a:pt x="1689" y="2402"/>
                  </a:lnTo>
                  <a:lnTo>
                    <a:pt x="1689" y="2383"/>
                  </a:lnTo>
                  <a:lnTo>
                    <a:pt x="1690" y="2386"/>
                  </a:lnTo>
                  <a:lnTo>
                    <a:pt x="1687" y="2380"/>
                  </a:lnTo>
                  <a:cubicBezTo>
                    <a:pt x="1686" y="2379"/>
                    <a:pt x="1686" y="2378"/>
                    <a:pt x="1686" y="2376"/>
                  </a:cubicBezTo>
                  <a:lnTo>
                    <a:pt x="1686" y="2363"/>
                  </a:lnTo>
                  <a:lnTo>
                    <a:pt x="1686" y="2360"/>
                  </a:lnTo>
                  <a:lnTo>
                    <a:pt x="1686" y="2341"/>
                  </a:lnTo>
                  <a:cubicBezTo>
                    <a:pt x="1686" y="2336"/>
                    <a:pt x="1689" y="2333"/>
                    <a:pt x="1694" y="2333"/>
                  </a:cubicBezTo>
                  <a:lnTo>
                    <a:pt x="1697" y="2333"/>
                  </a:lnTo>
                  <a:lnTo>
                    <a:pt x="1707" y="2333"/>
                  </a:lnTo>
                  <a:lnTo>
                    <a:pt x="1699" y="2341"/>
                  </a:lnTo>
                  <a:lnTo>
                    <a:pt x="1699" y="2334"/>
                  </a:lnTo>
                  <a:lnTo>
                    <a:pt x="1699" y="2331"/>
                  </a:lnTo>
                  <a:lnTo>
                    <a:pt x="1701" y="2337"/>
                  </a:lnTo>
                  <a:lnTo>
                    <a:pt x="1694" y="2330"/>
                  </a:lnTo>
                  <a:lnTo>
                    <a:pt x="1698" y="2332"/>
                  </a:lnTo>
                  <a:lnTo>
                    <a:pt x="1688" y="2329"/>
                  </a:lnTo>
                  <a:cubicBezTo>
                    <a:pt x="1686" y="2328"/>
                    <a:pt x="1685" y="2327"/>
                    <a:pt x="1684" y="2326"/>
                  </a:cubicBezTo>
                  <a:lnTo>
                    <a:pt x="1674" y="2313"/>
                  </a:lnTo>
                  <a:lnTo>
                    <a:pt x="1681" y="2316"/>
                  </a:lnTo>
                  <a:lnTo>
                    <a:pt x="1678" y="2316"/>
                  </a:lnTo>
                  <a:lnTo>
                    <a:pt x="1671" y="2316"/>
                  </a:lnTo>
                  <a:cubicBezTo>
                    <a:pt x="1670" y="2316"/>
                    <a:pt x="1669" y="2316"/>
                    <a:pt x="1667" y="2315"/>
                  </a:cubicBezTo>
                  <a:lnTo>
                    <a:pt x="1645" y="2302"/>
                  </a:lnTo>
                  <a:lnTo>
                    <a:pt x="1647" y="2303"/>
                  </a:lnTo>
                  <a:lnTo>
                    <a:pt x="1618" y="2297"/>
                  </a:lnTo>
                  <a:lnTo>
                    <a:pt x="1621" y="2297"/>
                  </a:lnTo>
                  <a:lnTo>
                    <a:pt x="1599" y="2300"/>
                  </a:lnTo>
                  <a:lnTo>
                    <a:pt x="1605" y="2295"/>
                  </a:lnTo>
                  <a:lnTo>
                    <a:pt x="1602" y="2304"/>
                  </a:lnTo>
                  <a:cubicBezTo>
                    <a:pt x="1601" y="2306"/>
                    <a:pt x="1600" y="2308"/>
                    <a:pt x="1598" y="2309"/>
                  </a:cubicBezTo>
                  <a:lnTo>
                    <a:pt x="1592" y="2312"/>
                  </a:lnTo>
                  <a:lnTo>
                    <a:pt x="1594" y="2299"/>
                  </a:lnTo>
                  <a:lnTo>
                    <a:pt x="1597" y="2303"/>
                  </a:lnTo>
                  <a:cubicBezTo>
                    <a:pt x="1599" y="2305"/>
                    <a:pt x="1600" y="2309"/>
                    <a:pt x="1598" y="2312"/>
                  </a:cubicBezTo>
                  <a:cubicBezTo>
                    <a:pt x="1596" y="2316"/>
                    <a:pt x="1592" y="2317"/>
                    <a:pt x="1589" y="2316"/>
                  </a:cubicBezTo>
                  <a:lnTo>
                    <a:pt x="1547" y="2303"/>
                  </a:lnTo>
                  <a:cubicBezTo>
                    <a:pt x="1544" y="2302"/>
                    <a:pt x="1542" y="2299"/>
                    <a:pt x="1542" y="2295"/>
                  </a:cubicBezTo>
                  <a:lnTo>
                    <a:pt x="1542" y="2292"/>
                  </a:lnTo>
                  <a:cubicBezTo>
                    <a:pt x="1542" y="2288"/>
                    <a:pt x="1545" y="2284"/>
                    <a:pt x="1550" y="2284"/>
                  </a:cubicBezTo>
                  <a:lnTo>
                    <a:pt x="1553" y="2284"/>
                  </a:lnTo>
                  <a:lnTo>
                    <a:pt x="1547" y="2286"/>
                  </a:lnTo>
                  <a:lnTo>
                    <a:pt x="1553" y="2280"/>
                  </a:lnTo>
                  <a:lnTo>
                    <a:pt x="1551" y="2286"/>
                  </a:lnTo>
                  <a:lnTo>
                    <a:pt x="1551" y="2282"/>
                  </a:lnTo>
                  <a:lnTo>
                    <a:pt x="1557" y="2290"/>
                  </a:lnTo>
                  <a:lnTo>
                    <a:pt x="1547" y="2287"/>
                  </a:lnTo>
                  <a:cubicBezTo>
                    <a:pt x="1546" y="2286"/>
                    <a:pt x="1545" y="2286"/>
                    <a:pt x="1544" y="2285"/>
                  </a:cubicBezTo>
                  <a:lnTo>
                    <a:pt x="1541" y="2281"/>
                  </a:lnTo>
                  <a:cubicBezTo>
                    <a:pt x="1539" y="2280"/>
                    <a:pt x="1538" y="2278"/>
                    <a:pt x="1538" y="2276"/>
                  </a:cubicBezTo>
                  <a:lnTo>
                    <a:pt x="1538" y="2269"/>
                  </a:lnTo>
                  <a:lnTo>
                    <a:pt x="1541" y="2275"/>
                  </a:lnTo>
                  <a:lnTo>
                    <a:pt x="1537" y="2272"/>
                  </a:lnTo>
                  <a:lnTo>
                    <a:pt x="1543" y="2274"/>
                  </a:lnTo>
                  <a:lnTo>
                    <a:pt x="1530" y="2274"/>
                  </a:lnTo>
                  <a:lnTo>
                    <a:pt x="1532" y="2274"/>
                  </a:lnTo>
                  <a:lnTo>
                    <a:pt x="1519" y="2277"/>
                  </a:lnTo>
                  <a:lnTo>
                    <a:pt x="1526" y="2269"/>
                  </a:lnTo>
                  <a:lnTo>
                    <a:pt x="1526" y="2276"/>
                  </a:lnTo>
                  <a:cubicBezTo>
                    <a:pt x="1526" y="2280"/>
                    <a:pt x="1522" y="2284"/>
                    <a:pt x="1518" y="2284"/>
                  </a:cubicBezTo>
                  <a:lnTo>
                    <a:pt x="1514" y="2284"/>
                  </a:lnTo>
                  <a:cubicBezTo>
                    <a:pt x="1511" y="2284"/>
                    <a:pt x="1508" y="2282"/>
                    <a:pt x="1507" y="2279"/>
                  </a:cubicBezTo>
                  <a:lnTo>
                    <a:pt x="1504" y="2273"/>
                  </a:lnTo>
                  <a:lnTo>
                    <a:pt x="1519" y="2269"/>
                  </a:lnTo>
                  <a:lnTo>
                    <a:pt x="1519" y="2279"/>
                  </a:lnTo>
                  <a:cubicBezTo>
                    <a:pt x="1519" y="2282"/>
                    <a:pt x="1517" y="2285"/>
                    <a:pt x="1514" y="2286"/>
                  </a:cubicBezTo>
                  <a:cubicBezTo>
                    <a:pt x="1511" y="2288"/>
                    <a:pt x="1508" y="2287"/>
                    <a:pt x="1505" y="2285"/>
                  </a:cubicBezTo>
                  <a:lnTo>
                    <a:pt x="1502" y="2281"/>
                  </a:lnTo>
                  <a:lnTo>
                    <a:pt x="1508" y="2284"/>
                  </a:lnTo>
                  <a:lnTo>
                    <a:pt x="1501" y="2284"/>
                  </a:lnTo>
                  <a:cubicBezTo>
                    <a:pt x="1497" y="2284"/>
                    <a:pt x="1493" y="2280"/>
                    <a:pt x="1493" y="2276"/>
                  </a:cubicBezTo>
                  <a:lnTo>
                    <a:pt x="1493" y="2273"/>
                  </a:lnTo>
                  <a:lnTo>
                    <a:pt x="1505" y="2280"/>
                  </a:lnTo>
                  <a:lnTo>
                    <a:pt x="1499" y="2283"/>
                  </a:lnTo>
                  <a:cubicBezTo>
                    <a:pt x="1496" y="2285"/>
                    <a:pt x="1492" y="2284"/>
                    <a:pt x="1489" y="2282"/>
                  </a:cubicBezTo>
                  <a:cubicBezTo>
                    <a:pt x="1487" y="2279"/>
                    <a:pt x="1486" y="2275"/>
                    <a:pt x="1488" y="2272"/>
                  </a:cubicBezTo>
                  <a:lnTo>
                    <a:pt x="1491" y="2266"/>
                  </a:lnTo>
                  <a:lnTo>
                    <a:pt x="1490" y="2269"/>
                  </a:lnTo>
                  <a:lnTo>
                    <a:pt x="1490" y="2263"/>
                  </a:lnTo>
                  <a:lnTo>
                    <a:pt x="1493" y="2268"/>
                  </a:lnTo>
                  <a:lnTo>
                    <a:pt x="1489" y="2265"/>
                  </a:lnTo>
                  <a:lnTo>
                    <a:pt x="1501" y="2265"/>
                  </a:lnTo>
                  <a:lnTo>
                    <a:pt x="1494" y="2272"/>
                  </a:lnTo>
                  <a:cubicBezTo>
                    <a:pt x="1492" y="2275"/>
                    <a:pt x="1487" y="2275"/>
                    <a:pt x="1484" y="2273"/>
                  </a:cubicBezTo>
                  <a:cubicBezTo>
                    <a:pt x="1481" y="2270"/>
                    <a:pt x="1480" y="2266"/>
                    <a:pt x="1482" y="2263"/>
                  </a:cubicBezTo>
                  <a:lnTo>
                    <a:pt x="1485" y="2256"/>
                  </a:lnTo>
                  <a:lnTo>
                    <a:pt x="1486" y="2265"/>
                  </a:lnTo>
                  <a:lnTo>
                    <a:pt x="1483" y="2262"/>
                  </a:lnTo>
                  <a:lnTo>
                    <a:pt x="1489" y="2264"/>
                  </a:lnTo>
                  <a:lnTo>
                    <a:pt x="1485" y="2264"/>
                  </a:lnTo>
                  <a:cubicBezTo>
                    <a:pt x="1483" y="2264"/>
                    <a:pt x="1481" y="2264"/>
                    <a:pt x="1480" y="2262"/>
                  </a:cubicBezTo>
                  <a:lnTo>
                    <a:pt x="1477" y="2259"/>
                  </a:lnTo>
                  <a:lnTo>
                    <a:pt x="1482" y="2261"/>
                  </a:lnTo>
                  <a:lnTo>
                    <a:pt x="1479" y="2261"/>
                  </a:lnTo>
                  <a:cubicBezTo>
                    <a:pt x="1477" y="2261"/>
                    <a:pt x="1476" y="2261"/>
                    <a:pt x="1475" y="2260"/>
                  </a:cubicBezTo>
                  <a:lnTo>
                    <a:pt x="1465" y="2253"/>
                  </a:lnTo>
                  <a:cubicBezTo>
                    <a:pt x="1464" y="2253"/>
                    <a:pt x="1463" y="2252"/>
                    <a:pt x="1463" y="2251"/>
                  </a:cubicBezTo>
                  <a:lnTo>
                    <a:pt x="1453" y="2234"/>
                  </a:lnTo>
                  <a:cubicBezTo>
                    <a:pt x="1452" y="2233"/>
                    <a:pt x="1452" y="2232"/>
                    <a:pt x="1452" y="2230"/>
                  </a:cubicBezTo>
                  <a:lnTo>
                    <a:pt x="1452" y="2227"/>
                  </a:lnTo>
                  <a:lnTo>
                    <a:pt x="1455" y="2234"/>
                  </a:lnTo>
                  <a:lnTo>
                    <a:pt x="1446" y="2227"/>
                  </a:lnTo>
                  <a:lnTo>
                    <a:pt x="1448" y="2228"/>
                  </a:lnTo>
                  <a:lnTo>
                    <a:pt x="1438" y="2225"/>
                  </a:lnTo>
                  <a:cubicBezTo>
                    <a:pt x="1435" y="2224"/>
                    <a:pt x="1433" y="2221"/>
                    <a:pt x="1433" y="2217"/>
                  </a:cubicBezTo>
                  <a:lnTo>
                    <a:pt x="1433" y="2214"/>
                  </a:lnTo>
                  <a:lnTo>
                    <a:pt x="1441" y="2222"/>
                  </a:lnTo>
                  <a:lnTo>
                    <a:pt x="1437" y="2222"/>
                  </a:lnTo>
                  <a:lnTo>
                    <a:pt x="1434" y="2222"/>
                  </a:lnTo>
                  <a:cubicBezTo>
                    <a:pt x="1431" y="2222"/>
                    <a:pt x="1428" y="2220"/>
                    <a:pt x="1427" y="2217"/>
                  </a:cubicBezTo>
                  <a:cubicBezTo>
                    <a:pt x="1426" y="2214"/>
                    <a:pt x="1426" y="2211"/>
                    <a:pt x="1429" y="2209"/>
                  </a:cubicBezTo>
                  <a:lnTo>
                    <a:pt x="1432" y="2205"/>
                  </a:lnTo>
                  <a:lnTo>
                    <a:pt x="1432" y="2217"/>
                  </a:lnTo>
                  <a:lnTo>
                    <a:pt x="1422" y="2207"/>
                  </a:lnTo>
                  <a:cubicBezTo>
                    <a:pt x="1421" y="2205"/>
                    <a:pt x="1420" y="2203"/>
                    <a:pt x="1420" y="2201"/>
                  </a:cubicBezTo>
                  <a:lnTo>
                    <a:pt x="1420" y="2198"/>
                  </a:lnTo>
                  <a:lnTo>
                    <a:pt x="1428" y="2206"/>
                  </a:lnTo>
                  <a:lnTo>
                    <a:pt x="1425" y="2206"/>
                  </a:lnTo>
                  <a:cubicBezTo>
                    <a:pt x="1420" y="2206"/>
                    <a:pt x="1417" y="2202"/>
                    <a:pt x="1417" y="2198"/>
                  </a:cubicBezTo>
                  <a:lnTo>
                    <a:pt x="1417" y="2188"/>
                  </a:lnTo>
                  <a:lnTo>
                    <a:pt x="1425" y="2196"/>
                  </a:lnTo>
                  <a:lnTo>
                    <a:pt x="1421" y="2196"/>
                  </a:lnTo>
                  <a:cubicBezTo>
                    <a:pt x="1417" y="2196"/>
                    <a:pt x="1413" y="2193"/>
                    <a:pt x="1413" y="2188"/>
                  </a:cubicBezTo>
                  <a:lnTo>
                    <a:pt x="1413" y="2182"/>
                  </a:lnTo>
                  <a:lnTo>
                    <a:pt x="1413" y="2179"/>
                  </a:lnTo>
                  <a:lnTo>
                    <a:pt x="1421" y="2187"/>
                  </a:lnTo>
                  <a:lnTo>
                    <a:pt x="1418" y="2187"/>
                  </a:lnTo>
                  <a:cubicBezTo>
                    <a:pt x="1414" y="2187"/>
                    <a:pt x="1410" y="2183"/>
                    <a:pt x="1410" y="2179"/>
                  </a:cubicBezTo>
                  <a:lnTo>
                    <a:pt x="1410" y="2175"/>
                  </a:lnTo>
                  <a:lnTo>
                    <a:pt x="1418" y="2183"/>
                  </a:lnTo>
                  <a:lnTo>
                    <a:pt x="1415" y="2183"/>
                  </a:lnTo>
                  <a:cubicBezTo>
                    <a:pt x="1411" y="2183"/>
                    <a:pt x="1407" y="2180"/>
                    <a:pt x="1407" y="2175"/>
                  </a:cubicBezTo>
                  <a:lnTo>
                    <a:pt x="1407" y="2169"/>
                  </a:lnTo>
                  <a:lnTo>
                    <a:pt x="1411" y="2176"/>
                  </a:lnTo>
                  <a:lnTo>
                    <a:pt x="1405" y="2173"/>
                  </a:lnTo>
                  <a:cubicBezTo>
                    <a:pt x="1402" y="2171"/>
                    <a:pt x="1401" y="2169"/>
                    <a:pt x="1401" y="2166"/>
                  </a:cubicBezTo>
                  <a:lnTo>
                    <a:pt x="1401" y="2162"/>
                  </a:lnTo>
                  <a:lnTo>
                    <a:pt x="1401" y="2149"/>
                  </a:lnTo>
                  <a:lnTo>
                    <a:pt x="1403" y="2155"/>
                  </a:lnTo>
                  <a:lnTo>
                    <a:pt x="1393" y="2145"/>
                  </a:lnTo>
                  <a:lnTo>
                    <a:pt x="1396" y="2147"/>
                  </a:lnTo>
                  <a:lnTo>
                    <a:pt x="1387" y="2144"/>
                  </a:lnTo>
                  <a:cubicBezTo>
                    <a:pt x="1384" y="2143"/>
                    <a:pt x="1381" y="2140"/>
                    <a:pt x="1381" y="2136"/>
                  </a:cubicBezTo>
                  <a:lnTo>
                    <a:pt x="1381" y="2133"/>
                  </a:lnTo>
                  <a:lnTo>
                    <a:pt x="1382" y="2136"/>
                  </a:lnTo>
                  <a:lnTo>
                    <a:pt x="1379" y="2126"/>
                  </a:lnTo>
                  <a:cubicBezTo>
                    <a:pt x="1378" y="2125"/>
                    <a:pt x="1378" y="2124"/>
                    <a:pt x="1378" y="2123"/>
                  </a:cubicBezTo>
                  <a:lnTo>
                    <a:pt x="1378" y="2120"/>
                  </a:lnTo>
                  <a:lnTo>
                    <a:pt x="1380" y="2125"/>
                  </a:lnTo>
                  <a:lnTo>
                    <a:pt x="1370" y="2112"/>
                  </a:lnTo>
                  <a:cubicBezTo>
                    <a:pt x="1370" y="2112"/>
                    <a:pt x="1370" y="2111"/>
                    <a:pt x="1369" y="2111"/>
                  </a:cubicBezTo>
                  <a:lnTo>
                    <a:pt x="1366" y="2104"/>
                  </a:lnTo>
                  <a:lnTo>
                    <a:pt x="1368" y="2106"/>
                  </a:lnTo>
                  <a:lnTo>
                    <a:pt x="1364" y="2103"/>
                  </a:lnTo>
                  <a:lnTo>
                    <a:pt x="1367" y="2105"/>
                  </a:lnTo>
                  <a:lnTo>
                    <a:pt x="1360" y="2101"/>
                  </a:lnTo>
                  <a:cubicBezTo>
                    <a:pt x="1359" y="2101"/>
                    <a:pt x="1357" y="2099"/>
                    <a:pt x="1357" y="2098"/>
                  </a:cubicBezTo>
                  <a:lnTo>
                    <a:pt x="1353" y="2091"/>
                  </a:lnTo>
                  <a:cubicBezTo>
                    <a:pt x="1353" y="2090"/>
                    <a:pt x="1353" y="2089"/>
                    <a:pt x="1353" y="2088"/>
                  </a:cubicBezTo>
                  <a:lnTo>
                    <a:pt x="1353" y="2075"/>
                  </a:lnTo>
                  <a:lnTo>
                    <a:pt x="1353" y="2071"/>
                  </a:lnTo>
                  <a:lnTo>
                    <a:pt x="1353" y="2065"/>
                  </a:lnTo>
                  <a:lnTo>
                    <a:pt x="1356" y="2071"/>
                  </a:lnTo>
                  <a:lnTo>
                    <a:pt x="1343" y="2062"/>
                  </a:lnTo>
                  <a:lnTo>
                    <a:pt x="1330" y="2052"/>
                  </a:lnTo>
                  <a:lnTo>
                    <a:pt x="1333" y="2053"/>
                  </a:lnTo>
                  <a:lnTo>
                    <a:pt x="1317" y="2050"/>
                  </a:lnTo>
                  <a:cubicBezTo>
                    <a:pt x="1316" y="2050"/>
                    <a:pt x="1315" y="2049"/>
                    <a:pt x="1314" y="2049"/>
                  </a:cubicBezTo>
                  <a:lnTo>
                    <a:pt x="1282" y="2026"/>
                  </a:lnTo>
                  <a:lnTo>
                    <a:pt x="1287" y="2028"/>
                  </a:lnTo>
                  <a:lnTo>
                    <a:pt x="1264" y="2028"/>
                  </a:lnTo>
                  <a:cubicBezTo>
                    <a:pt x="1263" y="2028"/>
                    <a:pt x="1262" y="2027"/>
                    <a:pt x="1261" y="2027"/>
                  </a:cubicBezTo>
                  <a:lnTo>
                    <a:pt x="1254" y="2023"/>
                  </a:lnTo>
                  <a:cubicBezTo>
                    <a:pt x="1252" y="2022"/>
                    <a:pt x="1250" y="2019"/>
                    <a:pt x="1250" y="2016"/>
                  </a:cubicBezTo>
                  <a:lnTo>
                    <a:pt x="1250" y="2007"/>
                  </a:lnTo>
                  <a:lnTo>
                    <a:pt x="1250" y="2003"/>
                  </a:lnTo>
                  <a:lnTo>
                    <a:pt x="1250" y="2005"/>
                  </a:lnTo>
                  <a:lnTo>
                    <a:pt x="1247" y="1992"/>
                  </a:lnTo>
                  <a:lnTo>
                    <a:pt x="1248" y="1994"/>
                  </a:lnTo>
                  <a:lnTo>
                    <a:pt x="1244" y="1987"/>
                  </a:lnTo>
                  <a:lnTo>
                    <a:pt x="1238" y="1967"/>
                  </a:lnTo>
                  <a:lnTo>
                    <a:pt x="1235" y="1961"/>
                  </a:lnTo>
                  <a:cubicBezTo>
                    <a:pt x="1234" y="1960"/>
                    <a:pt x="1234" y="1959"/>
                    <a:pt x="1234" y="1958"/>
                  </a:cubicBezTo>
                  <a:lnTo>
                    <a:pt x="1234" y="1948"/>
                  </a:lnTo>
                  <a:lnTo>
                    <a:pt x="1236" y="1954"/>
                  </a:lnTo>
                  <a:lnTo>
                    <a:pt x="1227" y="1944"/>
                  </a:lnTo>
                  <a:lnTo>
                    <a:pt x="1205" y="1925"/>
                  </a:lnTo>
                  <a:lnTo>
                    <a:pt x="1191" y="1912"/>
                  </a:lnTo>
                  <a:cubicBezTo>
                    <a:pt x="1191" y="1911"/>
                    <a:pt x="1190" y="1910"/>
                    <a:pt x="1190" y="1910"/>
                  </a:cubicBezTo>
                  <a:lnTo>
                    <a:pt x="1187" y="1903"/>
                  </a:lnTo>
                  <a:lnTo>
                    <a:pt x="1188" y="1905"/>
                  </a:lnTo>
                  <a:lnTo>
                    <a:pt x="1182" y="1899"/>
                  </a:lnTo>
                  <a:lnTo>
                    <a:pt x="1179" y="1895"/>
                  </a:lnTo>
                  <a:lnTo>
                    <a:pt x="1181" y="1897"/>
                  </a:lnTo>
                  <a:lnTo>
                    <a:pt x="1174" y="1894"/>
                  </a:lnTo>
                  <a:cubicBezTo>
                    <a:pt x="1172" y="1892"/>
                    <a:pt x="1170" y="1890"/>
                    <a:pt x="1170" y="1887"/>
                  </a:cubicBezTo>
                  <a:lnTo>
                    <a:pt x="1170" y="1874"/>
                  </a:lnTo>
                  <a:lnTo>
                    <a:pt x="1172" y="1879"/>
                  </a:lnTo>
                  <a:lnTo>
                    <a:pt x="1166" y="1873"/>
                  </a:lnTo>
                  <a:cubicBezTo>
                    <a:pt x="1164" y="1871"/>
                    <a:pt x="1163" y="1869"/>
                    <a:pt x="1163" y="1867"/>
                  </a:cubicBezTo>
                  <a:lnTo>
                    <a:pt x="1163" y="1831"/>
                  </a:lnTo>
                  <a:lnTo>
                    <a:pt x="1168" y="1839"/>
                  </a:lnTo>
                  <a:lnTo>
                    <a:pt x="1136" y="1822"/>
                  </a:lnTo>
                  <a:cubicBezTo>
                    <a:pt x="1135" y="1822"/>
                    <a:pt x="1134" y="1821"/>
                    <a:pt x="1134" y="1821"/>
                  </a:cubicBezTo>
                  <a:lnTo>
                    <a:pt x="1127" y="1814"/>
                  </a:lnTo>
                  <a:lnTo>
                    <a:pt x="1124" y="1811"/>
                  </a:lnTo>
                  <a:cubicBezTo>
                    <a:pt x="1123" y="1810"/>
                    <a:pt x="1123" y="1809"/>
                    <a:pt x="1122" y="1808"/>
                  </a:cubicBezTo>
                  <a:lnTo>
                    <a:pt x="1116" y="1789"/>
                  </a:lnTo>
                  <a:lnTo>
                    <a:pt x="1113" y="1779"/>
                  </a:lnTo>
                  <a:lnTo>
                    <a:pt x="1115" y="1782"/>
                  </a:lnTo>
                  <a:lnTo>
                    <a:pt x="1108" y="1775"/>
                  </a:lnTo>
                  <a:lnTo>
                    <a:pt x="1113" y="1778"/>
                  </a:lnTo>
                  <a:lnTo>
                    <a:pt x="1087" y="1774"/>
                  </a:lnTo>
                  <a:cubicBezTo>
                    <a:pt x="1085" y="1774"/>
                    <a:pt x="1082" y="1773"/>
                    <a:pt x="1081" y="1770"/>
                  </a:cubicBezTo>
                  <a:lnTo>
                    <a:pt x="1078" y="1764"/>
                  </a:lnTo>
                  <a:cubicBezTo>
                    <a:pt x="1077" y="1762"/>
                    <a:pt x="1077" y="1759"/>
                    <a:pt x="1078" y="1757"/>
                  </a:cubicBezTo>
                  <a:cubicBezTo>
                    <a:pt x="1078" y="1755"/>
                    <a:pt x="1080" y="1753"/>
                    <a:pt x="1082" y="1752"/>
                  </a:cubicBezTo>
                  <a:lnTo>
                    <a:pt x="1092" y="1749"/>
                  </a:lnTo>
                  <a:lnTo>
                    <a:pt x="1087" y="1757"/>
                  </a:lnTo>
                  <a:lnTo>
                    <a:pt x="1087" y="1750"/>
                  </a:lnTo>
                  <a:lnTo>
                    <a:pt x="1087" y="1754"/>
                  </a:lnTo>
                  <a:lnTo>
                    <a:pt x="1081" y="1741"/>
                  </a:lnTo>
                  <a:cubicBezTo>
                    <a:pt x="1080" y="1739"/>
                    <a:pt x="1080" y="1738"/>
                    <a:pt x="1080" y="1736"/>
                  </a:cubicBezTo>
                  <a:lnTo>
                    <a:pt x="1083" y="1714"/>
                  </a:lnTo>
                  <a:lnTo>
                    <a:pt x="1091" y="1723"/>
                  </a:lnTo>
                  <a:lnTo>
                    <a:pt x="1085" y="1723"/>
                  </a:lnTo>
                  <a:cubicBezTo>
                    <a:pt x="1082" y="1723"/>
                    <a:pt x="1079" y="1721"/>
                    <a:pt x="1078" y="1718"/>
                  </a:cubicBezTo>
                  <a:cubicBezTo>
                    <a:pt x="1077" y="1716"/>
                    <a:pt x="1077" y="1713"/>
                    <a:pt x="1078" y="1710"/>
                  </a:cubicBezTo>
                  <a:lnTo>
                    <a:pt x="1085" y="1701"/>
                  </a:lnTo>
                  <a:lnTo>
                    <a:pt x="1087" y="1695"/>
                  </a:lnTo>
                  <a:lnTo>
                    <a:pt x="1087" y="1702"/>
                  </a:lnTo>
                  <a:lnTo>
                    <a:pt x="1078" y="1683"/>
                  </a:lnTo>
                  <a:cubicBezTo>
                    <a:pt x="1077" y="1681"/>
                    <a:pt x="1077" y="1680"/>
                    <a:pt x="1077" y="1679"/>
                  </a:cubicBezTo>
                  <a:lnTo>
                    <a:pt x="1077" y="1676"/>
                  </a:lnTo>
                  <a:lnTo>
                    <a:pt x="1077" y="1672"/>
                  </a:lnTo>
                  <a:lnTo>
                    <a:pt x="1078" y="1676"/>
                  </a:lnTo>
                  <a:lnTo>
                    <a:pt x="1075" y="1670"/>
                  </a:lnTo>
                  <a:lnTo>
                    <a:pt x="1082" y="1674"/>
                  </a:lnTo>
                  <a:lnTo>
                    <a:pt x="1072" y="1674"/>
                  </a:lnTo>
                  <a:cubicBezTo>
                    <a:pt x="1069" y="1674"/>
                    <a:pt x="1067" y="1673"/>
                    <a:pt x="1065" y="1670"/>
                  </a:cubicBezTo>
                  <a:cubicBezTo>
                    <a:pt x="1064" y="1668"/>
                    <a:pt x="1064" y="1665"/>
                    <a:pt x="1065" y="1663"/>
                  </a:cubicBezTo>
                  <a:lnTo>
                    <a:pt x="1078" y="1634"/>
                  </a:lnTo>
                  <a:lnTo>
                    <a:pt x="1077" y="1639"/>
                  </a:lnTo>
                  <a:lnTo>
                    <a:pt x="1071" y="1620"/>
                  </a:lnTo>
                  <a:lnTo>
                    <a:pt x="1068" y="1610"/>
                  </a:lnTo>
                  <a:lnTo>
                    <a:pt x="1070" y="1613"/>
                  </a:lnTo>
                  <a:lnTo>
                    <a:pt x="1060" y="1604"/>
                  </a:lnTo>
                  <a:lnTo>
                    <a:pt x="1064" y="1606"/>
                  </a:lnTo>
                  <a:lnTo>
                    <a:pt x="1048" y="1602"/>
                  </a:lnTo>
                  <a:lnTo>
                    <a:pt x="1052" y="1602"/>
                  </a:lnTo>
                  <a:lnTo>
                    <a:pt x="1039" y="1606"/>
                  </a:lnTo>
                  <a:lnTo>
                    <a:pt x="1045" y="1600"/>
                  </a:lnTo>
                  <a:lnTo>
                    <a:pt x="1042" y="1613"/>
                  </a:lnTo>
                  <a:cubicBezTo>
                    <a:pt x="1041" y="1616"/>
                    <a:pt x="1038" y="1618"/>
                    <a:pt x="1035" y="1619"/>
                  </a:cubicBezTo>
                  <a:cubicBezTo>
                    <a:pt x="1032" y="1619"/>
                    <a:pt x="1029" y="1618"/>
                    <a:pt x="1027" y="1616"/>
                  </a:cubicBezTo>
                  <a:lnTo>
                    <a:pt x="1018" y="1603"/>
                  </a:lnTo>
                  <a:lnTo>
                    <a:pt x="1021" y="1605"/>
                  </a:lnTo>
                  <a:lnTo>
                    <a:pt x="998" y="1595"/>
                  </a:lnTo>
                  <a:cubicBezTo>
                    <a:pt x="996" y="1594"/>
                    <a:pt x="994" y="1591"/>
                    <a:pt x="994" y="1588"/>
                  </a:cubicBezTo>
                  <a:lnTo>
                    <a:pt x="994" y="1582"/>
                  </a:lnTo>
                  <a:lnTo>
                    <a:pt x="994" y="1569"/>
                  </a:lnTo>
                  <a:cubicBezTo>
                    <a:pt x="994" y="1567"/>
                    <a:pt x="994" y="1566"/>
                    <a:pt x="995" y="1565"/>
                  </a:cubicBezTo>
                  <a:lnTo>
                    <a:pt x="1014" y="1526"/>
                  </a:lnTo>
                  <a:lnTo>
                    <a:pt x="1013" y="1532"/>
                  </a:lnTo>
                  <a:lnTo>
                    <a:pt x="1010" y="1519"/>
                  </a:lnTo>
                  <a:lnTo>
                    <a:pt x="1011" y="1520"/>
                  </a:lnTo>
                  <a:lnTo>
                    <a:pt x="1007" y="1514"/>
                  </a:lnTo>
                  <a:lnTo>
                    <a:pt x="1010" y="1517"/>
                  </a:lnTo>
                  <a:lnTo>
                    <a:pt x="997" y="1507"/>
                  </a:lnTo>
                  <a:cubicBezTo>
                    <a:pt x="995" y="1505"/>
                    <a:pt x="994" y="1503"/>
                    <a:pt x="994" y="1501"/>
                  </a:cubicBezTo>
                  <a:lnTo>
                    <a:pt x="994" y="1484"/>
                  </a:lnTo>
                  <a:lnTo>
                    <a:pt x="995" y="1489"/>
                  </a:lnTo>
                  <a:lnTo>
                    <a:pt x="986" y="1476"/>
                  </a:lnTo>
                  <a:lnTo>
                    <a:pt x="990" y="1479"/>
                  </a:lnTo>
                  <a:lnTo>
                    <a:pt x="980" y="1476"/>
                  </a:lnTo>
                  <a:cubicBezTo>
                    <a:pt x="978" y="1475"/>
                    <a:pt x="976" y="1474"/>
                    <a:pt x="975" y="1472"/>
                  </a:cubicBezTo>
                  <a:lnTo>
                    <a:pt x="969" y="1459"/>
                  </a:lnTo>
                  <a:lnTo>
                    <a:pt x="976" y="1463"/>
                  </a:lnTo>
                  <a:lnTo>
                    <a:pt x="973" y="1463"/>
                  </a:lnTo>
                  <a:cubicBezTo>
                    <a:pt x="969" y="1463"/>
                    <a:pt x="966" y="1461"/>
                    <a:pt x="965" y="1458"/>
                  </a:cubicBezTo>
                  <a:lnTo>
                    <a:pt x="952" y="1422"/>
                  </a:lnTo>
                  <a:cubicBezTo>
                    <a:pt x="952" y="1421"/>
                    <a:pt x="952" y="1420"/>
                    <a:pt x="952" y="1419"/>
                  </a:cubicBezTo>
                  <a:lnTo>
                    <a:pt x="952" y="1416"/>
                  </a:lnTo>
                  <a:lnTo>
                    <a:pt x="957" y="1424"/>
                  </a:lnTo>
                  <a:lnTo>
                    <a:pt x="948" y="1421"/>
                  </a:lnTo>
                  <a:cubicBezTo>
                    <a:pt x="946" y="1420"/>
                    <a:pt x="944" y="1418"/>
                    <a:pt x="943" y="1416"/>
                  </a:cubicBezTo>
                  <a:lnTo>
                    <a:pt x="927" y="1374"/>
                  </a:lnTo>
                  <a:lnTo>
                    <a:pt x="927" y="1375"/>
                  </a:lnTo>
                  <a:lnTo>
                    <a:pt x="915" y="1352"/>
                  </a:lnTo>
                  <a:cubicBezTo>
                    <a:pt x="914" y="1351"/>
                    <a:pt x="914" y="1349"/>
                    <a:pt x="914" y="1348"/>
                  </a:cubicBezTo>
                  <a:lnTo>
                    <a:pt x="914" y="1322"/>
                  </a:lnTo>
                  <a:lnTo>
                    <a:pt x="916" y="1328"/>
                  </a:lnTo>
                  <a:lnTo>
                    <a:pt x="906" y="1318"/>
                  </a:lnTo>
                  <a:lnTo>
                    <a:pt x="912" y="1320"/>
                  </a:lnTo>
                  <a:lnTo>
                    <a:pt x="909" y="1320"/>
                  </a:lnTo>
                  <a:cubicBezTo>
                    <a:pt x="908" y="1320"/>
                    <a:pt x="906" y="1320"/>
                    <a:pt x="905" y="1320"/>
                  </a:cubicBezTo>
                  <a:lnTo>
                    <a:pt x="899" y="1316"/>
                  </a:lnTo>
                  <a:lnTo>
                    <a:pt x="905" y="1317"/>
                  </a:lnTo>
                  <a:lnTo>
                    <a:pt x="895" y="1320"/>
                  </a:lnTo>
                  <a:cubicBezTo>
                    <a:pt x="893" y="1321"/>
                    <a:pt x="891" y="1321"/>
                    <a:pt x="889" y="1320"/>
                  </a:cubicBezTo>
                  <a:lnTo>
                    <a:pt x="883" y="1316"/>
                  </a:lnTo>
                  <a:cubicBezTo>
                    <a:pt x="880" y="1315"/>
                    <a:pt x="878" y="1312"/>
                    <a:pt x="878" y="1309"/>
                  </a:cubicBezTo>
                  <a:lnTo>
                    <a:pt x="882" y="1250"/>
                  </a:lnTo>
                  <a:lnTo>
                    <a:pt x="882" y="1254"/>
                  </a:lnTo>
                  <a:lnTo>
                    <a:pt x="876" y="1241"/>
                  </a:lnTo>
                  <a:cubicBezTo>
                    <a:pt x="875" y="1240"/>
                    <a:pt x="875" y="1238"/>
                    <a:pt x="875" y="1236"/>
                  </a:cubicBezTo>
                  <a:lnTo>
                    <a:pt x="885" y="1191"/>
                  </a:lnTo>
                  <a:lnTo>
                    <a:pt x="885" y="1194"/>
                  </a:lnTo>
                  <a:lnTo>
                    <a:pt x="878" y="1162"/>
                  </a:lnTo>
                  <a:lnTo>
                    <a:pt x="881" y="1166"/>
                  </a:lnTo>
                  <a:lnTo>
                    <a:pt x="868" y="1153"/>
                  </a:lnTo>
                  <a:lnTo>
                    <a:pt x="869" y="1154"/>
                  </a:lnTo>
                  <a:lnTo>
                    <a:pt x="859" y="1147"/>
                  </a:lnTo>
                  <a:lnTo>
                    <a:pt x="864" y="1149"/>
                  </a:lnTo>
                  <a:lnTo>
                    <a:pt x="858" y="1149"/>
                  </a:lnTo>
                  <a:lnTo>
                    <a:pt x="863" y="1146"/>
                  </a:lnTo>
                  <a:lnTo>
                    <a:pt x="860" y="1149"/>
                  </a:lnTo>
                  <a:cubicBezTo>
                    <a:pt x="858" y="1151"/>
                    <a:pt x="856" y="1152"/>
                    <a:pt x="854" y="1152"/>
                  </a:cubicBezTo>
                  <a:cubicBezTo>
                    <a:pt x="852" y="1152"/>
                    <a:pt x="850" y="1151"/>
                    <a:pt x="849" y="1149"/>
                  </a:cubicBezTo>
                  <a:lnTo>
                    <a:pt x="845" y="1146"/>
                  </a:lnTo>
                  <a:cubicBezTo>
                    <a:pt x="843" y="1144"/>
                    <a:pt x="843" y="1141"/>
                    <a:pt x="844" y="1138"/>
                  </a:cubicBezTo>
                  <a:lnTo>
                    <a:pt x="853" y="1112"/>
                  </a:lnTo>
                  <a:lnTo>
                    <a:pt x="853" y="1115"/>
                  </a:lnTo>
                  <a:lnTo>
                    <a:pt x="850" y="1086"/>
                  </a:lnTo>
                  <a:lnTo>
                    <a:pt x="850" y="1088"/>
                  </a:lnTo>
                  <a:lnTo>
                    <a:pt x="837" y="1056"/>
                  </a:lnTo>
                  <a:lnTo>
                    <a:pt x="839" y="1058"/>
                  </a:lnTo>
                  <a:lnTo>
                    <a:pt x="806" y="1019"/>
                  </a:lnTo>
                  <a:lnTo>
                    <a:pt x="813" y="1022"/>
                  </a:lnTo>
                  <a:lnTo>
                    <a:pt x="809" y="1022"/>
                  </a:lnTo>
                  <a:cubicBezTo>
                    <a:pt x="806" y="1022"/>
                    <a:pt x="804" y="1020"/>
                    <a:pt x="802" y="1017"/>
                  </a:cubicBezTo>
                  <a:lnTo>
                    <a:pt x="773" y="956"/>
                  </a:lnTo>
                  <a:lnTo>
                    <a:pt x="767" y="935"/>
                  </a:lnTo>
                  <a:cubicBezTo>
                    <a:pt x="766" y="935"/>
                    <a:pt x="766" y="934"/>
                    <a:pt x="766" y="934"/>
                  </a:cubicBezTo>
                  <a:lnTo>
                    <a:pt x="763" y="905"/>
                  </a:lnTo>
                  <a:lnTo>
                    <a:pt x="757" y="880"/>
                  </a:lnTo>
                  <a:cubicBezTo>
                    <a:pt x="756" y="876"/>
                    <a:pt x="758" y="872"/>
                    <a:pt x="761" y="871"/>
                  </a:cubicBezTo>
                  <a:lnTo>
                    <a:pt x="767" y="867"/>
                  </a:lnTo>
                  <a:lnTo>
                    <a:pt x="763" y="873"/>
                  </a:lnTo>
                  <a:lnTo>
                    <a:pt x="770" y="847"/>
                  </a:lnTo>
                  <a:lnTo>
                    <a:pt x="776" y="811"/>
                  </a:lnTo>
                  <a:cubicBezTo>
                    <a:pt x="777" y="808"/>
                    <a:pt x="780" y="805"/>
                    <a:pt x="784" y="805"/>
                  </a:cubicBezTo>
                  <a:lnTo>
                    <a:pt x="787" y="805"/>
                  </a:lnTo>
                  <a:lnTo>
                    <a:pt x="779" y="814"/>
                  </a:lnTo>
                  <a:lnTo>
                    <a:pt x="776" y="795"/>
                  </a:lnTo>
                  <a:lnTo>
                    <a:pt x="770" y="773"/>
                  </a:lnTo>
                  <a:cubicBezTo>
                    <a:pt x="770" y="772"/>
                    <a:pt x="769" y="771"/>
                    <a:pt x="769" y="771"/>
                  </a:cubicBezTo>
                  <a:lnTo>
                    <a:pt x="769" y="764"/>
                  </a:lnTo>
                  <a:cubicBezTo>
                    <a:pt x="769" y="761"/>
                    <a:pt x="771" y="758"/>
                    <a:pt x="774" y="757"/>
                  </a:cubicBezTo>
                  <a:cubicBezTo>
                    <a:pt x="777" y="756"/>
                    <a:pt x="781" y="756"/>
                    <a:pt x="783" y="759"/>
                  </a:cubicBezTo>
                  <a:lnTo>
                    <a:pt x="786" y="762"/>
                  </a:lnTo>
                  <a:lnTo>
                    <a:pt x="779" y="760"/>
                  </a:lnTo>
                  <a:lnTo>
                    <a:pt x="804" y="753"/>
                  </a:lnTo>
                  <a:cubicBezTo>
                    <a:pt x="805" y="753"/>
                    <a:pt x="806" y="753"/>
                    <a:pt x="806" y="753"/>
                  </a:cubicBezTo>
                  <a:lnTo>
                    <a:pt x="809" y="753"/>
                  </a:lnTo>
                  <a:lnTo>
                    <a:pt x="802" y="759"/>
                  </a:lnTo>
                  <a:lnTo>
                    <a:pt x="805" y="746"/>
                  </a:lnTo>
                  <a:lnTo>
                    <a:pt x="805" y="752"/>
                  </a:lnTo>
                  <a:lnTo>
                    <a:pt x="802" y="745"/>
                  </a:lnTo>
                  <a:cubicBezTo>
                    <a:pt x="801" y="743"/>
                    <a:pt x="801" y="741"/>
                    <a:pt x="802" y="739"/>
                  </a:cubicBezTo>
                  <a:lnTo>
                    <a:pt x="805" y="729"/>
                  </a:lnTo>
                  <a:lnTo>
                    <a:pt x="805" y="732"/>
                  </a:lnTo>
                  <a:lnTo>
                    <a:pt x="805" y="729"/>
                  </a:lnTo>
                  <a:lnTo>
                    <a:pt x="806" y="733"/>
                  </a:lnTo>
                  <a:lnTo>
                    <a:pt x="800" y="723"/>
                  </a:lnTo>
                  <a:lnTo>
                    <a:pt x="801" y="724"/>
                  </a:lnTo>
                  <a:lnTo>
                    <a:pt x="797" y="721"/>
                  </a:lnTo>
                  <a:cubicBezTo>
                    <a:pt x="796" y="720"/>
                    <a:pt x="795" y="718"/>
                    <a:pt x="795" y="716"/>
                  </a:cubicBezTo>
                  <a:lnTo>
                    <a:pt x="795" y="712"/>
                  </a:lnTo>
                  <a:lnTo>
                    <a:pt x="797" y="718"/>
                  </a:lnTo>
                  <a:lnTo>
                    <a:pt x="794" y="715"/>
                  </a:lnTo>
                  <a:lnTo>
                    <a:pt x="798" y="717"/>
                  </a:lnTo>
                  <a:lnTo>
                    <a:pt x="785" y="714"/>
                  </a:lnTo>
                  <a:lnTo>
                    <a:pt x="787" y="714"/>
                  </a:lnTo>
                  <a:lnTo>
                    <a:pt x="784" y="714"/>
                  </a:lnTo>
                  <a:cubicBezTo>
                    <a:pt x="782" y="714"/>
                    <a:pt x="781" y="713"/>
                    <a:pt x="779" y="713"/>
                  </a:cubicBezTo>
                  <a:lnTo>
                    <a:pt x="751" y="693"/>
                  </a:lnTo>
                  <a:cubicBezTo>
                    <a:pt x="749" y="692"/>
                    <a:pt x="748" y="691"/>
                    <a:pt x="748" y="690"/>
                  </a:cubicBezTo>
                  <a:lnTo>
                    <a:pt x="745" y="683"/>
                  </a:lnTo>
                  <a:lnTo>
                    <a:pt x="752" y="688"/>
                  </a:lnTo>
                  <a:lnTo>
                    <a:pt x="739" y="688"/>
                  </a:lnTo>
                  <a:cubicBezTo>
                    <a:pt x="739" y="688"/>
                    <a:pt x="738" y="688"/>
                    <a:pt x="738" y="688"/>
                  </a:cubicBezTo>
                  <a:lnTo>
                    <a:pt x="718" y="685"/>
                  </a:lnTo>
                  <a:cubicBezTo>
                    <a:pt x="718" y="684"/>
                    <a:pt x="717" y="684"/>
                    <a:pt x="717" y="684"/>
                  </a:cubicBezTo>
                  <a:lnTo>
                    <a:pt x="678" y="668"/>
                  </a:lnTo>
                  <a:lnTo>
                    <a:pt x="660" y="662"/>
                  </a:lnTo>
                  <a:lnTo>
                    <a:pt x="662" y="662"/>
                  </a:lnTo>
                  <a:lnTo>
                    <a:pt x="659" y="662"/>
                  </a:lnTo>
                  <a:lnTo>
                    <a:pt x="656" y="662"/>
                  </a:lnTo>
                  <a:cubicBezTo>
                    <a:pt x="655" y="662"/>
                    <a:pt x="654" y="662"/>
                    <a:pt x="654" y="662"/>
                  </a:cubicBezTo>
                  <a:lnTo>
                    <a:pt x="612" y="652"/>
                  </a:lnTo>
                  <a:cubicBezTo>
                    <a:pt x="609" y="651"/>
                    <a:pt x="606" y="648"/>
                    <a:pt x="606" y="644"/>
                  </a:cubicBezTo>
                  <a:lnTo>
                    <a:pt x="606" y="641"/>
                  </a:lnTo>
                  <a:lnTo>
                    <a:pt x="608" y="646"/>
                  </a:lnTo>
                  <a:lnTo>
                    <a:pt x="598" y="633"/>
                  </a:lnTo>
                  <a:lnTo>
                    <a:pt x="604" y="636"/>
                  </a:lnTo>
                  <a:lnTo>
                    <a:pt x="585" y="636"/>
                  </a:lnTo>
                  <a:cubicBezTo>
                    <a:pt x="582" y="636"/>
                    <a:pt x="580" y="635"/>
                    <a:pt x="578" y="632"/>
                  </a:cubicBezTo>
                  <a:lnTo>
                    <a:pt x="572" y="623"/>
                  </a:lnTo>
                  <a:cubicBezTo>
                    <a:pt x="570" y="620"/>
                    <a:pt x="570" y="617"/>
                    <a:pt x="572" y="614"/>
                  </a:cubicBezTo>
                  <a:lnTo>
                    <a:pt x="581" y="598"/>
                  </a:lnTo>
                  <a:lnTo>
                    <a:pt x="580" y="602"/>
                  </a:lnTo>
                  <a:lnTo>
                    <a:pt x="580" y="599"/>
                  </a:lnTo>
                  <a:lnTo>
                    <a:pt x="580" y="579"/>
                  </a:lnTo>
                  <a:lnTo>
                    <a:pt x="580" y="570"/>
                  </a:lnTo>
                  <a:lnTo>
                    <a:pt x="581" y="572"/>
                  </a:lnTo>
                  <a:lnTo>
                    <a:pt x="574" y="553"/>
                  </a:lnTo>
                  <a:lnTo>
                    <a:pt x="577" y="557"/>
                  </a:lnTo>
                  <a:lnTo>
                    <a:pt x="564" y="547"/>
                  </a:lnTo>
                  <a:cubicBezTo>
                    <a:pt x="564" y="547"/>
                    <a:pt x="564" y="546"/>
                    <a:pt x="563" y="546"/>
                  </a:cubicBezTo>
                  <a:lnTo>
                    <a:pt x="560" y="543"/>
                  </a:lnTo>
                  <a:lnTo>
                    <a:pt x="562" y="544"/>
                  </a:lnTo>
                  <a:lnTo>
                    <a:pt x="530" y="528"/>
                  </a:lnTo>
                  <a:cubicBezTo>
                    <a:pt x="530" y="528"/>
                    <a:pt x="529" y="527"/>
                    <a:pt x="528" y="527"/>
                  </a:cubicBezTo>
                  <a:lnTo>
                    <a:pt x="525" y="523"/>
                  </a:lnTo>
                  <a:lnTo>
                    <a:pt x="527" y="525"/>
                  </a:lnTo>
                  <a:lnTo>
                    <a:pt x="521" y="522"/>
                  </a:lnTo>
                  <a:lnTo>
                    <a:pt x="514" y="518"/>
                  </a:lnTo>
                  <a:cubicBezTo>
                    <a:pt x="514" y="518"/>
                    <a:pt x="513" y="517"/>
                    <a:pt x="512" y="517"/>
                  </a:cubicBezTo>
                  <a:lnTo>
                    <a:pt x="503" y="507"/>
                  </a:lnTo>
                  <a:lnTo>
                    <a:pt x="506" y="509"/>
                  </a:lnTo>
                  <a:lnTo>
                    <a:pt x="496" y="506"/>
                  </a:lnTo>
                  <a:lnTo>
                    <a:pt x="504" y="504"/>
                  </a:lnTo>
                  <a:lnTo>
                    <a:pt x="501" y="507"/>
                  </a:lnTo>
                  <a:cubicBezTo>
                    <a:pt x="499" y="510"/>
                    <a:pt x="495" y="510"/>
                    <a:pt x="492" y="509"/>
                  </a:cubicBezTo>
                  <a:lnTo>
                    <a:pt x="485" y="505"/>
                  </a:lnTo>
                  <a:lnTo>
                    <a:pt x="489" y="506"/>
                  </a:lnTo>
                  <a:lnTo>
                    <a:pt x="486" y="506"/>
                  </a:lnTo>
                  <a:cubicBezTo>
                    <a:pt x="484" y="506"/>
                    <a:pt x="482" y="505"/>
                    <a:pt x="480" y="504"/>
                  </a:cubicBezTo>
                  <a:lnTo>
                    <a:pt x="474" y="497"/>
                  </a:lnTo>
                  <a:lnTo>
                    <a:pt x="479" y="500"/>
                  </a:lnTo>
                  <a:lnTo>
                    <a:pt x="476" y="500"/>
                  </a:lnTo>
                  <a:lnTo>
                    <a:pt x="470" y="500"/>
                  </a:lnTo>
                  <a:lnTo>
                    <a:pt x="473" y="499"/>
                  </a:lnTo>
                  <a:lnTo>
                    <a:pt x="461" y="505"/>
                  </a:lnTo>
                  <a:cubicBezTo>
                    <a:pt x="460" y="506"/>
                    <a:pt x="458" y="506"/>
                    <a:pt x="457" y="506"/>
                  </a:cubicBezTo>
                  <a:lnTo>
                    <a:pt x="454" y="506"/>
                  </a:lnTo>
                  <a:lnTo>
                    <a:pt x="451" y="506"/>
                  </a:lnTo>
                  <a:lnTo>
                    <a:pt x="454" y="505"/>
                  </a:lnTo>
                  <a:lnTo>
                    <a:pt x="448" y="509"/>
                  </a:lnTo>
                  <a:cubicBezTo>
                    <a:pt x="446" y="510"/>
                    <a:pt x="444" y="510"/>
                    <a:pt x="442" y="509"/>
                  </a:cubicBezTo>
                  <a:lnTo>
                    <a:pt x="429" y="506"/>
                  </a:lnTo>
                  <a:lnTo>
                    <a:pt x="434" y="506"/>
                  </a:lnTo>
                  <a:lnTo>
                    <a:pt x="405" y="516"/>
                  </a:lnTo>
                  <a:lnTo>
                    <a:pt x="410" y="510"/>
                  </a:lnTo>
                  <a:lnTo>
                    <a:pt x="407" y="526"/>
                  </a:lnTo>
                  <a:cubicBezTo>
                    <a:pt x="407" y="528"/>
                    <a:pt x="406" y="529"/>
                    <a:pt x="404" y="531"/>
                  </a:cubicBezTo>
                  <a:lnTo>
                    <a:pt x="391" y="540"/>
                  </a:lnTo>
                  <a:cubicBezTo>
                    <a:pt x="389" y="542"/>
                    <a:pt x="386" y="542"/>
                    <a:pt x="384" y="542"/>
                  </a:cubicBezTo>
                  <a:lnTo>
                    <a:pt x="365" y="535"/>
                  </a:lnTo>
                  <a:lnTo>
                    <a:pt x="348" y="528"/>
                  </a:lnTo>
                  <a:cubicBezTo>
                    <a:pt x="347" y="528"/>
                    <a:pt x="346" y="527"/>
                    <a:pt x="345" y="526"/>
                  </a:cubicBezTo>
                  <a:lnTo>
                    <a:pt x="335" y="513"/>
                  </a:lnTo>
                  <a:lnTo>
                    <a:pt x="338" y="515"/>
                  </a:lnTo>
                  <a:lnTo>
                    <a:pt x="321" y="505"/>
                  </a:lnTo>
                  <a:lnTo>
                    <a:pt x="316" y="502"/>
                  </a:lnTo>
                  <a:cubicBezTo>
                    <a:pt x="315" y="502"/>
                    <a:pt x="314" y="501"/>
                    <a:pt x="314" y="501"/>
                  </a:cubicBezTo>
                  <a:lnTo>
                    <a:pt x="304" y="491"/>
                  </a:lnTo>
                  <a:cubicBezTo>
                    <a:pt x="302" y="489"/>
                    <a:pt x="302" y="487"/>
                    <a:pt x="302" y="485"/>
                  </a:cubicBezTo>
                  <a:lnTo>
                    <a:pt x="302" y="482"/>
                  </a:lnTo>
                  <a:lnTo>
                    <a:pt x="304" y="488"/>
                  </a:lnTo>
                  <a:lnTo>
                    <a:pt x="291" y="475"/>
                  </a:lnTo>
                  <a:lnTo>
                    <a:pt x="293" y="476"/>
                  </a:lnTo>
                  <a:lnTo>
                    <a:pt x="261" y="460"/>
                  </a:lnTo>
                  <a:cubicBezTo>
                    <a:pt x="260" y="460"/>
                    <a:pt x="260" y="459"/>
                    <a:pt x="259" y="458"/>
                  </a:cubicBezTo>
                  <a:lnTo>
                    <a:pt x="256" y="455"/>
                  </a:lnTo>
                  <a:cubicBezTo>
                    <a:pt x="254" y="454"/>
                    <a:pt x="254" y="452"/>
                    <a:pt x="254" y="450"/>
                  </a:cubicBezTo>
                  <a:lnTo>
                    <a:pt x="254" y="446"/>
                  </a:lnTo>
                  <a:lnTo>
                    <a:pt x="258" y="454"/>
                  </a:lnTo>
                  <a:lnTo>
                    <a:pt x="252" y="450"/>
                  </a:lnTo>
                  <a:lnTo>
                    <a:pt x="241" y="443"/>
                  </a:lnTo>
                  <a:cubicBezTo>
                    <a:pt x="241" y="443"/>
                    <a:pt x="240" y="443"/>
                    <a:pt x="240" y="442"/>
                  </a:cubicBezTo>
                  <a:lnTo>
                    <a:pt x="233" y="436"/>
                  </a:lnTo>
                  <a:cubicBezTo>
                    <a:pt x="232" y="434"/>
                    <a:pt x="231" y="432"/>
                    <a:pt x="231" y="430"/>
                  </a:cubicBezTo>
                  <a:lnTo>
                    <a:pt x="231" y="427"/>
                  </a:lnTo>
                  <a:lnTo>
                    <a:pt x="233" y="433"/>
                  </a:lnTo>
                  <a:lnTo>
                    <a:pt x="227" y="426"/>
                  </a:lnTo>
                  <a:cubicBezTo>
                    <a:pt x="227" y="426"/>
                    <a:pt x="226" y="425"/>
                    <a:pt x="226" y="425"/>
                  </a:cubicBezTo>
                  <a:lnTo>
                    <a:pt x="220" y="415"/>
                  </a:lnTo>
                  <a:lnTo>
                    <a:pt x="226" y="419"/>
                  </a:lnTo>
                  <a:lnTo>
                    <a:pt x="223" y="419"/>
                  </a:lnTo>
                  <a:cubicBezTo>
                    <a:pt x="221" y="419"/>
                    <a:pt x="218" y="417"/>
                    <a:pt x="217" y="415"/>
                  </a:cubicBezTo>
                  <a:lnTo>
                    <a:pt x="207" y="402"/>
                  </a:lnTo>
                  <a:lnTo>
                    <a:pt x="208" y="403"/>
                  </a:lnTo>
                  <a:lnTo>
                    <a:pt x="201" y="397"/>
                  </a:lnTo>
                  <a:lnTo>
                    <a:pt x="207" y="399"/>
                  </a:lnTo>
                  <a:lnTo>
                    <a:pt x="185" y="399"/>
                  </a:lnTo>
                  <a:lnTo>
                    <a:pt x="175" y="399"/>
                  </a:lnTo>
                  <a:cubicBezTo>
                    <a:pt x="174" y="399"/>
                    <a:pt x="173" y="399"/>
                    <a:pt x="171" y="398"/>
                  </a:cubicBezTo>
                  <a:lnTo>
                    <a:pt x="165" y="395"/>
                  </a:lnTo>
                  <a:cubicBezTo>
                    <a:pt x="164" y="395"/>
                    <a:pt x="163" y="394"/>
                    <a:pt x="162" y="393"/>
                  </a:cubicBezTo>
                  <a:lnTo>
                    <a:pt x="150" y="377"/>
                  </a:lnTo>
                  <a:lnTo>
                    <a:pt x="137" y="364"/>
                  </a:lnTo>
                  <a:lnTo>
                    <a:pt x="143" y="367"/>
                  </a:lnTo>
                  <a:lnTo>
                    <a:pt x="137" y="367"/>
                  </a:lnTo>
                  <a:lnTo>
                    <a:pt x="133" y="367"/>
                  </a:lnTo>
                  <a:cubicBezTo>
                    <a:pt x="133" y="367"/>
                    <a:pt x="132" y="367"/>
                    <a:pt x="131" y="366"/>
                  </a:cubicBezTo>
                  <a:lnTo>
                    <a:pt x="121" y="363"/>
                  </a:lnTo>
                  <a:lnTo>
                    <a:pt x="130" y="360"/>
                  </a:lnTo>
                  <a:lnTo>
                    <a:pt x="124" y="370"/>
                  </a:lnTo>
                  <a:lnTo>
                    <a:pt x="125" y="365"/>
                  </a:lnTo>
                  <a:lnTo>
                    <a:pt x="125" y="375"/>
                  </a:lnTo>
                  <a:lnTo>
                    <a:pt x="125" y="381"/>
                  </a:lnTo>
                  <a:cubicBezTo>
                    <a:pt x="125" y="384"/>
                    <a:pt x="124" y="386"/>
                    <a:pt x="122" y="388"/>
                  </a:cubicBezTo>
                  <a:cubicBezTo>
                    <a:pt x="120" y="389"/>
                    <a:pt x="118" y="390"/>
                    <a:pt x="115" y="389"/>
                  </a:cubicBezTo>
                  <a:lnTo>
                    <a:pt x="90" y="383"/>
                  </a:lnTo>
                  <a:cubicBezTo>
                    <a:pt x="87" y="382"/>
                    <a:pt x="85" y="380"/>
                    <a:pt x="84" y="378"/>
                  </a:cubicBezTo>
                  <a:lnTo>
                    <a:pt x="78" y="362"/>
                  </a:lnTo>
                  <a:lnTo>
                    <a:pt x="79" y="364"/>
                  </a:lnTo>
                  <a:lnTo>
                    <a:pt x="41" y="319"/>
                  </a:lnTo>
                  <a:lnTo>
                    <a:pt x="44" y="321"/>
                  </a:lnTo>
                  <a:lnTo>
                    <a:pt x="25" y="314"/>
                  </a:lnTo>
                  <a:cubicBezTo>
                    <a:pt x="23" y="314"/>
                    <a:pt x="22" y="313"/>
                    <a:pt x="21" y="311"/>
                  </a:cubicBezTo>
                  <a:lnTo>
                    <a:pt x="2" y="282"/>
                  </a:lnTo>
                  <a:cubicBezTo>
                    <a:pt x="0" y="280"/>
                    <a:pt x="0" y="276"/>
                    <a:pt x="1" y="274"/>
                  </a:cubicBezTo>
                  <a:cubicBezTo>
                    <a:pt x="3" y="271"/>
                    <a:pt x="6" y="270"/>
                    <a:pt x="8" y="270"/>
                  </a:cubicBezTo>
                  <a:lnTo>
                    <a:pt x="24" y="270"/>
                  </a:lnTo>
                  <a:lnTo>
                    <a:pt x="17" y="275"/>
                  </a:lnTo>
                  <a:lnTo>
                    <a:pt x="23" y="259"/>
                  </a:lnTo>
                  <a:lnTo>
                    <a:pt x="23" y="262"/>
                  </a:lnTo>
                  <a:lnTo>
                    <a:pt x="20" y="177"/>
                  </a:lnTo>
                  <a:cubicBezTo>
                    <a:pt x="20" y="175"/>
                    <a:pt x="21" y="172"/>
                    <a:pt x="24" y="170"/>
                  </a:cubicBezTo>
                  <a:lnTo>
                    <a:pt x="40" y="161"/>
                  </a:lnTo>
                  <a:cubicBezTo>
                    <a:pt x="43" y="159"/>
                    <a:pt x="47" y="159"/>
                    <a:pt x="49" y="162"/>
                  </a:cubicBezTo>
                  <a:lnTo>
                    <a:pt x="56" y="168"/>
                  </a:lnTo>
                  <a:lnTo>
                    <a:pt x="42" y="173"/>
                  </a:lnTo>
                  <a:lnTo>
                    <a:pt x="49" y="121"/>
                  </a:lnTo>
                  <a:cubicBezTo>
                    <a:pt x="49" y="120"/>
                    <a:pt x="49" y="118"/>
                    <a:pt x="50" y="117"/>
                  </a:cubicBezTo>
                  <a:lnTo>
                    <a:pt x="92" y="59"/>
                  </a:lnTo>
                  <a:cubicBezTo>
                    <a:pt x="92" y="58"/>
                    <a:pt x="92" y="58"/>
                    <a:pt x="93" y="58"/>
                  </a:cubicBezTo>
                  <a:lnTo>
                    <a:pt x="154" y="3"/>
                  </a:lnTo>
                  <a:cubicBezTo>
                    <a:pt x="155" y="1"/>
                    <a:pt x="158" y="0"/>
                    <a:pt x="160" y="0"/>
                  </a:cubicBezTo>
                  <a:cubicBezTo>
                    <a:pt x="162" y="1"/>
                    <a:pt x="164" y="2"/>
                    <a:pt x="165" y="4"/>
                  </a:cubicBezTo>
                  <a:lnTo>
                    <a:pt x="217" y="68"/>
                  </a:lnTo>
                  <a:lnTo>
                    <a:pt x="214" y="66"/>
                  </a:lnTo>
                  <a:lnTo>
                    <a:pt x="736" y="306"/>
                  </a:lnTo>
                  <a:lnTo>
                    <a:pt x="1457" y="624"/>
                  </a:lnTo>
                  <a:lnTo>
                    <a:pt x="1453" y="623"/>
                  </a:lnTo>
                  <a:lnTo>
                    <a:pt x="1457" y="623"/>
                  </a:lnTo>
                  <a:cubicBezTo>
                    <a:pt x="1458" y="623"/>
                    <a:pt x="1459" y="623"/>
                    <a:pt x="1460" y="624"/>
                  </a:cubicBezTo>
                  <a:lnTo>
                    <a:pt x="1511" y="647"/>
                  </a:lnTo>
                  <a:lnTo>
                    <a:pt x="1524" y="653"/>
                  </a:lnTo>
                  <a:lnTo>
                    <a:pt x="1626" y="699"/>
                  </a:lnTo>
                  <a:lnTo>
                    <a:pt x="1624" y="698"/>
                  </a:lnTo>
                  <a:lnTo>
                    <a:pt x="1877" y="717"/>
                  </a:lnTo>
                  <a:lnTo>
                    <a:pt x="2454" y="753"/>
                  </a:lnTo>
                  <a:lnTo>
                    <a:pt x="2527" y="756"/>
                  </a:lnTo>
                  <a:lnTo>
                    <a:pt x="2526" y="772"/>
                  </a:lnTo>
                  <a:lnTo>
                    <a:pt x="2453" y="769"/>
                  </a:lnTo>
                  <a:lnTo>
                    <a:pt x="1876" y="733"/>
                  </a:lnTo>
                  <a:lnTo>
                    <a:pt x="1623" y="714"/>
                  </a:lnTo>
                  <a:cubicBezTo>
                    <a:pt x="1622" y="714"/>
                    <a:pt x="1621" y="714"/>
                    <a:pt x="1620" y="713"/>
                  </a:cubicBezTo>
                  <a:lnTo>
                    <a:pt x="1517" y="668"/>
                  </a:lnTo>
                  <a:lnTo>
                    <a:pt x="1505" y="661"/>
                  </a:lnTo>
                  <a:lnTo>
                    <a:pt x="1453" y="639"/>
                  </a:lnTo>
                  <a:lnTo>
                    <a:pt x="1457" y="639"/>
                  </a:lnTo>
                  <a:lnTo>
                    <a:pt x="1453" y="639"/>
                  </a:lnTo>
                  <a:cubicBezTo>
                    <a:pt x="1452" y="639"/>
                    <a:pt x="1451" y="639"/>
                    <a:pt x="1450" y="639"/>
                  </a:cubicBezTo>
                  <a:lnTo>
                    <a:pt x="729" y="321"/>
                  </a:lnTo>
                  <a:lnTo>
                    <a:pt x="207" y="81"/>
                  </a:lnTo>
                  <a:cubicBezTo>
                    <a:pt x="206" y="80"/>
                    <a:pt x="205" y="79"/>
                    <a:pt x="204" y="78"/>
                  </a:cubicBezTo>
                  <a:lnTo>
                    <a:pt x="153" y="13"/>
                  </a:lnTo>
                  <a:lnTo>
                    <a:pt x="164" y="14"/>
                  </a:lnTo>
                  <a:lnTo>
                    <a:pt x="104" y="70"/>
                  </a:lnTo>
                  <a:lnTo>
                    <a:pt x="105" y="68"/>
                  </a:lnTo>
                  <a:lnTo>
                    <a:pt x="63" y="127"/>
                  </a:lnTo>
                  <a:lnTo>
                    <a:pt x="64" y="123"/>
                  </a:lnTo>
                  <a:lnTo>
                    <a:pt x="58" y="175"/>
                  </a:lnTo>
                  <a:cubicBezTo>
                    <a:pt x="58" y="178"/>
                    <a:pt x="56" y="180"/>
                    <a:pt x="53" y="181"/>
                  </a:cubicBezTo>
                  <a:cubicBezTo>
                    <a:pt x="50" y="182"/>
                    <a:pt x="47" y="182"/>
                    <a:pt x="44" y="180"/>
                  </a:cubicBezTo>
                  <a:lnTo>
                    <a:pt x="38" y="173"/>
                  </a:lnTo>
                  <a:lnTo>
                    <a:pt x="48" y="174"/>
                  </a:lnTo>
                  <a:lnTo>
                    <a:pt x="32" y="184"/>
                  </a:lnTo>
                  <a:lnTo>
                    <a:pt x="36" y="177"/>
                  </a:lnTo>
                  <a:lnTo>
                    <a:pt x="39" y="261"/>
                  </a:lnTo>
                  <a:cubicBezTo>
                    <a:pt x="39" y="262"/>
                    <a:pt x="39" y="263"/>
                    <a:pt x="38" y="264"/>
                  </a:cubicBezTo>
                  <a:lnTo>
                    <a:pt x="32" y="281"/>
                  </a:lnTo>
                  <a:cubicBezTo>
                    <a:pt x="31" y="284"/>
                    <a:pt x="28" y="286"/>
                    <a:pt x="24" y="286"/>
                  </a:cubicBezTo>
                  <a:lnTo>
                    <a:pt x="8" y="286"/>
                  </a:lnTo>
                  <a:lnTo>
                    <a:pt x="15" y="273"/>
                  </a:lnTo>
                  <a:lnTo>
                    <a:pt x="34" y="302"/>
                  </a:lnTo>
                  <a:lnTo>
                    <a:pt x="30" y="299"/>
                  </a:lnTo>
                  <a:lnTo>
                    <a:pt x="49" y="306"/>
                  </a:lnTo>
                  <a:cubicBezTo>
                    <a:pt x="51" y="306"/>
                    <a:pt x="52" y="307"/>
                    <a:pt x="53" y="308"/>
                  </a:cubicBezTo>
                  <a:lnTo>
                    <a:pt x="91" y="354"/>
                  </a:lnTo>
                  <a:cubicBezTo>
                    <a:pt x="92" y="354"/>
                    <a:pt x="92" y="355"/>
                    <a:pt x="93" y="356"/>
                  </a:cubicBezTo>
                  <a:lnTo>
                    <a:pt x="99" y="372"/>
                  </a:lnTo>
                  <a:lnTo>
                    <a:pt x="94" y="367"/>
                  </a:lnTo>
                  <a:lnTo>
                    <a:pt x="119" y="374"/>
                  </a:lnTo>
                  <a:lnTo>
                    <a:pt x="109" y="381"/>
                  </a:lnTo>
                  <a:lnTo>
                    <a:pt x="109" y="375"/>
                  </a:lnTo>
                  <a:lnTo>
                    <a:pt x="109" y="365"/>
                  </a:lnTo>
                  <a:cubicBezTo>
                    <a:pt x="109" y="364"/>
                    <a:pt x="110" y="362"/>
                    <a:pt x="111" y="361"/>
                  </a:cubicBezTo>
                  <a:lnTo>
                    <a:pt x="117" y="351"/>
                  </a:lnTo>
                  <a:cubicBezTo>
                    <a:pt x="119" y="348"/>
                    <a:pt x="123" y="347"/>
                    <a:pt x="126" y="348"/>
                  </a:cubicBezTo>
                  <a:lnTo>
                    <a:pt x="136" y="351"/>
                  </a:lnTo>
                  <a:lnTo>
                    <a:pt x="133" y="351"/>
                  </a:lnTo>
                  <a:lnTo>
                    <a:pt x="137" y="351"/>
                  </a:lnTo>
                  <a:lnTo>
                    <a:pt x="143" y="351"/>
                  </a:lnTo>
                  <a:cubicBezTo>
                    <a:pt x="145" y="351"/>
                    <a:pt x="147" y="352"/>
                    <a:pt x="149" y="353"/>
                  </a:cubicBezTo>
                  <a:lnTo>
                    <a:pt x="162" y="367"/>
                  </a:lnTo>
                  <a:lnTo>
                    <a:pt x="175" y="383"/>
                  </a:lnTo>
                  <a:lnTo>
                    <a:pt x="172" y="381"/>
                  </a:lnTo>
                  <a:lnTo>
                    <a:pt x="179" y="384"/>
                  </a:lnTo>
                  <a:lnTo>
                    <a:pt x="175" y="383"/>
                  </a:lnTo>
                  <a:lnTo>
                    <a:pt x="185" y="383"/>
                  </a:lnTo>
                  <a:lnTo>
                    <a:pt x="207" y="383"/>
                  </a:lnTo>
                  <a:cubicBezTo>
                    <a:pt x="209" y="383"/>
                    <a:pt x="211" y="384"/>
                    <a:pt x="213" y="386"/>
                  </a:cubicBezTo>
                  <a:lnTo>
                    <a:pt x="219" y="392"/>
                  </a:lnTo>
                  <a:cubicBezTo>
                    <a:pt x="219" y="392"/>
                    <a:pt x="220" y="393"/>
                    <a:pt x="220" y="393"/>
                  </a:cubicBezTo>
                  <a:lnTo>
                    <a:pt x="230" y="406"/>
                  </a:lnTo>
                  <a:lnTo>
                    <a:pt x="223" y="403"/>
                  </a:lnTo>
                  <a:lnTo>
                    <a:pt x="226" y="403"/>
                  </a:lnTo>
                  <a:cubicBezTo>
                    <a:pt x="229" y="403"/>
                    <a:pt x="232" y="404"/>
                    <a:pt x="233" y="406"/>
                  </a:cubicBezTo>
                  <a:lnTo>
                    <a:pt x="239" y="416"/>
                  </a:lnTo>
                  <a:lnTo>
                    <a:pt x="238" y="415"/>
                  </a:lnTo>
                  <a:lnTo>
                    <a:pt x="245" y="421"/>
                  </a:lnTo>
                  <a:cubicBezTo>
                    <a:pt x="246" y="423"/>
                    <a:pt x="247" y="425"/>
                    <a:pt x="247" y="427"/>
                  </a:cubicBezTo>
                  <a:lnTo>
                    <a:pt x="247" y="430"/>
                  </a:lnTo>
                  <a:lnTo>
                    <a:pt x="245" y="425"/>
                  </a:lnTo>
                  <a:lnTo>
                    <a:pt x="251" y="431"/>
                  </a:lnTo>
                  <a:lnTo>
                    <a:pt x="250" y="430"/>
                  </a:lnTo>
                  <a:lnTo>
                    <a:pt x="259" y="436"/>
                  </a:lnTo>
                  <a:lnTo>
                    <a:pt x="265" y="439"/>
                  </a:lnTo>
                  <a:cubicBezTo>
                    <a:pt x="268" y="441"/>
                    <a:pt x="270" y="443"/>
                    <a:pt x="270" y="446"/>
                  </a:cubicBezTo>
                  <a:lnTo>
                    <a:pt x="270" y="450"/>
                  </a:lnTo>
                  <a:lnTo>
                    <a:pt x="267" y="444"/>
                  </a:lnTo>
                  <a:lnTo>
                    <a:pt x="270" y="447"/>
                  </a:lnTo>
                  <a:lnTo>
                    <a:pt x="268" y="446"/>
                  </a:lnTo>
                  <a:lnTo>
                    <a:pt x="300" y="462"/>
                  </a:lnTo>
                  <a:cubicBezTo>
                    <a:pt x="301" y="462"/>
                    <a:pt x="302" y="463"/>
                    <a:pt x="303" y="463"/>
                  </a:cubicBezTo>
                  <a:lnTo>
                    <a:pt x="315" y="476"/>
                  </a:lnTo>
                  <a:cubicBezTo>
                    <a:pt x="317" y="478"/>
                    <a:pt x="318" y="480"/>
                    <a:pt x="318" y="482"/>
                  </a:cubicBezTo>
                  <a:lnTo>
                    <a:pt x="318" y="485"/>
                  </a:lnTo>
                  <a:lnTo>
                    <a:pt x="315" y="480"/>
                  </a:lnTo>
                  <a:lnTo>
                    <a:pt x="325" y="489"/>
                  </a:lnTo>
                  <a:lnTo>
                    <a:pt x="323" y="488"/>
                  </a:lnTo>
                  <a:lnTo>
                    <a:pt x="330" y="491"/>
                  </a:lnTo>
                  <a:lnTo>
                    <a:pt x="346" y="501"/>
                  </a:lnTo>
                  <a:cubicBezTo>
                    <a:pt x="347" y="502"/>
                    <a:pt x="347" y="502"/>
                    <a:pt x="348" y="503"/>
                  </a:cubicBezTo>
                  <a:lnTo>
                    <a:pt x="358" y="516"/>
                  </a:lnTo>
                  <a:lnTo>
                    <a:pt x="354" y="514"/>
                  </a:lnTo>
                  <a:lnTo>
                    <a:pt x="370" y="520"/>
                  </a:lnTo>
                  <a:lnTo>
                    <a:pt x="389" y="526"/>
                  </a:lnTo>
                  <a:lnTo>
                    <a:pt x="382" y="528"/>
                  </a:lnTo>
                  <a:lnTo>
                    <a:pt x="395" y="518"/>
                  </a:lnTo>
                  <a:lnTo>
                    <a:pt x="391" y="523"/>
                  </a:lnTo>
                  <a:lnTo>
                    <a:pt x="395" y="506"/>
                  </a:lnTo>
                  <a:cubicBezTo>
                    <a:pt x="395" y="504"/>
                    <a:pt x="397" y="501"/>
                    <a:pt x="400" y="500"/>
                  </a:cubicBezTo>
                  <a:lnTo>
                    <a:pt x="429" y="491"/>
                  </a:lnTo>
                  <a:cubicBezTo>
                    <a:pt x="430" y="490"/>
                    <a:pt x="432" y="490"/>
                    <a:pt x="433" y="491"/>
                  </a:cubicBezTo>
                  <a:lnTo>
                    <a:pt x="446" y="494"/>
                  </a:lnTo>
                  <a:lnTo>
                    <a:pt x="441" y="494"/>
                  </a:lnTo>
                  <a:lnTo>
                    <a:pt x="447" y="491"/>
                  </a:lnTo>
                  <a:cubicBezTo>
                    <a:pt x="448" y="491"/>
                    <a:pt x="449" y="490"/>
                    <a:pt x="451" y="490"/>
                  </a:cubicBezTo>
                  <a:lnTo>
                    <a:pt x="454" y="490"/>
                  </a:lnTo>
                  <a:lnTo>
                    <a:pt x="457" y="490"/>
                  </a:lnTo>
                  <a:lnTo>
                    <a:pt x="453" y="491"/>
                  </a:lnTo>
                  <a:lnTo>
                    <a:pt x="466" y="485"/>
                  </a:lnTo>
                  <a:cubicBezTo>
                    <a:pt x="467" y="484"/>
                    <a:pt x="469" y="484"/>
                    <a:pt x="470" y="484"/>
                  </a:cubicBezTo>
                  <a:lnTo>
                    <a:pt x="476" y="484"/>
                  </a:lnTo>
                  <a:lnTo>
                    <a:pt x="479" y="484"/>
                  </a:lnTo>
                  <a:cubicBezTo>
                    <a:pt x="482" y="484"/>
                    <a:pt x="484" y="485"/>
                    <a:pt x="485" y="486"/>
                  </a:cubicBezTo>
                  <a:lnTo>
                    <a:pt x="492" y="493"/>
                  </a:lnTo>
                  <a:lnTo>
                    <a:pt x="486" y="490"/>
                  </a:lnTo>
                  <a:lnTo>
                    <a:pt x="489" y="490"/>
                  </a:lnTo>
                  <a:cubicBezTo>
                    <a:pt x="490" y="490"/>
                    <a:pt x="492" y="491"/>
                    <a:pt x="493" y="491"/>
                  </a:cubicBezTo>
                  <a:lnTo>
                    <a:pt x="499" y="494"/>
                  </a:lnTo>
                  <a:lnTo>
                    <a:pt x="490" y="496"/>
                  </a:lnTo>
                  <a:lnTo>
                    <a:pt x="493" y="493"/>
                  </a:lnTo>
                  <a:cubicBezTo>
                    <a:pt x="495" y="490"/>
                    <a:pt x="498" y="490"/>
                    <a:pt x="501" y="491"/>
                  </a:cubicBezTo>
                  <a:lnTo>
                    <a:pt x="511" y="494"/>
                  </a:lnTo>
                  <a:cubicBezTo>
                    <a:pt x="512" y="494"/>
                    <a:pt x="513" y="495"/>
                    <a:pt x="514" y="496"/>
                  </a:cubicBezTo>
                  <a:lnTo>
                    <a:pt x="524" y="506"/>
                  </a:lnTo>
                  <a:lnTo>
                    <a:pt x="522" y="504"/>
                  </a:lnTo>
                  <a:lnTo>
                    <a:pt x="528" y="507"/>
                  </a:lnTo>
                  <a:lnTo>
                    <a:pt x="534" y="511"/>
                  </a:lnTo>
                  <a:cubicBezTo>
                    <a:pt x="535" y="511"/>
                    <a:pt x="536" y="511"/>
                    <a:pt x="536" y="512"/>
                  </a:cubicBezTo>
                  <a:lnTo>
                    <a:pt x="540" y="515"/>
                  </a:lnTo>
                  <a:lnTo>
                    <a:pt x="538" y="514"/>
                  </a:lnTo>
                  <a:lnTo>
                    <a:pt x="570" y="530"/>
                  </a:lnTo>
                  <a:cubicBezTo>
                    <a:pt x="570" y="530"/>
                    <a:pt x="571" y="531"/>
                    <a:pt x="572" y="532"/>
                  </a:cubicBezTo>
                  <a:lnTo>
                    <a:pt x="575" y="535"/>
                  </a:lnTo>
                  <a:lnTo>
                    <a:pt x="574" y="534"/>
                  </a:lnTo>
                  <a:lnTo>
                    <a:pt x="587" y="544"/>
                  </a:lnTo>
                  <a:cubicBezTo>
                    <a:pt x="588" y="545"/>
                    <a:pt x="589" y="546"/>
                    <a:pt x="590" y="548"/>
                  </a:cubicBezTo>
                  <a:lnTo>
                    <a:pt x="596" y="567"/>
                  </a:lnTo>
                  <a:cubicBezTo>
                    <a:pt x="596" y="568"/>
                    <a:pt x="596" y="569"/>
                    <a:pt x="596" y="570"/>
                  </a:cubicBezTo>
                  <a:lnTo>
                    <a:pt x="596" y="579"/>
                  </a:lnTo>
                  <a:lnTo>
                    <a:pt x="596" y="599"/>
                  </a:lnTo>
                  <a:lnTo>
                    <a:pt x="596" y="602"/>
                  </a:lnTo>
                  <a:cubicBezTo>
                    <a:pt x="596" y="604"/>
                    <a:pt x="596" y="605"/>
                    <a:pt x="595" y="606"/>
                  </a:cubicBezTo>
                  <a:lnTo>
                    <a:pt x="586" y="622"/>
                  </a:lnTo>
                  <a:lnTo>
                    <a:pt x="585" y="614"/>
                  </a:lnTo>
                  <a:lnTo>
                    <a:pt x="592" y="624"/>
                  </a:lnTo>
                  <a:lnTo>
                    <a:pt x="585" y="620"/>
                  </a:lnTo>
                  <a:lnTo>
                    <a:pt x="604" y="620"/>
                  </a:lnTo>
                  <a:cubicBezTo>
                    <a:pt x="607" y="620"/>
                    <a:pt x="609" y="621"/>
                    <a:pt x="611" y="623"/>
                  </a:cubicBezTo>
                  <a:lnTo>
                    <a:pt x="620" y="636"/>
                  </a:lnTo>
                  <a:cubicBezTo>
                    <a:pt x="621" y="638"/>
                    <a:pt x="622" y="639"/>
                    <a:pt x="622" y="641"/>
                  </a:cubicBezTo>
                  <a:lnTo>
                    <a:pt x="622" y="644"/>
                  </a:lnTo>
                  <a:lnTo>
                    <a:pt x="616" y="636"/>
                  </a:lnTo>
                  <a:lnTo>
                    <a:pt x="657" y="646"/>
                  </a:lnTo>
                  <a:lnTo>
                    <a:pt x="656" y="646"/>
                  </a:lnTo>
                  <a:lnTo>
                    <a:pt x="659" y="646"/>
                  </a:lnTo>
                  <a:lnTo>
                    <a:pt x="662" y="646"/>
                  </a:lnTo>
                  <a:cubicBezTo>
                    <a:pt x="663" y="646"/>
                    <a:pt x="664" y="646"/>
                    <a:pt x="665" y="646"/>
                  </a:cubicBezTo>
                  <a:lnTo>
                    <a:pt x="684" y="653"/>
                  </a:lnTo>
                  <a:lnTo>
                    <a:pt x="723" y="669"/>
                  </a:lnTo>
                  <a:lnTo>
                    <a:pt x="721" y="669"/>
                  </a:lnTo>
                  <a:lnTo>
                    <a:pt x="740" y="672"/>
                  </a:lnTo>
                  <a:lnTo>
                    <a:pt x="739" y="672"/>
                  </a:lnTo>
                  <a:lnTo>
                    <a:pt x="752" y="672"/>
                  </a:lnTo>
                  <a:cubicBezTo>
                    <a:pt x="755" y="672"/>
                    <a:pt x="758" y="674"/>
                    <a:pt x="759" y="676"/>
                  </a:cubicBezTo>
                  <a:lnTo>
                    <a:pt x="762" y="683"/>
                  </a:lnTo>
                  <a:lnTo>
                    <a:pt x="759" y="680"/>
                  </a:lnTo>
                  <a:lnTo>
                    <a:pt x="788" y="699"/>
                  </a:lnTo>
                  <a:lnTo>
                    <a:pt x="784" y="698"/>
                  </a:lnTo>
                  <a:lnTo>
                    <a:pt x="787" y="698"/>
                  </a:lnTo>
                  <a:cubicBezTo>
                    <a:pt x="788" y="698"/>
                    <a:pt x="788" y="698"/>
                    <a:pt x="789" y="698"/>
                  </a:cubicBezTo>
                  <a:lnTo>
                    <a:pt x="802" y="701"/>
                  </a:lnTo>
                  <a:cubicBezTo>
                    <a:pt x="803" y="702"/>
                    <a:pt x="805" y="702"/>
                    <a:pt x="806" y="703"/>
                  </a:cubicBezTo>
                  <a:lnTo>
                    <a:pt x="809" y="707"/>
                  </a:lnTo>
                  <a:cubicBezTo>
                    <a:pt x="810" y="708"/>
                    <a:pt x="811" y="710"/>
                    <a:pt x="811" y="712"/>
                  </a:cubicBezTo>
                  <a:lnTo>
                    <a:pt x="811" y="716"/>
                  </a:lnTo>
                  <a:lnTo>
                    <a:pt x="809" y="710"/>
                  </a:lnTo>
                  <a:lnTo>
                    <a:pt x="812" y="713"/>
                  </a:lnTo>
                  <a:cubicBezTo>
                    <a:pt x="812" y="714"/>
                    <a:pt x="813" y="714"/>
                    <a:pt x="813" y="714"/>
                  </a:cubicBezTo>
                  <a:lnTo>
                    <a:pt x="819" y="724"/>
                  </a:lnTo>
                  <a:cubicBezTo>
                    <a:pt x="820" y="725"/>
                    <a:pt x="821" y="727"/>
                    <a:pt x="821" y="729"/>
                  </a:cubicBezTo>
                  <a:lnTo>
                    <a:pt x="821" y="732"/>
                  </a:lnTo>
                  <a:cubicBezTo>
                    <a:pt x="821" y="733"/>
                    <a:pt x="821" y="734"/>
                    <a:pt x="820" y="734"/>
                  </a:cubicBezTo>
                  <a:lnTo>
                    <a:pt x="817" y="744"/>
                  </a:lnTo>
                  <a:lnTo>
                    <a:pt x="817" y="738"/>
                  </a:lnTo>
                  <a:lnTo>
                    <a:pt x="820" y="744"/>
                  </a:lnTo>
                  <a:cubicBezTo>
                    <a:pt x="821" y="746"/>
                    <a:pt x="821" y="748"/>
                    <a:pt x="820" y="750"/>
                  </a:cubicBezTo>
                  <a:lnTo>
                    <a:pt x="817" y="763"/>
                  </a:lnTo>
                  <a:cubicBezTo>
                    <a:pt x="816" y="767"/>
                    <a:pt x="813" y="769"/>
                    <a:pt x="809" y="769"/>
                  </a:cubicBezTo>
                  <a:lnTo>
                    <a:pt x="806" y="769"/>
                  </a:lnTo>
                  <a:lnTo>
                    <a:pt x="808" y="769"/>
                  </a:lnTo>
                  <a:lnTo>
                    <a:pt x="783" y="775"/>
                  </a:lnTo>
                  <a:cubicBezTo>
                    <a:pt x="780" y="776"/>
                    <a:pt x="777" y="775"/>
                    <a:pt x="775" y="773"/>
                  </a:cubicBezTo>
                  <a:lnTo>
                    <a:pt x="772" y="770"/>
                  </a:lnTo>
                  <a:lnTo>
                    <a:pt x="785" y="764"/>
                  </a:lnTo>
                  <a:lnTo>
                    <a:pt x="785" y="771"/>
                  </a:lnTo>
                  <a:lnTo>
                    <a:pt x="785" y="769"/>
                  </a:lnTo>
                  <a:lnTo>
                    <a:pt x="792" y="792"/>
                  </a:lnTo>
                  <a:lnTo>
                    <a:pt x="795" y="812"/>
                  </a:lnTo>
                  <a:cubicBezTo>
                    <a:pt x="795" y="814"/>
                    <a:pt x="795" y="816"/>
                    <a:pt x="793" y="818"/>
                  </a:cubicBezTo>
                  <a:cubicBezTo>
                    <a:pt x="792" y="820"/>
                    <a:pt x="789" y="821"/>
                    <a:pt x="787" y="821"/>
                  </a:cubicBezTo>
                  <a:lnTo>
                    <a:pt x="784" y="821"/>
                  </a:lnTo>
                  <a:lnTo>
                    <a:pt x="792" y="814"/>
                  </a:lnTo>
                  <a:lnTo>
                    <a:pt x="785" y="851"/>
                  </a:lnTo>
                  <a:lnTo>
                    <a:pt x="779" y="876"/>
                  </a:lnTo>
                  <a:cubicBezTo>
                    <a:pt x="778" y="879"/>
                    <a:pt x="777" y="881"/>
                    <a:pt x="775" y="882"/>
                  </a:cubicBezTo>
                  <a:lnTo>
                    <a:pt x="768" y="885"/>
                  </a:lnTo>
                  <a:lnTo>
                    <a:pt x="772" y="876"/>
                  </a:lnTo>
                  <a:lnTo>
                    <a:pt x="779" y="903"/>
                  </a:lnTo>
                  <a:lnTo>
                    <a:pt x="782" y="932"/>
                  </a:lnTo>
                  <a:lnTo>
                    <a:pt x="782" y="930"/>
                  </a:lnTo>
                  <a:lnTo>
                    <a:pt x="788" y="949"/>
                  </a:lnTo>
                  <a:lnTo>
                    <a:pt x="817" y="1011"/>
                  </a:lnTo>
                  <a:lnTo>
                    <a:pt x="809" y="1006"/>
                  </a:lnTo>
                  <a:lnTo>
                    <a:pt x="813" y="1006"/>
                  </a:lnTo>
                  <a:cubicBezTo>
                    <a:pt x="815" y="1006"/>
                    <a:pt x="817" y="1007"/>
                    <a:pt x="819" y="1009"/>
                  </a:cubicBezTo>
                  <a:lnTo>
                    <a:pt x="851" y="1048"/>
                  </a:lnTo>
                  <a:cubicBezTo>
                    <a:pt x="851" y="1048"/>
                    <a:pt x="852" y="1049"/>
                    <a:pt x="852" y="1050"/>
                  </a:cubicBezTo>
                  <a:lnTo>
                    <a:pt x="865" y="1082"/>
                  </a:lnTo>
                  <a:cubicBezTo>
                    <a:pt x="865" y="1083"/>
                    <a:pt x="865" y="1084"/>
                    <a:pt x="865" y="1085"/>
                  </a:cubicBezTo>
                  <a:lnTo>
                    <a:pt x="869" y="1114"/>
                  </a:lnTo>
                  <a:cubicBezTo>
                    <a:pt x="869" y="1115"/>
                    <a:pt x="869" y="1116"/>
                    <a:pt x="868" y="1117"/>
                  </a:cubicBezTo>
                  <a:lnTo>
                    <a:pt x="859" y="1143"/>
                  </a:lnTo>
                  <a:lnTo>
                    <a:pt x="857" y="1135"/>
                  </a:lnTo>
                  <a:lnTo>
                    <a:pt x="860" y="1138"/>
                  </a:lnTo>
                  <a:lnTo>
                    <a:pt x="849" y="1138"/>
                  </a:lnTo>
                  <a:lnTo>
                    <a:pt x="852" y="1135"/>
                  </a:lnTo>
                  <a:cubicBezTo>
                    <a:pt x="853" y="1133"/>
                    <a:pt x="855" y="1133"/>
                    <a:pt x="858" y="1133"/>
                  </a:cubicBezTo>
                  <a:lnTo>
                    <a:pt x="864" y="1133"/>
                  </a:lnTo>
                  <a:cubicBezTo>
                    <a:pt x="866" y="1133"/>
                    <a:pt x="867" y="1133"/>
                    <a:pt x="868" y="1134"/>
                  </a:cubicBezTo>
                  <a:lnTo>
                    <a:pt x="878" y="1140"/>
                  </a:lnTo>
                  <a:cubicBezTo>
                    <a:pt x="878" y="1141"/>
                    <a:pt x="879" y="1141"/>
                    <a:pt x="879" y="1141"/>
                  </a:cubicBezTo>
                  <a:lnTo>
                    <a:pt x="892" y="1154"/>
                  </a:lnTo>
                  <a:cubicBezTo>
                    <a:pt x="893" y="1155"/>
                    <a:pt x="894" y="1157"/>
                    <a:pt x="894" y="1158"/>
                  </a:cubicBezTo>
                  <a:lnTo>
                    <a:pt x="901" y="1191"/>
                  </a:lnTo>
                  <a:cubicBezTo>
                    <a:pt x="901" y="1192"/>
                    <a:pt x="901" y="1193"/>
                    <a:pt x="901" y="1194"/>
                  </a:cubicBezTo>
                  <a:lnTo>
                    <a:pt x="891" y="1239"/>
                  </a:lnTo>
                  <a:lnTo>
                    <a:pt x="890" y="1234"/>
                  </a:lnTo>
                  <a:lnTo>
                    <a:pt x="897" y="1247"/>
                  </a:lnTo>
                  <a:cubicBezTo>
                    <a:pt x="897" y="1248"/>
                    <a:pt x="898" y="1250"/>
                    <a:pt x="898" y="1251"/>
                  </a:cubicBezTo>
                  <a:lnTo>
                    <a:pt x="894" y="1310"/>
                  </a:lnTo>
                  <a:lnTo>
                    <a:pt x="890" y="1302"/>
                  </a:lnTo>
                  <a:lnTo>
                    <a:pt x="896" y="1305"/>
                  </a:lnTo>
                  <a:lnTo>
                    <a:pt x="890" y="1305"/>
                  </a:lnTo>
                  <a:lnTo>
                    <a:pt x="900" y="1302"/>
                  </a:lnTo>
                  <a:cubicBezTo>
                    <a:pt x="902" y="1301"/>
                    <a:pt x="904" y="1301"/>
                    <a:pt x="906" y="1302"/>
                  </a:cubicBezTo>
                  <a:lnTo>
                    <a:pt x="912" y="1305"/>
                  </a:lnTo>
                  <a:lnTo>
                    <a:pt x="909" y="1304"/>
                  </a:lnTo>
                  <a:lnTo>
                    <a:pt x="912" y="1304"/>
                  </a:lnTo>
                  <a:cubicBezTo>
                    <a:pt x="914" y="1304"/>
                    <a:pt x="916" y="1305"/>
                    <a:pt x="918" y="1307"/>
                  </a:cubicBezTo>
                  <a:lnTo>
                    <a:pt x="927" y="1317"/>
                  </a:lnTo>
                  <a:cubicBezTo>
                    <a:pt x="929" y="1318"/>
                    <a:pt x="930" y="1320"/>
                    <a:pt x="930" y="1322"/>
                  </a:cubicBezTo>
                  <a:lnTo>
                    <a:pt x="930" y="1348"/>
                  </a:lnTo>
                  <a:lnTo>
                    <a:pt x="929" y="1344"/>
                  </a:lnTo>
                  <a:lnTo>
                    <a:pt x="941" y="1367"/>
                  </a:lnTo>
                  <a:cubicBezTo>
                    <a:pt x="942" y="1367"/>
                    <a:pt x="942" y="1368"/>
                    <a:pt x="942" y="1368"/>
                  </a:cubicBezTo>
                  <a:lnTo>
                    <a:pt x="958" y="1410"/>
                  </a:lnTo>
                  <a:lnTo>
                    <a:pt x="953" y="1405"/>
                  </a:lnTo>
                  <a:lnTo>
                    <a:pt x="963" y="1409"/>
                  </a:lnTo>
                  <a:cubicBezTo>
                    <a:pt x="966" y="1410"/>
                    <a:pt x="968" y="1413"/>
                    <a:pt x="968" y="1416"/>
                  </a:cubicBezTo>
                  <a:lnTo>
                    <a:pt x="968" y="1419"/>
                  </a:lnTo>
                  <a:lnTo>
                    <a:pt x="968" y="1417"/>
                  </a:lnTo>
                  <a:lnTo>
                    <a:pt x="980" y="1452"/>
                  </a:lnTo>
                  <a:lnTo>
                    <a:pt x="973" y="1447"/>
                  </a:lnTo>
                  <a:lnTo>
                    <a:pt x="976" y="1447"/>
                  </a:lnTo>
                  <a:cubicBezTo>
                    <a:pt x="979" y="1447"/>
                    <a:pt x="982" y="1449"/>
                    <a:pt x="983" y="1452"/>
                  </a:cubicBezTo>
                  <a:lnTo>
                    <a:pt x="990" y="1465"/>
                  </a:lnTo>
                  <a:lnTo>
                    <a:pt x="985" y="1461"/>
                  </a:lnTo>
                  <a:lnTo>
                    <a:pt x="995" y="1464"/>
                  </a:lnTo>
                  <a:cubicBezTo>
                    <a:pt x="996" y="1464"/>
                    <a:pt x="998" y="1465"/>
                    <a:pt x="999" y="1467"/>
                  </a:cubicBezTo>
                  <a:lnTo>
                    <a:pt x="1008" y="1480"/>
                  </a:lnTo>
                  <a:cubicBezTo>
                    <a:pt x="1009" y="1481"/>
                    <a:pt x="1010" y="1483"/>
                    <a:pt x="1010" y="1484"/>
                  </a:cubicBezTo>
                  <a:lnTo>
                    <a:pt x="1010" y="1501"/>
                  </a:lnTo>
                  <a:lnTo>
                    <a:pt x="1007" y="1494"/>
                  </a:lnTo>
                  <a:lnTo>
                    <a:pt x="1019" y="1504"/>
                  </a:lnTo>
                  <a:cubicBezTo>
                    <a:pt x="1020" y="1505"/>
                    <a:pt x="1021" y="1506"/>
                    <a:pt x="1022" y="1507"/>
                  </a:cubicBezTo>
                  <a:lnTo>
                    <a:pt x="1025" y="1513"/>
                  </a:lnTo>
                  <a:cubicBezTo>
                    <a:pt x="1025" y="1514"/>
                    <a:pt x="1025" y="1514"/>
                    <a:pt x="1025" y="1515"/>
                  </a:cubicBezTo>
                  <a:lnTo>
                    <a:pt x="1029" y="1528"/>
                  </a:lnTo>
                  <a:cubicBezTo>
                    <a:pt x="1029" y="1530"/>
                    <a:pt x="1029" y="1532"/>
                    <a:pt x="1028" y="1533"/>
                  </a:cubicBezTo>
                  <a:lnTo>
                    <a:pt x="1009" y="1572"/>
                  </a:lnTo>
                  <a:lnTo>
                    <a:pt x="1010" y="1569"/>
                  </a:lnTo>
                  <a:lnTo>
                    <a:pt x="1010" y="1582"/>
                  </a:lnTo>
                  <a:lnTo>
                    <a:pt x="1010" y="1588"/>
                  </a:lnTo>
                  <a:lnTo>
                    <a:pt x="1005" y="1581"/>
                  </a:lnTo>
                  <a:lnTo>
                    <a:pt x="1027" y="1591"/>
                  </a:lnTo>
                  <a:cubicBezTo>
                    <a:pt x="1029" y="1591"/>
                    <a:pt x="1030" y="1592"/>
                    <a:pt x="1031" y="1593"/>
                  </a:cubicBezTo>
                  <a:lnTo>
                    <a:pt x="1040" y="1606"/>
                  </a:lnTo>
                  <a:lnTo>
                    <a:pt x="1026" y="1609"/>
                  </a:lnTo>
                  <a:lnTo>
                    <a:pt x="1029" y="1596"/>
                  </a:lnTo>
                  <a:cubicBezTo>
                    <a:pt x="1030" y="1593"/>
                    <a:pt x="1032" y="1591"/>
                    <a:pt x="1035" y="1590"/>
                  </a:cubicBezTo>
                  <a:lnTo>
                    <a:pt x="1048" y="1587"/>
                  </a:lnTo>
                  <a:cubicBezTo>
                    <a:pt x="1049" y="1587"/>
                    <a:pt x="1050" y="1587"/>
                    <a:pt x="1051" y="1587"/>
                  </a:cubicBezTo>
                  <a:lnTo>
                    <a:pt x="1067" y="1590"/>
                  </a:lnTo>
                  <a:cubicBezTo>
                    <a:pt x="1069" y="1590"/>
                    <a:pt x="1070" y="1591"/>
                    <a:pt x="1071" y="1592"/>
                  </a:cubicBezTo>
                  <a:lnTo>
                    <a:pt x="1081" y="1602"/>
                  </a:lnTo>
                  <a:cubicBezTo>
                    <a:pt x="1082" y="1603"/>
                    <a:pt x="1083" y="1604"/>
                    <a:pt x="1083" y="1605"/>
                  </a:cubicBezTo>
                  <a:lnTo>
                    <a:pt x="1086" y="1615"/>
                  </a:lnTo>
                  <a:lnTo>
                    <a:pt x="1093" y="1634"/>
                  </a:lnTo>
                  <a:cubicBezTo>
                    <a:pt x="1093" y="1636"/>
                    <a:pt x="1093" y="1638"/>
                    <a:pt x="1092" y="1640"/>
                  </a:cubicBezTo>
                  <a:lnTo>
                    <a:pt x="1080" y="1669"/>
                  </a:lnTo>
                  <a:lnTo>
                    <a:pt x="1072" y="1658"/>
                  </a:lnTo>
                  <a:lnTo>
                    <a:pt x="1082" y="1658"/>
                  </a:lnTo>
                  <a:cubicBezTo>
                    <a:pt x="1085" y="1658"/>
                    <a:pt x="1088" y="1660"/>
                    <a:pt x="1089" y="1662"/>
                  </a:cubicBezTo>
                  <a:lnTo>
                    <a:pt x="1092" y="1669"/>
                  </a:lnTo>
                  <a:cubicBezTo>
                    <a:pt x="1093" y="1670"/>
                    <a:pt x="1093" y="1671"/>
                    <a:pt x="1093" y="1672"/>
                  </a:cubicBezTo>
                  <a:lnTo>
                    <a:pt x="1093" y="1676"/>
                  </a:lnTo>
                  <a:lnTo>
                    <a:pt x="1093" y="1679"/>
                  </a:lnTo>
                  <a:lnTo>
                    <a:pt x="1092" y="1675"/>
                  </a:lnTo>
                  <a:lnTo>
                    <a:pt x="1102" y="1695"/>
                  </a:lnTo>
                  <a:cubicBezTo>
                    <a:pt x="1103" y="1697"/>
                    <a:pt x="1103" y="1700"/>
                    <a:pt x="1102" y="1702"/>
                  </a:cubicBezTo>
                  <a:lnTo>
                    <a:pt x="1098" y="1709"/>
                  </a:lnTo>
                  <a:lnTo>
                    <a:pt x="1092" y="1719"/>
                  </a:lnTo>
                  <a:lnTo>
                    <a:pt x="1085" y="1707"/>
                  </a:lnTo>
                  <a:lnTo>
                    <a:pt x="1091" y="1707"/>
                  </a:lnTo>
                  <a:cubicBezTo>
                    <a:pt x="1094" y="1707"/>
                    <a:pt x="1096" y="1708"/>
                    <a:pt x="1097" y="1709"/>
                  </a:cubicBezTo>
                  <a:cubicBezTo>
                    <a:pt x="1099" y="1711"/>
                    <a:pt x="1100" y="1713"/>
                    <a:pt x="1099" y="1716"/>
                  </a:cubicBezTo>
                  <a:lnTo>
                    <a:pt x="1096" y="1738"/>
                  </a:lnTo>
                  <a:lnTo>
                    <a:pt x="1095" y="1734"/>
                  </a:lnTo>
                  <a:lnTo>
                    <a:pt x="1102" y="1747"/>
                  </a:lnTo>
                  <a:cubicBezTo>
                    <a:pt x="1102" y="1748"/>
                    <a:pt x="1103" y="1749"/>
                    <a:pt x="1103" y="1750"/>
                  </a:cubicBezTo>
                  <a:lnTo>
                    <a:pt x="1103" y="1757"/>
                  </a:lnTo>
                  <a:cubicBezTo>
                    <a:pt x="1103" y="1760"/>
                    <a:pt x="1100" y="1763"/>
                    <a:pt x="1097" y="1764"/>
                  </a:cubicBezTo>
                  <a:lnTo>
                    <a:pt x="1088" y="1768"/>
                  </a:lnTo>
                  <a:lnTo>
                    <a:pt x="1092" y="1757"/>
                  </a:lnTo>
                  <a:lnTo>
                    <a:pt x="1095" y="1763"/>
                  </a:lnTo>
                  <a:lnTo>
                    <a:pt x="1089" y="1759"/>
                  </a:lnTo>
                  <a:lnTo>
                    <a:pt x="1115" y="1762"/>
                  </a:lnTo>
                  <a:cubicBezTo>
                    <a:pt x="1117" y="1762"/>
                    <a:pt x="1118" y="1763"/>
                    <a:pt x="1120" y="1764"/>
                  </a:cubicBezTo>
                  <a:lnTo>
                    <a:pt x="1126" y="1771"/>
                  </a:lnTo>
                  <a:cubicBezTo>
                    <a:pt x="1127" y="1772"/>
                    <a:pt x="1127" y="1773"/>
                    <a:pt x="1128" y="1774"/>
                  </a:cubicBezTo>
                  <a:lnTo>
                    <a:pt x="1131" y="1784"/>
                  </a:lnTo>
                  <a:lnTo>
                    <a:pt x="1137" y="1803"/>
                  </a:lnTo>
                  <a:lnTo>
                    <a:pt x="1136" y="1800"/>
                  </a:lnTo>
                  <a:lnTo>
                    <a:pt x="1139" y="1803"/>
                  </a:lnTo>
                  <a:lnTo>
                    <a:pt x="1145" y="1810"/>
                  </a:lnTo>
                  <a:lnTo>
                    <a:pt x="1143" y="1808"/>
                  </a:lnTo>
                  <a:lnTo>
                    <a:pt x="1175" y="1824"/>
                  </a:lnTo>
                  <a:cubicBezTo>
                    <a:pt x="1178" y="1826"/>
                    <a:pt x="1180" y="1828"/>
                    <a:pt x="1180" y="1831"/>
                  </a:cubicBezTo>
                  <a:lnTo>
                    <a:pt x="1180" y="1867"/>
                  </a:lnTo>
                  <a:lnTo>
                    <a:pt x="1177" y="1861"/>
                  </a:lnTo>
                  <a:lnTo>
                    <a:pt x="1184" y="1868"/>
                  </a:lnTo>
                  <a:cubicBezTo>
                    <a:pt x="1185" y="1869"/>
                    <a:pt x="1186" y="1871"/>
                    <a:pt x="1186" y="1874"/>
                  </a:cubicBezTo>
                  <a:lnTo>
                    <a:pt x="1186" y="1887"/>
                  </a:lnTo>
                  <a:lnTo>
                    <a:pt x="1182" y="1879"/>
                  </a:lnTo>
                  <a:lnTo>
                    <a:pt x="1188" y="1883"/>
                  </a:lnTo>
                  <a:cubicBezTo>
                    <a:pt x="1189" y="1883"/>
                    <a:pt x="1189" y="1884"/>
                    <a:pt x="1190" y="1884"/>
                  </a:cubicBezTo>
                  <a:lnTo>
                    <a:pt x="1193" y="1887"/>
                  </a:lnTo>
                  <a:lnTo>
                    <a:pt x="1200" y="1894"/>
                  </a:lnTo>
                  <a:cubicBezTo>
                    <a:pt x="1200" y="1895"/>
                    <a:pt x="1201" y="1895"/>
                    <a:pt x="1201" y="1896"/>
                  </a:cubicBezTo>
                  <a:lnTo>
                    <a:pt x="1204" y="1902"/>
                  </a:lnTo>
                  <a:lnTo>
                    <a:pt x="1203" y="1900"/>
                  </a:lnTo>
                  <a:lnTo>
                    <a:pt x="1215" y="1913"/>
                  </a:lnTo>
                  <a:lnTo>
                    <a:pt x="1238" y="1933"/>
                  </a:lnTo>
                  <a:lnTo>
                    <a:pt x="1248" y="1943"/>
                  </a:lnTo>
                  <a:cubicBezTo>
                    <a:pt x="1249" y="1944"/>
                    <a:pt x="1250" y="1946"/>
                    <a:pt x="1250" y="1948"/>
                  </a:cubicBezTo>
                  <a:lnTo>
                    <a:pt x="1250" y="1958"/>
                  </a:lnTo>
                  <a:lnTo>
                    <a:pt x="1249" y="1954"/>
                  </a:lnTo>
                  <a:lnTo>
                    <a:pt x="1253" y="1962"/>
                  </a:lnTo>
                  <a:lnTo>
                    <a:pt x="1259" y="1980"/>
                  </a:lnTo>
                  <a:lnTo>
                    <a:pt x="1262" y="1987"/>
                  </a:lnTo>
                  <a:cubicBezTo>
                    <a:pt x="1262" y="1987"/>
                    <a:pt x="1262" y="1988"/>
                    <a:pt x="1263" y="1988"/>
                  </a:cubicBezTo>
                  <a:lnTo>
                    <a:pt x="1266" y="2001"/>
                  </a:lnTo>
                  <a:cubicBezTo>
                    <a:pt x="1266" y="2002"/>
                    <a:pt x="1266" y="2003"/>
                    <a:pt x="1266" y="2003"/>
                  </a:cubicBezTo>
                  <a:lnTo>
                    <a:pt x="1266" y="2007"/>
                  </a:lnTo>
                  <a:lnTo>
                    <a:pt x="1266" y="2016"/>
                  </a:lnTo>
                  <a:lnTo>
                    <a:pt x="1262" y="2009"/>
                  </a:lnTo>
                  <a:lnTo>
                    <a:pt x="1268" y="2012"/>
                  </a:lnTo>
                  <a:lnTo>
                    <a:pt x="1264" y="2012"/>
                  </a:lnTo>
                  <a:lnTo>
                    <a:pt x="1287" y="2012"/>
                  </a:lnTo>
                  <a:cubicBezTo>
                    <a:pt x="1288" y="2012"/>
                    <a:pt x="1290" y="2012"/>
                    <a:pt x="1291" y="2013"/>
                  </a:cubicBezTo>
                  <a:lnTo>
                    <a:pt x="1324" y="2036"/>
                  </a:lnTo>
                  <a:lnTo>
                    <a:pt x="1320" y="2034"/>
                  </a:lnTo>
                  <a:lnTo>
                    <a:pt x="1336" y="2038"/>
                  </a:lnTo>
                  <a:cubicBezTo>
                    <a:pt x="1338" y="2038"/>
                    <a:pt x="1339" y="2038"/>
                    <a:pt x="1340" y="2039"/>
                  </a:cubicBezTo>
                  <a:lnTo>
                    <a:pt x="1353" y="2049"/>
                  </a:lnTo>
                  <a:lnTo>
                    <a:pt x="1365" y="2059"/>
                  </a:lnTo>
                  <a:cubicBezTo>
                    <a:pt x="1367" y="2060"/>
                    <a:pt x="1369" y="2062"/>
                    <a:pt x="1369" y="2065"/>
                  </a:cubicBezTo>
                  <a:lnTo>
                    <a:pt x="1369" y="2071"/>
                  </a:lnTo>
                  <a:lnTo>
                    <a:pt x="1369" y="2075"/>
                  </a:lnTo>
                  <a:lnTo>
                    <a:pt x="1369" y="2088"/>
                  </a:lnTo>
                  <a:lnTo>
                    <a:pt x="1368" y="2084"/>
                  </a:lnTo>
                  <a:lnTo>
                    <a:pt x="1371" y="2091"/>
                  </a:lnTo>
                  <a:lnTo>
                    <a:pt x="1367" y="2087"/>
                  </a:lnTo>
                  <a:lnTo>
                    <a:pt x="1374" y="2090"/>
                  </a:lnTo>
                  <a:cubicBezTo>
                    <a:pt x="1375" y="2091"/>
                    <a:pt x="1375" y="2091"/>
                    <a:pt x="1376" y="2092"/>
                  </a:cubicBezTo>
                  <a:lnTo>
                    <a:pt x="1379" y="2095"/>
                  </a:lnTo>
                  <a:cubicBezTo>
                    <a:pt x="1380" y="2096"/>
                    <a:pt x="1380" y="2096"/>
                    <a:pt x="1381" y="2097"/>
                  </a:cubicBezTo>
                  <a:lnTo>
                    <a:pt x="1384" y="2104"/>
                  </a:lnTo>
                  <a:lnTo>
                    <a:pt x="1383" y="2102"/>
                  </a:lnTo>
                  <a:lnTo>
                    <a:pt x="1393" y="2115"/>
                  </a:lnTo>
                  <a:cubicBezTo>
                    <a:pt x="1394" y="2117"/>
                    <a:pt x="1394" y="2118"/>
                    <a:pt x="1394" y="2120"/>
                  </a:cubicBezTo>
                  <a:lnTo>
                    <a:pt x="1394" y="2123"/>
                  </a:lnTo>
                  <a:lnTo>
                    <a:pt x="1394" y="2121"/>
                  </a:lnTo>
                  <a:lnTo>
                    <a:pt x="1397" y="2131"/>
                  </a:lnTo>
                  <a:cubicBezTo>
                    <a:pt x="1397" y="2131"/>
                    <a:pt x="1397" y="2132"/>
                    <a:pt x="1397" y="2133"/>
                  </a:cubicBezTo>
                  <a:lnTo>
                    <a:pt x="1397" y="2136"/>
                  </a:lnTo>
                  <a:lnTo>
                    <a:pt x="1392" y="2129"/>
                  </a:lnTo>
                  <a:lnTo>
                    <a:pt x="1402" y="2132"/>
                  </a:lnTo>
                  <a:cubicBezTo>
                    <a:pt x="1403" y="2132"/>
                    <a:pt x="1404" y="2133"/>
                    <a:pt x="1405" y="2134"/>
                  </a:cubicBezTo>
                  <a:lnTo>
                    <a:pt x="1414" y="2144"/>
                  </a:lnTo>
                  <a:cubicBezTo>
                    <a:pt x="1416" y="2145"/>
                    <a:pt x="1417" y="2147"/>
                    <a:pt x="1417" y="2149"/>
                  </a:cubicBezTo>
                  <a:lnTo>
                    <a:pt x="1417" y="2162"/>
                  </a:lnTo>
                  <a:lnTo>
                    <a:pt x="1417" y="2166"/>
                  </a:lnTo>
                  <a:lnTo>
                    <a:pt x="1412" y="2158"/>
                  </a:lnTo>
                  <a:lnTo>
                    <a:pt x="1419" y="2162"/>
                  </a:lnTo>
                  <a:cubicBezTo>
                    <a:pt x="1421" y="2163"/>
                    <a:pt x="1423" y="2166"/>
                    <a:pt x="1423" y="2169"/>
                  </a:cubicBezTo>
                  <a:lnTo>
                    <a:pt x="1423" y="2175"/>
                  </a:lnTo>
                  <a:lnTo>
                    <a:pt x="1415" y="2167"/>
                  </a:lnTo>
                  <a:lnTo>
                    <a:pt x="1418" y="2167"/>
                  </a:lnTo>
                  <a:cubicBezTo>
                    <a:pt x="1423" y="2167"/>
                    <a:pt x="1426" y="2171"/>
                    <a:pt x="1426" y="2175"/>
                  </a:cubicBezTo>
                  <a:lnTo>
                    <a:pt x="1426" y="2179"/>
                  </a:lnTo>
                  <a:lnTo>
                    <a:pt x="1418" y="2170"/>
                  </a:lnTo>
                  <a:lnTo>
                    <a:pt x="1421" y="2170"/>
                  </a:lnTo>
                  <a:cubicBezTo>
                    <a:pt x="1426" y="2170"/>
                    <a:pt x="1429" y="2174"/>
                    <a:pt x="1429" y="2179"/>
                  </a:cubicBezTo>
                  <a:lnTo>
                    <a:pt x="1429" y="2182"/>
                  </a:lnTo>
                  <a:lnTo>
                    <a:pt x="1429" y="2188"/>
                  </a:lnTo>
                  <a:lnTo>
                    <a:pt x="1421" y="2180"/>
                  </a:lnTo>
                  <a:lnTo>
                    <a:pt x="1425" y="2180"/>
                  </a:lnTo>
                  <a:cubicBezTo>
                    <a:pt x="1429" y="2180"/>
                    <a:pt x="1433" y="2184"/>
                    <a:pt x="1433" y="2188"/>
                  </a:cubicBezTo>
                  <a:lnTo>
                    <a:pt x="1433" y="2198"/>
                  </a:lnTo>
                  <a:lnTo>
                    <a:pt x="1425" y="2190"/>
                  </a:lnTo>
                  <a:lnTo>
                    <a:pt x="1428" y="2190"/>
                  </a:lnTo>
                  <a:cubicBezTo>
                    <a:pt x="1432" y="2190"/>
                    <a:pt x="1436" y="2194"/>
                    <a:pt x="1436" y="2198"/>
                  </a:cubicBezTo>
                  <a:lnTo>
                    <a:pt x="1436" y="2201"/>
                  </a:lnTo>
                  <a:lnTo>
                    <a:pt x="1434" y="2196"/>
                  </a:lnTo>
                  <a:lnTo>
                    <a:pt x="1443" y="2205"/>
                  </a:lnTo>
                  <a:cubicBezTo>
                    <a:pt x="1446" y="2208"/>
                    <a:pt x="1446" y="2213"/>
                    <a:pt x="1443" y="2217"/>
                  </a:cubicBezTo>
                  <a:lnTo>
                    <a:pt x="1440" y="2220"/>
                  </a:lnTo>
                  <a:lnTo>
                    <a:pt x="1434" y="2206"/>
                  </a:lnTo>
                  <a:lnTo>
                    <a:pt x="1437" y="2206"/>
                  </a:lnTo>
                  <a:lnTo>
                    <a:pt x="1441" y="2206"/>
                  </a:lnTo>
                  <a:cubicBezTo>
                    <a:pt x="1445" y="2206"/>
                    <a:pt x="1449" y="2210"/>
                    <a:pt x="1449" y="2214"/>
                  </a:cubicBezTo>
                  <a:lnTo>
                    <a:pt x="1449" y="2217"/>
                  </a:lnTo>
                  <a:lnTo>
                    <a:pt x="1443" y="2210"/>
                  </a:lnTo>
                  <a:lnTo>
                    <a:pt x="1453" y="2213"/>
                  </a:lnTo>
                  <a:cubicBezTo>
                    <a:pt x="1453" y="2213"/>
                    <a:pt x="1454" y="2214"/>
                    <a:pt x="1455" y="2214"/>
                  </a:cubicBezTo>
                  <a:lnTo>
                    <a:pt x="1464" y="2221"/>
                  </a:lnTo>
                  <a:cubicBezTo>
                    <a:pt x="1467" y="2222"/>
                    <a:pt x="1468" y="2224"/>
                    <a:pt x="1468" y="2227"/>
                  </a:cubicBezTo>
                  <a:lnTo>
                    <a:pt x="1468" y="2230"/>
                  </a:lnTo>
                  <a:lnTo>
                    <a:pt x="1467" y="2226"/>
                  </a:lnTo>
                  <a:lnTo>
                    <a:pt x="1476" y="2243"/>
                  </a:lnTo>
                  <a:lnTo>
                    <a:pt x="1474" y="2240"/>
                  </a:lnTo>
                  <a:lnTo>
                    <a:pt x="1484" y="2246"/>
                  </a:lnTo>
                  <a:lnTo>
                    <a:pt x="1479" y="2245"/>
                  </a:lnTo>
                  <a:lnTo>
                    <a:pt x="1482" y="2245"/>
                  </a:lnTo>
                  <a:cubicBezTo>
                    <a:pt x="1484" y="2245"/>
                    <a:pt x="1486" y="2246"/>
                    <a:pt x="1488" y="2247"/>
                  </a:cubicBezTo>
                  <a:lnTo>
                    <a:pt x="1491" y="2251"/>
                  </a:lnTo>
                  <a:lnTo>
                    <a:pt x="1485" y="2248"/>
                  </a:lnTo>
                  <a:lnTo>
                    <a:pt x="1489" y="2248"/>
                  </a:lnTo>
                  <a:cubicBezTo>
                    <a:pt x="1491" y="2248"/>
                    <a:pt x="1493" y="2249"/>
                    <a:pt x="1494" y="2251"/>
                  </a:cubicBezTo>
                  <a:lnTo>
                    <a:pt x="1498" y="2254"/>
                  </a:lnTo>
                  <a:cubicBezTo>
                    <a:pt x="1500" y="2256"/>
                    <a:pt x="1501" y="2260"/>
                    <a:pt x="1499" y="2263"/>
                  </a:cubicBezTo>
                  <a:lnTo>
                    <a:pt x="1496" y="2270"/>
                  </a:lnTo>
                  <a:lnTo>
                    <a:pt x="1483" y="2260"/>
                  </a:lnTo>
                  <a:lnTo>
                    <a:pt x="1489" y="2254"/>
                  </a:lnTo>
                  <a:cubicBezTo>
                    <a:pt x="1491" y="2252"/>
                    <a:pt x="1493" y="2252"/>
                    <a:pt x="1495" y="2252"/>
                  </a:cubicBezTo>
                  <a:cubicBezTo>
                    <a:pt x="1497" y="2252"/>
                    <a:pt x="1499" y="2252"/>
                    <a:pt x="1501" y="2254"/>
                  </a:cubicBezTo>
                  <a:lnTo>
                    <a:pt x="1504" y="2257"/>
                  </a:lnTo>
                  <a:cubicBezTo>
                    <a:pt x="1505" y="2259"/>
                    <a:pt x="1506" y="2261"/>
                    <a:pt x="1506" y="2263"/>
                  </a:cubicBezTo>
                  <a:lnTo>
                    <a:pt x="1506" y="2269"/>
                  </a:lnTo>
                  <a:cubicBezTo>
                    <a:pt x="1506" y="2271"/>
                    <a:pt x="1506" y="2272"/>
                    <a:pt x="1505" y="2273"/>
                  </a:cubicBezTo>
                  <a:lnTo>
                    <a:pt x="1502" y="2279"/>
                  </a:lnTo>
                  <a:lnTo>
                    <a:pt x="1491" y="2269"/>
                  </a:lnTo>
                  <a:lnTo>
                    <a:pt x="1498" y="2265"/>
                  </a:lnTo>
                  <a:cubicBezTo>
                    <a:pt x="1500" y="2264"/>
                    <a:pt x="1503" y="2264"/>
                    <a:pt x="1506" y="2266"/>
                  </a:cubicBezTo>
                  <a:cubicBezTo>
                    <a:pt x="1508" y="2267"/>
                    <a:pt x="1510" y="2270"/>
                    <a:pt x="1510" y="2273"/>
                  </a:cubicBezTo>
                  <a:lnTo>
                    <a:pt x="1510" y="2276"/>
                  </a:lnTo>
                  <a:lnTo>
                    <a:pt x="1501" y="2268"/>
                  </a:lnTo>
                  <a:lnTo>
                    <a:pt x="1508" y="2268"/>
                  </a:lnTo>
                  <a:cubicBezTo>
                    <a:pt x="1510" y="2268"/>
                    <a:pt x="1512" y="2269"/>
                    <a:pt x="1514" y="2270"/>
                  </a:cubicBezTo>
                  <a:lnTo>
                    <a:pt x="1517" y="2273"/>
                  </a:lnTo>
                  <a:lnTo>
                    <a:pt x="1503" y="2279"/>
                  </a:lnTo>
                  <a:lnTo>
                    <a:pt x="1503" y="2269"/>
                  </a:lnTo>
                  <a:cubicBezTo>
                    <a:pt x="1503" y="2266"/>
                    <a:pt x="1506" y="2262"/>
                    <a:pt x="1509" y="2262"/>
                  </a:cubicBezTo>
                  <a:cubicBezTo>
                    <a:pt x="1513" y="2261"/>
                    <a:pt x="1517" y="2262"/>
                    <a:pt x="1518" y="2266"/>
                  </a:cubicBezTo>
                  <a:lnTo>
                    <a:pt x="1521" y="2272"/>
                  </a:lnTo>
                  <a:lnTo>
                    <a:pt x="1514" y="2268"/>
                  </a:lnTo>
                  <a:lnTo>
                    <a:pt x="1518" y="2268"/>
                  </a:lnTo>
                  <a:lnTo>
                    <a:pt x="1510" y="2276"/>
                  </a:lnTo>
                  <a:lnTo>
                    <a:pt x="1510" y="2269"/>
                  </a:lnTo>
                  <a:cubicBezTo>
                    <a:pt x="1510" y="2266"/>
                    <a:pt x="1512" y="2262"/>
                    <a:pt x="1516" y="2262"/>
                  </a:cubicBezTo>
                  <a:lnTo>
                    <a:pt x="1528" y="2258"/>
                  </a:lnTo>
                  <a:cubicBezTo>
                    <a:pt x="1529" y="2258"/>
                    <a:pt x="1530" y="2258"/>
                    <a:pt x="1530" y="2258"/>
                  </a:cubicBezTo>
                  <a:lnTo>
                    <a:pt x="1543" y="2258"/>
                  </a:lnTo>
                  <a:cubicBezTo>
                    <a:pt x="1545" y="2258"/>
                    <a:pt x="1547" y="2259"/>
                    <a:pt x="1549" y="2260"/>
                  </a:cubicBezTo>
                  <a:lnTo>
                    <a:pt x="1552" y="2264"/>
                  </a:lnTo>
                  <a:cubicBezTo>
                    <a:pt x="1554" y="2265"/>
                    <a:pt x="1554" y="2267"/>
                    <a:pt x="1554" y="2269"/>
                  </a:cubicBezTo>
                  <a:lnTo>
                    <a:pt x="1554" y="2276"/>
                  </a:lnTo>
                  <a:lnTo>
                    <a:pt x="1552" y="2270"/>
                  </a:lnTo>
                  <a:lnTo>
                    <a:pt x="1555" y="2273"/>
                  </a:lnTo>
                  <a:lnTo>
                    <a:pt x="1552" y="2271"/>
                  </a:lnTo>
                  <a:lnTo>
                    <a:pt x="1562" y="2275"/>
                  </a:lnTo>
                  <a:cubicBezTo>
                    <a:pt x="1565" y="2276"/>
                    <a:pt x="1567" y="2279"/>
                    <a:pt x="1567" y="2282"/>
                  </a:cubicBezTo>
                  <a:lnTo>
                    <a:pt x="1567" y="2286"/>
                  </a:lnTo>
                  <a:cubicBezTo>
                    <a:pt x="1567" y="2288"/>
                    <a:pt x="1566" y="2290"/>
                    <a:pt x="1565" y="2291"/>
                  </a:cubicBezTo>
                  <a:lnTo>
                    <a:pt x="1558" y="2298"/>
                  </a:lnTo>
                  <a:cubicBezTo>
                    <a:pt x="1557" y="2299"/>
                    <a:pt x="1555" y="2300"/>
                    <a:pt x="1553" y="2300"/>
                  </a:cubicBezTo>
                  <a:lnTo>
                    <a:pt x="1550" y="2300"/>
                  </a:lnTo>
                  <a:lnTo>
                    <a:pt x="1558" y="2292"/>
                  </a:lnTo>
                  <a:lnTo>
                    <a:pt x="1558" y="2295"/>
                  </a:lnTo>
                  <a:lnTo>
                    <a:pt x="1552" y="2288"/>
                  </a:lnTo>
                  <a:lnTo>
                    <a:pt x="1594" y="2301"/>
                  </a:lnTo>
                  <a:lnTo>
                    <a:pt x="1586" y="2314"/>
                  </a:lnTo>
                  <a:lnTo>
                    <a:pt x="1582" y="2311"/>
                  </a:lnTo>
                  <a:cubicBezTo>
                    <a:pt x="1581" y="2309"/>
                    <a:pt x="1580" y="2306"/>
                    <a:pt x="1580" y="2304"/>
                  </a:cubicBezTo>
                  <a:cubicBezTo>
                    <a:pt x="1581" y="2301"/>
                    <a:pt x="1582" y="2299"/>
                    <a:pt x="1584" y="2298"/>
                  </a:cubicBezTo>
                  <a:lnTo>
                    <a:pt x="1591" y="2295"/>
                  </a:lnTo>
                  <a:lnTo>
                    <a:pt x="1587" y="2299"/>
                  </a:lnTo>
                  <a:lnTo>
                    <a:pt x="1590" y="2290"/>
                  </a:lnTo>
                  <a:cubicBezTo>
                    <a:pt x="1591" y="2287"/>
                    <a:pt x="1593" y="2285"/>
                    <a:pt x="1596" y="2284"/>
                  </a:cubicBezTo>
                  <a:lnTo>
                    <a:pt x="1619" y="2281"/>
                  </a:lnTo>
                  <a:cubicBezTo>
                    <a:pt x="1620" y="2281"/>
                    <a:pt x="1621" y="2281"/>
                    <a:pt x="1622" y="2281"/>
                  </a:cubicBezTo>
                  <a:lnTo>
                    <a:pt x="1651" y="2287"/>
                  </a:lnTo>
                  <a:cubicBezTo>
                    <a:pt x="1651" y="2288"/>
                    <a:pt x="1652" y="2288"/>
                    <a:pt x="1653" y="2288"/>
                  </a:cubicBezTo>
                  <a:lnTo>
                    <a:pt x="1675" y="2301"/>
                  </a:lnTo>
                  <a:lnTo>
                    <a:pt x="1671" y="2300"/>
                  </a:lnTo>
                  <a:lnTo>
                    <a:pt x="1678" y="2300"/>
                  </a:lnTo>
                  <a:lnTo>
                    <a:pt x="1681" y="2300"/>
                  </a:lnTo>
                  <a:cubicBezTo>
                    <a:pt x="1683" y="2300"/>
                    <a:pt x="1686" y="2301"/>
                    <a:pt x="1687" y="2303"/>
                  </a:cubicBezTo>
                  <a:lnTo>
                    <a:pt x="1697" y="2316"/>
                  </a:lnTo>
                  <a:lnTo>
                    <a:pt x="1693" y="2314"/>
                  </a:lnTo>
                  <a:lnTo>
                    <a:pt x="1703" y="2317"/>
                  </a:lnTo>
                  <a:cubicBezTo>
                    <a:pt x="1704" y="2317"/>
                    <a:pt x="1705" y="2318"/>
                    <a:pt x="1706" y="2319"/>
                  </a:cubicBezTo>
                  <a:lnTo>
                    <a:pt x="1712" y="2325"/>
                  </a:lnTo>
                  <a:cubicBezTo>
                    <a:pt x="1714" y="2327"/>
                    <a:pt x="1715" y="2329"/>
                    <a:pt x="1715" y="2331"/>
                  </a:cubicBezTo>
                  <a:lnTo>
                    <a:pt x="1715" y="2334"/>
                  </a:lnTo>
                  <a:lnTo>
                    <a:pt x="1715" y="2341"/>
                  </a:lnTo>
                  <a:cubicBezTo>
                    <a:pt x="1715" y="2345"/>
                    <a:pt x="1711" y="2349"/>
                    <a:pt x="1707" y="2349"/>
                  </a:cubicBezTo>
                  <a:lnTo>
                    <a:pt x="1697" y="2349"/>
                  </a:lnTo>
                  <a:lnTo>
                    <a:pt x="1694" y="2349"/>
                  </a:lnTo>
                  <a:lnTo>
                    <a:pt x="1702" y="2341"/>
                  </a:lnTo>
                  <a:lnTo>
                    <a:pt x="1702" y="2360"/>
                  </a:lnTo>
                  <a:lnTo>
                    <a:pt x="1702" y="2363"/>
                  </a:lnTo>
                  <a:lnTo>
                    <a:pt x="1702" y="2376"/>
                  </a:lnTo>
                  <a:lnTo>
                    <a:pt x="1701" y="2373"/>
                  </a:lnTo>
                  <a:lnTo>
                    <a:pt x="1704" y="2379"/>
                  </a:lnTo>
                  <a:cubicBezTo>
                    <a:pt x="1705" y="2380"/>
                    <a:pt x="1705" y="2382"/>
                    <a:pt x="1705" y="2383"/>
                  </a:cubicBezTo>
                  <a:lnTo>
                    <a:pt x="1705" y="2402"/>
                  </a:lnTo>
                  <a:cubicBezTo>
                    <a:pt x="1705" y="2403"/>
                    <a:pt x="1705" y="2404"/>
                    <a:pt x="1705" y="2405"/>
                  </a:cubicBezTo>
                  <a:lnTo>
                    <a:pt x="1701" y="2415"/>
                  </a:lnTo>
                  <a:cubicBezTo>
                    <a:pt x="1700" y="2418"/>
                    <a:pt x="1697" y="2420"/>
                    <a:pt x="1694" y="2420"/>
                  </a:cubicBezTo>
                  <a:lnTo>
                    <a:pt x="1691" y="2420"/>
                  </a:lnTo>
                  <a:cubicBezTo>
                    <a:pt x="1688" y="2420"/>
                    <a:pt x="1686" y="2419"/>
                    <a:pt x="1685" y="2418"/>
                  </a:cubicBezTo>
                  <a:lnTo>
                    <a:pt x="1682" y="2414"/>
                  </a:lnTo>
                  <a:lnTo>
                    <a:pt x="1695" y="2412"/>
                  </a:lnTo>
                  <a:lnTo>
                    <a:pt x="1691" y="2419"/>
                  </a:lnTo>
                  <a:lnTo>
                    <a:pt x="1692" y="2417"/>
                  </a:lnTo>
                  <a:lnTo>
                    <a:pt x="1689" y="2436"/>
                  </a:lnTo>
                  <a:lnTo>
                    <a:pt x="1689" y="2435"/>
                  </a:lnTo>
                  <a:lnTo>
                    <a:pt x="1689" y="2438"/>
                  </a:lnTo>
                  <a:lnTo>
                    <a:pt x="1689" y="2444"/>
                  </a:lnTo>
                  <a:lnTo>
                    <a:pt x="1689" y="2448"/>
                  </a:lnTo>
                  <a:lnTo>
                    <a:pt x="1688" y="2443"/>
                  </a:lnTo>
                  <a:lnTo>
                    <a:pt x="1694" y="2453"/>
                  </a:lnTo>
                  <a:lnTo>
                    <a:pt x="1691" y="2450"/>
                  </a:lnTo>
                  <a:lnTo>
                    <a:pt x="1697" y="2454"/>
                  </a:lnTo>
                  <a:cubicBezTo>
                    <a:pt x="1700" y="2455"/>
                    <a:pt x="1701" y="2457"/>
                    <a:pt x="1702" y="2459"/>
                  </a:cubicBezTo>
                  <a:lnTo>
                    <a:pt x="1705" y="2479"/>
                  </a:lnTo>
                  <a:cubicBezTo>
                    <a:pt x="1705" y="2479"/>
                    <a:pt x="1705" y="2480"/>
                    <a:pt x="1705" y="2480"/>
                  </a:cubicBezTo>
                  <a:lnTo>
                    <a:pt x="1705" y="2490"/>
                  </a:lnTo>
                  <a:cubicBezTo>
                    <a:pt x="1705" y="2490"/>
                    <a:pt x="1705" y="2491"/>
                    <a:pt x="1705" y="2492"/>
                  </a:cubicBezTo>
                  <a:lnTo>
                    <a:pt x="1698" y="2521"/>
                  </a:lnTo>
                  <a:lnTo>
                    <a:pt x="1687" y="2512"/>
                  </a:lnTo>
                  <a:lnTo>
                    <a:pt x="1693" y="2509"/>
                  </a:lnTo>
                  <a:cubicBezTo>
                    <a:pt x="1696" y="2507"/>
                    <a:pt x="1700" y="2508"/>
                    <a:pt x="1703" y="2510"/>
                  </a:cubicBezTo>
                  <a:lnTo>
                    <a:pt x="1706" y="2513"/>
                  </a:lnTo>
                  <a:lnTo>
                    <a:pt x="1700" y="2511"/>
                  </a:lnTo>
                  <a:lnTo>
                    <a:pt x="1707" y="2511"/>
                  </a:lnTo>
                  <a:cubicBezTo>
                    <a:pt x="1711" y="2511"/>
                    <a:pt x="1715" y="2515"/>
                    <a:pt x="1715" y="2519"/>
                  </a:cubicBezTo>
                  <a:lnTo>
                    <a:pt x="1715" y="2529"/>
                  </a:lnTo>
                  <a:lnTo>
                    <a:pt x="1715" y="2532"/>
                  </a:lnTo>
                  <a:lnTo>
                    <a:pt x="1715" y="2545"/>
                  </a:lnTo>
                  <a:lnTo>
                    <a:pt x="1715" y="2555"/>
                  </a:lnTo>
                  <a:lnTo>
                    <a:pt x="1707" y="2547"/>
                  </a:lnTo>
                  <a:lnTo>
                    <a:pt x="1713" y="2547"/>
                  </a:lnTo>
                  <a:lnTo>
                    <a:pt x="1708" y="2548"/>
                  </a:lnTo>
                  <a:lnTo>
                    <a:pt x="1721" y="2539"/>
                  </a:lnTo>
                  <a:cubicBezTo>
                    <a:pt x="1724" y="2537"/>
                    <a:pt x="1727" y="2536"/>
                    <a:pt x="1730" y="2538"/>
                  </a:cubicBezTo>
                  <a:lnTo>
                    <a:pt x="1746" y="2548"/>
                  </a:lnTo>
                  <a:cubicBezTo>
                    <a:pt x="1748" y="2549"/>
                    <a:pt x="1749" y="2551"/>
                    <a:pt x="1750" y="2554"/>
                  </a:cubicBezTo>
                  <a:cubicBezTo>
                    <a:pt x="1750" y="2556"/>
                    <a:pt x="1749" y="2559"/>
                    <a:pt x="1747" y="2560"/>
                  </a:cubicBezTo>
                  <a:lnTo>
                    <a:pt x="1741" y="2567"/>
                  </a:lnTo>
                  <a:lnTo>
                    <a:pt x="1743" y="2563"/>
                  </a:lnTo>
                  <a:lnTo>
                    <a:pt x="1740" y="2579"/>
                  </a:lnTo>
                  <a:cubicBezTo>
                    <a:pt x="1740" y="2581"/>
                    <a:pt x="1739" y="2583"/>
                    <a:pt x="1737" y="2584"/>
                  </a:cubicBezTo>
                  <a:lnTo>
                    <a:pt x="1724" y="2594"/>
                  </a:lnTo>
                  <a:cubicBezTo>
                    <a:pt x="1724" y="2594"/>
                    <a:pt x="1723" y="2594"/>
                    <a:pt x="1723" y="2594"/>
                  </a:cubicBezTo>
                  <a:lnTo>
                    <a:pt x="1717" y="2598"/>
                  </a:lnTo>
                  <a:lnTo>
                    <a:pt x="1713" y="2582"/>
                  </a:lnTo>
                  <a:lnTo>
                    <a:pt x="1719" y="2582"/>
                  </a:lnTo>
                  <a:cubicBezTo>
                    <a:pt x="1720" y="2582"/>
                    <a:pt x="1721" y="2583"/>
                    <a:pt x="1722" y="2583"/>
                  </a:cubicBezTo>
                  <a:lnTo>
                    <a:pt x="1739" y="2590"/>
                  </a:lnTo>
                  <a:lnTo>
                    <a:pt x="1758" y="2600"/>
                  </a:lnTo>
                  <a:cubicBezTo>
                    <a:pt x="1759" y="2600"/>
                    <a:pt x="1760" y="2600"/>
                    <a:pt x="1760" y="2601"/>
                  </a:cubicBezTo>
                  <a:lnTo>
                    <a:pt x="1776" y="2617"/>
                  </a:lnTo>
                  <a:cubicBezTo>
                    <a:pt x="1777" y="2618"/>
                    <a:pt x="1777" y="2619"/>
                    <a:pt x="1778" y="2619"/>
                  </a:cubicBezTo>
                  <a:lnTo>
                    <a:pt x="1781" y="2626"/>
                  </a:lnTo>
                  <a:lnTo>
                    <a:pt x="1780" y="2624"/>
                  </a:lnTo>
                  <a:lnTo>
                    <a:pt x="1799" y="2647"/>
                  </a:lnTo>
                  <a:lnTo>
                    <a:pt x="1798" y="2646"/>
                  </a:lnTo>
                  <a:lnTo>
                    <a:pt x="1811" y="2655"/>
                  </a:lnTo>
                  <a:lnTo>
                    <a:pt x="1807" y="2654"/>
                  </a:lnTo>
                  <a:lnTo>
                    <a:pt x="1823" y="2657"/>
                  </a:lnTo>
                  <a:cubicBezTo>
                    <a:pt x="1827" y="2658"/>
                    <a:pt x="1830" y="2661"/>
                    <a:pt x="1830" y="2665"/>
                  </a:cubicBezTo>
                  <a:lnTo>
                    <a:pt x="1830" y="2668"/>
                  </a:lnTo>
                  <a:lnTo>
                    <a:pt x="1823" y="2660"/>
                  </a:lnTo>
                  <a:lnTo>
                    <a:pt x="1840" y="2664"/>
                  </a:lnTo>
                  <a:lnTo>
                    <a:pt x="1873" y="2674"/>
                  </a:lnTo>
                  <a:lnTo>
                    <a:pt x="1889" y="2680"/>
                  </a:lnTo>
                  <a:lnTo>
                    <a:pt x="1898" y="2683"/>
                  </a:lnTo>
                  <a:cubicBezTo>
                    <a:pt x="1899" y="2684"/>
                    <a:pt x="1900" y="2684"/>
                    <a:pt x="1901" y="2685"/>
                  </a:cubicBezTo>
                  <a:lnTo>
                    <a:pt x="1911" y="2695"/>
                  </a:lnTo>
                  <a:lnTo>
                    <a:pt x="1902" y="2693"/>
                  </a:lnTo>
                  <a:lnTo>
                    <a:pt x="1931" y="2680"/>
                  </a:lnTo>
                  <a:cubicBezTo>
                    <a:pt x="1933" y="2679"/>
                    <a:pt x="1937" y="2680"/>
                    <a:pt x="1939" y="2681"/>
                  </a:cubicBezTo>
                  <a:lnTo>
                    <a:pt x="1952" y="2691"/>
                  </a:lnTo>
                  <a:cubicBezTo>
                    <a:pt x="1952" y="2691"/>
                    <a:pt x="1952" y="2692"/>
                    <a:pt x="1953" y="2692"/>
                  </a:cubicBezTo>
                  <a:lnTo>
                    <a:pt x="1965" y="2705"/>
                  </a:lnTo>
                  <a:cubicBezTo>
                    <a:pt x="1967" y="2706"/>
                    <a:pt x="1967" y="2708"/>
                    <a:pt x="1968" y="2709"/>
                  </a:cubicBezTo>
                  <a:lnTo>
                    <a:pt x="1971" y="2732"/>
                  </a:lnTo>
                  <a:cubicBezTo>
                    <a:pt x="1971" y="2735"/>
                    <a:pt x="1970" y="2738"/>
                    <a:pt x="1967" y="2740"/>
                  </a:cubicBezTo>
                  <a:lnTo>
                    <a:pt x="1958" y="2746"/>
                  </a:lnTo>
                  <a:lnTo>
                    <a:pt x="1959" y="2745"/>
                  </a:lnTo>
                  <a:lnTo>
                    <a:pt x="1956" y="2749"/>
                  </a:lnTo>
                  <a:lnTo>
                    <a:pt x="1957" y="2739"/>
                  </a:lnTo>
                  <a:lnTo>
                    <a:pt x="1976" y="2775"/>
                  </a:lnTo>
                  <a:cubicBezTo>
                    <a:pt x="1977" y="2775"/>
                    <a:pt x="1977" y="2776"/>
                    <a:pt x="1977" y="2777"/>
                  </a:cubicBezTo>
                  <a:lnTo>
                    <a:pt x="1996" y="2851"/>
                  </a:lnTo>
                  <a:lnTo>
                    <a:pt x="1995" y="2849"/>
                  </a:lnTo>
                  <a:lnTo>
                    <a:pt x="2011" y="2871"/>
                  </a:lnTo>
                  <a:lnTo>
                    <a:pt x="2006" y="2868"/>
                  </a:lnTo>
                  <a:lnTo>
                    <a:pt x="2019" y="2871"/>
                  </a:lnTo>
                  <a:cubicBezTo>
                    <a:pt x="2021" y="2872"/>
                    <a:pt x="2022" y="2872"/>
                    <a:pt x="2023" y="2874"/>
                  </a:cubicBezTo>
                  <a:lnTo>
                    <a:pt x="2029" y="2880"/>
                  </a:lnTo>
                  <a:lnTo>
                    <a:pt x="2024" y="2878"/>
                  </a:lnTo>
                  <a:lnTo>
                    <a:pt x="2033" y="2878"/>
                  </a:lnTo>
                  <a:cubicBezTo>
                    <a:pt x="2035" y="2878"/>
                    <a:pt x="2038" y="2878"/>
                    <a:pt x="2039" y="2880"/>
                  </a:cubicBezTo>
                  <a:lnTo>
                    <a:pt x="2052" y="2893"/>
                  </a:lnTo>
                  <a:lnTo>
                    <a:pt x="2050" y="2891"/>
                  </a:lnTo>
                  <a:lnTo>
                    <a:pt x="2056" y="2895"/>
                  </a:lnTo>
                  <a:lnTo>
                    <a:pt x="2046" y="2897"/>
                  </a:lnTo>
                  <a:lnTo>
                    <a:pt x="2052" y="2888"/>
                  </a:lnTo>
                  <a:cubicBezTo>
                    <a:pt x="2053" y="2887"/>
                    <a:pt x="2054" y="2886"/>
                    <a:pt x="2055" y="2885"/>
                  </a:cubicBezTo>
                  <a:lnTo>
                    <a:pt x="2062" y="2882"/>
                  </a:lnTo>
                  <a:cubicBezTo>
                    <a:pt x="2063" y="2881"/>
                    <a:pt x="2064" y="2881"/>
                    <a:pt x="2065" y="2881"/>
                  </a:cubicBezTo>
                  <a:lnTo>
                    <a:pt x="2085" y="2881"/>
                  </a:lnTo>
                  <a:lnTo>
                    <a:pt x="2083" y="2881"/>
                  </a:lnTo>
                  <a:lnTo>
                    <a:pt x="2106" y="2878"/>
                  </a:lnTo>
                  <a:cubicBezTo>
                    <a:pt x="2109" y="2877"/>
                    <a:pt x="2113" y="2879"/>
                    <a:pt x="2114" y="2882"/>
                  </a:cubicBezTo>
                  <a:lnTo>
                    <a:pt x="2121" y="2895"/>
                  </a:lnTo>
                  <a:lnTo>
                    <a:pt x="2117" y="2891"/>
                  </a:lnTo>
                  <a:lnTo>
                    <a:pt x="2130" y="2898"/>
                  </a:lnTo>
                  <a:lnTo>
                    <a:pt x="2123" y="2898"/>
                  </a:lnTo>
                  <a:lnTo>
                    <a:pt x="2129" y="2895"/>
                  </a:lnTo>
                  <a:cubicBezTo>
                    <a:pt x="2131" y="2894"/>
                    <a:pt x="2133" y="2894"/>
                    <a:pt x="2134" y="2894"/>
                  </a:cubicBezTo>
                  <a:lnTo>
                    <a:pt x="2163" y="2901"/>
                  </a:lnTo>
                  <a:cubicBezTo>
                    <a:pt x="2165" y="2901"/>
                    <a:pt x="2166" y="2902"/>
                    <a:pt x="2167" y="2903"/>
                  </a:cubicBezTo>
                  <a:lnTo>
                    <a:pt x="2183" y="2919"/>
                  </a:lnTo>
                  <a:cubicBezTo>
                    <a:pt x="2184" y="2920"/>
                    <a:pt x="2185" y="2921"/>
                    <a:pt x="2185" y="2922"/>
                  </a:cubicBezTo>
                  <a:lnTo>
                    <a:pt x="2191" y="2938"/>
                  </a:lnTo>
                  <a:lnTo>
                    <a:pt x="2188" y="2934"/>
                  </a:lnTo>
                  <a:lnTo>
                    <a:pt x="2204" y="2944"/>
                  </a:lnTo>
                  <a:cubicBezTo>
                    <a:pt x="2205" y="2944"/>
                    <a:pt x="2206" y="2945"/>
                    <a:pt x="2207" y="2946"/>
                  </a:cubicBezTo>
                  <a:lnTo>
                    <a:pt x="2214" y="2957"/>
                  </a:lnTo>
                  <a:lnTo>
                    <a:pt x="2226" y="2983"/>
                  </a:lnTo>
                  <a:cubicBezTo>
                    <a:pt x="2227" y="2984"/>
                    <a:pt x="2227" y="2984"/>
                    <a:pt x="2227" y="2985"/>
                  </a:cubicBezTo>
                  <a:lnTo>
                    <a:pt x="2234" y="3054"/>
                  </a:lnTo>
                  <a:lnTo>
                    <a:pt x="2226" y="3046"/>
                  </a:lnTo>
                  <a:lnTo>
                    <a:pt x="2235" y="3046"/>
                  </a:lnTo>
                  <a:cubicBezTo>
                    <a:pt x="2239" y="3046"/>
                    <a:pt x="2242" y="3049"/>
                    <a:pt x="2243" y="3052"/>
                  </a:cubicBezTo>
                  <a:lnTo>
                    <a:pt x="2256" y="3094"/>
                  </a:lnTo>
                  <a:lnTo>
                    <a:pt x="2243" y="3090"/>
                  </a:lnTo>
                  <a:lnTo>
                    <a:pt x="2311" y="3038"/>
                  </a:lnTo>
                  <a:lnTo>
                    <a:pt x="2449" y="2957"/>
                  </a:lnTo>
                  <a:lnTo>
                    <a:pt x="2448" y="2957"/>
                  </a:lnTo>
                  <a:lnTo>
                    <a:pt x="2509" y="2909"/>
                  </a:lnTo>
                  <a:lnTo>
                    <a:pt x="2508" y="2910"/>
                  </a:lnTo>
                  <a:lnTo>
                    <a:pt x="2552" y="2852"/>
                  </a:lnTo>
                  <a:lnTo>
                    <a:pt x="2562" y="2839"/>
                  </a:lnTo>
                  <a:lnTo>
                    <a:pt x="2561" y="2846"/>
                  </a:lnTo>
                  <a:lnTo>
                    <a:pt x="2551" y="2820"/>
                  </a:lnTo>
                  <a:cubicBezTo>
                    <a:pt x="2551" y="2819"/>
                    <a:pt x="2551" y="2818"/>
                    <a:pt x="2551" y="2818"/>
                  </a:cubicBezTo>
                  <a:lnTo>
                    <a:pt x="2551" y="2769"/>
                  </a:lnTo>
                  <a:lnTo>
                    <a:pt x="2553" y="2774"/>
                  </a:lnTo>
                  <a:lnTo>
                    <a:pt x="2530" y="2748"/>
                  </a:lnTo>
                  <a:lnTo>
                    <a:pt x="2532" y="2750"/>
                  </a:lnTo>
                  <a:lnTo>
                    <a:pt x="2504" y="2734"/>
                  </a:lnTo>
                  <a:cubicBezTo>
                    <a:pt x="2502" y="2733"/>
                    <a:pt x="2501" y="2732"/>
                    <a:pt x="2501" y="2731"/>
                  </a:cubicBezTo>
                  <a:lnTo>
                    <a:pt x="2485" y="2705"/>
                  </a:lnTo>
                  <a:cubicBezTo>
                    <a:pt x="2484" y="2704"/>
                    <a:pt x="2484" y="2703"/>
                    <a:pt x="2484" y="2702"/>
                  </a:cubicBezTo>
                  <a:lnTo>
                    <a:pt x="2480" y="2669"/>
                  </a:lnTo>
                  <a:cubicBezTo>
                    <a:pt x="2480" y="2668"/>
                    <a:pt x="2480" y="2667"/>
                    <a:pt x="2481" y="2665"/>
                  </a:cubicBezTo>
                  <a:lnTo>
                    <a:pt x="2487" y="2649"/>
                  </a:lnTo>
                  <a:cubicBezTo>
                    <a:pt x="2488" y="2648"/>
                    <a:pt x="2488" y="2647"/>
                    <a:pt x="2489" y="2646"/>
                  </a:cubicBezTo>
                  <a:lnTo>
                    <a:pt x="2505" y="2630"/>
                  </a:lnTo>
                  <a:lnTo>
                    <a:pt x="2531" y="2604"/>
                  </a:lnTo>
                  <a:lnTo>
                    <a:pt x="2529" y="2613"/>
                  </a:lnTo>
                  <a:lnTo>
                    <a:pt x="2509" y="2560"/>
                  </a:lnTo>
                  <a:lnTo>
                    <a:pt x="2500" y="2518"/>
                  </a:lnTo>
                  <a:lnTo>
                    <a:pt x="2503" y="2522"/>
                  </a:lnTo>
                  <a:lnTo>
                    <a:pt x="2474" y="2499"/>
                  </a:lnTo>
                  <a:cubicBezTo>
                    <a:pt x="2473" y="2499"/>
                    <a:pt x="2472" y="2498"/>
                    <a:pt x="2472" y="2497"/>
                  </a:cubicBezTo>
                  <a:lnTo>
                    <a:pt x="2465" y="2484"/>
                  </a:lnTo>
                  <a:cubicBezTo>
                    <a:pt x="2465" y="2483"/>
                    <a:pt x="2464" y="2481"/>
                    <a:pt x="2464" y="2480"/>
                  </a:cubicBezTo>
                  <a:lnTo>
                    <a:pt x="2464" y="2454"/>
                  </a:lnTo>
                  <a:lnTo>
                    <a:pt x="2466" y="2460"/>
                  </a:lnTo>
                  <a:lnTo>
                    <a:pt x="2418" y="2408"/>
                  </a:lnTo>
                  <a:cubicBezTo>
                    <a:pt x="2418" y="2407"/>
                    <a:pt x="2417" y="2406"/>
                    <a:pt x="2417" y="2405"/>
                  </a:cubicBezTo>
                  <a:lnTo>
                    <a:pt x="2394" y="2337"/>
                  </a:lnTo>
                  <a:lnTo>
                    <a:pt x="2395" y="2338"/>
                  </a:lnTo>
                  <a:lnTo>
                    <a:pt x="2382" y="2315"/>
                  </a:lnTo>
                  <a:lnTo>
                    <a:pt x="2385" y="2319"/>
                  </a:lnTo>
                  <a:lnTo>
                    <a:pt x="2373" y="2312"/>
                  </a:lnTo>
                  <a:lnTo>
                    <a:pt x="2357" y="2306"/>
                  </a:lnTo>
                  <a:cubicBezTo>
                    <a:pt x="2355" y="2305"/>
                    <a:pt x="2353" y="2303"/>
                    <a:pt x="2352" y="2300"/>
                  </a:cubicBezTo>
                  <a:lnTo>
                    <a:pt x="2349" y="2287"/>
                  </a:lnTo>
                  <a:lnTo>
                    <a:pt x="2351" y="2291"/>
                  </a:lnTo>
                  <a:lnTo>
                    <a:pt x="2338" y="2278"/>
                  </a:lnTo>
                  <a:cubicBezTo>
                    <a:pt x="2338" y="2277"/>
                    <a:pt x="2337" y="2276"/>
                    <a:pt x="2337" y="2275"/>
                  </a:cubicBezTo>
                  <a:lnTo>
                    <a:pt x="2321" y="2230"/>
                  </a:lnTo>
                  <a:cubicBezTo>
                    <a:pt x="2320" y="2229"/>
                    <a:pt x="2320" y="2228"/>
                    <a:pt x="2320" y="2227"/>
                  </a:cubicBezTo>
                  <a:lnTo>
                    <a:pt x="2320" y="2204"/>
                  </a:lnTo>
                  <a:lnTo>
                    <a:pt x="2320" y="2206"/>
                  </a:lnTo>
                  <a:lnTo>
                    <a:pt x="2317" y="2193"/>
                  </a:lnTo>
                  <a:cubicBezTo>
                    <a:pt x="2317" y="2192"/>
                    <a:pt x="2317" y="2190"/>
                    <a:pt x="2318" y="2188"/>
                  </a:cubicBezTo>
                  <a:lnTo>
                    <a:pt x="2324" y="2175"/>
                  </a:lnTo>
                  <a:cubicBezTo>
                    <a:pt x="2325" y="2173"/>
                    <a:pt x="2327" y="2172"/>
                    <a:pt x="2328" y="2171"/>
                  </a:cubicBezTo>
                  <a:lnTo>
                    <a:pt x="2354" y="2161"/>
                  </a:lnTo>
                  <a:lnTo>
                    <a:pt x="2351" y="2163"/>
                  </a:lnTo>
                  <a:lnTo>
                    <a:pt x="2358" y="2157"/>
                  </a:lnTo>
                  <a:lnTo>
                    <a:pt x="2364" y="2150"/>
                  </a:lnTo>
                  <a:cubicBezTo>
                    <a:pt x="2367" y="2147"/>
                    <a:pt x="2371" y="2147"/>
                    <a:pt x="2374" y="2149"/>
                  </a:cubicBezTo>
                  <a:lnTo>
                    <a:pt x="2383" y="2155"/>
                  </a:lnTo>
                  <a:lnTo>
                    <a:pt x="2396" y="2162"/>
                  </a:lnTo>
                  <a:lnTo>
                    <a:pt x="2394" y="2161"/>
                  </a:lnTo>
                  <a:lnTo>
                    <a:pt x="2413" y="2164"/>
                  </a:lnTo>
                  <a:lnTo>
                    <a:pt x="2411" y="2164"/>
                  </a:lnTo>
                  <a:lnTo>
                    <a:pt x="2464" y="2164"/>
                  </a:lnTo>
                  <a:lnTo>
                    <a:pt x="2489" y="2167"/>
                  </a:lnTo>
                  <a:cubicBezTo>
                    <a:pt x="2490" y="2167"/>
                    <a:pt x="2491" y="2168"/>
                    <a:pt x="2492" y="2168"/>
                  </a:cubicBezTo>
                  <a:lnTo>
                    <a:pt x="2540" y="2191"/>
                  </a:lnTo>
                  <a:lnTo>
                    <a:pt x="2532" y="2191"/>
                  </a:lnTo>
                  <a:lnTo>
                    <a:pt x="2573" y="2162"/>
                  </a:lnTo>
                  <a:lnTo>
                    <a:pt x="2570" y="2169"/>
                  </a:lnTo>
                  <a:lnTo>
                    <a:pt x="2570" y="2153"/>
                  </a:lnTo>
                  <a:lnTo>
                    <a:pt x="2570" y="2155"/>
                  </a:lnTo>
                  <a:lnTo>
                    <a:pt x="2561" y="2126"/>
                  </a:lnTo>
                  <a:cubicBezTo>
                    <a:pt x="2561" y="2125"/>
                    <a:pt x="2560" y="2124"/>
                    <a:pt x="2560" y="2123"/>
                  </a:cubicBezTo>
                  <a:lnTo>
                    <a:pt x="2560" y="2097"/>
                  </a:lnTo>
                  <a:lnTo>
                    <a:pt x="2564" y="2055"/>
                  </a:lnTo>
                  <a:lnTo>
                    <a:pt x="2564" y="2058"/>
                  </a:lnTo>
                  <a:lnTo>
                    <a:pt x="2548" y="2012"/>
                  </a:lnTo>
                  <a:cubicBezTo>
                    <a:pt x="2547" y="2011"/>
                    <a:pt x="2547" y="2009"/>
                    <a:pt x="2548" y="2007"/>
                  </a:cubicBezTo>
                  <a:lnTo>
                    <a:pt x="2564" y="1962"/>
                  </a:lnTo>
                  <a:lnTo>
                    <a:pt x="2564" y="1963"/>
                  </a:lnTo>
                  <a:lnTo>
                    <a:pt x="2570" y="1912"/>
                  </a:lnTo>
                  <a:lnTo>
                    <a:pt x="2570" y="1914"/>
                  </a:lnTo>
                  <a:lnTo>
                    <a:pt x="2554" y="1822"/>
                  </a:lnTo>
                  <a:lnTo>
                    <a:pt x="2548" y="1726"/>
                  </a:lnTo>
                  <a:lnTo>
                    <a:pt x="2535" y="1654"/>
                  </a:lnTo>
                  <a:cubicBezTo>
                    <a:pt x="2534" y="1652"/>
                    <a:pt x="2535" y="1649"/>
                    <a:pt x="2537" y="1647"/>
                  </a:cubicBezTo>
                  <a:cubicBezTo>
                    <a:pt x="2539" y="1646"/>
                    <a:pt x="2542" y="1645"/>
                    <a:pt x="2544" y="1645"/>
                  </a:cubicBezTo>
                  <a:lnTo>
                    <a:pt x="2583" y="1652"/>
                  </a:lnTo>
                  <a:lnTo>
                    <a:pt x="2573" y="1659"/>
                  </a:lnTo>
                  <a:lnTo>
                    <a:pt x="2609" y="1334"/>
                  </a:lnTo>
                  <a:lnTo>
                    <a:pt x="2609" y="1336"/>
                  </a:lnTo>
                  <a:lnTo>
                    <a:pt x="2589" y="1190"/>
                  </a:lnTo>
                  <a:lnTo>
                    <a:pt x="2590" y="1192"/>
                  </a:lnTo>
                  <a:lnTo>
                    <a:pt x="2554" y="1091"/>
                  </a:lnTo>
                  <a:cubicBezTo>
                    <a:pt x="2554" y="1091"/>
                    <a:pt x="2554" y="1090"/>
                    <a:pt x="2554" y="1090"/>
                  </a:cubicBezTo>
                  <a:lnTo>
                    <a:pt x="2519" y="888"/>
                  </a:lnTo>
                  <a:lnTo>
                    <a:pt x="2509" y="811"/>
                  </a:lnTo>
                  <a:lnTo>
                    <a:pt x="2518" y="818"/>
                  </a:lnTo>
                  <a:lnTo>
                    <a:pt x="2496" y="821"/>
                  </a:lnTo>
                  <a:cubicBezTo>
                    <a:pt x="2493" y="821"/>
                    <a:pt x="2490" y="820"/>
                    <a:pt x="2488" y="817"/>
                  </a:cubicBezTo>
                  <a:cubicBezTo>
                    <a:pt x="2486" y="815"/>
                    <a:pt x="2486" y="811"/>
                    <a:pt x="2488" y="809"/>
                  </a:cubicBezTo>
                  <a:lnTo>
                    <a:pt x="2520" y="760"/>
                  </a:lnTo>
                  <a:lnTo>
                    <a:pt x="2533" y="769"/>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54" name="Freeform 937"/>
            <p:cNvSpPr>
              <a:spLocks/>
            </p:cNvSpPr>
            <p:nvPr/>
          </p:nvSpPr>
          <p:spPr bwMode="auto">
            <a:xfrm>
              <a:off x="4440612" y="1879201"/>
              <a:ext cx="1022984" cy="1638059"/>
            </a:xfrm>
            <a:custGeom>
              <a:avLst/>
              <a:gdLst/>
              <a:ahLst/>
              <a:cxnLst>
                <a:cxn ang="0">
                  <a:pos x="604" y="376"/>
                </a:cxn>
                <a:cxn ang="0">
                  <a:pos x="556" y="430"/>
                </a:cxn>
                <a:cxn ang="0">
                  <a:pos x="496" y="458"/>
                </a:cxn>
                <a:cxn ang="0">
                  <a:pos x="492" y="493"/>
                </a:cxn>
                <a:cxn ang="0">
                  <a:pos x="504" y="481"/>
                </a:cxn>
                <a:cxn ang="0">
                  <a:pos x="533" y="541"/>
                </a:cxn>
                <a:cxn ang="0">
                  <a:pos x="497" y="560"/>
                </a:cxn>
                <a:cxn ang="0">
                  <a:pos x="466" y="577"/>
                </a:cxn>
                <a:cxn ang="0">
                  <a:pos x="444" y="643"/>
                </a:cxn>
                <a:cxn ang="0">
                  <a:pos x="471" y="686"/>
                </a:cxn>
                <a:cxn ang="0">
                  <a:pos x="485" y="724"/>
                </a:cxn>
                <a:cxn ang="0">
                  <a:pos x="521" y="753"/>
                </a:cxn>
                <a:cxn ang="0">
                  <a:pos x="522" y="764"/>
                </a:cxn>
                <a:cxn ang="0">
                  <a:pos x="545" y="795"/>
                </a:cxn>
                <a:cxn ang="0">
                  <a:pos x="583" y="809"/>
                </a:cxn>
                <a:cxn ang="0">
                  <a:pos x="556" y="822"/>
                </a:cxn>
                <a:cxn ang="0">
                  <a:pos x="489" y="829"/>
                </a:cxn>
                <a:cxn ang="0">
                  <a:pos x="497" y="873"/>
                </a:cxn>
                <a:cxn ang="0">
                  <a:pos x="495" y="904"/>
                </a:cxn>
                <a:cxn ang="0">
                  <a:pos x="495" y="934"/>
                </a:cxn>
                <a:cxn ang="0">
                  <a:pos x="481" y="929"/>
                </a:cxn>
                <a:cxn ang="0">
                  <a:pos x="459" y="933"/>
                </a:cxn>
                <a:cxn ang="0">
                  <a:pos x="415" y="886"/>
                </a:cxn>
                <a:cxn ang="0">
                  <a:pos x="384" y="896"/>
                </a:cxn>
                <a:cxn ang="0">
                  <a:pos x="367" y="884"/>
                </a:cxn>
                <a:cxn ang="0">
                  <a:pos x="363" y="869"/>
                </a:cxn>
                <a:cxn ang="0">
                  <a:pos x="349" y="871"/>
                </a:cxn>
                <a:cxn ang="0">
                  <a:pos x="326" y="856"/>
                </a:cxn>
                <a:cxn ang="0">
                  <a:pos x="285" y="843"/>
                </a:cxn>
                <a:cxn ang="0">
                  <a:pos x="196" y="843"/>
                </a:cxn>
                <a:cxn ang="0">
                  <a:pos x="178" y="880"/>
                </a:cxn>
                <a:cxn ang="0">
                  <a:pos x="151" y="900"/>
                </a:cxn>
                <a:cxn ang="0">
                  <a:pos x="104" y="897"/>
                </a:cxn>
                <a:cxn ang="0">
                  <a:pos x="79" y="858"/>
                </a:cxn>
                <a:cxn ang="0">
                  <a:pos x="55" y="826"/>
                </a:cxn>
                <a:cxn ang="0">
                  <a:pos x="61" y="804"/>
                </a:cxn>
                <a:cxn ang="0">
                  <a:pos x="64" y="780"/>
                </a:cxn>
                <a:cxn ang="0">
                  <a:pos x="72" y="743"/>
                </a:cxn>
                <a:cxn ang="0">
                  <a:pos x="80" y="700"/>
                </a:cxn>
                <a:cxn ang="0">
                  <a:pos x="67" y="599"/>
                </a:cxn>
                <a:cxn ang="0">
                  <a:pos x="6" y="410"/>
                </a:cxn>
                <a:cxn ang="0">
                  <a:pos x="171" y="109"/>
                </a:cxn>
                <a:cxn ang="0">
                  <a:pos x="261" y="0"/>
                </a:cxn>
                <a:cxn ang="0">
                  <a:pos x="315" y="12"/>
                </a:cxn>
                <a:cxn ang="0">
                  <a:pos x="399" y="25"/>
                </a:cxn>
                <a:cxn ang="0">
                  <a:pos x="438" y="66"/>
                </a:cxn>
                <a:cxn ang="0">
                  <a:pos x="497" y="115"/>
                </a:cxn>
                <a:cxn ang="0">
                  <a:pos x="569" y="244"/>
                </a:cxn>
                <a:cxn ang="0">
                  <a:pos x="621" y="331"/>
                </a:cxn>
              </a:cxnLst>
              <a:rect l="0" t="0" r="r" b="b"/>
              <a:pathLst>
                <a:path w="642" h="936">
                  <a:moveTo>
                    <a:pt x="642" y="359"/>
                  </a:moveTo>
                  <a:lnTo>
                    <a:pt x="628" y="371"/>
                  </a:lnTo>
                  <a:lnTo>
                    <a:pt x="621" y="386"/>
                  </a:lnTo>
                  <a:lnTo>
                    <a:pt x="604" y="376"/>
                  </a:lnTo>
                  <a:lnTo>
                    <a:pt x="594" y="365"/>
                  </a:lnTo>
                  <a:lnTo>
                    <a:pt x="569" y="375"/>
                  </a:lnTo>
                  <a:lnTo>
                    <a:pt x="559" y="409"/>
                  </a:lnTo>
                  <a:lnTo>
                    <a:pt x="556" y="430"/>
                  </a:lnTo>
                  <a:lnTo>
                    <a:pt x="532" y="438"/>
                  </a:lnTo>
                  <a:lnTo>
                    <a:pt x="510" y="439"/>
                  </a:lnTo>
                  <a:lnTo>
                    <a:pt x="505" y="443"/>
                  </a:lnTo>
                  <a:lnTo>
                    <a:pt x="496" y="458"/>
                  </a:lnTo>
                  <a:lnTo>
                    <a:pt x="483" y="463"/>
                  </a:lnTo>
                  <a:lnTo>
                    <a:pt x="481" y="470"/>
                  </a:lnTo>
                  <a:lnTo>
                    <a:pt x="484" y="494"/>
                  </a:lnTo>
                  <a:lnTo>
                    <a:pt x="492" y="493"/>
                  </a:lnTo>
                  <a:lnTo>
                    <a:pt x="497" y="497"/>
                  </a:lnTo>
                  <a:lnTo>
                    <a:pt x="503" y="492"/>
                  </a:lnTo>
                  <a:lnTo>
                    <a:pt x="502" y="482"/>
                  </a:lnTo>
                  <a:lnTo>
                    <a:pt x="504" y="481"/>
                  </a:lnTo>
                  <a:lnTo>
                    <a:pt x="519" y="489"/>
                  </a:lnTo>
                  <a:lnTo>
                    <a:pt x="526" y="487"/>
                  </a:lnTo>
                  <a:lnTo>
                    <a:pt x="531" y="493"/>
                  </a:lnTo>
                  <a:lnTo>
                    <a:pt x="533" y="541"/>
                  </a:lnTo>
                  <a:lnTo>
                    <a:pt x="526" y="544"/>
                  </a:lnTo>
                  <a:lnTo>
                    <a:pt x="519" y="565"/>
                  </a:lnTo>
                  <a:lnTo>
                    <a:pt x="510" y="569"/>
                  </a:lnTo>
                  <a:lnTo>
                    <a:pt x="497" y="560"/>
                  </a:lnTo>
                  <a:lnTo>
                    <a:pt x="489" y="561"/>
                  </a:lnTo>
                  <a:lnTo>
                    <a:pt x="485" y="565"/>
                  </a:lnTo>
                  <a:lnTo>
                    <a:pt x="479" y="571"/>
                  </a:lnTo>
                  <a:lnTo>
                    <a:pt x="466" y="577"/>
                  </a:lnTo>
                  <a:lnTo>
                    <a:pt x="441" y="606"/>
                  </a:lnTo>
                  <a:lnTo>
                    <a:pt x="429" y="614"/>
                  </a:lnTo>
                  <a:lnTo>
                    <a:pt x="436" y="632"/>
                  </a:lnTo>
                  <a:lnTo>
                    <a:pt x="444" y="643"/>
                  </a:lnTo>
                  <a:lnTo>
                    <a:pt x="448" y="653"/>
                  </a:lnTo>
                  <a:lnTo>
                    <a:pt x="467" y="658"/>
                  </a:lnTo>
                  <a:lnTo>
                    <a:pt x="474" y="679"/>
                  </a:lnTo>
                  <a:lnTo>
                    <a:pt x="471" y="686"/>
                  </a:lnTo>
                  <a:lnTo>
                    <a:pt x="481" y="692"/>
                  </a:lnTo>
                  <a:lnTo>
                    <a:pt x="475" y="715"/>
                  </a:lnTo>
                  <a:lnTo>
                    <a:pt x="477" y="719"/>
                  </a:lnTo>
                  <a:lnTo>
                    <a:pt x="485" y="724"/>
                  </a:lnTo>
                  <a:lnTo>
                    <a:pt x="486" y="726"/>
                  </a:lnTo>
                  <a:lnTo>
                    <a:pt x="502" y="745"/>
                  </a:lnTo>
                  <a:lnTo>
                    <a:pt x="517" y="754"/>
                  </a:lnTo>
                  <a:lnTo>
                    <a:pt x="521" y="753"/>
                  </a:lnTo>
                  <a:lnTo>
                    <a:pt x="526" y="754"/>
                  </a:lnTo>
                  <a:lnTo>
                    <a:pt x="533" y="762"/>
                  </a:lnTo>
                  <a:lnTo>
                    <a:pt x="534" y="764"/>
                  </a:lnTo>
                  <a:lnTo>
                    <a:pt x="522" y="764"/>
                  </a:lnTo>
                  <a:lnTo>
                    <a:pt x="519" y="772"/>
                  </a:lnTo>
                  <a:lnTo>
                    <a:pt x="525" y="775"/>
                  </a:lnTo>
                  <a:lnTo>
                    <a:pt x="547" y="786"/>
                  </a:lnTo>
                  <a:lnTo>
                    <a:pt x="545" y="795"/>
                  </a:lnTo>
                  <a:lnTo>
                    <a:pt x="570" y="799"/>
                  </a:lnTo>
                  <a:lnTo>
                    <a:pt x="574" y="798"/>
                  </a:lnTo>
                  <a:lnTo>
                    <a:pt x="585" y="804"/>
                  </a:lnTo>
                  <a:lnTo>
                    <a:pt x="583" y="809"/>
                  </a:lnTo>
                  <a:lnTo>
                    <a:pt x="577" y="817"/>
                  </a:lnTo>
                  <a:lnTo>
                    <a:pt x="563" y="820"/>
                  </a:lnTo>
                  <a:lnTo>
                    <a:pt x="556" y="820"/>
                  </a:lnTo>
                  <a:lnTo>
                    <a:pt x="556" y="822"/>
                  </a:lnTo>
                  <a:lnTo>
                    <a:pt x="531" y="818"/>
                  </a:lnTo>
                  <a:lnTo>
                    <a:pt x="519" y="810"/>
                  </a:lnTo>
                  <a:lnTo>
                    <a:pt x="496" y="822"/>
                  </a:lnTo>
                  <a:lnTo>
                    <a:pt x="489" y="829"/>
                  </a:lnTo>
                  <a:lnTo>
                    <a:pt x="486" y="842"/>
                  </a:lnTo>
                  <a:lnTo>
                    <a:pt x="487" y="857"/>
                  </a:lnTo>
                  <a:lnTo>
                    <a:pt x="498" y="861"/>
                  </a:lnTo>
                  <a:lnTo>
                    <a:pt x="497" y="873"/>
                  </a:lnTo>
                  <a:lnTo>
                    <a:pt x="492" y="876"/>
                  </a:lnTo>
                  <a:lnTo>
                    <a:pt x="489" y="882"/>
                  </a:lnTo>
                  <a:lnTo>
                    <a:pt x="489" y="887"/>
                  </a:lnTo>
                  <a:lnTo>
                    <a:pt x="495" y="904"/>
                  </a:lnTo>
                  <a:lnTo>
                    <a:pt x="495" y="910"/>
                  </a:lnTo>
                  <a:lnTo>
                    <a:pt x="495" y="916"/>
                  </a:lnTo>
                  <a:lnTo>
                    <a:pt x="497" y="921"/>
                  </a:lnTo>
                  <a:lnTo>
                    <a:pt x="495" y="934"/>
                  </a:lnTo>
                  <a:lnTo>
                    <a:pt x="489" y="936"/>
                  </a:lnTo>
                  <a:lnTo>
                    <a:pt x="487" y="935"/>
                  </a:lnTo>
                  <a:lnTo>
                    <a:pt x="485" y="931"/>
                  </a:lnTo>
                  <a:lnTo>
                    <a:pt x="481" y="929"/>
                  </a:lnTo>
                  <a:lnTo>
                    <a:pt x="479" y="926"/>
                  </a:lnTo>
                  <a:lnTo>
                    <a:pt x="473" y="929"/>
                  </a:lnTo>
                  <a:lnTo>
                    <a:pt x="468" y="935"/>
                  </a:lnTo>
                  <a:lnTo>
                    <a:pt x="459" y="933"/>
                  </a:lnTo>
                  <a:lnTo>
                    <a:pt x="446" y="924"/>
                  </a:lnTo>
                  <a:lnTo>
                    <a:pt x="429" y="901"/>
                  </a:lnTo>
                  <a:lnTo>
                    <a:pt x="418" y="886"/>
                  </a:lnTo>
                  <a:lnTo>
                    <a:pt x="415" y="886"/>
                  </a:lnTo>
                  <a:lnTo>
                    <a:pt x="411" y="887"/>
                  </a:lnTo>
                  <a:lnTo>
                    <a:pt x="393" y="889"/>
                  </a:lnTo>
                  <a:lnTo>
                    <a:pt x="390" y="891"/>
                  </a:lnTo>
                  <a:lnTo>
                    <a:pt x="384" y="896"/>
                  </a:lnTo>
                  <a:lnTo>
                    <a:pt x="376" y="894"/>
                  </a:lnTo>
                  <a:lnTo>
                    <a:pt x="373" y="892"/>
                  </a:lnTo>
                  <a:lnTo>
                    <a:pt x="368" y="889"/>
                  </a:lnTo>
                  <a:lnTo>
                    <a:pt x="367" y="884"/>
                  </a:lnTo>
                  <a:lnTo>
                    <a:pt x="368" y="876"/>
                  </a:lnTo>
                  <a:lnTo>
                    <a:pt x="366" y="875"/>
                  </a:lnTo>
                  <a:lnTo>
                    <a:pt x="366" y="870"/>
                  </a:lnTo>
                  <a:lnTo>
                    <a:pt x="363" y="869"/>
                  </a:lnTo>
                  <a:lnTo>
                    <a:pt x="358" y="871"/>
                  </a:lnTo>
                  <a:lnTo>
                    <a:pt x="352" y="874"/>
                  </a:lnTo>
                  <a:lnTo>
                    <a:pt x="350" y="874"/>
                  </a:lnTo>
                  <a:lnTo>
                    <a:pt x="349" y="871"/>
                  </a:lnTo>
                  <a:lnTo>
                    <a:pt x="346" y="864"/>
                  </a:lnTo>
                  <a:lnTo>
                    <a:pt x="345" y="861"/>
                  </a:lnTo>
                  <a:lnTo>
                    <a:pt x="336" y="856"/>
                  </a:lnTo>
                  <a:lnTo>
                    <a:pt x="326" y="856"/>
                  </a:lnTo>
                  <a:lnTo>
                    <a:pt x="309" y="846"/>
                  </a:lnTo>
                  <a:lnTo>
                    <a:pt x="301" y="847"/>
                  </a:lnTo>
                  <a:lnTo>
                    <a:pt x="295" y="844"/>
                  </a:lnTo>
                  <a:lnTo>
                    <a:pt x="285" y="843"/>
                  </a:lnTo>
                  <a:lnTo>
                    <a:pt x="273" y="840"/>
                  </a:lnTo>
                  <a:lnTo>
                    <a:pt x="249" y="835"/>
                  </a:lnTo>
                  <a:lnTo>
                    <a:pt x="206" y="841"/>
                  </a:lnTo>
                  <a:lnTo>
                    <a:pt x="196" y="843"/>
                  </a:lnTo>
                  <a:lnTo>
                    <a:pt x="189" y="846"/>
                  </a:lnTo>
                  <a:lnTo>
                    <a:pt x="182" y="862"/>
                  </a:lnTo>
                  <a:lnTo>
                    <a:pt x="182" y="867"/>
                  </a:lnTo>
                  <a:lnTo>
                    <a:pt x="178" y="880"/>
                  </a:lnTo>
                  <a:lnTo>
                    <a:pt x="170" y="896"/>
                  </a:lnTo>
                  <a:lnTo>
                    <a:pt x="163" y="907"/>
                  </a:lnTo>
                  <a:lnTo>
                    <a:pt x="158" y="901"/>
                  </a:lnTo>
                  <a:lnTo>
                    <a:pt x="151" y="900"/>
                  </a:lnTo>
                  <a:lnTo>
                    <a:pt x="139" y="895"/>
                  </a:lnTo>
                  <a:lnTo>
                    <a:pt x="128" y="896"/>
                  </a:lnTo>
                  <a:lnTo>
                    <a:pt x="108" y="897"/>
                  </a:lnTo>
                  <a:lnTo>
                    <a:pt x="104" y="897"/>
                  </a:lnTo>
                  <a:lnTo>
                    <a:pt x="102" y="895"/>
                  </a:lnTo>
                  <a:lnTo>
                    <a:pt x="91" y="884"/>
                  </a:lnTo>
                  <a:lnTo>
                    <a:pt x="84" y="864"/>
                  </a:lnTo>
                  <a:lnTo>
                    <a:pt x="79" y="858"/>
                  </a:lnTo>
                  <a:lnTo>
                    <a:pt x="76" y="848"/>
                  </a:lnTo>
                  <a:lnTo>
                    <a:pt x="67" y="843"/>
                  </a:lnTo>
                  <a:lnTo>
                    <a:pt x="61" y="832"/>
                  </a:lnTo>
                  <a:lnTo>
                    <a:pt x="55" y="826"/>
                  </a:lnTo>
                  <a:lnTo>
                    <a:pt x="53" y="823"/>
                  </a:lnTo>
                  <a:lnTo>
                    <a:pt x="53" y="815"/>
                  </a:lnTo>
                  <a:lnTo>
                    <a:pt x="55" y="809"/>
                  </a:lnTo>
                  <a:lnTo>
                    <a:pt x="61" y="804"/>
                  </a:lnTo>
                  <a:lnTo>
                    <a:pt x="70" y="804"/>
                  </a:lnTo>
                  <a:lnTo>
                    <a:pt x="73" y="803"/>
                  </a:lnTo>
                  <a:lnTo>
                    <a:pt x="73" y="797"/>
                  </a:lnTo>
                  <a:lnTo>
                    <a:pt x="64" y="780"/>
                  </a:lnTo>
                  <a:lnTo>
                    <a:pt x="61" y="779"/>
                  </a:lnTo>
                  <a:lnTo>
                    <a:pt x="60" y="775"/>
                  </a:lnTo>
                  <a:lnTo>
                    <a:pt x="60" y="770"/>
                  </a:lnTo>
                  <a:lnTo>
                    <a:pt x="72" y="743"/>
                  </a:lnTo>
                  <a:lnTo>
                    <a:pt x="77" y="735"/>
                  </a:lnTo>
                  <a:lnTo>
                    <a:pt x="84" y="724"/>
                  </a:lnTo>
                  <a:lnTo>
                    <a:pt x="80" y="713"/>
                  </a:lnTo>
                  <a:lnTo>
                    <a:pt x="80" y="700"/>
                  </a:lnTo>
                  <a:lnTo>
                    <a:pt x="79" y="675"/>
                  </a:lnTo>
                  <a:lnTo>
                    <a:pt x="91" y="647"/>
                  </a:lnTo>
                  <a:lnTo>
                    <a:pt x="91" y="633"/>
                  </a:lnTo>
                  <a:lnTo>
                    <a:pt x="67" y="599"/>
                  </a:lnTo>
                  <a:lnTo>
                    <a:pt x="59" y="585"/>
                  </a:lnTo>
                  <a:lnTo>
                    <a:pt x="46" y="574"/>
                  </a:lnTo>
                  <a:lnTo>
                    <a:pt x="41" y="552"/>
                  </a:lnTo>
                  <a:lnTo>
                    <a:pt x="6" y="410"/>
                  </a:lnTo>
                  <a:lnTo>
                    <a:pt x="0" y="371"/>
                  </a:lnTo>
                  <a:lnTo>
                    <a:pt x="131" y="157"/>
                  </a:lnTo>
                  <a:lnTo>
                    <a:pt x="139" y="141"/>
                  </a:lnTo>
                  <a:lnTo>
                    <a:pt x="171" y="109"/>
                  </a:lnTo>
                  <a:lnTo>
                    <a:pt x="193" y="48"/>
                  </a:lnTo>
                  <a:lnTo>
                    <a:pt x="218" y="22"/>
                  </a:lnTo>
                  <a:lnTo>
                    <a:pt x="228" y="22"/>
                  </a:lnTo>
                  <a:lnTo>
                    <a:pt x="261" y="0"/>
                  </a:lnTo>
                  <a:lnTo>
                    <a:pt x="303" y="18"/>
                  </a:lnTo>
                  <a:lnTo>
                    <a:pt x="304" y="15"/>
                  </a:lnTo>
                  <a:lnTo>
                    <a:pt x="314" y="16"/>
                  </a:lnTo>
                  <a:lnTo>
                    <a:pt x="315" y="12"/>
                  </a:lnTo>
                  <a:lnTo>
                    <a:pt x="349" y="18"/>
                  </a:lnTo>
                  <a:lnTo>
                    <a:pt x="384" y="18"/>
                  </a:lnTo>
                  <a:lnTo>
                    <a:pt x="384" y="23"/>
                  </a:lnTo>
                  <a:lnTo>
                    <a:pt x="399" y="25"/>
                  </a:lnTo>
                  <a:lnTo>
                    <a:pt x="418" y="48"/>
                  </a:lnTo>
                  <a:lnTo>
                    <a:pt x="424" y="48"/>
                  </a:lnTo>
                  <a:lnTo>
                    <a:pt x="428" y="66"/>
                  </a:lnTo>
                  <a:lnTo>
                    <a:pt x="438" y="66"/>
                  </a:lnTo>
                  <a:lnTo>
                    <a:pt x="444" y="73"/>
                  </a:lnTo>
                  <a:lnTo>
                    <a:pt x="456" y="76"/>
                  </a:lnTo>
                  <a:lnTo>
                    <a:pt x="464" y="90"/>
                  </a:lnTo>
                  <a:lnTo>
                    <a:pt x="497" y="115"/>
                  </a:lnTo>
                  <a:lnTo>
                    <a:pt x="501" y="127"/>
                  </a:lnTo>
                  <a:lnTo>
                    <a:pt x="516" y="142"/>
                  </a:lnTo>
                  <a:lnTo>
                    <a:pt x="526" y="176"/>
                  </a:lnTo>
                  <a:lnTo>
                    <a:pt x="569" y="244"/>
                  </a:lnTo>
                  <a:lnTo>
                    <a:pt x="565" y="248"/>
                  </a:lnTo>
                  <a:lnTo>
                    <a:pt x="580" y="288"/>
                  </a:lnTo>
                  <a:lnTo>
                    <a:pt x="587" y="297"/>
                  </a:lnTo>
                  <a:lnTo>
                    <a:pt x="621" y="331"/>
                  </a:lnTo>
                  <a:lnTo>
                    <a:pt x="642" y="359"/>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6" name="Freeform 939"/>
            <p:cNvSpPr>
              <a:spLocks/>
            </p:cNvSpPr>
            <p:nvPr/>
          </p:nvSpPr>
          <p:spPr bwMode="auto">
            <a:xfrm>
              <a:off x="5137777" y="2514906"/>
              <a:ext cx="707485" cy="1428051"/>
            </a:xfrm>
            <a:custGeom>
              <a:avLst/>
              <a:gdLst/>
              <a:ahLst/>
              <a:cxnLst>
                <a:cxn ang="0">
                  <a:pos x="49" y="212"/>
                </a:cxn>
                <a:cxn ang="0">
                  <a:pos x="82" y="210"/>
                </a:cxn>
                <a:cxn ang="0">
                  <a:pos x="103" y="134"/>
                </a:cxn>
                <a:cxn ang="0">
                  <a:pos x="74" y="124"/>
                </a:cxn>
                <a:cxn ang="0">
                  <a:pos x="55" y="135"/>
                </a:cxn>
                <a:cxn ang="0">
                  <a:pos x="77" y="85"/>
                </a:cxn>
                <a:cxn ang="0">
                  <a:pos x="132" y="50"/>
                </a:cxn>
                <a:cxn ang="0">
                  <a:pos x="193" y="27"/>
                </a:cxn>
                <a:cxn ang="0">
                  <a:pos x="207" y="46"/>
                </a:cxn>
                <a:cxn ang="0">
                  <a:pos x="240" y="121"/>
                </a:cxn>
                <a:cxn ang="0">
                  <a:pos x="243" y="140"/>
                </a:cxn>
                <a:cxn ang="0">
                  <a:pos x="251" y="166"/>
                </a:cxn>
                <a:cxn ang="0">
                  <a:pos x="246" y="201"/>
                </a:cxn>
                <a:cxn ang="0">
                  <a:pos x="280" y="224"/>
                </a:cxn>
                <a:cxn ang="0">
                  <a:pos x="298" y="263"/>
                </a:cxn>
                <a:cxn ang="0">
                  <a:pos x="322" y="285"/>
                </a:cxn>
                <a:cxn ang="0">
                  <a:pos x="364" y="321"/>
                </a:cxn>
                <a:cxn ang="0">
                  <a:pos x="385" y="312"/>
                </a:cxn>
                <a:cxn ang="0">
                  <a:pos x="416" y="329"/>
                </a:cxn>
                <a:cxn ang="0">
                  <a:pos x="444" y="408"/>
                </a:cxn>
                <a:cxn ang="0">
                  <a:pos x="361" y="483"/>
                </a:cxn>
                <a:cxn ang="0">
                  <a:pos x="334" y="486"/>
                </a:cxn>
                <a:cxn ang="0">
                  <a:pos x="325" y="513"/>
                </a:cxn>
                <a:cxn ang="0">
                  <a:pos x="324" y="534"/>
                </a:cxn>
                <a:cxn ang="0">
                  <a:pos x="286" y="548"/>
                </a:cxn>
                <a:cxn ang="0">
                  <a:pos x="267" y="563"/>
                </a:cxn>
                <a:cxn ang="0">
                  <a:pos x="241" y="570"/>
                </a:cxn>
                <a:cxn ang="0">
                  <a:pos x="258" y="598"/>
                </a:cxn>
                <a:cxn ang="0">
                  <a:pos x="253" y="651"/>
                </a:cxn>
                <a:cxn ang="0">
                  <a:pos x="274" y="676"/>
                </a:cxn>
                <a:cxn ang="0">
                  <a:pos x="280" y="687"/>
                </a:cxn>
                <a:cxn ang="0">
                  <a:pos x="247" y="717"/>
                </a:cxn>
                <a:cxn ang="0">
                  <a:pos x="221" y="716"/>
                </a:cxn>
                <a:cxn ang="0">
                  <a:pos x="204" y="739"/>
                </a:cxn>
                <a:cxn ang="0">
                  <a:pos x="184" y="780"/>
                </a:cxn>
                <a:cxn ang="0">
                  <a:pos x="180" y="803"/>
                </a:cxn>
                <a:cxn ang="0">
                  <a:pos x="142" y="816"/>
                </a:cxn>
                <a:cxn ang="0">
                  <a:pos x="109" y="708"/>
                </a:cxn>
                <a:cxn ang="0">
                  <a:pos x="88" y="646"/>
                </a:cxn>
                <a:cxn ang="0">
                  <a:pos x="69" y="586"/>
                </a:cxn>
                <a:cxn ang="0">
                  <a:pos x="66" y="555"/>
                </a:cxn>
                <a:cxn ang="0">
                  <a:pos x="60" y="522"/>
                </a:cxn>
                <a:cxn ang="0">
                  <a:pos x="59" y="496"/>
                </a:cxn>
                <a:cxn ang="0">
                  <a:pos x="91" y="450"/>
                </a:cxn>
                <a:cxn ang="0">
                  <a:pos x="135" y="459"/>
                </a:cxn>
                <a:cxn ang="0">
                  <a:pos x="146" y="437"/>
                </a:cxn>
                <a:cxn ang="0">
                  <a:pos x="96" y="415"/>
                </a:cxn>
                <a:cxn ang="0">
                  <a:pos x="105" y="401"/>
                </a:cxn>
                <a:cxn ang="0">
                  <a:pos x="74" y="384"/>
                </a:cxn>
                <a:cxn ang="0">
                  <a:pos x="47" y="356"/>
                </a:cxn>
                <a:cxn ang="0">
                  <a:pos x="39" y="298"/>
                </a:cxn>
                <a:cxn ang="0">
                  <a:pos x="0" y="255"/>
                </a:cxn>
              </a:cxnLst>
              <a:rect l="0" t="0" r="r" b="b"/>
              <a:pathLst>
                <a:path w="444" h="816">
                  <a:moveTo>
                    <a:pt x="0" y="255"/>
                  </a:moveTo>
                  <a:lnTo>
                    <a:pt x="12" y="246"/>
                  </a:lnTo>
                  <a:lnTo>
                    <a:pt x="37" y="218"/>
                  </a:lnTo>
                  <a:lnTo>
                    <a:pt x="49" y="212"/>
                  </a:lnTo>
                  <a:lnTo>
                    <a:pt x="57" y="206"/>
                  </a:lnTo>
                  <a:lnTo>
                    <a:pt x="60" y="202"/>
                  </a:lnTo>
                  <a:lnTo>
                    <a:pt x="69" y="201"/>
                  </a:lnTo>
                  <a:lnTo>
                    <a:pt x="82" y="210"/>
                  </a:lnTo>
                  <a:lnTo>
                    <a:pt x="91" y="206"/>
                  </a:lnTo>
                  <a:lnTo>
                    <a:pt x="97" y="185"/>
                  </a:lnTo>
                  <a:lnTo>
                    <a:pt x="105" y="181"/>
                  </a:lnTo>
                  <a:lnTo>
                    <a:pt x="103" y="134"/>
                  </a:lnTo>
                  <a:lnTo>
                    <a:pt x="97" y="128"/>
                  </a:lnTo>
                  <a:lnTo>
                    <a:pt x="91" y="130"/>
                  </a:lnTo>
                  <a:lnTo>
                    <a:pt x="76" y="122"/>
                  </a:lnTo>
                  <a:lnTo>
                    <a:pt x="74" y="124"/>
                  </a:lnTo>
                  <a:lnTo>
                    <a:pt x="75" y="133"/>
                  </a:lnTo>
                  <a:lnTo>
                    <a:pt x="69" y="138"/>
                  </a:lnTo>
                  <a:lnTo>
                    <a:pt x="64" y="134"/>
                  </a:lnTo>
                  <a:lnTo>
                    <a:pt x="55" y="135"/>
                  </a:lnTo>
                  <a:lnTo>
                    <a:pt x="53" y="111"/>
                  </a:lnTo>
                  <a:lnTo>
                    <a:pt x="54" y="105"/>
                  </a:lnTo>
                  <a:lnTo>
                    <a:pt x="68" y="99"/>
                  </a:lnTo>
                  <a:lnTo>
                    <a:pt x="77" y="85"/>
                  </a:lnTo>
                  <a:lnTo>
                    <a:pt x="82" y="81"/>
                  </a:lnTo>
                  <a:lnTo>
                    <a:pt x="104" y="79"/>
                  </a:lnTo>
                  <a:lnTo>
                    <a:pt x="128" y="71"/>
                  </a:lnTo>
                  <a:lnTo>
                    <a:pt x="132" y="50"/>
                  </a:lnTo>
                  <a:lnTo>
                    <a:pt x="141" y="17"/>
                  </a:lnTo>
                  <a:lnTo>
                    <a:pt x="166" y="7"/>
                  </a:lnTo>
                  <a:lnTo>
                    <a:pt x="176" y="17"/>
                  </a:lnTo>
                  <a:lnTo>
                    <a:pt x="193" y="27"/>
                  </a:lnTo>
                  <a:lnTo>
                    <a:pt x="201" y="13"/>
                  </a:lnTo>
                  <a:lnTo>
                    <a:pt x="215" y="0"/>
                  </a:lnTo>
                  <a:lnTo>
                    <a:pt x="229" y="21"/>
                  </a:lnTo>
                  <a:lnTo>
                    <a:pt x="207" y="46"/>
                  </a:lnTo>
                  <a:lnTo>
                    <a:pt x="214" y="61"/>
                  </a:lnTo>
                  <a:lnTo>
                    <a:pt x="228" y="70"/>
                  </a:lnTo>
                  <a:lnTo>
                    <a:pt x="232" y="99"/>
                  </a:lnTo>
                  <a:lnTo>
                    <a:pt x="240" y="121"/>
                  </a:lnTo>
                  <a:lnTo>
                    <a:pt x="244" y="124"/>
                  </a:lnTo>
                  <a:lnTo>
                    <a:pt x="243" y="126"/>
                  </a:lnTo>
                  <a:lnTo>
                    <a:pt x="245" y="128"/>
                  </a:lnTo>
                  <a:lnTo>
                    <a:pt x="243" y="140"/>
                  </a:lnTo>
                  <a:lnTo>
                    <a:pt x="234" y="147"/>
                  </a:lnTo>
                  <a:lnTo>
                    <a:pt x="233" y="156"/>
                  </a:lnTo>
                  <a:lnTo>
                    <a:pt x="247" y="162"/>
                  </a:lnTo>
                  <a:lnTo>
                    <a:pt x="251" y="166"/>
                  </a:lnTo>
                  <a:lnTo>
                    <a:pt x="255" y="168"/>
                  </a:lnTo>
                  <a:lnTo>
                    <a:pt x="255" y="173"/>
                  </a:lnTo>
                  <a:lnTo>
                    <a:pt x="247" y="181"/>
                  </a:lnTo>
                  <a:lnTo>
                    <a:pt x="246" y="201"/>
                  </a:lnTo>
                  <a:lnTo>
                    <a:pt x="250" y="204"/>
                  </a:lnTo>
                  <a:lnTo>
                    <a:pt x="261" y="204"/>
                  </a:lnTo>
                  <a:lnTo>
                    <a:pt x="284" y="211"/>
                  </a:lnTo>
                  <a:lnTo>
                    <a:pt x="280" y="224"/>
                  </a:lnTo>
                  <a:lnTo>
                    <a:pt x="288" y="230"/>
                  </a:lnTo>
                  <a:lnTo>
                    <a:pt x="287" y="249"/>
                  </a:lnTo>
                  <a:lnTo>
                    <a:pt x="290" y="262"/>
                  </a:lnTo>
                  <a:lnTo>
                    <a:pt x="298" y="263"/>
                  </a:lnTo>
                  <a:lnTo>
                    <a:pt x="303" y="268"/>
                  </a:lnTo>
                  <a:lnTo>
                    <a:pt x="307" y="270"/>
                  </a:lnTo>
                  <a:lnTo>
                    <a:pt x="318" y="283"/>
                  </a:lnTo>
                  <a:lnTo>
                    <a:pt x="322" y="285"/>
                  </a:lnTo>
                  <a:lnTo>
                    <a:pt x="327" y="307"/>
                  </a:lnTo>
                  <a:lnTo>
                    <a:pt x="342" y="304"/>
                  </a:lnTo>
                  <a:lnTo>
                    <a:pt x="355" y="306"/>
                  </a:lnTo>
                  <a:lnTo>
                    <a:pt x="364" y="321"/>
                  </a:lnTo>
                  <a:lnTo>
                    <a:pt x="368" y="323"/>
                  </a:lnTo>
                  <a:lnTo>
                    <a:pt x="374" y="319"/>
                  </a:lnTo>
                  <a:lnTo>
                    <a:pt x="375" y="316"/>
                  </a:lnTo>
                  <a:lnTo>
                    <a:pt x="385" y="312"/>
                  </a:lnTo>
                  <a:lnTo>
                    <a:pt x="388" y="312"/>
                  </a:lnTo>
                  <a:lnTo>
                    <a:pt x="404" y="313"/>
                  </a:lnTo>
                  <a:lnTo>
                    <a:pt x="415" y="317"/>
                  </a:lnTo>
                  <a:lnTo>
                    <a:pt x="416" y="329"/>
                  </a:lnTo>
                  <a:lnTo>
                    <a:pt x="418" y="382"/>
                  </a:lnTo>
                  <a:lnTo>
                    <a:pt x="419" y="393"/>
                  </a:lnTo>
                  <a:lnTo>
                    <a:pt x="419" y="408"/>
                  </a:lnTo>
                  <a:lnTo>
                    <a:pt x="444" y="408"/>
                  </a:lnTo>
                  <a:lnTo>
                    <a:pt x="444" y="420"/>
                  </a:lnTo>
                  <a:lnTo>
                    <a:pt x="407" y="448"/>
                  </a:lnTo>
                  <a:lnTo>
                    <a:pt x="364" y="483"/>
                  </a:lnTo>
                  <a:lnTo>
                    <a:pt x="361" y="483"/>
                  </a:lnTo>
                  <a:lnTo>
                    <a:pt x="352" y="489"/>
                  </a:lnTo>
                  <a:lnTo>
                    <a:pt x="345" y="485"/>
                  </a:lnTo>
                  <a:lnTo>
                    <a:pt x="338" y="485"/>
                  </a:lnTo>
                  <a:lnTo>
                    <a:pt x="334" y="486"/>
                  </a:lnTo>
                  <a:lnTo>
                    <a:pt x="333" y="493"/>
                  </a:lnTo>
                  <a:lnTo>
                    <a:pt x="325" y="498"/>
                  </a:lnTo>
                  <a:lnTo>
                    <a:pt x="325" y="505"/>
                  </a:lnTo>
                  <a:lnTo>
                    <a:pt x="325" y="513"/>
                  </a:lnTo>
                  <a:lnTo>
                    <a:pt x="324" y="518"/>
                  </a:lnTo>
                  <a:lnTo>
                    <a:pt x="325" y="528"/>
                  </a:lnTo>
                  <a:lnTo>
                    <a:pt x="325" y="530"/>
                  </a:lnTo>
                  <a:lnTo>
                    <a:pt x="324" y="534"/>
                  </a:lnTo>
                  <a:lnTo>
                    <a:pt x="313" y="534"/>
                  </a:lnTo>
                  <a:lnTo>
                    <a:pt x="302" y="535"/>
                  </a:lnTo>
                  <a:lnTo>
                    <a:pt x="295" y="540"/>
                  </a:lnTo>
                  <a:lnTo>
                    <a:pt x="286" y="548"/>
                  </a:lnTo>
                  <a:lnTo>
                    <a:pt x="277" y="549"/>
                  </a:lnTo>
                  <a:lnTo>
                    <a:pt x="274" y="552"/>
                  </a:lnTo>
                  <a:lnTo>
                    <a:pt x="273" y="559"/>
                  </a:lnTo>
                  <a:lnTo>
                    <a:pt x="267" y="563"/>
                  </a:lnTo>
                  <a:lnTo>
                    <a:pt x="262" y="565"/>
                  </a:lnTo>
                  <a:lnTo>
                    <a:pt x="262" y="563"/>
                  </a:lnTo>
                  <a:lnTo>
                    <a:pt x="255" y="563"/>
                  </a:lnTo>
                  <a:lnTo>
                    <a:pt x="241" y="570"/>
                  </a:lnTo>
                  <a:lnTo>
                    <a:pt x="239" y="580"/>
                  </a:lnTo>
                  <a:lnTo>
                    <a:pt x="241" y="581"/>
                  </a:lnTo>
                  <a:lnTo>
                    <a:pt x="255" y="582"/>
                  </a:lnTo>
                  <a:lnTo>
                    <a:pt x="258" y="598"/>
                  </a:lnTo>
                  <a:lnTo>
                    <a:pt x="264" y="608"/>
                  </a:lnTo>
                  <a:lnTo>
                    <a:pt x="259" y="616"/>
                  </a:lnTo>
                  <a:lnTo>
                    <a:pt x="252" y="631"/>
                  </a:lnTo>
                  <a:lnTo>
                    <a:pt x="253" y="651"/>
                  </a:lnTo>
                  <a:lnTo>
                    <a:pt x="256" y="663"/>
                  </a:lnTo>
                  <a:lnTo>
                    <a:pt x="261" y="664"/>
                  </a:lnTo>
                  <a:lnTo>
                    <a:pt x="263" y="666"/>
                  </a:lnTo>
                  <a:lnTo>
                    <a:pt x="274" y="676"/>
                  </a:lnTo>
                  <a:lnTo>
                    <a:pt x="279" y="681"/>
                  </a:lnTo>
                  <a:lnTo>
                    <a:pt x="281" y="682"/>
                  </a:lnTo>
                  <a:lnTo>
                    <a:pt x="284" y="685"/>
                  </a:lnTo>
                  <a:lnTo>
                    <a:pt x="280" y="687"/>
                  </a:lnTo>
                  <a:lnTo>
                    <a:pt x="277" y="708"/>
                  </a:lnTo>
                  <a:lnTo>
                    <a:pt x="259" y="709"/>
                  </a:lnTo>
                  <a:lnTo>
                    <a:pt x="252" y="717"/>
                  </a:lnTo>
                  <a:lnTo>
                    <a:pt x="247" y="717"/>
                  </a:lnTo>
                  <a:lnTo>
                    <a:pt x="234" y="714"/>
                  </a:lnTo>
                  <a:lnTo>
                    <a:pt x="232" y="714"/>
                  </a:lnTo>
                  <a:lnTo>
                    <a:pt x="228" y="715"/>
                  </a:lnTo>
                  <a:lnTo>
                    <a:pt x="221" y="716"/>
                  </a:lnTo>
                  <a:lnTo>
                    <a:pt x="220" y="715"/>
                  </a:lnTo>
                  <a:lnTo>
                    <a:pt x="215" y="717"/>
                  </a:lnTo>
                  <a:lnTo>
                    <a:pt x="213" y="720"/>
                  </a:lnTo>
                  <a:lnTo>
                    <a:pt x="204" y="739"/>
                  </a:lnTo>
                  <a:lnTo>
                    <a:pt x="203" y="781"/>
                  </a:lnTo>
                  <a:lnTo>
                    <a:pt x="201" y="784"/>
                  </a:lnTo>
                  <a:lnTo>
                    <a:pt x="197" y="786"/>
                  </a:lnTo>
                  <a:lnTo>
                    <a:pt x="184" y="780"/>
                  </a:lnTo>
                  <a:lnTo>
                    <a:pt x="176" y="783"/>
                  </a:lnTo>
                  <a:lnTo>
                    <a:pt x="173" y="788"/>
                  </a:lnTo>
                  <a:lnTo>
                    <a:pt x="177" y="793"/>
                  </a:lnTo>
                  <a:lnTo>
                    <a:pt x="180" y="803"/>
                  </a:lnTo>
                  <a:lnTo>
                    <a:pt x="171" y="811"/>
                  </a:lnTo>
                  <a:lnTo>
                    <a:pt x="171" y="808"/>
                  </a:lnTo>
                  <a:lnTo>
                    <a:pt x="142" y="806"/>
                  </a:lnTo>
                  <a:lnTo>
                    <a:pt x="142" y="816"/>
                  </a:lnTo>
                  <a:lnTo>
                    <a:pt x="115" y="815"/>
                  </a:lnTo>
                  <a:lnTo>
                    <a:pt x="110" y="804"/>
                  </a:lnTo>
                  <a:lnTo>
                    <a:pt x="111" y="717"/>
                  </a:lnTo>
                  <a:lnTo>
                    <a:pt x="109" y="708"/>
                  </a:lnTo>
                  <a:lnTo>
                    <a:pt x="100" y="691"/>
                  </a:lnTo>
                  <a:lnTo>
                    <a:pt x="92" y="680"/>
                  </a:lnTo>
                  <a:lnTo>
                    <a:pt x="88" y="669"/>
                  </a:lnTo>
                  <a:lnTo>
                    <a:pt x="88" y="646"/>
                  </a:lnTo>
                  <a:lnTo>
                    <a:pt x="91" y="635"/>
                  </a:lnTo>
                  <a:lnTo>
                    <a:pt x="88" y="619"/>
                  </a:lnTo>
                  <a:lnTo>
                    <a:pt x="86" y="612"/>
                  </a:lnTo>
                  <a:lnTo>
                    <a:pt x="69" y="586"/>
                  </a:lnTo>
                  <a:lnTo>
                    <a:pt x="60" y="575"/>
                  </a:lnTo>
                  <a:lnTo>
                    <a:pt x="65" y="573"/>
                  </a:lnTo>
                  <a:lnTo>
                    <a:pt x="69" y="560"/>
                  </a:lnTo>
                  <a:lnTo>
                    <a:pt x="66" y="555"/>
                  </a:lnTo>
                  <a:lnTo>
                    <a:pt x="65" y="549"/>
                  </a:lnTo>
                  <a:lnTo>
                    <a:pt x="66" y="543"/>
                  </a:lnTo>
                  <a:lnTo>
                    <a:pt x="60" y="526"/>
                  </a:lnTo>
                  <a:lnTo>
                    <a:pt x="60" y="522"/>
                  </a:lnTo>
                  <a:lnTo>
                    <a:pt x="64" y="515"/>
                  </a:lnTo>
                  <a:lnTo>
                    <a:pt x="69" y="512"/>
                  </a:lnTo>
                  <a:lnTo>
                    <a:pt x="70" y="499"/>
                  </a:lnTo>
                  <a:lnTo>
                    <a:pt x="59" y="496"/>
                  </a:lnTo>
                  <a:lnTo>
                    <a:pt x="58" y="481"/>
                  </a:lnTo>
                  <a:lnTo>
                    <a:pt x="60" y="468"/>
                  </a:lnTo>
                  <a:lnTo>
                    <a:pt x="68" y="460"/>
                  </a:lnTo>
                  <a:lnTo>
                    <a:pt x="91" y="450"/>
                  </a:lnTo>
                  <a:lnTo>
                    <a:pt x="103" y="457"/>
                  </a:lnTo>
                  <a:lnTo>
                    <a:pt x="127" y="460"/>
                  </a:lnTo>
                  <a:lnTo>
                    <a:pt x="128" y="459"/>
                  </a:lnTo>
                  <a:lnTo>
                    <a:pt x="135" y="459"/>
                  </a:lnTo>
                  <a:lnTo>
                    <a:pt x="150" y="456"/>
                  </a:lnTo>
                  <a:lnTo>
                    <a:pt x="156" y="448"/>
                  </a:lnTo>
                  <a:lnTo>
                    <a:pt x="156" y="444"/>
                  </a:lnTo>
                  <a:lnTo>
                    <a:pt x="146" y="437"/>
                  </a:lnTo>
                  <a:lnTo>
                    <a:pt x="141" y="439"/>
                  </a:lnTo>
                  <a:lnTo>
                    <a:pt x="117" y="434"/>
                  </a:lnTo>
                  <a:lnTo>
                    <a:pt x="120" y="426"/>
                  </a:lnTo>
                  <a:lnTo>
                    <a:pt x="96" y="415"/>
                  </a:lnTo>
                  <a:lnTo>
                    <a:pt x="91" y="412"/>
                  </a:lnTo>
                  <a:lnTo>
                    <a:pt x="94" y="403"/>
                  </a:lnTo>
                  <a:lnTo>
                    <a:pt x="106" y="405"/>
                  </a:lnTo>
                  <a:lnTo>
                    <a:pt x="105" y="401"/>
                  </a:lnTo>
                  <a:lnTo>
                    <a:pt x="98" y="393"/>
                  </a:lnTo>
                  <a:lnTo>
                    <a:pt x="93" y="392"/>
                  </a:lnTo>
                  <a:lnTo>
                    <a:pt x="90" y="393"/>
                  </a:lnTo>
                  <a:lnTo>
                    <a:pt x="74" y="384"/>
                  </a:lnTo>
                  <a:lnTo>
                    <a:pt x="58" y="367"/>
                  </a:lnTo>
                  <a:lnTo>
                    <a:pt x="57" y="363"/>
                  </a:lnTo>
                  <a:lnTo>
                    <a:pt x="47" y="358"/>
                  </a:lnTo>
                  <a:lnTo>
                    <a:pt x="47" y="356"/>
                  </a:lnTo>
                  <a:lnTo>
                    <a:pt x="53" y="331"/>
                  </a:lnTo>
                  <a:lnTo>
                    <a:pt x="42" y="327"/>
                  </a:lnTo>
                  <a:lnTo>
                    <a:pt x="46" y="319"/>
                  </a:lnTo>
                  <a:lnTo>
                    <a:pt x="39" y="298"/>
                  </a:lnTo>
                  <a:lnTo>
                    <a:pt x="18" y="292"/>
                  </a:lnTo>
                  <a:lnTo>
                    <a:pt x="16" y="283"/>
                  </a:lnTo>
                  <a:lnTo>
                    <a:pt x="7" y="272"/>
                  </a:lnTo>
                  <a:lnTo>
                    <a:pt x="0" y="255"/>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58" name="Freeform 941"/>
            <p:cNvSpPr>
              <a:spLocks/>
            </p:cNvSpPr>
            <p:nvPr/>
          </p:nvSpPr>
          <p:spPr bwMode="auto">
            <a:xfrm>
              <a:off x="5411011" y="2556475"/>
              <a:ext cx="764847" cy="1701061"/>
            </a:xfrm>
            <a:custGeom>
              <a:avLst/>
              <a:gdLst/>
              <a:ahLst/>
              <a:cxnLst>
                <a:cxn ang="0">
                  <a:pos x="474" y="352"/>
                </a:cxn>
                <a:cxn ang="0">
                  <a:pos x="427" y="460"/>
                </a:cxn>
                <a:cxn ang="0">
                  <a:pos x="405" y="499"/>
                </a:cxn>
                <a:cxn ang="0">
                  <a:pos x="392" y="552"/>
                </a:cxn>
                <a:cxn ang="0">
                  <a:pos x="393" y="583"/>
                </a:cxn>
                <a:cxn ang="0">
                  <a:pos x="390" y="666"/>
                </a:cxn>
                <a:cxn ang="0">
                  <a:pos x="403" y="799"/>
                </a:cxn>
                <a:cxn ang="0">
                  <a:pos x="406" y="816"/>
                </a:cxn>
                <a:cxn ang="0">
                  <a:pos x="409" y="833"/>
                </a:cxn>
                <a:cxn ang="0">
                  <a:pos x="404" y="860"/>
                </a:cxn>
                <a:cxn ang="0">
                  <a:pos x="402" y="882"/>
                </a:cxn>
                <a:cxn ang="0">
                  <a:pos x="390" y="890"/>
                </a:cxn>
                <a:cxn ang="0">
                  <a:pos x="382" y="916"/>
                </a:cxn>
                <a:cxn ang="0">
                  <a:pos x="397" y="923"/>
                </a:cxn>
                <a:cxn ang="0">
                  <a:pos x="403" y="961"/>
                </a:cxn>
                <a:cxn ang="0">
                  <a:pos x="391" y="966"/>
                </a:cxn>
                <a:cxn ang="0">
                  <a:pos x="360" y="937"/>
                </a:cxn>
                <a:cxn ang="0">
                  <a:pos x="346" y="932"/>
                </a:cxn>
                <a:cxn ang="0">
                  <a:pos x="325" y="940"/>
                </a:cxn>
                <a:cxn ang="0">
                  <a:pos x="307" y="942"/>
                </a:cxn>
                <a:cxn ang="0">
                  <a:pos x="294" y="940"/>
                </a:cxn>
                <a:cxn ang="0">
                  <a:pos x="186" y="940"/>
                </a:cxn>
                <a:cxn ang="0">
                  <a:pos x="145" y="937"/>
                </a:cxn>
                <a:cxn ang="0">
                  <a:pos x="111" y="887"/>
                </a:cxn>
                <a:cxn ang="0">
                  <a:pos x="103" y="903"/>
                </a:cxn>
                <a:cxn ang="0">
                  <a:pos x="17" y="864"/>
                </a:cxn>
                <a:cxn ang="0">
                  <a:pos x="34" y="824"/>
                </a:cxn>
                <a:cxn ang="0">
                  <a:pos x="5" y="805"/>
                </a:cxn>
                <a:cxn ang="0">
                  <a:pos x="7" y="784"/>
                </a:cxn>
                <a:cxn ang="0">
                  <a:pos x="11" y="762"/>
                </a:cxn>
                <a:cxn ang="0">
                  <a:pos x="33" y="722"/>
                </a:cxn>
                <a:cxn ang="0">
                  <a:pos x="50" y="697"/>
                </a:cxn>
                <a:cxn ang="0">
                  <a:pos x="76" y="700"/>
                </a:cxn>
                <a:cxn ang="0">
                  <a:pos x="108" y="668"/>
                </a:cxn>
                <a:cxn ang="0">
                  <a:pos x="102" y="657"/>
                </a:cxn>
                <a:cxn ang="0">
                  <a:pos x="81" y="631"/>
                </a:cxn>
                <a:cxn ang="0">
                  <a:pos x="86" y="579"/>
                </a:cxn>
                <a:cxn ang="0">
                  <a:pos x="69" y="551"/>
                </a:cxn>
                <a:cxn ang="0">
                  <a:pos x="96" y="545"/>
                </a:cxn>
                <a:cxn ang="0">
                  <a:pos x="114" y="529"/>
                </a:cxn>
                <a:cxn ang="0">
                  <a:pos x="151" y="514"/>
                </a:cxn>
                <a:cxn ang="0">
                  <a:pos x="154" y="493"/>
                </a:cxn>
                <a:cxn ang="0">
                  <a:pos x="162" y="468"/>
                </a:cxn>
                <a:cxn ang="0">
                  <a:pos x="189" y="463"/>
                </a:cxn>
                <a:cxn ang="0">
                  <a:pos x="272" y="390"/>
                </a:cxn>
                <a:cxn ang="0">
                  <a:pos x="244" y="309"/>
                </a:cxn>
                <a:cxn ang="0">
                  <a:pos x="213" y="293"/>
                </a:cxn>
                <a:cxn ang="0">
                  <a:pos x="192" y="302"/>
                </a:cxn>
                <a:cxn ang="0">
                  <a:pos x="150" y="265"/>
                </a:cxn>
                <a:cxn ang="0">
                  <a:pos x="127" y="244"/>
                </a:cxn>
                <a:cxn ang="0">
                  <a:pos x="109" y="204"/>
                </a:cxn>
                <a:cxn ang="0">
                  <a:pos x="74" y="181"/>
                </a:cxn>
                <a:cxn ang="0">
                  <a:pos x="79" y="145"/>
                </a:cxn>
                <a:cxn ang="0">
                  <a:pos x="70" y="120"/>
                </a:cxn>
                <a:cxn ang="0">
                  <a:pos x="68" y="100"/>
                </a:cxn>
                <a:cxn ang="0">
                  <a:pos x="34" y="27"/>
                </a:cxn>
                <a:cxn ang="0">
                  <a:pos x="100" y="40"/>
                </a:cxn>
                <a:cxn ang="0">
                  <a:pos x="155" y="203"/>
                </a:cxn>
                <a:cxn ang="0">
                  <a:pos x="234" y="259"/>
                </a:cxn>
                <a:cxn ang="0">
                  <a:pos x="303" y="289"/>
                </a:cxn>
                <a:cxn ang="0">
                  <a:pos x="446" y="322"/>
                </a:cxn>
              </a:cxnLst>
              <a:rect l="0" t="0" r="r" b="b"/>
              <a:pathLst>
                <a:path w="480" h="972">
                  <a:moveTo>
                    <a:pt x="480" y="299"/>
                  </a:moveTo>
                  <a:lnTo>
                    <a:pt x="475" y="333"/>
                  </a:lnTo>
                  <a:lnTo>
                    <a:pt x="474" y="342"/>
                  </a:lnTo>
                  <a:lnTo>
                    <a:pt x="474" y="352"/>
                  </a:lnTo>
                  <a:lnTo>
                    <a:pt x="467" y="387"/>
                  </a:lnTo>
                  <a:lnTo>
                    <a:pt x="460" y="397"/>
                  </a:lnTo>
                  <a:lnTo>
                    <a:pt x="445" y="423"/>
                  </a:lnTo>
                  <a:lnTo>
                    <a:pt x="427" y="460"/>
                  </a:lnTo>
                  <a:lnTo>
                    <a:pt x="417" y="490"/>
                  </a:lnTo>
                  <a:lnTo>
                    <a:pt x="415" y="490"/>
                  </a:lnTo>
                  <a:lnTo>
                    <a:pt x="406" y="496"/>
                  </a:lnTo>
                  <a:lnTo>
                    <a:pt x="405" y="499"/>
                  </a:lnTo>
                  <a:lnTo>
                    <a:pt x="396" y="517"/>
                  </a:lnTo>
                  <a:lnTo>
                    <a:pt x="396" y="520"/>
                  </a:lnTo>
                  <a:lnTo>
                    <a:pt x="396" y="534"/>
                  </a:lnTo>
                  <a:lnTo>
                    <a:pt x="392" y="552"/>
                  </a:lnTo>
                  <a:lnTo>
                    <a:pt x="390" y="552"/>
                  </a:lnTo>
                  <a:lnTo>
                    <a:pt x="377" y="564"/>
                  </a:lnTo>
                  <a:lnTo>
                    <a:pt x="385" y="580"/>
                  </a:lnTo>
                  <a:lnTo>
                    <a:pt x="393" y="583"/>
                  </a:lnTo>
                  <a:lnTo>
                    <a:pt x="396" y="598"/>
                  </a:lnTo>
                  <a:lnTo>
                    <a:pt x="386" y="652"/>
                  </a:lnTo>
                  <a:lnTo>
                    <a:pt x="386" y="658"/>
                  </a:lnTo>
                  <a:lnTo>
                    <a:pt x="390" y="666"/>
                  </a:lnTo>
                  <a:lnTo>
                    <a:pt x="388" y="672"/>
                  </a:lnTo>
                  <a:lnTo>
                    <a:pt x="392" y="719"/>
                  </a:lnTo>
                  <a:lnTo>
                    <a:pt x="390" y="726"/>
                  </a:lnTo>
                  <a:lnTo>
                    <a:pt x="403" y="799"/>
                  </a:lnTo>
                  <a:lnTo>
                    <a:pt x="404" y="804"/>
                  </a:lnTo>
                  <a:lnTo>
                    <a:pt x="405" y="808"/>
                  </a:lnTo>
                  <a:lnTo>
                    <a:pt x="406" y="812"/>
                  </a:lnTo>
                  <a:lnTo>
                    <a:pt x="406" y="816"/>
                  </a:lnTo>
                  <a:lnTo>
                    <a:pt x="406" y="821"/>
                  </a:lnTo>
                  <a:lnTo>
                    <a:pt x="408" y="826"/>
                  </a:lnTo>
                  <a:lnTo>
                    <a:pt x="406" y="829"/>
                  </a:lnTo>
                  <a:lnTo>
                    <a:pt x="409" y="833"/>
                  </a:lnTo>
                  <a:lnTo>
                    <a:pt x="411" y="854"/>
                  </a:lnTo>
                  <a:lnTo>
                    <a:pt x="409" y="854"/>
                  </a:lnTo>
                  <a:lnTo>
                    <a:pt x="406" y="854"/>
                  </a:lnTo>
                  <a:lnTo>
                    <a:pt x="404" y="860"/>
                  </a:lnTo>
                  <a:lnTo>
                    <a:pt x="403" y="870"/>
                  </a:lnTo>
                  <a:lnTo>
                    <a:pt x="405" y="873"/>
                  </a:lnTo>
                  <a:lnTo>
                    <a:pt x="404" y="877"/>
                  </a:lnTo>
                  <a:lnTo>
                    <a:pt x="402" y="882"/>
                  </a:lnTo>
                  <a:lnTo>
                    <a:pt x="396" y="882"/>
                  </a:lnTo>
                  <a:lnTo>
                    <a:pt x="396" y="883"/>
                  </a:lnTo>
                  <a:lnTo>
                    <a:pt x="392" y="883"/>
                  </a:lnTo>
                  <a:lnTo>
                    <a:pt x="390" y="890"/>
                  </a:lnTo>
                  <a:lnTo>
                    <a:pt x="386" y="897"/>
                  </a:lnTo>
                  <a:lnTo>
                    <a:pt x="390" y="898"/>
                  </a:lnTo>
                  <a:lnTo>
                    <a:pt x="386" y="903"/>
                  </a:lnTo>
                  <a:lnTo>
                    <a:pt x="382" y="916"/>
                  </a:lnTo>
                  <a:lnTo>
                    <a:pt x="390" y="927"/>
                  </a:lnTo>
                  <a:lnTo>
                    <a:pt x="392" y="927"/>
                  </a:lnTo>
                  <a:lnTo>
                    <a:pt x="394" y="923"/>
                  </a:lnTo>
                  <a:lnTo>
                    <a:pt x="397" y="923"/>
                  </a:lnTo>
                  <a:lnTo>
                    <a:pt x="397" y="934"/>
                  </a:lnTo>
                  <a:lnTo>
                    <a:pt x="399" y="943"/>
                  </a:lnTo>
                  <a:lnTo>
                    <a:pt x="400" y="952"/>
                  </a:lnTo>
                  <a:lnTo>
                    <a:pt x="403" y="961"/>
                  </a:lnTo>
                  <a:lnTo>
                    <a:pt x="406" y="964"/>
                  </a:lnTo>
                  <a:lnTo>
                    <a:pt x="406" y="971"/>
                  </a:lnTo>
                  <a:lnTo>
                    <a:pt x="399" y="972"/>
                  </a:lnTo>
                  <a:lnTo>
                    <a:pt x="391" y="966"/>
                  </a:lnTo>
                  <a:lnTo>
                    <a:pt x="375" y="954"/>
                  </a:lnTo>
                  <a:lnTo>
                    <a:pt x="370" y="948"/>
                  </a:lnTo>
                  <a:lnTo>
                    <a:pt x="365" y="944"/>
                  </a:lnTo>
                  <a:lnTo>
                    <a:pt x="360" y="937"/>
                  </a:lnTo>
                  <a:lnTo>
                    <a:pt x="358" y="934"/>
                  </a:lnTo>
                  <a:lnTo>
                    <a:pt x="351" y="933"/>
                  </a:lnTo>
                  <a:lnTo>
                    <a:pt x="348" y="932"/>
                  </a:lnTo>
                  <a:lnTo>
                    <a:pt x="346" y="932"/>
                  </a:lnTo>
                  <a:lnTo>
                    <a:pt x="340" y="937"/>
                  </a:lnTo>
                  <a:lnTo>
                    <a:pt x="337" y="943"/>
                  </a:lnTo>
                  <a:lnTo>
                    <a:pt x="329" y="942"/>
                  </a:lnTo>
                  <a:lnTo>
                    <a:pt x="325" y="940"/>
                  </a:lnTo>
                  <a:lnTo>
                    <a:pt x="316" y="940"/>
                  </a:lnTo>
                  <a:lnTo>
                    <a:pt x="312" y="942"/>
                  </a:lnTo>
                  <a:lnTo>
                    <a:pt x="312" y="939"/>
                  </a:lnTo>
                  <a:lnTo>
                    <a:pt x="307" y="942"/>
                  </a:lnTo>
                  <a:lnTo>
                    <a:pt x="309" y="939"/>
                  </a:lnTo>
                  <a:lnTo>
                    <a:pt x="298" y="939"/>
                  </a:lnTo>
                  <a:lnTo>
                    <a:pt x="296" y="942"/>
                  </a:lnTo>
                  <a:lnTo>
                    <a:pt x="294" y="940"/>
                  </a:lnTo>
                  <a:lnTo>
                    <a:pt x="234" y="945"/>
                  </a:lnTo>
                  <a:lnTo>
                    <a:pt x="235" y="942"/>
                  </a:lnTo>
                  <a:lnTo>
                    <a:pt x="209" y="946"/>
                  </a:lnTo>
                  <a:lnTo>
                    <a:pt x="186" y="940"/>
                  </a:lnTo>
                  <a:lnTo>
                    <a:pt x="177" y="943"/>
                  </a:lnTo>
                  <a:lnTo>
                    <a:pt x="166" y="940"/>
                  </a:lnTo>
                  <a:lnTo>
                    <a:pt x="156" y="940"/>
                  </a:lnTo>
                  <a:lnTo>
                    <a:pt x="145" y="937"/>
                  </a:lnTo>
                  <a:lnTo>
                    <a:pt x="140" y="927"/>
                  </a:lnTo>
                  <a:lnTo>
                    <a:pt x="138" y="913"/>
                  </a:lnTo>
                  <a:lnTo>
                    <a:pt x="131" y="899"/>
                  </a:lnTo>
                  <a:lnTo>
                    <a:pt x="111" y="887"/>
                  </a:lnTo>
                  <a:lnTo>
                    <a:pt x="100" y="885"/>
                  </a:lnTo>
                  <a:lnTo>
                    <a:pt x="100" y="889"/>
                  </a:lnTo>
                  <a:lnTo>
                    <a:pt x="104" y="897"/>
                  </a:lnTo>
                  <a:lnTo>
                    <a:pt x="103" y="903"/>
                  </a:lnTo>
                  <a:lnTo>
                    <a:pt x="45" y="880"/>
                  </a:lnTo>
                  <a:lnTo>
                    <a:pt x="21" y="873"/>
                  </a:lnTo>
                  <a:lnTo>
                    <a:pt x="19" y="871"/>
                  </a:lnTo>
                  <a:lnTo>
                    <a:pt x="17" y="864"/>
                  </a:lnTo>
                  <a:lnTo>
                    <a:pt x="21" y="845"/>
                  </a:lnTo>
                  <a:lnTo>
                    <a:pt x="30" y="844"/>
                  </a:lnTo>
                  <a:lnTo>
                    <a:pt x="33" y="841"/>
                  </a:lnTo>
                  <a:lnTo>
                    <a:pt x="34" y="824"/>
                  </a:lnTo>
                  <a:lnTo>
                    <a:pt x="21" y="813"/>
                  </a:lnTo>
                  <a:lnTo>
                    <a:pt x="21" y="806"/>
                  </a:lnTo>
                  <a:lnTo>
                    <a:pt x="17" y="804"/>
                  </a:lnTo>
                  <a:lnTo>
                    <a:pt x="5" y="805"/>
                  </a:lnTo>
                  <a:lnTo>
                    <a:pt x="3" y="804"/>
                  </a:lnTo>
                  <a:lnTo>
                    <a:pt x="1" y="799"/>
                  </a:lnTo>
                  <a:lnTo>
                    <a:pt x="0" y="794"/>
                  </a:lnTo>
                  <a:lnTo>
                    <a:pt x="7" y="784"/>
                  </a:lnTo>
                  <a:lnTo>
                    <a:pt x="5" y="774"/>
                  </a:lnTo>
                  <a:lnTo>
                    <a:pt x="1" y="771"/>
                  </a:lnTo>
                  <a:lnTo>
                    <a:pt x="4" y="766"/>
                  </a:lnTo>
                  <a:lnTo>
                    <a:pt x="11" y="762"/>
                  </a:lnTo>
                  <a:lnTo>
                    <a:pt x="24" y="767"/>
                  </a:lnTo>
                  <a:lnTo>
                    <a:pt x="28" y="766"/>
                  </a:lnTo>
                  <a:lnTo>
                    <a:pt x="31" y="763"/>
                  </a:lnTo>
                  <a:lnTo>
                    <a:pt x="33" y="722"/>
                  </a:lnTo>
                  <a:lnTo>
                    <a:pt x="40" y="702"/>
                  </a:lnTo>
                  <a:lnTo>
                    <a:pt x="42" y="700"/>
                  </a:lnTo>
                  <a:lnTo>
                    <a:pt x="48" y="696"/>
                  </a:lnTo>
                  <a:lnTo>
                    <a:pt x="50" y="697"/>
                  </a:lnTo>
                  <a:lnTo>
                    <a:pt x="56" y="696"/>
                  </a:lnTo>
                  <a:lnTo>
                    <a:pt x="59" y="696"/>
                  </a:lnTo>
                  <a:lnTo>
                    <a:pt x="63" y="696"/>
                  </a:lnTo>
                  <a:lnTo>
                    <a:pt x="76" y="700"/>
                  </a:lnTo>
                  <a:lnTo>
                    <a:pt x="80" y="700"/>
                  </a:lnTo>
                  <a:lnTo>
                    <a:pt x="87" y="690"/>
                  </a:lnTo>
                  <a:lnTo>
                    <a:pt x="105" y="689"/>
                  </a:lnTo>
                  <a:lnTo>
                    <a:pt x="108" y="668"/>
                  </a:lnTo>
                  <a:lnTo>
                    <a:pt x="112" y="667"/>
                  </a:lnTo>
                  <a:lnTo>
                    <a:pt x="110" y="664"/>
                  </a:lnTo>
                  <a:lnTo>
                    <a:pt x="106" y="663"/>
                  </a:lnTo>
                  <a:lnTo>
                    <a:pt x="102" y="657"/>
                  </a:lnTo>
                  <a:lnTo>
                    <a:pt x="91" y="647"/>
                  </a:lnTo>
                  <a:lnTo>
                    <a:pt x="88" y="646"/>
                  </a:lnTo>
                  <a:lnTo>
                    <a:pt x="84" y="645"/>
                  </a:lnTo>
                  <a:lnTo>
                    <a:pt x="81" y="631"/>
                  </a:lnTo>
                  <a:lnTo>
                    <a:pt x="80" y="613"/>
                  </a:lnTo>
                  <a:lnTo>
                    <a:pt x="87" y="597"/>
                  </a:lnTo>
                  <a:lnTo>
                    <a:pt x="92" y="589"/>
                  </a:lnTo>
                  <a:lnTo>
                    <a:pt x="86" y="579"/>
                  </a:lnTo>
                  <a:lnTo>
                    <a:pt x="82" y="564"/>
                  </a:lnTo>
                  <a:lnTo>
                    <a:pt x="69" y="562"/>
                  </a:lnTo>
                  <a:lnTo>
                    <a:pt x="67" y="561"/>
                  </a:lnTo>
                  <a:lnTo>
                    <a:pt x="69" y="551"/>
                  </a:lnTo>
                  <a:lnTo>
                    <a:pt x="82" y="545"/>
                  </a:lnTo>
                  <a:lnTo>
                    <a:pt x="90" y="545"/>
                  </a:lnTo>
                  <a:lnTo>
                    <a:pt x="90" y="547"/>
                  </a:lnTo>
                  <a:lnTo>
                    <a:pt x="96" y="545"/>
                  </a:lnTo>
                  <a:lnTo>
                    <a:pt x="100" y="540"/>
                  </a:lnTo>
                  <a:lnTo>
                    <a:pt x="102" y="534"/>
                  </a:lnTo>
                  <a:lnTo>
                    <a:pt x="105" y="530"/>
                  </a:lnTo>
                  <a:lnTo>
                    <a:pt x="114" y="529"/>
                  </a:lnTo>
                  <a:lnTo>
                    <a:pt x="123" y="520"/>
                  </a:lnTo>
                  <a:lnTo>
                    <a:pt x="129" y="517"/>
                  </a:lnTo>
                  <a:lnTo>
                    <a:pt x="142" y="514"/>
                  </a:lnTo>
                  <a:lnTo>
                    <a:pt x="151" y="514"/>
                  </a:lnTo>
                  <a:lnTo>
                    <a:pt x="154" y="511"/>
                  </a:lnTo>
                  <a:lnTo>
                    <a:pt x="153" y="509"/>
                  </a:lnTo>
                  <a:lnTo>
                    <a:pt x="151" y="499"/>
                  </a:lnTo>
                  <a:lnTo>
                    <a:pt x="154" y="493"/>
                  </a:lnTo>
                  <a:lnTo>
                    <a:pt x="153" y="487"/>
                  </a:lnTo>
                  <a:lnTo>
                    <a:pt x="154" y="480"/>
                  </a:lnTo>
                  <a:lnTo>
                    <a:pt x="161" y="474"/>
                  </a:lnTo>
                  <a:lnTo>
                    <a:pt x="162" y="468"/>
                  </a:lnTo>
                  <a:lnTo>
                    <a:pt x="166" y="466"/>
                  </a:lnTo>
                  <a:lnTo>
                    <a:pt x="174" y="466"/>
                  </a:lnTo>
                  <a:lnTo>
                    <a:pt x="180" y="470"/>
                  </a:lnTo>
                  <a:lnTo>
                    <a:pt x="189" y="463"/>
                  </a:lnTo>
                  <a:lnTo>
                    <a:pt x="192" y="463"/>
                  </a:lnTo>
                  <a:lnTo>
                    <a:pt x="236" y="430"/>
                  </a:lnTo>
                  <a:lnTo>
                    <a:pt x="272" y="402"/>
                  </a:lnTo>
                  <a:lnTo>
                    <a:pt x="272" y="390"/>
                  </a:lnTo>
                  <a:lnTo>
                    <a:pt x="248" y="390"/>
                  </a:lnTo>
                  <a:lnTo>
                    <a:pt x="248" y="374"/>
                  </a:lnTo>
                  <a:lnTo>
                    <a:pt x="246" y="363"/>
                  </a:lnTo>
                  <a:lnTo>
                    <a:pt x="244" y="309"/>
                  </a:lnTo>
                  <a:lnTo>
                    <a:pt x="243" y="297"/>
                  </a:lnTo>
                  <a:lnTo>
                    <a:pt x="234" y="293"/>
                  </a:lnTo>
                  <a:lnTo>
                    <a:pt x="218" y="293"/>
                  </a:lnTo>
                  <a:lnTo>
                    <a:pt x="213" y="293"/>
                  </a:lnTo>
                  <a:lnTo>
                    <a:pt x="204" y="295"/>
                  </a:lnTo>
                  <a:lnTo>
                    <a:pt x="203" y="299"/>
                  </a:lnTo>
                  <a:lnTo>
                    <a:pt x="196" y="303"/>
                  </a:lnTo>
                  <a:lnTo>
                    <a:pt x="192" y="302"/>
                  </a:lnTo>
                  <a:lnTo>
                    <a:pt x="183" y="286"/>
                  </a:lnTo>
                  <a:lnTo>
                    <a:pt x="171" y="285"/>
                  </a:lnTo>
                  <a:lnTo>
                    <a:pt x="156" y="287"/>
                  </a:lnTo>
                  <a:lnTo>
                    <a:pt x="150" y="265"/>
                  </a:lnTo>
                  <a:lnTo>
                    <a:pt x="145" y="263"/>
                  </a:lnTo>
                  <a:lnTo>
                    <a:pt x="134" y="250"/>
                  </a:lnTo>
                  <a:lnTo>
                    <a:pt x="131" y="248"/>
                  </a:lnTo>
                  <a:lnTo>
                    <a:pt x="127" y="244"/>
                  </a:lnTo>
                  <a:lnTo>
                    <a:pt x="117" y="243"/>
                  </a:lnTo>
                  <a:lnTo>
                    <a:pt x="115" y="228"/>
                  </a:lnTo>
                  <a:lnTo>
                    <a:pt x="116" y="210"/>
                  </a:lnTo>
                  <a:lnTo>
                    <a:pt x="109" y="204"/>
                  </a:lnTo>
                  <a:lnTo>
                    <a:pt x="112" y="190"/>
                  </a:lnTo>
                  <a:lnTo>
                    <a:pt x="88" y="183"/>
                  </a:lnTo>
                  <a:lnTo>
                    <a:pt x="79" y="183"/>
                  </a:lnTo>
                  <a:lnTo>
                    <a:pt x="74" y="181"/>
                  </a:lnTo>
                  <a:lnTo>
                    <a:pt x="76" y="161"/>
                  </a:lnTo>
                  <a:lnTo>
                    <a:pt x="82" y="153"/>
                  </a:lnTo>
                  <a:lnTo>
                    <a:pt x="82" y="148"/>
                  </a:lnTo>
                  <a:lnTo>
                    <a:pt x="79" y="145"/>
                  </a:lnTo>
                  <a:lnTo>
                    <a:pt x="76" y="142"/>
                  </a:lnTo>
                  <a:lnTo>
                    <a:pt x="62" y="136"/>
                  </a:lnTo>
                  <a:lnTo>
                    <a:pt x="63" y="127"/>
                  </a:lnTo>
                  <a:lnTo>
                    <a:pt x="70" y="120"/>
                  </a:lnTo>
                  <a:lnTo>
                    <a:pt x="73" y="108"/>
                  </a:lnTo>
                  <a:lnTo>
                    <a:pt x="70" y="106"/>
                  </a:lnTo>
                  <a:lnTo>
                    <a:pt x="72" y="104"/>
                  </a:lnTo>
                  <a:lnTo>
                    <a:pt x="68" y="100"/>
                  </a:lnTo>
                  <a:lnTo>
                    <a:pt x="59" y="78"/>
                  </a:lnTo>
                  <a:lnTo>
                    <a:pt x="56" y="49"/>
                  </a:lnTo>
                  <a:lnTo>
                    <a:pt x="41" y="40"/>
                  </a:lnTo>
                  <a:lnTo>
                    <a:pt x="34" y="27"/>
                  </a:lnTo>
                  <a:lnTo>
                    <a:pt x="57" y="0"/>
                  </a:lnTo>
                  <a:lnTo>
                    <a:pt x="61" y="5"/>
                  </a:lnTo>
                  <a:lnTo>
                    <a:pt x="80" y="16"/>
                  </a:lnTo>
                  <a:lnTo>
                    <a:pt x="100" y="40"/>
                  </a:lnTo>
                  <a:lnTo>
                    <a:pt x="108" y="82"/>
                  </a:lnTo>
                  <a:lnTo>
                    <a:pt x="116" y="127"/>
                  </a:lnTo>
                  <a:lnTo>
                    <a:pt x="138" y="156"/>
                  </a:lnTo>
                  <a:lnTo>
                    <a:pt x="155" y="203"/>
                  </a:lnTo>
                  <a:lnTo>
                    <a:pt x="181" y="233"/>
                  </a:lnTo>
                  <a:lnTo>
                    <a:pt x="221" y="244"/>
                  </a:lnTo>
                  <a:lnTo>
                    <a:pt x="221" y="249"/>
                  </a:lnTo>
                  <a:lnTo>
                    <a:pt x="234" y="259"/>
                  </a:lnTo>
                  <a:lnTo>
                    <a:pt x="248" y="256"/>
                  </a:lnTo>
                  <a:lnTo>
                    <a:pt x="290" y="280"/>
                  </a:lnTo>
                  <a:lnTo>
                    <a:pt x="298" y="280"/>
                  </a:lnTo>
                  <a:lnTo>
                    <a:pt x="303" y="289"/>
                  </a:lnTo>
                  <a:lnTo>
                    <a:pt x="364" y="289"/>
                  </a:lnTo>
                  <a:lnTo>
                    <a:pt x="404" y="301"/>
                  </a:lnTo>
                  <a:lnTo>
                    <a:pt x="422" y="319"/>
                  </a:lnTo>
                  <a:lnTo>
                    <a:pt x="446" y="322"/>
                  </a:lnTo>
                  <a:lnTo>
                    <a:pt x="480" y="299"/>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9" name="Freeform 943"/>
            <p:cNvSpPr>
              <a:spLocks/>
            </p:cNvSpPr>
            <p:nvPr/>
          </p:nvSpPr>
          <p:spPr bwMode="auto">
            <a:xfrm>
              <a:off x="5779094" y="5008314"/>
              <a:ext cx="277258" cy="168006"/>
            </a:xfrm>
            <a:custGeom>
              <a:avLst/>
              <a:gdLst/>
              <a:ahLst/>
              <a:cxnLst>
                <a:cxn ang="0">
                  <a:pos x="18" y="14"/>
                </a:cxn>
                <a:cxn ang="0">
                  <a:pos x="24" y="15"/>
                </a:cxn>
                <a:cxn ang="0">
                  <a:pos x="38" y="15"/>
                </a:cxn>
                <a:cxn ang="0">
                  <a:pos x="49" y="18"/>
                </a:cxn>
                <a:cxn ang="0">
                  <a:pos x="64" y="13"/>
                </a:cxn>
                <a:cxn ang="0">
                  <a:pos x="80" y="3"/>
                </a:cxn>
                <a:cxn ang="0">
                  <a:pos x="90" y="0"/>
                </a:cxn>
                <a:cxn ang="0">
                  <a:pos x="91" y="11"/>
                </a:cxn>
                <a:cxn ang="0">
                  <a:pos x="99" y="12"/>
                </a:cxn>
                <a:cxn ang="0">
                  <a:pos x="106" y="15"/>
                </a:cxn>
                <a:cxn ang="0">
                  <a:pos x="115" y="18"/>
                </a:cxn>
                <a:cxn ang="0">
                  <a:pos x="120" y="19"/>
                </a:cxn>
                <a:cxn ang="0">
                  <a:pos x="128" y="26"/>
                </a:cxn>
                <a:cxn ang="0">
                  <a:pos x="136" y="30"/>
                </a:cxn>
                <a:cxn ang="0">
                  <a:pos x="136" y="39"/>
                </a:cxn>
                <a:cxn ang="0">
                  <a:pos x="138" y="45"/>
                </a:cxn>
                <a:cxn ang="0">
                  <a:pos x="149" y="43"/>
                </a:cxn>
                <a:cxn ang="0">
                  <a:pos x="157" y="45"/>
                </a:cxn>
                <a:cxn ang="0">
                  <a:pos x="161" y="56"/>
                </a:cxn>
                <a:cxn ang="0">
                  <a:pos x="168" y="56"/>
                </a:cxn>
                <a:cxn ang="0">
                  <a:pos x="173" y="60"/>
                </a:cxn>
                <a:cxn ang="0">
                  <a:pos x="169" y="72"/>
                </a:cxn>
                <a:cxn ang="0">
                  <a:pos x="160" y="72"/>
                </a:cxn>
                <a:cxn ang="0">
                  <a:pos x="149" y="69"/>
                </a:cxn>
                <a:cxn ang="0">
                  <a:pos x="141" y="73"/>
                </a:cxn>
                <a:cxn ang="0">
                  <a:pos x="141" y="81"/>
                </a:cxn>
                <a:cxn ang="0">
                  <a:pos x="132" y="87"/>
                </a:cxn>
                <a:cxn ang="0">
                  <a:pos x="126" y="89"/>
                </a:cxn>
                <a:cxn ang="0">
                  <a:pos x="119" y="83"/>
                </a:cxn>
                <a:cxn ang="0">
                  <a:pos x="116" y="80"/>
                </a:cxn>
                <a:cxn ang="0">
                  <a:pos x="105" y="85"/>
                </a:cxn>
                <a:cxn ang="0">
                  <a:pos x="96" y="96"/>
                </a:cxn>
                <a:cxn ang="0">
                  <a:pos x="84" y="91"/>
                </a:cxn>
                <a:cxn ang="0">
                  <a:pos x="78" y="89"/>
                </a:cxn>
                <a:cxn ang="0">
                  <a:pos x="64" y="81"/>
                </a:cxn>
                <a:cxn ang="0">
                  <a:pos x="54" y="68"/>
                </a:cxn>
                <a:cxn ang="0">
                  <a:pos x="50" y="62"/>
                </a:cxn>
                <a:cxn ang="0">
                  <a:pos x="42" y="49"/>
                </a:cxn>
                <a:cxn ang="0">
                  <a:pos x="37" y="45"/>
                </a:cxn>
                <a:cxn ang="0">
                  <a:pos x="35" y="40"/>
                </a:cxn>
                <a:cxn ang="0">
                  <a:pos x="12" y="41"/>
                </a:cxn>
                <a:cxn ang="0">
                  <a:pos x="6" y="34"/>
                </a:cxn>
                <a:cxn ang="0">
                  <a:pos x="4" y="25"/>
                </a:cxn>
              </a:cxnLst>
              <a:rect l="0" t="0" r="r" b="b"/>
              <a:pathLst>
                <a:path w="174" h="96">
                  <a:moveTo>
                    <a:pt x="0" y="22"/>
                  </a:moveTo>
                  <a:lnTo>
                    <a:pt x="18" y="14"/>
                  </a:lnTo>
                  <a:lnTo>
                    <a:pt x="20" y="14"/>
                  </a:lnTo>
                  <a:lnTo>
                    <a:pt x="24" y="15"/>
                  </a:lnTo>
                  <a:lnTo>
                    <a:pt x="31" y="16"/>
                  </a:lnTo>
                  <a:lnTo>
                    <a:pt x="38" y="15"/>
                  </a:lnTo>
                  <a:lnTo>
                    <a:pt x="44" y="16"/>
                  </a:lnTo>
                  <a:lnTo>
                    <a:pt x="49" y="18"/>
                  </a:lnTo>
                  <a:lnTo>
                    <a:pt x="60" y="15"/>
                  </a:lnTo>
                  <a:lnTo>
                    <a:pt x="64" y="13"/>
                  </a:lnTo>
                  <a:lnTo>
                    <a:pt x="67" y="8"/>
                  </a:lnTo>
                  <a:lnTo>
                    <a:pt x="80" y="3"/>
                  </a:lnTo>
                  <a:lnTo>
                    <a:pt x="85" y="3"/>
                  </a:lnTo>
                  <a:lnTo>
                    <a:pt x="90" y="0"/>
                  </a:lnTo>
                  <a:lnTo>
                    <a:pt x="86" y="8"/>
                  </a:lnTo>
                  <a:lnTo>
                    <a:pt x="91" y="11"/>
                  </a:lnTo>
                  <a:lnTo>
                    <a:pt x="97" y="11"/>
                  </a:lnTo>
                  <a:lnTo>
                    <a:pt x="99" y="12"/>
                  </a:lnTo>
                  <a:lnTo>
                    <a:pt x="102" y="14"/>
                  </a:lnTo>
                  <a:lnTo>
                    <a:pt x="106" y="15"/>
                  </a:lnTo>
                  <a:lnTo>
                    <a:pt x="110" y="12"/>
                  </a:lnTo>
                  <a:lnTo>
                    <a:pt x="115" y="18"/>
                  </a:lnTo>
                  <a:lnTo>
                    <a:pt x="116" y="19"/>
                  </a:lnTo>
                  <a:lnTo>
                    <a:pt x="120" y="19"/>
                  </a:lnTo>
                  <a:lnTo>
                    <a:pt x="126" y="24"/>
                  </a:lnTo>
                  <a:lnTo>
                    <a:pt x="128" y="26"/>
                  </a:lnTo>
                  <a:lnTo>
                    <a:pt x="132" y="26"/>
                  </a:lnTo>
                  <a:lnTo>
                    <a:pt x="136" y="30"/>
                  </a:lnTo>
                  <a:lnTo>
                    <a:pt x="133" y="35"/>
                  </a:lnTo>
                  <a:lnTo>
                    <a:pt x="136" y="39"/>
                  </a:lnTo>
                  <a:lnTo>
                    <a:pt x="136" y="45"/>
                  </a:lnTo>
                  <a:lnTo>
                    <a:pt x="138" y="45"/>
                  </a:lnTo>
                  <a:lnTo>
                    <a:pt x="144" y="45"/>
                  </a:lnTo>
                  <a:lnTo>
                    <a:pt x="149" y="43"/>
                  </a:lnTo>
                  <a:lnTo>
                    <a:pt x="154" y="45"/>
                  </a:lnTo>
                  <a:lnTo>
                    <a:pt x="157" y="45"/>
                  </a:lnTo>
                  <a:lnTo>
                    <a:pt x="160" y="51"/>
                  </a:lnTo>
                  <a:lnTo>
                    <a:pt x="161" y="56"/>
                  </a:lnTo>
                  <a:lnTo>
                    <a:pt x="163" y="59"/>
                  </a:lnTo>
                  <a:lnTo>
                    <a:pt x="168" y="56"/>
                  </a:lnTo>
                  <a:lnTo>
                    <a:pt x="173" y="59"/>
                  </a:lnTo>
                  <a:lnTo>
                    <a:pt x="173" y="60"/>
                  </a:lnTo>
                  <a:lnTo>
                    <a:pt x="174" y="64"/>
                  </a:lnTo>
                  <a:lnTo>
                    <a:pt x="169" y="72"/>
                  </a:lnTo>
                  <a:lnTo>
                    <a:pt x="166" y="73"/>
                  </a:lnTo>
                  <a:lnTo>
                    <a:pt x="160" y="72"/>
                  </a:lnTo>
                  <a:lnTo>
                    <a:pt x="156" y="72"/>
                  </a:lnTo>
                  <a:lnTo>
                    <a:pt x="149" y="69"/>
                  </a:lnTo>
                  <a:lnTo>
                    <a:pt x="145" y="72"/>
                  </a:lnTo>
                  <a:lnTo>
                    <a:pt x="141" y="73"/>
                  </a:lnTo>
                  <a:lnTo>
                    <a:pt x="139" y="78"/>
                  </a:lnTo>
                  <a:lnTo>
                    <a:pt x="141" y="81"/>
                  </a:lnTo>
                  <a:lnTo>
                    <a:pt x="136" y="82"/>
                  </a:lnTo>
                  <a:lnTo>
                    <a:pt x="132" y="87"/>
                  </a:lnTo>
                  <a:lnTo>
                    <a:pt x="131" y="88"/>
                  </a:lnTo>
                  <a:lnTo>
                    <a:pt x="126" y="89"/>
                  </a:lnTo>
                  <a:lnTo>
                    <a:pt x="125" y="87"/>
                  </a:lnTo>
                  <a:lnTo>
                    <a:pt x="119" y="83"/>
                  </a:lnTo>
                  <a:lnTo>
                    <a:pt x="118" y="80"/>
                  </a:lnTo>
                  <a:lnTo>
                    <a:pt x="116" y="80"/>
                  </a:lnTo>
                  <a:lnTo>
                    <a:pt x="107" y="83"/>
                  </a:lnTo>
                  <a:lnTo>
                    <a:pt x="105" y="85"/>
                  </a:lnTo>
                  <a:lnTo>
                    <a:pt x="105" y="88"/>
                  </a:lnTo>
                  <a:lnTo>
                    <a:pt x="96" y="96"/>
                  </a:lnTo>
                  <a:lnTo>
                    <a:pt x="85" y="95"/>
                  </a:lnTo>
                  <a:lnTo>
                    <a:pt x="84" y="91"/>
                  </a:lnTo>
                  <a:lnTo>
                    <a:pt x="82" y="90"/>
                  </a:lnTo>
                  <a:lnTo>
                    <a:pt x="78" y="89"/>
                  </a:lnTo>
                  <a:lnTo>
                    <a:pt x="66" y="83"/>
                  </a:lnTo>
                  <a:lnTo>
                    <a:pt x="64" y="81"/>
                  </a:lnTo>
                  <a:lnTo>
                    <a:pt x="56" y="73"/>
                  </a:lnTo>
                  <a:lnTo>
                    <a:pt x="54" y="68"/>
                  </a:lnTo>
                  <a:lnTo>
                    <a:pt x="52" y="66"/>
                  </a:lnTo>
                  <a:lnTo>
                    <a:pt x="50" y="62"/>
                  </a:lnTo>
                  <a:lnTo>
                    <a:pt x="48" y="60"/>
                  </a:lnTo>
                  <a:lnTo>
                    <a:pt x="42" y="49"/>
                  </a:lnTo>
                  <a:lnTo>
                    <a:pt x="41" y="47"/>
                  </a:lnTo>
                  <a:lnTo>
                    <a:pt x="37" y="45"/>
                  </a:lnTo>
                  <a:lnTo>
                    <a:pt x="36" y="41"/>
                  </a:lnTo>
                  <a:lnTo>
                    <a:pt x="35" y="40"/>
                  </a:lnTo>
                  <a:lnTo>
                    <a:pt x="24" y="45"/>
                  </a:lnTo>
                  <a:lnTo>
                    <a:pt x="12" y="41"/>
                  </a:lnTo>
                  <a:lnTo>
                    <a:pt x="12" y="40"/>
                  </a:lnTo>
                  <a:lnTo>
                    <a:pt x="6" y="34"/>
                  </a:lnTo>
                  <a:lnTo>
                    <a:pt x="7" y="26"/>
                  </a:lnTo>
                  <a:lnTo>
                    <a:pt x="4" y="25"/>
                  </a:lnTo>
                  <a:lnTo>
                    <a:pt x="0" y="22"/>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0" name="Freeform 944"/>
            <p:cNvSpPr>
              <a:spLocks/>
            </p:cNvSpPr>
            <p:nvPr/>
          </p:nvSpPr>
          <p:spPr bwMode="auto">
            <a:xfrm>
              <a:off x="5780688" y="5008314"/>
              <a:ext cx="285225" cy="178506"/>
            </a:xfrm>
            <a:custGeom>
              <a:avLst/>
              <a:gdLst/>
              <a:ahLst/>
              <a:cxnLst>
                <a:cxn ang="0">
                  <a:pos x="71" y="41"/>
                </a:cxn>
                <a:cxn ang="0">
                  <a:pos x="124" y="44"/>
                </a:cxn>
                <a:cxn ang="0">
                  <a:pos x="169" y="39"/>
                </a:cxn>
                <a:cxn ang="0">
                  <a:pos x="227" y="8"/>
                </a:cxn>
                <a:cxn ang="0">
                  <a:pos x="250" y="29"/>
                </a:cxn>
                <a:cxn ang="0">
                  <a:pos x="280" y="40"/>
                </a:cxn>
                <a:cxn ang="0">
                  <a:pos x="303" y="35"/>
                </a:cxn>
                <a:cxn ang="0">
                  <a:pos x="346" y="65"/>
                </a:cxn>
                <a:cxn ang="0">
                  <a:pos x="372" y="81"/>
                </a:cxn>
                <a:cxn ang="0">
                  <a:pos x="375" y="127"/>
                </a:cxn>
                <a:cxn ang="0">
                  <a:pos x="404" y="116"/>
                </a:cxn>
                <a:cxn ang="0">
                  <a:pos x="438" y="141"/>
                </a:cxn>
                <a:cxn ang="0">
                  <a:pos x="456" y="151"/>
                </a:cxn>
                <a:cxn ang="0">
                  <a:pos x="475" y="185"/>
                </a:cxn>
                <a:cxn ang="0">
                  <a:pos x="430" y="207"/>
                </a:cxn>
                <a:cxn ang="0">
                  <a:pos x="394" y="207"/>
                </a:cxn>
                <a:cxn ang="0">
                  <a:pos x="387" y="228"/>
                </a:cxn>
                <a:cxn ang="0">
                  <a:pos x="360" y="248"/>
                </a:cxn>
                <a:cxn ang="0">
                  <a:pos x="318" y="237"/>
                </a:cxn>
                <a:cxn ang="0">
                  <a:pos x="294" y="238"/>
                </a:cxn>
                <a:cxn ang="0">
                  <a:pos x="264" y="271"/>
                </a:cxn>
                <a:cxn ang="0">
                  <a:pos x="218" y="255"/>
                </a:cxn>
                <a:cxn ang="0">
                  <a:pos x="169" y="228"/>
                </a:cxn>
                <a:cxn ang="0">
                  <a:pos x="131" y="178"/>
                </a:cxn>
                <a:cxn ang="0">
                  <a:pos x="108" y="140"/>
                </a:cxn>
                <a:cxn ang="0">
                  <a:pos x="100" y="122"/>
                </a:cxn>
                <a:cxn ang="0">
                  <a:pos x="31" y="120"/>
                </a:cxn>
                <a:cxn ang="0">
                  <a:pos x="10" y="81"/>
                </a:cxn>
                <a:cxn ang="0">
                  <a:pos x="31" y="78"/>
                </a:cxn>
                <a:cxn ang="0">
                  <a:pos x="39" y="110"/>
                </a:cxn>
                <a:cxn ang="0">
                  <a:pos x="107" y="115"/>
                </a:cxn>
                <a:cxn ang="0">
                  <a:pos x="139" y="164"/>
                </a:cxn>
                <a:cxn ang="0">
                  <a:pos x="161" y="198"/>
                </a:cxn>
                <a:cxn ang="0">
                  <a:pos x="215" y="239"/>
                </a:cxn>
                <a:cxn ang="0">
                  <a:pos x="238" y="259"/>
                </a:cxn>
                <a:cxn ang="0">
                  <a:pos x="276" y="236"/>
                </a:cxn>
                <a:cxn ang="0">
                  <a:pos x="319" y="213"/>
                </a:cxn>
                <a:cxn ang="0">
                  <a:pos x="348" y="242"/>
                </a:cxn>
                <a:cxn ang="0">
                  <a:pos x="360" y="222"/>
                </a:cxn>
                <a:cxn ang="0">
                  <a:pos x="372" y="200"/>
                </a:cxn>
                <a:cxn ang="0">
                  <a:pos x="423" y="191"/>
                </a:cxn>
                <a:cxn ang="0">
                  <a:pos x="453" y="191"/>
                </a:cxn>
                <a:cxn ang="0">
                  <a:pos x="457" y="165"/>
                </a:cxn>
                <a:cxn ang="0">
                  <a:pos x="428" y="164"/>
                </a:cxn>
                <a:cxn ang="0">
                  <a:pos x="414" y="135"/>
                </a:cxn>
                <a:cxn ang="0">
                  <a:pos x="373" y="135"/>
                </a:cxn>
                <a:cxn ang="0">
                  <a:pos x="353" y="99"/>
                </a:cxn>
                <a:cxn ang="0">
                  <a:pos x="337" y="81"/>
                </a:cxn>
                <a:cxn ang="0">
                  <a:pos x="307" y="64"/>
                </a:cxn>
                <a:cxn ang="0">
                  <a:pos x="273" y="54"/>
                </a:cxn>
                <a:cxn ang="0">
                  <a:pos x="246" y="45"/>
                </a:cxn>
                <a:cxn ang="0">
                  <a:pos x="234" y="22"/>
                </a:cxn>
                <a:cxn ang="0">
                  <a:pos x="183" y="46"/>
                </a:cxn>
                <a:cxn ang="0">
                  <a:pos x="121" y="60"/>
                </a:cxn>
                <a:cxn ang="0">
                  <a:pos x="66" y="57"/>
                </a:cxn>
                <a:cxn ang="0">
                  <a:pos x="1" y="61"/>
                </a:cxn>
              </a:cxnLst>
              <a:rect l="0" t="0" r="r" b="b"/>
              <a:pathLst>
                <a:path w="477" h="273">
                  <a:moveTo>
                    <a:pt x="1" y="61"/>
                  </a:moveTo>
                  <a:lnTo>
                    <a:pt x="49" y="39"/>
                  </a:lnTo>
                  <a:cubicBezTo>
                    <a:pt x="50" y="38"/>
                    <a:pt x="51" y="38"/>
                    <a:pt x="52" y="38"/>
                  </a:cubicBezTo>
                  <a:lnTo>
                    <a:pt x="58" y="38"/>
                  </a:lnTo>
                  <a:cubicBezTo>
                    <a:pt x="59" y="38"/>
                    <a:pt x="60" y="38"/>
                    <a:pt x="61" y="38"/>
                  </a:cubicBezTo>
                  <a:lnTo>
                    <a:pt x="71" y="41"/>
                  </a:lnTo>
                  <a:lnTo>
                    <a:pt x="69" y="41"/>
                  </a:lnTo>
                  <a:lnTo>
                    <a:pt x="88" y="44"/>
                  </a:lnTo>
                  <a:lnTo>
                    <a:pt x="86" y="44"/>
                  </a:lnTo>
                  <a:lnTo>
                    <a:pt x="105" y="41"/>
                  </a:lnTo>
                  <a:cubicBezTo>
                    <a:pt x="106" y="41"/>
                    <a:pt x="107" y="41"/>
                    <a:pt x="108" y="41"/>
                  </a:cubicBezTo>
                  <a:lnTo>
                    <a:pt x="124" y="44"/>
                  </a:lnTo>
                  <a:lnTo>
                    <a:pt x="137" y="48"/>
                  </a:lnTo>
                  <a:lnTo>
                    <a:pt x="133" y="47"/>
                  </a:lnTo>
                  <a:lnTo>
                    <a:pt x="162" y="41"/>
                  </a:lnTo>
                  <a:lnTo>
                    <a:pt x="160" y="42"/>
                  </a:lnTo>
                  <a:lnTo>
                    <a:pt x="173" y="36"/>
                  </a:lnTo>
                  <a:lnTo>
                    <a:pt x="169" y="39"/>
                  </a:lnTo>
                  <a:lnTo>
                    <a:pt x="175" y="27"/>
                  </a:lnTo>
                  <a:cubicBezTo>
                    <a:pt x="176" y="25"/>
                    <a:pt x="177" y="24"/>
                    <a:pt x="179" y="23"/>
                  </a:cubicBezTo>
                  <a:lnTo>
                    <a:pt x="214" y="7"/>
                  </a:lnTo>
                  <a:cubicBezTo>
                    <a:pt x="215" y="7"/>
                    <a:pt x="216" y="7"/>
                    <a:pt x="217" y="7"/>
                  </a:cubicBezTo>
                  <a:lnTo>
                    <a:pt x="230" y="7"/>
                  </a:lnTo>
                  <a:lnTo>
                    <a:pt x="227" y="8"/>
                  </a:lnTo>
                  <a:lnTo>
                    <a:pt x="239" y="1"/>
                  </a:lnTo>
                  <a:cubicBezTo>
                    <a:pt x="242" y="0"/>
                    <a:pt x="246" y="0"/>
                    <a:pt x="248" y="3"/>
                  </a:cubicBezTo>
                  <a:cubicBezTo>
                    <a:pt x="251" y="5"/>
                    <a:pt x="252" y="9"/>
                    <a:pt x="250" y="12"/>
                  </a:cubicBezTo>
                  <a:lnTo>
                    <a:pt x="241" y="34"/>
                  </a:lnTo>
                  <a:lnTo>
                    <a:pt x="237" y="23"/>
                  </a:lnTo>
                  <a:lnTo>
                    <a:pt x="250" y="29"/>
                  </a:lnTo>
                  <a:lnTo>
                    <a:pt x="246" y="29"/>
                  </a:lnTo>
                  <a:lnTo>
                    <a:pt x="262" y="29"/>
                  </a:lnTo>
                  <a:cubicBezTo>
                    <a:pt x="263" y="29"/>
                    <a:pt x="264" y="29"/>
                    <a:pt x="265" y="29"/>
                  </a:cubicBezTo>
                  <a:lnTo>
                    <a:pt x="272" y="32"/>
                  </a:lnTo>
                  <a:cubicBezTo>
                    <a:pt x="273" y="33"/>
                    <a:pt x="273" y="33"/>
                    <a:pt x="274" y="34"/>
                  </a:cubicBezTo>
                  <a:lnTo>
                    <a:pt x="280" y="40"/>
                  </a:lnTo>
                  <a:lnTo>
                    <a:pt x="277" y="38"/>
                  </a:lnTo>
                  <a:lnTo>
                    <a:pt x="289" y="41"/>
                  </a:lnTo>
                  <a:lnTo>
                    <a:pt x="282" y="43"/>
                  </a:lnTo>
                  <a:lnTo>
                    <a:pt x="291" y="34"/>
                  </a:lnTo>
                  <a:cubicBezTo>
                    <a:pt x="293" y="32"/>
                    <a:pt x="295" y="32"/>
                    <a:pt x="297" y="32"/>
                  </a:cubicBezTo>
                  <a:cubicBezTo>
                    <a:pt x="300" y="32"/>
                    <a:pt x="302" y="33"/>
                    <a:pt x="303" y="35"/>
                  </a:cubicBezTo>
                  <a:lnTo>
                    <a:pt x="316" y="50"/>
                  </a:lnTo>
                  <a:lnTo>
                    <a:pt x="318" y="53"/>
                  </a:lnTo>
                  <a:lnTo>
                    <a:pt x="313" y="50"/>
                  </a:lnTo>
                  <a:lnTo>
                    <a:pt x="325" y="50"/>
                  </a:lnTo>
                  <a:cubicBezTo>
                    <a:pt x="327" y="50"/>
                    <a:pt x="329" y="51"/>
                    <a:pt x="330" y="52"/>
                  </a:cubicBezTo>
                  <a:lnTo>
                    <a:pt x="346" y="65"/>
                  </a:lnTo>
                  <a:cubicBezTo>
                    <a:pt x="347" y="65"/>
                    <a:pt x="348" y="66"/>
                    <a:pt x="348" y="67"/>
                  </a:cubicBezTo>
                  <a:lnTo>
                    <a:pt x="352" y="74"/>
                  </a:lnTo>
                  <a:lnTo>
                    <a:pt x="345" y="69"/>
                  </a:lnTo>
                  <a:lnTo>
                    <a:pt x="357" y="69"/>
                  </a:lnTo>
                  <a:cubicBezTo>
                    <a:pt x="359" y="69"/>
                    <a:pt x="361" y="70"/>
                    <a:pt x="363" y="71"/>
                  </a:cubicBezTo>
                  <a:lnTo>
                    <a:pt x="372" y="81"/>
                  </a:lnTo>
                  <a:cubicBezTo>
                    <a:pt x="375" y="83"/>
                    <a:pt x="375" y="87"/>
                    <a:pt x="374" y="90"/>
                  </a:cubicBezTo>
                  <a:lnTo>
                    <a:pt x="368" y="105"/>
                  </a:lnTo>
                  <a:lnTo>
                    <a:pt x="367" y="98"/>
                  </a:lnTo>
                  <a:lnTo>
                    <a:pt x="373" y="107"/>
                  </a:lnTo>
                  <a:cubicBezTo>
                    <a:pt x="374" y="108"/>
                    <a:pt x="375" y="110"/>
                    <a:pt x="375" y="111"/>
                  </a:cubicBezTo>
                  <a:lnTo>
                    <a:pt x="375" y="127"/>
                  </a:lnTo>
                  <a:lnTo>
                    <a:pt x="367" y="119"/>
                  </a:lnTo>
                  <a:lnTo>
                    <a:pt x="373" y="119"/>
                  </a:lnTo>
                  <a:lnTo>
                    <a:pt x="389" y="119"/>
                  </a:lnTo>
                  <a:lnTo>
                    <a:pt x="387" y="119"/>
                  </a:lnTo>
                  <a:lnTo>
                    <a:pt x="400" y="116"/>
                  </a:lnTo>
                  <a:cubicBezTo>
                    <a:pt x="401" y="116"/>
                    <a:pt x="402" y="116"/>
                    <a:pt x="404" y="116"/>
                  </a:cubicBezTo>
                  <a:lnTo>
                    <a:pt x="416" y="119"/>
                  </a:lnTo>
                  <a:lnTo>
                    <a:pt x="414" y="119"/>
                  </a:lnTo>
                  <a:lnTo>
                    <a:pt x="424" y="119"/>
                  </a:lnTo>
                  <a:cubicBezTo>
                    <a:pt x="427" y="119"/>
                    <a:pt x="430" y="121"/>
                    <a:pt x="431" y="124"/>
                  </a:cubicBezTo>
                  <a:lnTo>
                    <a:pt x="438" y="140"/>
                  </a:lnTo>
                  <a:cubicBezTo>
                    <a:pt x="438" y="140"/>
                    <a:pt x="438" y="141"/>
                    <a:pt x="438" y="141"/>
                  </a:cubicBezTo>
                  <a:lnTo>
                    <a:pt x="441" y="157"/>
                  </a:lnTo>
                  <a:lnTo>
                    <a:pt x="439" y="153"/>
                  </a:lnTo>
                  <a:lnTo>
                    <a:pt x="445" y="159"/>
                  </a:lnTo>
                  <a:lnTo>
                    <a:pt x="436" y="157"/>
                  </a:lnTo>
                  <a:lnTo>
                    <a:pt x="449" y="151"/>
                  </a:lnTo>
                  <a:cubicBezTo>
                    <a:pt x="451" y="150"/>
                    <a:pt x="454" y="150"/>
                    <a:pt x="456" y="151"/>
                  </a:cubicBezTo>
                  <a:lnTo>
                    <a:pt x="469" y="157"/>
                  </a:lnTo>
                  <a:cubicBezTo>
                    <a:pt x="472" y="159"/>
                    <a:pt x="473" y="162"/>
                    <a:pt x="473" y="165"/>
                  </a:cubicBezTo>
                  <a:lnTo>
                    <a:pt x="473" y="168"/>
                  </a:lnTo>
                  <a:lnTo>
                    <a:pt x="473" y="166"/>
                  </a:lnTo>
                  <a:lnTo>
                    <a:pt x="476" y="178"/>
                  </a:lnTo>
                  <a:cubicBezTo>
                    <a:pt x="477" y="180"/>
                    <a:pt x="476" y="183"/>
                    <a:pt x="475" y="185"/>
                  </a:cubicBezTo>
                  <a:lnTo>
                    <a:pt x="462" y="203"/>
                  </a:lnTo>
                  <a:cubicBezTo>
                    <a:pt x="461" y="205"/>
                    <a:pt x="460" y="206"/>
                    <a:pt x="458" y="207"/>
                  </a:cubicBezTo>
                  <a:lnTo>
                    <a:pt x="449" y="210"/>
                  </a:lnTo>
                  <a:cubicBezTo>
                    <a:pt x="447" y="210"/>
                    <a:pt x="446" y="210"/>
                    <a:pt x="445" y="210"/>
                  </a:cubicBezTo>
                  <a:lnTo>
                    <a:pt x="429" y="207"/>
                  </a:lnTo>
                  <a:lnTo>
                    <a:pt x="430" y="207"/>
                  </a:lnTo>
                  <a:lnTo>
                    <a:pt x="421" y="207"/>
                  </a:lnTo>
                  <a:cubicBezTo>
                    <a:pt x="420" y="207"/>
                    <a:pt x="419" y="207"/>
                    <a:pt x="418" y="207"/>
                  </a:cubicBezTo>
                  <a:lnTo>
                    <a:pt x="399" y="200"/>
                  </a:lnTo>
                  <a:lnTo>
                    <a:pt x="406" y="199"/>
                  </a:lnTo>
                  <a:lnTo>
                    <a:pt x="397" y="206"/>
                  </a:lnTo>
                  <a:cubicBezTo>
                    <a:pt x="396" y="206"/>
                    <a:pt x="395" y="206"/>
                    <a:pt x="394" y="207"/>
                  </a:cubicBezTo>
                  <a:lnTo>
                    <a:pt x="381" y="210"/>
                  </a:lnTo>
                  <a:lnTo>
                    <a:pt x="387" y="204"/>
                  </a:lnTo>
                  <a:lnTo>
                    <a:pt x="384" y="216"/>
                  </a:lnTo>
                  <a:lnTo>
                    <a:pt x="384" y="212"/>
                  </a:lnTo>
                  <a:lnTo>
                    <a:pt x="387" y="221"/>
                  </a:lnTo>
                  <a:cubicBezTo>
                    <a:pt x="388" y="223"/>
                    <a:pt x="388" y="226"/>
                    <a:pt x="387" y="228"/>
                  </a:cubicBezTo>
                  <a:cubicBezTo>
                    <a:pt x="385" y="230"/>
                    <a:pt x="384" y="231"/>
                    <a:pt x="381" y="232"/>
                  </a:cubicBezTo>
                  <a:lnTo>
                    <a:pt x="369" y="235"/>
                  </a:lnTo>
                  <a:lnTo>
                    <a:pt x="373" y="232"/>
                  </a:lnTo>
                  <a:lnTo>
                    <a:pt x="364" y="244"/>
                  </a:lnTo>
                  <a:cubicBezTo>
                    <a:pt x="363" y="245"/>
                    <a:pt x="363" y="245"/>
                    <a:pt x="363" y="245"/>
                  </a:cubicBezTo>
                  <a:lnTo>
                    <a:pt x="360" y="248"/>
                  </a:lnTo>
                  <a:cubicBezTo>
                    <a:pt x="359" y="249"/>
                    <a:pt x="357" y="250"/>
                    <a:pt x="356" y="250"/>
                  </a:cubicBezTo>
                  <a:lnTo>
                    <a:pt x="343" y="254"/>
                  </a:lnTo>
                  <a:cubicBezTo>
                    <a:pt x="340" y="254"/>
                    <a:pt x="336" y="253"/>
                    <a:pt x="334" y="249"/>
                  </a:cubicBezTo>
                  <a:lnTo>
                    <a:pt x="331" y="243"/>
                  </a:lnTo>
                  <a:lnTo>
                    <a:pt x="334" y="246"/>
                  </a:lnTo>
                  <a:lnTo>
                    <a:pt x="318" y="237"/>
                  </a:lnTo>
                  <a:cubicBezTo>
                    <a:pt x="317" y="236"/>
                    <a:pt x="315" y="235"/>
                    <a:pt x="315" y="233"/>
                  </a:cubicBezTo>
                  <a:lnTo>
                    <a:pt x="312" y="223"/>
                  </a:lnTo>
                  <a:lnTo>
                    <a:pt x="319" y="229"/>
                  </a:lnTo>
                  <a:lnTo>
                    <a:pt x="313" y="229"/>
                  </a:lnTo>
                  <a:lnTo>
                    <a:pt x="316" y="228"/>
                  </a:lnTo>
                  <a:lnTo>
                    <a:pt x="294" y="238"/>
                  </a:lnTo>
                  <a:lnTo>
                    <a:pt x="296" y="236"/>
                  </a:lnTo>
                  <a:lnTo>
                    <a:pt x="290" y="242"/>
                  </a:lnTo>
                  <a:lnTo>
                    <a:pt x="292" y="236"/>
                  </a:lnTo>
                  <a:lnTo>
                    <a:pt x="292" y="243"/>
                  </a:lnTo>
                  <a:cubicBezTo>
                    <a:pt x="292" y="245"/>
                    <a:pt x="291" y="247"/>
                    <a:pt x="289" y="249"/>
                  </a:cubicBezTo>
                  <a:lnTo>
                    <a:pt x="264" y="271"/>
                  </a:lnTo>
                  <a:cubicBezTo>
                    <a:pt x="262" y="272"/>
                    <a:pt x="260" y="273"/>
                    <a:pt x="258" y="272"/>
                  </a:cubicBezTo>
                  <a:lnTo>
                    <a:pt x="229" y="269"/>
                  </a:lnTo>
                  <a:cubicBezTo>
                    <a:pt x="226" y="269"/>
                    <a:pt x="224" y="267"/>
                    <a:pt x="223" y="264"/>
                  </a:cubicBezTo>
                  <a:lnTo>
                    <a:pt x="219" y="255"/>
                  </a:lnTo>
                  <a:lnTo>
                    <a:pt x="221" y="258"/>
                  </a:lnTo>
                  <a:lnTo>
                    <a:pt x="218" y="255"/>
                  </a:lnTo>
                  <a:lnTo>
                    <a:pt x="222" y="257"/>
                  </a:lnTo>
                  <a:lnTo>
                    <a:pt x="209" y="254"/>
                  </a:lnTo>
                  <a:cubicBezTo>
                    <a:pt x="209" y="253"/>
                    <a:pt x="208" y="253"/>
                    <a:pt x="208" y="253"/>
                  </a:cubicBezTo>
                  <a:lnTo>
                    <a:pt x="176" y="237"/>
                  </a:lnTo>
                  <a:cubicBezTo>
                    <a:pt x="174" y="237"/>
                    <a:pt x="173" y="235"/>
                    <a:pt x="172" y="234"/>
                  </a:cubicBezTo>
                  <a:lnTo>
                    <a:pt x="169" y="228"/>
                  </a:lnTo>
                  <a:lnTo>
                    <a:pt x="170" y="230"/>
                  </a:lnTo>
                  <a:lnTo>
                    <a:pt x="148" y="208"/>
                  </a:lnTo>
                  <a:cubicBezTo>
                    <a:pt x="148" y="207"/>
                    <a:pt x="147" y="206"/>
                    <a:pt x="147" y="206"/>
                  </a:cubicBezTo>
                  <a:lnTo>
                    <a:pt x="140" y="193"/>
                  </a:lnTo>
                  <a:lnTo>
                    <a:pt x="137" y="187"/>
                  </a:lnTo>
                  <a:lnTo>
                    <a:pt x="131" y="178"/>
                  </a:lnTo>
                  <a:lnTo>
                    <a:pt x="132" y="180"/>
                  </a:lnTo>
                  <a:lnTo>
                    <a:pt x="126" y="173"/>
                  </a:lnTo>
                  <a:cubicBezTo>
                    <a:pt x="125" y="173"/>
                    <a:pt x="125" y="172"/>
                    <a:pt x="125" y="172"/>
                  </a:cubicBezTo>
                  <a:lnTo>
                    <a:pt x="109" y="144"/>
                  </a:lnTo>
                  <a:lnTo>
                    <a:pt x="105" y="137"/>
                  </a:lnTo>
                  <a:lnTo>
                    <a:pt x="108" y="140"/>
                  </a:lnTo>
                  <a:lnTo>
                    <a:pt x="99" y="134"/>
                  </a:lnTo>
                  <a:cubicBezTo>
                    <a:pt x="97" y="133"/>
                    <a:pt x="96" y="131"/>
                    <a:pt x="95" y="130"/>
                  </a:cubicBezTo>
                  <a:lnTo>
                    <a:pt x="92" y="120"/>
                  </a:lnTo>
                  <a:lnTo>
                    <a:pt x="94" y="123"/>
                  </a:lnTo>
                  <a:lnTo>
                    <a:pt x="91" y="120"/>
                  </a:lnTo>
                  <a:lnTo>
                    <a:pt x="100" y="122"/>
                  </a:lnTo>
                  <a:lnTo>
                    <a:pt x="71" y="134"/>
                  </a:lnTo>
                  <a:cubicBezTo>
                    <a:pt x="70" y="135"/>
                    <a:pt x="68" y="135"/>
                    <a:pt x="66" y="135"/>
                  </a:cubicBezTo>
                  <a:lnTo>
                    <a:pt x="34" y="125"/>
                  </a:lnTo>
                  <a:cubicBezTo>
                    <a:pt x="31" y="124"/>
                    <a:pt x="28" y="121"/>
                    <a:pt x="28" y="118"/>
                  </a:cubicBezTo>
                  <a:lnTo>
                    <a:pt x="28" y="115"/>
                  </a:lnTo>
                  <a:lnTo>
                    <a:pt x="31" y="120"/>
                  </a:lnTo>
                  <a:lnTo>
                    <a:pt x="15" y="105"/>
                  </a:lnTo>
                  <a:cubicBezTo>
                    <a:pt x="13" y="103"/>
                    <a:pt x="12" y="100"/>
                    <a:pt x="12" y="98"/>
                  </a:cubicBezTo>
                  <a:lnTo>
                    <a:pt x="16" y="76"/>
                  </a:lnTo>
                  <a:lnTo>
                    <a:pt x="21" y="85"/>
                  </a:lnTo>
                  <a:lnTo>
                    <a:pt x="12" y="82"/>
                  </a:lnTo>
                  <a:cubicBezTo>
                    <a:pt x="11" y="81"/>
                    <a:pt x="10" y="81"/>
                    <a:pt x="10" y="81"/>
                  </a:cubicBezTo>
                  <a:lnTo>
                    <a:pt x="0" y="74"/>
                  </a:lnTo>
                  <a:lnTo>
                    <a:pt x="9" y="61"/>
                  </a:lnTo>
                  <a:lnTo>
                    <a:pt x="18" y="67"/>
                  </a:lnTo>
                  <a:lnTo>
                    <a:pt x="16" y="66"/>
                  </a:lnTo>
                  <a:lnTo>
                    <a:pt x="26" y="70"/>
                  </a:lnTo>
                  <a:cubicBezTo>
                    <a:pt x="30" y="71"/>
                    <a:pt x="32" y="74"/>
                    <a:pt x="31" y="78"/>
                  </a:cubicBezTo>
                  <a:lnTo>
                    <a:pt x="28" y="100"/>
                  </a:lnTo>
                  <a:lnTo>
                    <a:pt x="26" y="93"/>
                  </a:lnTo>
                  <a:lnTo>
                    <a:pt x="42" y="109"/>
                  </a:lnTo>
                  <a:cubicBezTo>
                    <a:pt x="43" y="110"/>
                    <a:pt x="44" y="112"/>
                    <a:pt x="44" y="115"/>
                  </a:cubicBezTo>
                  <a:lnTo>
                    <a:pt x="44" y="118"/>
                  </a:lnTo>
                  <a:lnTo>
                    <a:pt x="39" y="110"/>
                  </a:lnTo>
                  <a:lnTo>
                    <a:pt x="70" y="119"/>
                  </a:lnTo>
                  <a:lnTo>
                    <a:pt x="65" y="120"/>
                  </a:lnTo>
                  <a:lnTo>
                    <a:pt x="93" y="107"/>
                  </a:lnTo>
                  <a:cubicBezTo>
                    <a:pt x="96" y="106"/>
                    <a:pt x="100" y="107"/>
                    <a:pt x="102" y="109"/>
                  </a:cubicBezTo>
                  <a:lnTo>
                    <a:pt x="105" y="112"/>
                  </a:lnTo>
                  <a:cubicBezTo>
                    <a:pt x="106" y="113"/>
                    <a:pt x="107" y="114"/>
                    <a:pt x="107" y="115"/>
                  </a:cubicBezTo>
                  <a:lnTo>
                    <a:pt x="111" y="125"/>
                  </a:lnTo>
                  <a:lnTo>
                    <a:pt x="107" y="120"/>
                  </a:lnTo>
                  <a:lnTo>
                    <a:pt x="117" y="127"/>
                  </a:lnTo>
                  <a:cubicBezTo>
                    <a:pt x="118" y="127"/>
                    <a:pt x="119" y="128"/>
                    <a:pt x="120" y="130"/>
                  </a:cubicBezTo>
                  <a:lnTo>
                    <a:pt x="123" y="136"/>
                  </a:lnTo>
                  <a:lnTo>
                    <a:pt x="139" y="164"/>
                  </a:lnTo>
                  <a:lnTo>
                    <a:pt x="137" y="162"/>
                  </a:lnTo>
                  <a:lnTo>
                    <a:pt x="144" y="168"/>
                  </a:lnTo>
                  <a:cubicBezTo>
                    <a:pt x="144" y="169"/>
                    <a:pt x="144" y="169"/>
                    <a:pt x="145" y="169"/>
                  </a:cubicBezTo>
                  <a:lnTo>
                    <a:pt x="151" y="180"/>
                  </a:lnTo>
                  <a:lnTo>
                    <a:pt x="155" y="186"/>
                  </a:lnTo>
                  <a:lnTo>
                    <a:pt x="161" y="198"/>
                  </a:lnTo>
                  <a:lnTo>
                    <a:pt x="159" y="196"/>
                  </a:lnTo>
                  <a:lnTo>
                    <a:pt x="182" y="218"/>
                  </a:lnTo>
                  <a:cubicBezTo>
                    <a:pt x="182" y="219"/>
                    <a:pt x="183" y="219"/>
                    <a:pt x="183" y="220"/>
                  </a:cubicBezTo>
                  <a:lnTo>
                    <a:pt x="186" y="226"/>
                  </a:lnTo>
                  <a:lnTo>
                    <a:pt x="183" y="223"/>
                  </a:lnTo>
                  <a:lnTo>
                    <a:pt x="215" y="239"/>
                  </a:lnTo>
                  <a:lnTo>
                    <a:pt x="213" y="238"/>
                  </a:lnTo>
                  <a:lnTo>
                    <a:pt x="226" y="241"/>
                  </a:lnTo>
                  <a:cubicBezTo>
                    <a:pt x="227" y="241"/>
                    <a:pt x="228" y="242"/>
                    <a:pt x="229" y="243"/>
                  </a:cubicBezTo>
                  <a:lnTo>
                    <a:pt x="233" y="246"/>
                  </a:lnTo>
                  <a:cubicBezTo>
                    <a:pt x="233" y="247"/>
                    <a:pt x="234" y="248"/>
                    <a:pt x="235" y="249"/>
                  </a:cubicBezTo>
                  <a:lnTo>
                    <a:pt x="238" y="259"/>
                  </a:lnTo>
                  <a:lnTo>
                    <a:pt x="231" y="253"/>
                  </a:lnTo>
                  <a:lnTo>
                    <a:pt x="260" y="257"/>
                  </a:lnTo>
                  <a:lnTo>
                    <a:pt x="253" y="258"/>
                  </a:lnTo>
                  <a:lnTo>
                    <a:pt x="279" y="237"/>
                  </a:lnTo>
                  <a:lnTo>
                    <a:pt x="276" y="243"/>
                  </a:lnTo>
                  <a:lnTo>
                    <a:pt x="276" y="236"/>
                  </a:lnTo>
                  <a:cubicBezTo>
                    <a:pt x="276" y="234"/>
                    <a:pt x="277" y="232"/>
                    <a:pt x="279" y="231"/>
                  </a:cubicBezTo>
                  <a:lnTo>
                    <a:pt x="285" y="224"/>
                  </a:lnTo>
                  <a:cubicBezTo>
                    <a:pt x="286" y="224"/>
                    <a:pt x="286" y="223"/>
                    <a:pt x="287" y="223"/>
                  </a:cubicBezTo>
                  <a:lnTo>
                    <a:pt x="310" y="213"/>
                  </a:lnTo>
                  <a:cubicBezTo>
                    <a:pt x="311" y="213"/>
                    <a:pt x="312" y="213"/>
                    <a:pt x="313" y="213"/>
                  </a:cubicBezTo>
                  <a:lnTo>
                    <a:pt x="319" y="213"/>
                  </a:lnTo>
                  <a:cubicBezTo>
                    <a:pt x="323" y="213"/>
                    <a:pt x="326" y="215"/>
                    <a:pt x="327" y="218"/>
                  </a:cubicBezTo>
                  <a:lnTo>
                    <a:pt x="330" y="228"/>
                  </a:lnTo>
                  <a:lnTo>
                    <a:pt x="326" y="223"/>
                  </a:lnTo>
                  <a:lnTo>
                    <a:pt x="342" y="233"/>
                  </a:lnTo>
                  <a:cubicBezTo>
                    <a:pt x="344" y="233"/>
                    <a:pt x="345" y="234"/>
                    <a:pt x="345" y="236"/>
                  </a:cubicBezTo>
                  <a:lnTo>
                    <a:pt x="348" y="242"/>
                  </a:lnTo>
                  <a:lnTo>
                    <a:pt x="339" y="238"/>
                  </a:lnTo>
                  <a:lnTo>
                    <a:pt x="352" y="235"/>
                  </a:lnTo>
                  <a:lnTo>
                    <a:pt x="348" y="237"/>
                  </a:lnTo>
                  <a:lnTo>
                    <a:pt x="352" y="234"/>
                  </a:lnTo>
                  <a:lnTo>
                    <a:pt x="351" y="235"/>
                  </a:lnTo>
                  <a:lnTo>
                    <a:pt x="360" y="222"/>
                  </a:lnTo>
                  <a:cubicBezTo>
                    <a:pt x="362" y="221"/>
                    <a:pt x="363" y="220"/>
                    <a:pt x="365" y="219"/>
                  </a:cubicBezTo>
                  <a:lnTo>
                    <a:pt x="378" y="216"/>
                  </a:lnTo>
                  <a:lnTo>
                    <a:pt x="372" y="226"/>
                  </a:lnTo>
                  <a:lnTo>
                    <a:pt x="369" y="217"/>
                  </a:lnTo>
                  <a:cubicBezTo>
                    <a:pt x="368" y="216"/>
                    <a:pt x="368" y="214"/>
                    <a:pt x="369" y="213"/>
                  </a:cubicBezTo>
                  <a:lnTo>
                    <a:pt x="372" y="200"/>
                  </a:lnTo>
                  <a:cubicBezTo>
                    <a:pt x="372" y="197"/>
                    <a:pt x="375" y="195"/>
                    <a:pt x="378" y="194"/>
                  </a:cubicBezTo>
                  <a:lnTo>
                    <a:pt x="390" y="191"/>
                  </a:lnTo>
                  <a:lnTo>
                    <a:pt x="388" y="192"/>
                  </a:lnTo>
                  <a:lnTo>
                    <a:pt x="397" y="186"/>
                  </a:lnTo>
                  <a:cubicBezTo>
                    <a:pt x="399" y="185"/>
                    <a:pt x="402" y="184"/>
                    <a:pt x="404" y="185"/>
                  </a:cubicBezTo>
                  <a:lnTo>
                    <a:pt x="423" y="191"/>
                  </a:lnTo>
                  <a:lnTo>
                    <a:pt x="421" y="191"/>
                  </a:lnTo>
                  <a:lnTo>
                    <a:pt x="430" y="191"/>
                  </a:lnTo>
                  <a:cubicBezTo>
                    <a:pt x="431" y="191"/>
                    <a:pt x="431" y="191"/>
                    <a:pt x="432" y="191"/>
                  </a:cubicBezTo>
                  <a:lnTo>
                    <a:pt x="448" y="194"/>
                  </a:lnTo>
                  <a:lnTo>
                    <a:pt x="444" y="194"/>
                  </a:lnTo>
                  <a:lnTo>
                    <a:pt x="453" y="191"/>
                  </a:lnTo>
                  <a:lnTo>
                    <a:pt x="449" y="194"/>
                  </a:lnTo>
                  <a:lnTo>
                    <a:pt x="462" y="176"/>
                  </a:lnTo>
                  <a:lnTo>
                    <a:pt x="461" y="182"/>
                  </a:lnTo>
                  <a:lnTo>
                    <a:pt x="458" y="170"/>
                  </a:lnTo>
                  <a:cubicBezTo>
                    <a:pt x="457" y="169"/>
                    <a:pt x="457" y="168"/>
                    <a:pt x="457" y="168"/>
                  </a:cubicBezTo>
                  <a:lnTo>
                    <a:pt x="457" y="165"/>
                  </a:lnTo>
                  <a:lnTo>
                    <a:pt x="462" y="172"/>
                  </a:lnTo>
                  <a:lnTo>
                    <a:pt x="449" y="166"/>
                  </a:lnTo>
                  <a:lnTo>
                    <a:pt x="456" y="166"/>
                  </a:lnTo>
                  <a:lnTo>
                    <a:pt x="443" y="172"/>
                  </a:lnTo>
                  <a:cubicBezTo>
                    <a:pt x="440" y="173"/>
                    <a:pt x="437" y="173"/>
                    <a:pt x="434" y="170"/>
                  </a:cubicBezTo>
                  <a:lnTo>
                    <a:pt x="428" y="164"/>
                  </a:lnTo>
                  <a:cubicBezTo>
                    <a:pt x="427" y="163"/>
                    <a:pt x="426" y="161"/>
                    <a:pt x="426" y="160"/>
                  </a:cubicBezTo>
                  <a:lnTo>
                    <a:pt x="422" y="144"/>
                  </a:lnTo>
                  <a:lnTo>
                    <a:pt x="423" y="146"/>
                  </a:lnTo>
                  <a:lnTo>
                    <a:pt x="417" y="130"/>
                  </a:lnTo>
                  <a:lnTo>
                    <a:pt x="424" y="135"/>
                  </a:lnTo>
                  <a:lnTo>
                    <a:pt x="414" y="135"/>
                  </a:lnTo>
                  <a:cubicBezTo>
                    <a:pt x="414" y="135"/>
                    <a:pt x="413" y="135"/>
                    <a:pt x="413" y="135"/>
                  </a:cubicBezTo>
                  <a:lnTo>
                    <a:pt x="400" y="132"/>
                  </a:lnTo>
                  <a:lnTo>
                    <a:pt x="404" y="132"/>
                  </a:lnTo>
                  <a:lnTo>
                    <a:pt x="391" y="135"/>
                  </a:lnTo>
                  <a:cubicBezTo>
                    <a:pt x="390" y="135"/>
                    <a:pt x="390" y="135"/>
                    <a:pt x="389" y="135"/>
                  </a:cubicBezTo>
                  <a:lnTo>
                    <a:pt x="373" y="135"/>
                  </a:lnTo>
                  <a:lnTo>
                    <a:pt x="367" y="135"/>
                  </a:lnTo>
                  <a:cubicBezTo>
                    <a:pt x="362" y="135"/>
                    <a:pt x="359" y="132"/>
                    <a:pt x="359" y="127"/>
                  </a:cubicBezTo>
                  <a:lnTo>
                    <a:pt x="359" y="111"/>
                  </a:lnTo>
                  <a:lnTo>
                    <a:pt x="360" y="116"/>
                  </a:lnTo>
                  <a:lnTo>
                    <a:pt x="354" y="107"/>
                  </a:lnTo>
                  <a:cubicBezTo>
                    <a:pt x="352" y="104"/>
                    <a:pt x="352" y="102"/>
                    <a:pt x="353" y="99"/>
                  </a:cubicBezTo>
                  <a:lnTo>
                    <a:pt x="359" y="83"/>
                  </a:lnTo>
                  <a:lnTo>
                    <a:pt x="361" y="92"/>
                  </a:lnTo>
                  <a:lnTo>
                    <a:pt x="352" y="83"/>
                  </a:lnTo>
                  <a:lnTo>
                    <a:pt x="357" y="85"/>
                  </a:lnTo>
                  <a:lnTo>
                    <a:pt x="345" y="85"/>
                  </a:lnTo>
                  <a:cubicBezTo>
                    <a:pt x="342" y="85"/>
                    <a:pt x="339" y="83"/>
                    <a:pt x="337" y="81"/>
                  </a:cubicBezTo>
                  <a:lnTo>
                    <a:pt x="334" y="75"/>
                  </a:lnTo>
                  <a:lnTo>
                    <a:pt x="336" y="77"/>
                  </a:lnTo>
                  <a:lnTo>
                    <a:pt x="321" y="65"/>
                  </a:lnTo>
                  <a:lnTo>
                    <a:pt x="325" y="66"/>
                  </a:lnTo>
                  <a:lnTo>
                    <a:pt x="313" y="66"/>
                  </a:lnTo>
                  <a:cubicBezTo>
                    <a:pt x="311" y="66"/>
                    <a:pt x="309" y="66"/>
                    <a:pt x="307" y="64"/>
                  </a:cubicBezTo>
                  <a:lnTo>
                    <a:pt x="303" y="60"/>
                  </a:lnTo>
                  <a:lnTo>
                    <a:pt x="291" y="45"/>
                  </a:lnTo>
                  <a:lnTo>
                    <a:pt x="302" y="45"/>
                  </a:lnTo>
                  <a:lnTo>
                    <a:pt x="293" y="55"/>
                  </a:lnTo>
                  <a:cubicBezTo>
                    <a:pt x="291" y="57"/>
                    <a:pt x="288" y="57"/>
                    <a:pt x="285" y="57"/>
                  </a:cubicBezTo>
                  <a:lnTo>
                    <a:pt x="273" y="54"/>
                  </a:lnTo>
                  <a:cubicBezTo>
                    <a:pt x="271" y="53"/>
                    <a:pt x="270" y="53"/>
                    <a:pt x="269" y="52"/>
                  </a:cubicBezTo>
                  <a:lnTo>
                    <a:pt x="263" y="45"/>
                  </a:lnTo>
                  <a:lnTo>
                    <a:pt x="265" y="47"/>
                  </a:lnTo>
                  <a:lnTo>
                    <a:pt x="258" y="44"/>
                  </a:lnTo>
                  <a:lnTo>
                    <a:pt x="262" y="45"/>
                  </a:lnTo>
                  <a:lnTo>
                    <a:pt x="246" y="45"/>
                  </a:lnTo>
                  <a:cubicBezTo>
                    <a:pt x="245" y="45"/>
                    <a:pt x="244" y="44"/>
                    <a:pt x="242" y="44"/>
                  </a:cubicBezTo>
                  <a:lnTo>
                    <a:pt x="230" y="38"/>
                  </a:lnTo>
                  <a:cubicBezTo>
                    <a:pt x="226" y="36"/>
                    <a:pt x="224" y="31"/>
                    <a:pt x="226" y="27"/>
                  </a:cubicBezTo>
                  <a:lnTo>
                    <a:pt x="235" y="5"/>
                  </a:lnTo>
                  <a:lnTo>
                    <a:pt x="246" y="16"/>
                  </a:lnTo>
                  <a:lnTo>
                    <a:pt x="234" y="22"/>
                  </a:lnTo>
                  <a:cubicBezTo>
                    <a:pt x="233" y="22"/>
                    <a:pt x="231" y="23"/>
                    <a:pt x="230" y="23"/>
                  </a:cubicBezTo>
                  <a:lnTo>
                    <a:pt x="217" y="23"/>
                  </a:lnTo>
                  <a:lnTo>
                    <a:pt x="221" y="22"/>
                  </a:lnTo>
                  <a:lnTo>
                    <a:pt x="186" y="38"/>
                  </a:lnTo>
                  <a:lnTo>
                    <a:pt x="190" y="34"/>
                  </a:lnTo>
                  <a:lnTo>
                    <a:pt x="183" y="46"/>
                  </a:lnTo>
                  <a:cubicBezTo>
                    <a:pt x="182" y="48"/>
                    <a:pt x="181" y="49"/>
                    <a:pt x="180" y="50"/>
                  </a:cubicBezTo>
                  <a:lnTo>
                    <a:pt x="167" y="56"/>
                  </a:lnTo>
                  <a:cubicBezTo>
                    <a:pt x="166" y="57"/>
                    <a:pt x="166" y="57"/>
                    <a:pt x="165" y="57"/>
                  </a:cubicBezTo>
                  <a:lnTo>
                    <a:pt x="136" y="63"/>
                  </a:lnTo>
                  <a:cubicBezTo>
                    <a:pt x="135" y="63"/>
                    <a:pt x="134" y="63"/>
                    <a:pt x="133" y="63"/>
                  </a:cubicBezTo>
                  <a:lnTo>
                    <a:pt x="121" y="60"/>
                  </a:lnTo>
                  <a:lnTo>
                    <a:pt x="105" y="57"/>
                  </a:lnTo>
                  <a:lnTo>
                    <a:pt x="107" y="57"/>
                  </a:lnTo>
                  <a:lnTo>
                    <a:pt x="88" y="60"/>
                  </a:lnTo>
                  <a:cubicBezTo>
                    <a:pt x="88" y="60"/>
                    <a:pt x="87" y="60"/>
                    <a:pt x="86" y="60"/>
                  </a:cubicBezTo>
                  <a:lnTo>
                    <a:pt x="67" y="57"/>
                  </a:lnTo>
                  <a:cubicBezTo>
                    <a:pt x="66" y="57"/>
                    <a:pt x="66" y="57"/>
                    <a:pt x="66" y="57"/>
                  </a:cubicBezTo>
                  <a:lnTo>
                    <a:pt x="56" y="54"/>
                  </a:lnTo>
                  <a:lnTo>
                    <a:pt x="58" y="54"/>
                  </a:lnTo>
                  <a:lnTo>
                    <a:pt x="52" y="54"/>
                  </a:lnTo>
                  <a:lnTo>
                    <a:pt x="55" y="53"/>
                  </a:lnTo>
                  <a:lnTo>
                    <a:pt x="8" y="75"/>
                  </a:lnTo>
                  <a:lnTo>
                    <a:pt x="1" y="61"/>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1" name="Freeform 945"/>
            <p:cNvSpPr>
              <a:spLocks/>
            </p:cNvSpPr>
            <p:nvPr/>
          </p:nvSpPr>
          <p:spPr bwMode="auto">
            <a:xfrm>
              <a:off x="5363209" y="4845557"/>
              <a:ext cx="458908" cy="556520"/>
            </a:xfrm>
            <a:custGeom>
              <a:avLst/>
              <a:gdLst/>
              <a:ahLst/>
              <a:cxnLst>
                <a:cxn ang="0">
                  <a:pos x="22" y="265"/>
                </a:cxn>
                <a:cxn ang="0">
                  <a:pos x="17" y="278"/>
                </a:cxn>
                <a:cxn ang="0">
                  <a:pos x="5" y="301"/>
                </a:cxn>
                <a:cxn ang="0">
                  <a:pos x="23" y="304"/>
                </a:cxn>
                <a:cxn ang="0">
                  <a:pos x="36" y="313"/>
                </a:cxn>
                <a:cxn ang="0">
                  <a:pos x="74" y="281"/>
                </a:cxn>
                <a:cxn ang="0">
                  <a:pos x="92" y="280"/>
                </a:cxn>
                <a:cxn ang="0">
                  <a:pos x="104" y="272"/>
                </a:cxn>
                <a:cxn ang="0">
                  <a:pos x="123" y="257"/>
                </a:cxn>
                <a:cxn ang="0">
                  <a:pos x="130" y="257"/>
                </a:cxn>
                <a:cxn ang="0">
                  <a:pos x="140" y="242"/>
                </a:cxn>
                <a:cxn ang="0">
                  <a:pos x="165" y="217"/>
                </a:cxn>
                <a:cxn ang="0">
                  <a:pos x="177" y="200"/>
                </a:cxn>
                <a:cxn ang="0">
                  <a:pos x="181" y="181"/>
                </a:cxn>
                <a:cxn ang="0">
                  <a:pos x="171" y="164"/>
                </a:cxn>
                <a:cxn ang="0">
                  <a:pos x="183" y="151"/>
                </a:cxn>
                <a:cxn ang="0">
                  <a:pos x="188" y="142"/>
                </a:cxn>
                <a:cxn ang="0">
                  <a:pos x="193" y="129"/>
                </a:cxn>
                <a:cxn ang="0">
                  <a:pos x="200" y="123"/>
                </a:cxn>
                <a:cxn ang="0">
                  <a:pos x="202" y="126"/>
                </a:cxn>
                <a:cxn ang="0">
                  <a:pos x="212" y="130"/>
                </a:cxn>
                <a:cxn ang="0">
                  <a:pos x="226" y="159"/>
                </a:cxn>
                <a:cxn ang="0">
                  <a:pos x="227" y="183"/>
                </a:cxn>
                <a:cxn ang="0">
                  <a:pos x="237" y="193"/>
                </a:cxn>
                <a:cxn ang="0">
                  <a:pos x="244" y="218"/>
                </a:cxn>
                <a:cxn ang="0">
                  <a:pos x="267" y="226"/>
                </a:cxn>
                <a:cxn ang="0">
                  <a:pos x="276" y="211"/>
                </a:cxn>
                <a:cxn ang="0">
                  <a:pos x="280" y="168"/>
                </a:cxn>
                <a:cxn ang="0">
                  <a:pos x="279" y="129"/>
                </a:cxn>
                <a:cxn ang="0">
                  <a:pos x="285" y="102"/>
                </a:cxn>
                <a:cxn ang="0">
                  <a:pos x="285" y="83"/>
                </a:cxn>
                <a:cxn ang="0">
                  <a:pos x="262" y="67"/>
                </a:cxn>
                <a:cxn ang="0">
                  <a:pos x="234" y="71"/>
                </a:cxn>
                <a:cxn ang="0">
                  <a:pos x="222" y="37"/>
                </a:cxn>
                <a:cxn ang="0">
                  <a:pos x="194" y="45"/>
                </a:cxn>
                <a:cxn ang="0">
                  <a:pos x="162" y="60"/>
                </a:cxn>
                <a:cxn ang="0">
                  <a:pos x="154" y="39"/>
                </a:cxn>
                <a:cxn ang="0">
                  <a:pos x="129" y="11"/>
                </a:cxn>
                <a:cxn ang="0">
                  <a:pos x="93" y="34"/>
                </a:cxn>
                <a:cxn ang="0">
                  <a:pos x="93" y="40"/>
                </a:cxn>
                <a:cxn ang="0">
                  <a:pos x="84" y="55"/>
                </a:cxn>
                <a:cxn ang="0">
                  <a:pos x="63" y="66"/>
                </a:cxn>
                <a:cxn ang="0">
                  <a:pos x="69" y="81"/>
                </a:cxn>
                <a:cxn ang="0">
                  <a:pos x="66" y="93"/>
                </a:cxn>
                <a:cxn ang="0">
                  <a:pos x="56" y="116"/>
                </a:cxn>
                <a:cxn ang="0">
                  <a:pos x="47" y="123"/>
                </a:cxn>
                <a:cxn ang="0">
                  <a:pos x="51" y="140"/>
                </a:cxn>
                <a:cxn ang="0">
                  <a:pos x="60" y="162"/>
                </a:cxn>
                <a:cxn ang="0">
                  <a:pos x="43" y="170"/>
                </a:cxn>
                <a:cxn ang="0">
                  <a:pos x="30" y="196"/>
                </a:cxn>
                <a:cxn ang="0">
                  <a:pos x="19" y="219"/>
                </a:cxn>
                <a:cxn ang="0">
                  <a:pos x="1" y="241"/>
                </a:cxn>
              </a:cxnLst>
              <a:rect l="0" t="0" r="r" b="b"/>
              <a:pathLst>
                <a:path w="288" h="318">
                  <a:moveTo>
                    <a:pt x="0" y="248"/>
                  </a:moveTo>
                  <a:lnTo>
                    <a:pt x="3" y="257"/>
                  </a:lnTo>
                  <a:lnTo>
                    <a:pt x="5" y="259"/>
                  </a:lnTo>
                  <a:lnTo>
                    <a:pt x="19" y="263"/>
                  </a:lnTo>
                  <a:lnTo>
                    <a:pt x="22" y="265"/>
                  </a:lnTo>
                  <a:lnTo>
                    <a:pt x="22" y="269"/>
                  </a:lnTo>
                  <a:lnTo>
                    <a:pt x="19" y="270"/>
                  </a:lnTo>
                  <a:lnTo>
                    <a:pt x="19" y="271"/>
                  </a:lnTo>
                  <a:lnTo>
                    <a:pt x="17" y="276"/>
                  </a:lnTo>
                  <a:lnTo>
                    <a:pt x="17" y="278"/>
                  </a:lnTo>
                  <a:lnTo>
                    <a:pt x="17" y="286"/>
                  </a:lnTo>
                  <a:lnTo>
                    <a:pt x="16" y="293"/>
                  </a:lnTo>
                  <a:lnTo>
                    <a:pt x="12" y="295"/>
                  </a:lnTo>
                  <a:lnTo>
                    <a:pt x="10" y="299"/>
                  </a:lnTo>
                  <a:lnTo>
                    <a:pt x="5" y="301"/>
                  </a:lnTo>
                  <a:lnTo>
                    <a:pt x="5" y="303"/>
                  </a:lnTo>
                  <a:lnTo>
                    <a:pt x="9" y="306"/>
                  </a:lnTo>
                  <a:lnTo>
                    <a:pt x="11" y="306"/>
                  </a:lnTo>
                  <a:lnTo>
                    <a:pt x="15" y="301"/>
                  </a:lnTo>
                  <a:lnTo>
                    <a:pt x="23" y="304"/>
                  </a:lnTo>
                  <a:lnTo>
                    <a:pt x="25" y="306"/>
                  </a:lnTo>
                  <a:lnTo>
                    <a:pt x="23" y="309"/>
                  </a:lnTo>
                  <a:lnTo>
                    <a:pt x="23" y="318"/>
                  </a:lnTo>
                  <a:lnTo>
                    <a:pt x="34" y="318"/>
                  </a:lnTo>
                  <a:lnTo>
                    <a:pt x="36" y="313"/>
                  </a:lnTo>
                  <a:lnTo>
                    <a:pt x="48" y="301"/>
                  </a:lnTo>
                  <a:lnTo>
                    <a:pt x="55" y="289"/>
                  </a:lnTo>
                  <a:lnTo>
                    <a:pt x="68" y="286"/>
                  </a:lnTo>
                  <a:lnTo>
                    <a:pt x="72" y="282"/>
                  </a:lnTo>
                  <a:lnTo>
                    <a:pt x="74" y="281"/>
                  </a:lnTo>
                  <a:lnTo>
                    <a:pt x="79" y="285"/>
                  </a:lnTo>
                  <a:lnTo>
                    <a:pt x="80" y="282"/>
                  </a:lnTo>
                  <a:lnTo>
                    <a:pt x="86" y="280"/>
                  </a:lnTo>
                  <a:lnTo>
                    <a:pt x="91" y="281"/>
                  </a:lnTo>
                  <a:lnTo>
                    <a:pt x="92" y="280"/>
                  </a:lnTo>
                  <a:lnTo>
                    <a:pt x="96" y="278"/>
                  </a:lnTo>
                  <a:lnTo>
                    <a:pt x="98" y="280"/>
                  </a:lnTo>
                  <a:lnTo>
                    <a:pt x="99" y="276"/>
                  </a:lnTo>
                  <a:lnTo>
                    <a:pt x="99" y="275"/>
                  </a:lnTo>
                  <a:lnTo>
                    <a:pt x="104" y="272"/>
                  </a:lnTo>
                  <a:lnTo>
                    <a:pt x="108" y="274"/>
                  </a:lnTo>
                  <a:lnTo>
                    <a:pt x="114" y="263"/>
                  </a:lnTo>
                  <a:lnTo>
                    <a:pt x="116" y="260"/>
                  </a:lnTo>
                  <a:lnTo>
                    <a:pt x="118" y="257"/>
                  </a:lnTo>
                  <a:lnTo>
                    <a:pt x="123" y="257"/>
                  </a:lnTo>
                  <a:lnTo>
                    <a:pt x="120" y="252"/>
                  </a:lnTo>
                  <a:lnTo>
                    <a:pt x="123" y="249"/>
                  </a:lnTo>
                  <a:lnTo>
                    <a:pt x="127" y="253"/>
                  </a:lnTo>
                  <a:lnTo>
                    <a:pt x="129" y="254"/>
                  </a:lnTo>
                  <a:lnTo>
                    <a:pt x="130" y="257"/>
                  </a:lnTo>
                  <a:lnTo>
                    <a:pt x="133" y="254"/>
                  </a:lnTo>
                  <a:lnTo>
                    <a:pt x="135" y="252"/>
                  </a:lnTo>
                  <a:lnTo>
                    <a:pt x="139" y="248"/>
                  </a:lnTo>
                  <a:lnTo>
                    <a:pt x="140" y="245"/>
                  </a:lnTo>
                  <a:lnTo>
                    <a:pt x="140" y="242"/>
                  </a:lnTo>
                  <a:lnTo>
                    <a:pt x="151" y="231"/>
                  </a:lnTo>
                  <a:lnTo>
                    <a:pt x="152" y="229"/>
                  </a:lnTo>
                  <a:lnTo>
                    <a:pt x="153" y="226"/>
                  </a:lnTo>
                  <a:lnTo>
                    <a:pt x="160" y="222"/>
                  </a:lnTo>
                  <a:lnTo>
                    <a:pt x="165" y="217"/>
                  </a:lnTo>
                  <a:lnTo>
                    <a:pt x="169" y="216"/>
                  </a:lnTo>
                  <a:lnTo>
                    <a:pt x="170" y="212"/>
                  </a:lnTo>
                  <a:lnTo>
                    <a:pt x="170" y="208"/>
                  </a:lnTo>
                  <a:lnTo>
                    <a:pt x="175" y="201"/>
                  </a:lnTo>
                  <a:lnTo>
                    <a:pt x="177" y="200"/>
                  </a:lnTo>
                  <a:lnTo>
                    <a:pt x="182" y="193"/>
                  </a:lnTo>
                  <a:lnTo>
                    <a:pt x="179" y="189"/>
                  </a:lnTo>
                  <a:lnTo>
                    <a:pt x="181" y="187"/>
                  </a:lnTo>
                  <a:lnTo>
                    <a:pt x="179" y="183"/>
                  </a:lnTo>
                  <a:lnTo>
                    <a:pt x="181" y="181"/>
                  </a:lnTo>
                  <a:lnTo>
                    <a:pt x="179" y="180"/>
                  </a:lnTo>
                  <a:lnTo>
                    <a:pt x="177" y="180"/>
                  </a:lnTo>
                  <a:lnTo>
                    <a:pt x="175" y="176"/>
                  </a:lnTo>
                  <a:lnTo>
                    <a:pt x="171" y="172"/>
                  </a:lnTo>
                  <a:lnTo>
                    <a:pt x="171" y="164"/>
                  </a:lnTo>
                  <a:lnTo>
                    <a:pt x="174" y="163"/>
                  </a:lnTo>
                  <a:lnTo>
                    <a:pt x="175" y="159"/>
                  </a:lnTo>
                  <a:lnTo>
                    <a:pt x="174" y="157"/>
                  </a:lnTo>
                  <a:lnTo>
                    <a:pt x="176" y="156"/>
                  </a:lnTo>
                  <a:lnTo>
                    <a:pt x="183" y="151"/>
                  </a:lnTo>
                  <a:lnTo>
                    <a:pt x="184" y="147"/>
                  </a:lnTo>
                  <a:lnTo>
                    <a:pt x="187" y="148"/>
                  </a:lnTo>
                  <a:lnTo>
                    <a:pt x="187" y="146"/>
                  </a:lnTo>
                  <a:lnTo>
                    <a:pt x="188" y="144"/>
                  </a:lnTo>
                  <a:lnTo>
                    <a:pt x="188" y="142"/>
                  </a:lnTo>
                  <a:lnTo>
                    <a:pt x="189" y="140"/>
                  </a:lnTo>
                  <a:lnTo>
                    <a:pt x="189" y="138"/>
                  </a:lnTo>
                  <a:lnTo>
                    <a:pt x="189" y="136"/>
                  </a:lnTo>
                  <a:lnTo>
                    <a:pt x="189" y="132"/>
                  </a:lnTo>
                  <a:lnTo>
                    <a:pt x="193" y="129"/>
                  </a:lnTo>
                  <a:lnTo>
                    <a:pt x="196" y="130"/>
                  </a:lnTo>
                  <a:lnTo>
                    <a:pt x="197" y="129"/>
                  </a:lnTo>
                  <a:lnTo>
                    <a:pt x="197" y="127"/>
                  </a:lnTo>
                  <a:lnTo>
                    <a:pt x="200" y="126"/>
                  </a:lnTo>
                  <a:lnTo>
                    <a:pt x="200" y="123"/>
                  </a:lnTo>
                  <a:lnTo>
                    <a:pt x="202" y="116"/>
                  </a:lnTo>
                  <a:lnTo>
                    <a:pt x="204" y="116"/>
                  </a:lnTo>
                  <a:lnTo>
                    <a:pt x="204" y="119"/>
                  </a:lnTo>
                  <a:lnTo>
                    <a:pt x="202" y="123"/>
                  </a:lnTo>
                  <a:lnTo>
                    <a:pt x="202" y="126"/>
                  </a:lnTo>
                  <a:lnTo>
                    <a:pt x="203" y="127"/>
                  </a:lnTo>
                  <a:lnTo>
                    <a:pt x="206" y="127"/>
                  </a:lnTo>
                  <a:lnTo>
                    <a:pt x="208" y="127"/>
                  </a:lnTo>
                  <a:lnTo>
                    <a:pt x="213" y="128"/>
                  </a:lnTo>
                  <a:lnTo>
                    <a:pt x="212" y="130"/>
                  </a:lnTo>
                  <a:lnTo>
                    <a:pt x="213" y="135"/>
                  </a:lnTo>
                  <a:lnTo>
                    <a:pt x="213" y="144"/>
                  </a:lnTo>
                  <a:lnTo>
                    <a:pt x="213" y="145"/>
                  </a:lnTo>
                  <a:lnTo>
                    <a:pt x="225" y="153"/>
                  </a:lnTo>
                  <a:lnTo>
                    <a:pt x="226" y="159"/>
                  </a:lnTo>
                  <a:lnTo>
                    <a:pt x="227" y="170"/>
                  </a:lnTo>
                  <a:lnTo>
                    <a:pt x="231" y="174"/>
                  </a:lnTo>
                  <a:lnTo>
                    <a:pt x="231" y="176"/>
                  </a:lnTo>
                  <a:lnTo>
                    <a:pt x="227" y="177"/>
                  </a:lnTo>
                  <a:lnTo>
                    <a:pt x="227" y="183"/>
                  </a:lnTo>
                  <a:lnTo>
                    <a:pt x="229" y="186"/>
                  </a:lnTo>
                  <a:lnTo>
                    <a:pt x="229" y="188"/>
                  </a:lnTo>
                  <a:lnTo>
                    <a:pt x="233" y="189"/>
                  </a:lnTo>
                  <a:lnTo>
                    <a:pt x="234" y="193"/>
                  </a:lnTo>
                  <a:lnTo>
                    <a:pt x="237" y="193"/>
                  </a:lnTo>
                  <a:lnTo>
                    <a:pt x="237" y="199"/>
                  </a:lnTo>
                  <a:lnTo>
                    <a:pt x="237" y="202"/>
                  </a:lnTo>
                  <a:lnTo>
                    <a:pt x="240" y="211"/>
                  </a:lnTo>
                  <a:lnTo>
                    <a:pt x="244" y="214"/>
                  </a:lnTo>
                  <a:lnTo>
                    <a:pt x="244" y="218"/>
                  </a:lnTo>
                  <a:lnTo>
                    <a:pt x="247" y="224"/>
                  </a:lnTo>
                  <a:lnTo>
                    <a:pt x="253" y="225"/>
                  </a:lnTo>
                  <a:lnTo>
                    <a:pt x="259" y="225"/>
                  </a:lnTo>
                  <a:lnTo>
                    <a:pt x="262" y="226"/>
                  </a:lnTo>
                  <a:lnTo>
                    <a:pt x="267" y="226"/>
                  </a:lnTo>
                  <a:lnTo>
                    <a:pt x="269" y="225"/>
                  </a:lnTo>
                  <a:lnTo>
                    <a:pt x="270" y="224"/>
                  </a:lnTo>
                  <a:lnTo>
                    <a:pt x="274" y="219"/>
                  </a:lnTo>
                  <a:lnTo>
                    <a:pt x="276" y="216"/>
                  </a:lnTo>
                  <a:lnTo>
                    <a:pt x="276" y="211"/>
                  </a:lnTo>
                  <a:lnTo>
                    <a:pt x="277" y="200"/>
                  </a:lnTo>
                  <a:lnTo>
                    <a:pt x="276" y="186"/>
                  </a:lnTo>
                  <a:lnTo>
                    <a:pt x="277" y="180"/>
                  </a:lnTo>
                  <a:lnTo>
                    <a:pt x="280" y="177"/>
                  </a:lnTo>
                  <a:lnTo>
                    <a:pt x="280" y="168"/>
                  </a:lnTo>
                  <a:lnTo>
                    <a:pt x="279" y="162"/>
                  </a:lnTo>
                  <a:lnTo>
                    <a:pt x="280" y="153"/>
                  </a:lnTo>
                  <a:lnTo>
                    <a:pt x="279" y="144"/>
                  </a:lnTo>
                  <a:lnTo>
                    <a:pt x="279" y="130"/>
                  </a:lnTo>
                  <a:lnTo>
                    <a:pt x="279" y="129"/>
                  </a:lnTo>
                  <a:lnTo>
                    <a:pt x="274" y="123"/>
                  </a:lnTo>
                  <a:lnTo>
                    <a:pt x="275" y="115"/>
                  </a:lnTo>
                  <a:lnTo>
                    <a:pt x="271" y="113"/>
                  </a:lnTo>
                  <a:lnTo>
                    <a:pt x="267" y="111"/>
                  </a:lnTo>
                  <a:lnTo>
                    <a:pt x="285" y="102"/>
                  </a:lnTo>
                  <a:lnTo>
                    <a:pt x="288" y="96"/>
                  </a:lnTo>
                  <a:lnTo>
                    <a:pt x="287" y="90"/>
                  </a:lnTo>
                  <a:lnTo>
                    <a:pt x="287" y="89"/>
                  </a:lnTo>
                  <a:lnTo>
                    <a:pt x="287" y="87"/>
                  </a:lnTo>
                  <a:lnTo>
                    <a:pt x="285" y="83"/>
                  </a:lnTo>
                  <a:lnTo>
                    <a:pt x="282" y="79"/>
                  </a:lnTo>
                  <a:lnTo>
                    <a:pt x="280" y="71"/>
                  </a:lnTo>
                  <a:lnTo>
                    <a:pt x="277" y="67"/>
                  </a:lnTo>
                  <a:lnTo>
                    <a:pt x="275" y="67"/>
                  </a:lnTo>
                  <a:lnTo>
                    <a:pt x="262" y="67"/>
                  </a:lnTo>
                  <a:lnTo>
                    <a:pt x="257" y="66"/>
                  </a:lnTo>
                  <a:lnTo>
                    <a:pt x="245" y="65"/>
                  </a:lnTo>
                  <a:lnTo>
                    <a:pt x="244" y="64"/>
                  </a:lnTo>
                  <a:lnTo>
                    <a:pt x="241" y="67"/>
                  </a:lnTo>
                  <a:lnTo>
                    <a:pt x="234" y="71"/>
                  </a:lnTo>
                  <a:lnTo>
                    <a:pt x="227" y="71"/>
                  </a:lnTo>
                  <a:lnTo>
                    <a:pt x="227" y="67"/>
                  </a:lnTo>
                  <a:lnTo>
                    <a:pt x="231" y="52"/>
                  </a:lnTo>
                  <a:lnTo>
                    <a:pt x="226" y="39"/>
                  </a:lnTo>
                  <a:lnTo>
                    <a:pt x="222" y="37"/>
                  </a:lnTo>
                  <a:lnTo>
                    <a:pt x="215" y="37"/>
                  </a:lnTo>
                  <a:lnTo>
                    <a:pt x="213" y="39"/>
                  </a:lnTo>
                  <a:lnTo>
                    <a:pt x="207" y="39"/>
                  </a:lnTo>
                  <a:lnTo>
                    <a:pt x="201" y="41"/>
                  </a:lnTo>
                  <a:lnTo>
                    <a:pt x="194" y="45"/>
                  </a:lnTo>
                  <a:lnTo>
                    <a:pt x="187" y="60"/>
                  </a:lnTo>
                  <a:lnTo>
                    <a:pt x="183" y="61"/>
                  </a:lnTo>
                  <a:lnTo>
                    <a:pt x="178" y="61"/>
                  </a:lnTo>
                  <a:lnTo>
                    <a:pt x="174" y="61"/>
                  </a:lnTo>
                  <a:lnTo>
                    <a:pt x="162" y="60"/>
                  </a:lnTo>
                  <a:lnTo>
                    <a:pt x="162" y="54"/>
                  </a:lnTo>
                  <a:lnTo>
                    <a:pt x="158" y="51"/>
                  </a:lnTo>
                  <a:lnTo>
                    <a:pt x="158" y="47"/>
                  </a:lnTo>
                  <a:lnTo>
                    <a:pt x="154" y="46"/>
                  </a:lnTo>
                  <a:lnTo>
                    <a:pt x="154" y="39"/>
                  </a:lnTo>
                  <a:lnTo>
                    <a:pt x="152" y="34"/>
                  </a:lnTo>
                  <a:lnTo>
                    <a:pt x="146" y="10"/>
                  </a:lnTo>
                  <a:lnTo>
                    <a:pt x="144" y="7"/>
                  </a:lnTo>
                  <a:lnTo>
                    <a:pt x="135" y="11"/>
                  </a:lnTo>
                  <a:lnTo>
                    <a:pt x="129" y="11"/>
                  </a:lnTo>
                  <a:lnTo>
                    <a:pt x="118" y="10"/>
                  </a:lnTo>
                  <a:lnTo>
                    <a:pt x="110" y="4"/>
                  </a:lnTo>
                  <a:lnTo>
                    <a:pt x="103" y="4"/>
                  </a:lnTo>
                  <a:lnTo>
                    <a:pt x="99" y="0"/>
                  </a:lnTo>
                  <a:lnTo>
                    <a:pt x="93" y="34"/>
                  </a:lnTo>
                  <a:lnTo>
                    <a:pt x="92" y="33"/>
                  </a:lnTo>
                  <a:lnTo>
                    <a:pt x="90" y="28"/>
                  </a:lnTo>
                  <a:lnTo>
                    <a:pt x="87" y="28"/>
                  </a:lnTo>
                  <a:lnTo>
                    <a:pt x="91" y="39"/>
                  </a:lnTo>
                  <a:lnTo>
                    <a:pt x="93" y="40"/>
                  </a:lnTo>
                  <a:lnTo>
                    <a:pt x="93" y="46"/>
                  </a:lnTo>
                  <a:lnTo>
                    <a:pt x="90" y="53"/>
                  </a:lnTo>
                  <a:lnTo>
                    <a:pt x="90" y="57"/>
                  </a:lnTo>
                  <a:lnTo>
                    <a:pt x="86" y="57"/>
                  </a:lnTo>
                  <a:lnTo>
                    <a:pt x="84" y="55"/>
                  </a:lnTo>
                  <a:lnTo>
                    <a:pt x="78" y="66"/>
                  </a:lnTo>
                  <a:lnTo>
                    <a:pt x="74" y="67"/>
                  </a:lnTo>
                  <a:lnTo>
                    <a:pt x="70" y="66"/>
                  </a:lnTo>
                  <a:lnTo>
                    <a:pt x="68" y="64"/>
                  </a:lnTo>
                  <a:lnTo>
                    <a:pt x="63" y="66"/>
                  </a:lnTo>
                  <a:lnTo>
                    <a:pt x="63" y="70"/>
                  </a:lnTo>
                  <a:lnTo>
                    <a:pt x="66" y="67"/>
                  </a:lnTo>
                  <a:lnTo>
                    <a:pt x="66" y="78"/>
                  </a:lnTo>
                  <a:lnTo>
                    <a:pt x="68" y="77"/>
                  </a:lnTo>
                  <a:lnTo>
                    <a:pt x="69" y="81"/>
                  </a:lnTo>
                  <a:lnTo>
                    <a:pt x="70" y="82"/>
                  </a:lnTo>
                  <a:lnTo>
                    <a:pt x="72" y="86"/>
                  </a:lnTo>
                  <a:lnTo>
                    <a:pt x="70" y="87"/>
                  </a:lnTo>
                  <a:lnTo>
                    <a:pt x="68" y="92"/>
                  </a:lnTo>
                  <a:lnTo>
                    <a:pt x="66" y="93"/>
                  </a:lnTo>
                  <a:lnTo>
                    <a:pt x="63" y="94"/>
                  </a:lnTo>
                  <a:lnTo>
                    <a:pt x="63" y="106"/>
                  </a:lnTo>
                  <a:lnTo>
                    <a:pt x="63" y="109"/>
                  </a:lnTo>
                  <a:lnTo>
                    <a:pt x="63" y="111"/>
                  </a:lnTo>
                  <a:lnTo>
                    <a:pt x="56" y="116"/>
                  </a:lnTo>
                  <a:lnTo>
                    <a:pt x="55" y="115"/>
                  </a:lnTo>
                  <a:lnTo>
                    <a:pt x="51" y="116"/>
                  </a:lnTo>
                  <a:lnTo>
                    <a:pt x="49" y="115"/>
                  </a:lnTo>
                  <a:lnTo>
                    <a:pt x="47" y="116"/>
                  </a:lnTo>
                  <a:lnTo>
                    <a:pt x="47" y="123"/>
                  </a:lnTo>
                  <a:lnTo>
                    <a:pt x="49" y="126"/>
                  </a:lnTo>
                  <a:lnTo>
                    <a:pt x="51" y="126"/>
                  </a:lnTo>
                  <a:lnTo>
                    <a:pt x="51" y="135"/>
                  </a:lnTo>
                  <a:lnTo>
                    <a:pt x="48" y="136"/>
                  </a:lnTo>
                  <a:lnTo>
                    <a:pt x="51" y="140"/>
                  </a:lnTo>
                  <a:lnTo>
                    <a:pt x="55" y="145"/>
                  </a:lnTo>
                  <a:lnTo>
                    <a:pt x="54" y="146"/>
                  </a:lnTo>
                  <a:lnTo>
                    <a:pt x="54" y="150"/>
                  </a:lnTo>
                  <a:lnTo>
                    <a:pt x="57" y="152"/>
                  </a:lnTo>
                  <a:lnTo>
                    <a:pt x="60" y="162"/>
                  </a:lnTo>
                  <a:lnTo>
                    <a:pt x="54" y="164"/>
                  </a:lnTo>
                  <a:lnTo>
                    <a:pt x="51" y="165"/>
                  </a:lnTo>
                  <a:lnTo>
                    <a:pt x="47" y="164"/>
                  </a:lnTo>
                  <a:lnTo>
                    <a:pt x="43" y="166"/>
                  </a:lnTo>
                  <a:lnTo>
                    <a:pt x="43" y="170"/>
                  </a:lnTo>
                  <a:lnTo>
                    <a:pt x="40" y="174"/>
                  </a:lnTo>
                  <a:lnTo>
                    <a:pt x="36" y="174"/>
                  </a:lnTo>
                  <a:lnTo>
                    <a:pt x="36" y="190"/>
                  </a:lnTo>
                  <a:lnTo>
                    <a:pt x="31" y="194"/>
                  </a:lnTo>
                  <a:lnTo>
                    <a:pt x="30" y="196"/>
                  </a:lnTo>
                  <a:lnTo>
                    <a:pt x="33" y="201"/>
                  </a:lnTo>
                  <a:lnTo>
                    <a:pt x="30" y="202"/>
                  </a:lnTo>
                  <a:lnTo>
                    <a:pt x="29" y="204"/>
                  </a:lnTo>
                  <a:lnTo>
                    <a:pt x="24" y="207"/>
                  </a:lnTo>
                  <a:lnTo>
                    <a:pt x="19" y="219"/>
                  </a:lnTo>
                  <a:lnTo>
                    <a:pt x="5" y="230"/>
                  </a:lnTo>
                  <a:lnTo>
                    <a:pt x="5" y="235"/>
                  </a:lnTo>
                  <a:lnTo>
                    <a:pt x="3" y="237"/>
                  </a:lnTo>
                  <a:lnTo>
                    <a:pt x="3" y="240"/>
                  </a:lnTo>
                  <a:lnTo>
                    <a:pt x="1" y="241"/>
                  </a:lnTo>
                  <a:lnTo>
                    <a:pt x="0" y="248"/>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2" name="Freeform 946"/>
            <p:cNvSpPr>
              <a:spLocks noEditPoints="1"/>
            </p:cNvSpPr>
            <p:nvPr/>
          </p:nvSpPr>
          <p:spPr bwMode="auto">
            <a:xfrm>
              <a:off x="5358429" y="4840307"/>
              <a:ext cx="468469" cy="567020"/>
            </a:xfrm>
            <a:custGeom>
              <a:avLst/>
              <a:gdLst/>
              <a:ahLst/>
              <a:cxnLst>
                <a:cxn ang="0">
                  <a:pos x="67" y="735"/>
                </a:cxn>
                <a:cxn ang="0">
                  <a:pos x="36" y="819"/>
                </a:cxn>
                <a:cxn ang="0">
                  <a:pos x="97" y="840"/>
                </a:cxn>
                <a:cxn ang="0">
                  <a:pos x="235" y="746"/>
                </a:cxn>
                <a:cxn ang="0">
                  <a:pos x="298" y="730"/>
                </a:cxn>
                <a:cxn ang="0">
                  <a:pos x="350" y="676"/>
                </a:cxn>
                <a:cxn ang="0">
                  <a:pos x="409" y="609"/>
                </a:cxn>
                <a:cxn ang="0">
                  <a:pos x="486" y="518"/>
                </a:cxn>
                <a:cxn ang="0">
                  <a:pos x="458" y="473"/>
                </a:cxn>
                <a:cxn ang="0">
                  <a:pos x="509" y="396"/>
                </a:cxn>
                <a:cxn ang="0">
                  <a:pos x="534" y="348"/>
                </a:cxn>
                <a:cxn ang="0">
                  <a:pos x="554" y="341"/>
                </a:cxn>
                <a:cxn ang="0">
                  <a:pos x="584" y="391"/>
                </a:cxn>
                <a:cxn ang="0">
                  <a:pos x="626" y="497"/>
                </a:cxn>
                <a:cxn ang="0">
                  <a:pos x="667" y="580"/>
                </a:cxn>
                <a:cxn ang="0">
                  <a:pos x="722" y="601"/>
                </a:cxn>
                <a:cxn ang="0">
                  <a:pos x="743" y="438"/>
                </a:cxn>
                <a:cxn ang="0">
                  <a:pos x="763" y="274"/>
                </a:cxn>
                <a:cxn ang="0">
                  <a:pos x="741" y="196"/>
                </a:cxn>
                <a:cxn ang="0">
                  <a:pos x="606" y="187"/>
                </a:cxn>
                <a:cxn ang="0">
                  <a:pos x="513" y="172"/>
                </a:cxn>
                <a:cxn ang="0">
                  <a:pos x="412" y="111"/>
                </a:cxn>
                <a:cxn ang="0">
                  <a:pos x="277" y="24"/>
                </a:cxn>
                <a:cxn ang="0">
                  <a:pos x="265" y="131"/>
                </a:cxn>
                <a:cxn ang="0">
                  <a:pos x="184" y="184"/>
                </a:cxn>
                <a:cxn ang="0">
                  <a:pos x="202" y="221"/>
                </a:cxn>
                <a:cxn ang="0">
                  <a:pos x="153" y="322"/>
                </a:cxn>
                <a:cxn ang="0">
                  <a:pos x="148" y="376"/>
                </a:cxn>
                <a:cxn ang="0">
                  <a:pos x="149" y="456"/>
                </a:cxn>
                <a:cxn ang="0">
                  <a:pos x="95" y="536"/>
                </a:cxn>
                <a:cxn ang="0">
                  <a:pos x="21" y="647"/>
                </a:cxn>
                <a:cxn ang="0">
                  <a:pos x="16" y="616"/>
                </a:cxn>
                <a:cxn ang="0">
                  <a:pos x="96" y="516"/>
                </a:cxn>
                <a:cxn ang="0">
                  <a:pos x="154" y="415"/>
                </a:cxn>
                <a:cxn ang="0">
                  <a:pos x="145" y="351"/>
                </a:cxn>
                <a:cxn ang="0">
                  <a:pos x="169" y="304"/>
                </a:cxn>
                <a:cxn ang="0">
                  <a:pos x="183" y="217"/>
                </a:cxn>
                <a:cxn ang="0">
                  <a:pos x="209" y="181"/>
                </a:cxn>
                <a:cxn ang="0">
                  <a:pos x="247" y="118"/>
                </a:cxn>
                <a:cxn ang="0">
                  <a:pos x="302" y="10"/>
                </a:cxn>
                <a:cxn ang="0">
                  <a:pos x="422" y="123"/>
                </a:cxn>
                <a:cxn ang="0">
                  <a:pos x="521" y="120"/>
                </a:cxn>
                <a:cxn ang="0">
                  <a:pos x="622" y="198"/>
                </a:cxn>
                <a:cxn ang="0">
                  <a:pos x="748" y="180"/>
                </a:cxn>
                <a:cxn ang="0">
                  <a:pos x="723" y="311"/>
                </a:cxn>
                <a:cxn ang="0">
                  <a:pos x="762" y="453"/>
                </a:cxn>
                <a:cxn ang="0">
                  <a:pos x="731" y="615"/>
                </a:cxn>
                <a:cxn ang="0">
                  <a:pos x="643" y="576"/>
                </a:cxn>
                <a:cxn ang="0">
                  <a:pos x="606" y="497"/>
                </a:cxn>
                <a:cxn ang="0">
                  <a:pos x="568" y="370"/>
                </a:cxn>
                <a:cxn ang="0">
                  <a:pos x="545" y="317"/>
                </a:cxn>
                <a:cxn ang="0">
                  <a:pos x="516" y="365"/>
                </a:cxn>
                <a:cxn ang="0">
                  <a:pos x="507" y="403"/>
                </a:cxn>
                <a:cxn ang="0">
                  <a:pos x="487" y="483"/>
                </a:cxn>
                <a:cxn ang="0">
                  <a:pos x="477" y="552"/>
                </a:cxn>
                <a:cxn ang="0">
                  <a:pos x="416" y="631"/>
                </a:cxn>
                <a:cxn ang="0">
                  <a:pos x="331" y="679"/>
                </a:cxn>
                <a:cxn ang="0">
                  <a:pos x="289" y="742"/>
                </a:cxn>
                <a:cxn ang="0">
                  <a:pos x="225" y="768"/>
                </a:cxn>
                <a:cxn ang="0">
                  <a:pos x="111" y="847"/>
                </a:cxn>
                <a:cxn ang="0">
                  <a:pos x="25" y="830"/>
                </a:cxn>
                <a:cxn ang="0">
                  <a:pos x="52" y="728"/>
                </a:cxn>
                <a:cxn ang="0">
                  <a:pos x="4" y="650"/>
                </a:cxn>
              </a:cxnLst>
              <a:rect l="0" t="0" r="r" b="b"/>
              <a:pathLst>
                <a:path w="785" h="864">
                  <a:moveTo>
                    <a:pt x="16" y="671"/>
                  </a:moveTo>
                  <a:lnTo>
                    <a:pt x="16" y="668"/>
                  </a:lnTo>
                  <a:lnTo>
                    <a:pt x="23" y="690"/>
                  </a:lnTo>
                  <a:lnTo>
                    <a:pt x="21" y="687"/>
                  </a:lnTo>
                  <a:lnTo>
                    <a:pt x="27" y="693"/>
                  </a:lnTo>
                  <a:lnTo>
                    <a:pt x="23" y="691"/>
                  </a:lnTo>
                  <a:lnTo>
                    <a:pt x="61" y="701"/>
                  </a:lnTo>
                  <a:cubicBezTo>
                    <a:pt x="63" y="701"/>
                    <a:pt x="64" y="702"/>
                    <a:pt x="65" y="703"/>
                  </a:cubicBezTo>
                  <a:lnTo>
                    <a:pt x="72" y="709"/>
                  </a:lnTo>
                  <a:cubicBezTo>
                    <a:pt x="73" y="711"/>
                    <a:pt x="74" y="713"/>
                    <a:pt x="74" y="715"/>
                  </a:cubicBezTo>
                  <a:lnTo>
                    <a:pt x="74" y="725"/>
                  </a:lnTo>
                  <a:cubicBezTo>
                    <a:pt x="74" y="728"/>
                    <a:pt x="72" y="731"/>
                    <a:pt x="69" y="732"/>
                  </a:cubicBezTo>
                  <a:lnTo>
                    <a:pt x="63" y="735"/>
                  </a:lnTo>
                  <a:lnTo>
                    <a:pt x="67" y="728"/>
                  </a:lnTo>
                  <a:lnTo>
                    <a:pt x="67" y="731"/>
                  </a:lnTo>
                  <a:cubicBezTo>
                    <a:pt x="67" y="732"/>
                    <a:pt x="67" y="734"/>
                    <a:pt x="67" y="735"/>
                  </a:cubicBezTo>
                  <a:lnTo>
                    <a:pt x="60" y="748"/>
                  </a:lnTo>
                  <a:lnTo>
                    <a:pt x="61" y="744"/>
                  </a:lnTo>
                  <a:lnTo>
                    <a:pt x="61" y="750"/>
                  </a:lnTo>
                  <a:lnTo>
                    <a:pt x="61" y="770"/>
                  </a:lnTo>
                  <a:cubicBezTo>
                    <a:pt x="61" y="770"/>
                    <a:pt x="61" y="771"/>
                    <a:pt x="61" y="771"/>
                  </a:cubicBezTo>
                  <a:lnTo>
                    <a:pt x="58" y="790"/>
                  </a:lnTo>
                  <a:cubicBezTo>
                    <a:pt x="57" y="792"/>
                    <a:pt x="56" y="794"/>
                    <a:pt x="54" y="796"/>
                  </a:cubicBezTo>
                  <a:lnTo>
                    <a:pt x="45" y="802"/>
                  </a:lnTo>
                  <a:lnTo>
                    <a:pt x="47" y="800"/>
                  </a:lnTo>
                  <a:lnTo>
                    <a:pt x="41" y="809"/>
                  </a:lnTo>
                  <a:cubicBezTo>
                    <a:pt x="40" y="811"/>
                    <a:pt x="39" y="812"/>
                    <a:pt x="38" y="812"/>
                  </a:cubicBezTo>
                  <a:lnTo>
                    <a:pt x="25" y="819"/>
                  </a:lnTo>
                  <a:lnTo>
                    <a:pt x="29" y="811"/>
                  </a:lnTo>
                  <a:lnTo>
                    <a:pt x="29" y="815"/>
                  </a:lnTo>
                  <a:lnTo>
                    <a:pt x="27" y="809"/>
                  </a:lnTo>
                  <a:lnTo>
                    <a:pt x="36" y="819"/>
                  </a:lnTo>
                  <a:lnTo>
                    <a:pt x="31" y="816"/>
                  </a:lnTo>
                  <a:lnTo>
                    <a:pt x="37" y="816"/>
                  </a:lnTo>
                  <a:lnTo>
                    <a:pt x="31" y="820"/>
                  </a:lnTo>
                  <a:lnTo>
                    <a:pt x="40" y="807"/>
                  </a:lnTo>
                  <a:cubicBezTo>
                    <a:pt x="42" y="804"/>
                    <a:pt x="46" y="803"/>
                    <a:pt x="49" y="804"/>
                  </a:cubicBezTo>
                  <a:lnTo>
                    <a:pt x="71" y="810"/>
                  </a:lnTo>
                  <a:cubicBezTo>
                    <a:pt x="73" y="811"/>
                    <a:pt x="74" y="811"/>
                    <a:pt x="75" y="812"/>
                  </a:cubicBezTo>
                  <a:lnTo>
                    <a:pt x="81" y="819"/>
                  </a:lnTo>
                  <a:cubicBezTo>
                    <a:pt x="84" y="822"/>
                    <a:pt x="84" y="827"/>
                    <a:pt x="81" y="830"/>
                  </a:cubicBezTo>
                  <a:lnTo>
                    <a:pt x="75" y="836"/>
                  </a:lnTo>
                  <a:lnTo>
                    <a:pt x="77" y="831"/>
                  </a:lnTo>
                  <a:lnTo>
                    <a:pt x="77" y="856"/>
                  </a:lnTo>
                  <a:lnTo>
                    <a:pt x="69" y="848"/>
                  </a:lnTo>
                  <a:lnTo>
                    <a:pt x="98" y="848"/>
                  </a:lnTo>
                  <a:lnTo>
                    <a:pt x="91" y="853"/>
                  </a:lnTo>
                  <a:lnTo>
                    <a:pt x="97" y="840"/>
                  </a:lnTo>
                  <a:cubicBezTo>
                    <a:pt x="97" y="839"/>
                    <a:pt x="98" y="839"/>
                    <a:pt x="98" y="838"/>
                  </a:cubicBezTo>
                  <a:lnTo>
                    <a:pt x="130" y="806"/>
                  </a:lnTo>
                  <a:lnTo>
                    <a:pt x="129" y="807"/>
                  </a:lnTo>
                  <a:lnTo>
                    <a:pt x="148" y="775"/>
                  </a:lnTo>
                  <a:cubicBezTo>
                    <a:pt x="149" y="774"/>
                    <a:pt x="151" y="772"/>
                    <a:pt x="153" y="772"/>
                  </a:cubicBezTo>
                  <a:lnTo>
                    <a:pt x="188" y="762"/>
                  </a:lnTo>
                  <a:lnTo>
                    <a:pt x="184" y="764"/>
                  </a:lnTo>
                  <a:lnTo>
                    <a:pt x="194" y="754"/>
                  </a:lnTo>
                  <a:cubicBezTo>
                    <a:pt x="195" y="754"/>
                    <a:pt x="195" y="753"/>
                    <a:pt x="196" y="753"/>
                  </a:cubicBezTo>
                  <a:lnTo>
                    <a:pt x="202" y="750"/>
                  </a:lnTo>
                  <a:cubicBezTo>
                    <a:pt x="205" y="748"/>
                    <a:pt x="208" y="749"/>
                    <a:pt x="211" y="751"/>
                  </a:cubicBezTo>
                  <a:lnTo>
                    <a:pt x="224" y="760"/>
                  </a:lnTo>
                  <a:lnTo>
                    <a:pt x="212" y="763"/>
                  </a:lnTo>
                  <a:lnTo>
                    <a:pt x="215" y="757"/>
                  </a:lnTo>
                  <a:cubicBezTo>
                    <a:pt x="216" y="755"/>
                    <a:pt x="217" y="753"/>
                    <a:pt x="219" y="753"/>
                  </a:cubicBezTo>
                  <a:lnTo>
                    <a:pt x="235" y="746"/>
                  </a:lnTo>
                  <a:cubicBezTo>
                    <a:pt x="236" y="746"/>
                    <a:pt x="238" y="745"/>
                    <a:pt x="240" y="746"/>
                  </a:cubicBezTo>
                  <a:lnTo>
                    <a:pt x="253" y="749"/>
                  </a:lnTo>
                  <a:lnTo>
                    <a:pt x="245" y="751"/>
                  </a:lnTo>
                  <a:lnTo>
                    <a:pt x="248" y="748"/>
                  </a:lnTo>
                  <a:cubicBezTo>
                    <a:pt x="249" y="747"/>
                    <a:pt x="250" y="746"/>
                    <a:pt x="251" y="746"/>
                  </a:cubicBezTo>
                  <a:lnTo>
                    <a:pt x="261" y="743"/>
                  </a:lnTo>
                  <a:cubicBezTo>
                    <a:pt x="263" y="742"/>
                    <a:pt x="265" y="742"/>
                    <a:pt x="267" y="743"/>
                  </a:cubicBezTo>
                  <a:lnTo>
                    <a:pt x="273" y="747"/>
                  </a:lnTo>
                  <a:lnTo>
                    <a:pt x="262" y="751"/>
                  </a:lnTo>
                  <a:lnTo>
                    <a:pt x="265" y="742"/>
                  </a:lnTo>
                  <a:lnTo>
                    <a:pt x="265" y="744"/>
                  </a:lnTo>
                  <a:lnTo>
                    <a:pt x="265" y="741"/>
                  </a:lnTo>
                  <a:cubicBezTo>
                    <a:pt x="265" y="738"/>
                    <a:pt x="267" y="735"/>
                    <a:pt x="269" y="734"/>
                  </a:cubicBezTo>
                  <a:lnTo>
                    <a:pt x="282" y="727"/>
                  </a:lnTo>
                  <a:cubicBezTo>
                    <a:pt x="284" y="726"/>
                    <a:pt x="286" y="726"/>
                    <a:pt x="288" y="727"/>
                  </a:cubicBezTo>
                  <a:lnTo>
                    <a:pt x="298" y="730"/>
                  </a:lnTo>
                  <a:lnTo>
                    <a:pt x="288" y="734"/>
                  </a:lnTo>
                  <a:lnTo>
                    <a:pt x="304" y="705"/>
                  </a:lnTo>
                  <a:cubicBezTo>
                    <a:pt x="305" y="704"/>
                    <a:pt x="305" y="704"/>
                    <a:pt x="306" y="703"/>
                  </a:cubicBezTo>
                  <a:lnTo>
                    <a:pt x="312" y="697"/>
                  </a:lnTo>
                  <a:lnTo>
                    <a:pt x="311" y="698"/>
                  </a:lnTo>
                  <a:lnTo>
                    <a:pt x="317" y="688"/>
                  </a:lnTo>
                  <a:cubicBezTo>
                    <a:pt x="319" y="686"/>
                    <a:pt x="321" y="685"/>
                    <a:pt x="324" y="685"/>
                  </a:cubicBezTo>
                  <a:lnTo>
                    <a:pt x="337" y="685"/>
                  </a:lnTo>
                  <a:lnTo>
                    <a:pt x="330" y="697"/>
                  </a:lnTo>
                  <a:lnTo>
                    <a:pt x="321" y="685"/>
                  </a:lnTo>
                  <a:cubicBezTo>
                    <a:pt x="319" y="683"/>
                    <a:pt x="319" y="681"/>
                    <a:pt x="319" y="678"/>
                  </a:cubicBezTo>
                  <a:cubicBezTo>
                    <a:pt x="320" y="676"/>
                    <a:pt x="321" y="674"/>
                    <a:pt x="323" y="673"/>
                  </a:cubicBezTo>
                  <a:lnTo>
                    <a:pt x="332" y="667"/>
                  </a:lnTo>
                  <a:cubicBezTo>
                    <a:pt x="335" y="665"/>
                    <a:pt x="340" y="665"/>
                    <a:pt x="342" y="668"/>
                  </a:cubicBezTo>
                  <a:lnTo>
                    <a:pt x="352" y="677"/>
                  </a:lnTo>
                  <a:lnTo>
                    <a:pt x="350" y="676"/>
                  </a:lnTo>
                  <a:lnTo>
                    <a:pt x="356" y="679"/>
                  </a:lnTo>
                  <a:cubicBezTo>
                    <a:pt x="358" y="680"/>
                    <a:pt x="359" y="681"/>
                    <a:pt x="360" y="683"/>
                  </a:cubicBezTo>
                  <a:lnTo>
                    <a:pt x="363" y="689"/>
                  </a:lnTo>
                  <a:lnTo>
                    <a:pt x="350" y="687"/>
                  </a:lnTo>
                  <a:lnTo>
                    <a:pt x="357" y="681"/>
                  </a:lnTo>
                  <a:lnTo>
                    <a:pt x="363" y="674"/>
                  </a:lnTo>
                  <a:lnTo>
                    <a:pt x="372" y="665"/>
                  </a:lnTo>
                  <a:lnTo>
                    <a:pt x="371" y="668"/>
                  </a:lnTo>
                  <a:lnTo>
                    <a:pt x="374" y="658"/>
                  </a:lnTo>
                  <a:lnTo>
                    <a:pt x="373" y="661"/>
                  </a:lnTo>
                  <a:lnTo>
                    <a:pt x="373" y="654"/>
                  </a:lnTo>
                  <a:cubicBezTo>
                    <a:pt x="373" y="652"/>
                    <a:pt x="374" y="650"/>
                    <a:pt x="376" y="648"/>
                  </a:cubicBezTo>
                  <a:lnTo>
                    <a:pt x="404" y="620"/>
                  </a:lnTo>
                  <a:lnTo>
                    <a:pt x="403" y="622"/>
                  </a:lnTo>
                  <a:lnTo>
                    <a:pt x="406" y="615"/>
                  </a:lnTo>
                  <a:lnTo>
                    <a:pt x="409" y="609"/>
                  </a:lnTo>
                  <a:cubicBezTo>
                    <a:pt x="410" y="608"/>
                    <a:pt x="411" y="606"/>
                    <a:pt x="412" y="606"/>
                  </a:cubicBezTo>
                  <a:lnTo>
                    <a:pt x="431" y="593"/>
                  </a:lnTo>
                  <a:lnTo>
                    <a:pt x="430" y="594"/>
                  </a:lnTo>
                  <a:lnTo>
                    <a:pt x="443" y="581"/>
                  </a:lnTo>
                  <a:cubicBezTo>
                    <a:pt x="443" y="580"/>
                    <a:pt x="444" y="579"/>
                    <a:pt x="446" y="579"/>
                  </a:cubicBezTo>
                  <a:lnTo>
                    <a:pt x="455" y="576"/>
                  </a:lnTo>
                  <a:lnTo>
                    <a:pt x="450" y="581"/>
                  </a:lnTo>
                  <a:lnTo>
                    <a:pt x="453" y="571"/>
                  </a:lnTo>
                  <a:lnTo>
                    <a:pt x="453" y="574"/>
                  </a:lnTo>
                  <a:lnTo>
                    <a:pt x="453" y="564"/>
                  </a:lnTo>
                  <a:cubicBezTo>
                    <a:pt x="453" y="563"/>
                    <a:pt x="453" y="561"/>
                    <a:pt x="454" y="560"/>
                  </a:cubicBezTo>
                  <a:lnTo>
                    <a:pt x="467" y="540"/>
                  </a:lnTo>
                  <a:cubicBezTo>
                    <a:pt x="468" y="539"/>
                    <a:pt x="469" y="538"/>
                    <a:pt x="470" y="538"/>
                  </a:cubicBezTo>
                  <a:lnTo>
                    <a:pt x="476" y="535"/>
                  </a:lnTo>
                  <a:lnTo>
                    <a:pt x="473" y="537"/>
                  </a:lnTo>
                  <a:lnTo>
                    <a:pt x="486" y="518"/>
                  </a:lnTo>
                  <a:lnTo>
                    <a:pt x="486" y="527"/>
                  </a:lnTo>
                  <a:lnTo>
                    <a:pt x="480" y="517"/>
                  </a:lnTo>
                  <a:cubicBezTo>
                    <a:pt x="478" y="515"/>
                    <a:pt x="478" y="512"/>
                    <a:pt x="479" y="509"/>
                  </a:cubicBezTo>
                  <a:lnTo>
                    <a:pt x="482" y="503"/>
                  </a:lnTo>
                  <a:lnTo>
                    <a:pt x="482" y="509"/>
                  </a:lnTo>
                  <a:lnTo>
                    <a:pt x="479" y="499"/>
                  </a:lnTo>
                  <a:cubicBezTo>
                    <a:pt x="478" y="497"/>
                    <a:pt x="478" y="495"/>
                    <a:pt x="479" y="493"/>
                  </a:cubicBezTo>
                  <a:lnTo>
                    <a:pt x="482" y="487"/>
                  </a:lnTo>
                  <a:lnTo>
                    <a:pt x="484" y="496"/>
                  </a:lnTo>
                  <a:lnTo>
                    <a:pt x="481" y="493"/>
                  </a:lnTo>
                  <a:lnTo>
                    <a:pt x="486" y="495"/>
                  </a:lnTo>
                  <a:lnTo>
                    <a:pt x="480" y="495"/>
                  </a:lnTo>
                  <a:cubicBezTo>
                    <a:pt x="477" y="495"/>
                    <a:pt x="475" y="494"/>
                    <a:pt x="473" y="491"/>
                  </a:cubicBezTo>
                  <a:lnTo>
                    <a:pt x="467" y="482"/>
                  </a:lnTo>
                  <a:lnTo>
                    <a:pt x="468" y="483"/>
                  </a:lnTo>
                  <a:lnTo>
                    <a:pt x="458" y="473"/>
                  </a:lnTo>
                  <a:cubicBezTo>
                    <a:pt x="457" y="472"/>
                    <a:pt x="456" y="470"/>
                    <a:pt x="456" y="468"/>
                  </a:cubicBezTo>
                  <a:lnTo>
                    <a:pt x="456" y="445"/>
                  </a:lnTo>
                  <a:cubicBezTo>
                    <a:pt x="456" y="442"/>
                    <a:pt x="458" y="440"/>
                    <a:pt x="461" y="438"/>
                  </a:cubicBezTo>
                  <a:lnTo>
                    <a:pt x="467" y="435"/>
                  </a:lnTo>
                  <a:lnTo>
                    <a:pt x="463" y="440"/>
                  </a:lnTo>
                  <a:lnTo>
                    <a:pt x="466" y="430"/>
                  </a:lnTo>
                  <a:lnTo>
                    <a:pt x="467" y="436"/>
                  </a:lnTo>
                  <a:lnTo>
                    <a:pt x="463" y="430"/>
                  </a:lnTo>
                  <a:cubicBezTo>
                    <a:pt x="461" y="426"/>
                    <a:pt x="463" y="421"/>
                    <a:pt x="467" y="419"/>
                  </a:cubicBezTo>
                  <a:lnTo>
                    <a:pt x="473" y="416"/>
                  </a:lnTo>
                  <a:lnTo>
                    <a:pt x="492" y="403"/>
                  </a:lnTo>
                  <a:lnTo>
                    <a:pt x="488" y="407"/>
                  </a:lnTo>
                  <a:lnTo>
                    <a:pt x="492" y="398"/>
                  </a:lnTo>
                  <a:cubicBezTo>
                    <a:pt x="492" y="396"/>
                    <a:pt x="494" y="394"/>
                    <a:pt x="496" y="393"/>
                  </a:cubicBezTo>
                  <a:cubicBezTo>
                    <a:pt x="498" y="392"/>
                    <a:pt x="501" y="392"/>
                    <a:pt x="503" y="393"/>
                  </a:cubicBezTo>
                  <a:lnTo>
                    <a:pt x="509" y="396"/>
                  </a:lnTo>
                  <a:lnTo>
                    <a:pt x="498" y="404"/>
                  </a:lnTo>
                  <a:lnTo>
                    <a:pt x="498" y="397"/>
                  </a:lnTo>
                  <a:cubicBezTo>
                    <a:pt x="498" y="396"/>
                    <a:pt x="498" y="395"/>
                    <a:pt x="498" y="394"/>
                  </a:cubicBezTo>
                  <a:lnTo>
                    <a:pt x="502" y="387"/>
                  </a:lnTo>
                  <a:lnTo>
                    <a:pt x="501" y="391"/>
                  </a:lnTo>
                  <a:lnTo>
                    <a:pt x="501" y="387"/>
                  </a:lnTo>
                  <a:cubicBezTo>
                    <a:pt x="501" y="386"/>
                    <a:pt x="501" y="385"/>
                    <a:pt x="502" y="384"/>
                  </a:cubicBezTo>
                  <a:lnTo>
                    <a:pt x="505" y="378"/>
                  </a:lnTo>
                  <a:lnTo>
                    <a:pt x="504" y="381"/>
                  </a:lnTo>
                  <a:lnTo>
                    <a:pt x="504" y="375"/>
                  </a:lnTo>
                  <a:lnTo>
                    <a:pt x="504" y="371"/>
                  </a:lnTo>
                  <a:lnTo>
                    <a:pt x="504" y="359"/>
                  </a:lnTo>
                  <a:cubicBezTo>
                    <a:pt x="504" y="356"/>
                    <a:pt x="505" y="353"/>
                    <a:pt x="508" y="352"/>
                  </a:cubicBezTo>
                  <a:lnTo>
                    <a:pt x="517" y="346"/>
                  </a:lnTo>
                  <a:cubicBezTo>
                    <a:pt x="519" y="344"/>
                    <a:pt x="522" y="344"/>
                    <a:pt x="524" y="345"/>
                  </a:cubicBezTo>
                  <a:lnTo>
                    <a:pt x="534" y="348"/>
                  </a:lnTo>
                  <a:lnTo>
                    <a:pt x="525" y="350"/>
                  </a:lnTo>
                  <a:lnTo>
                    <a:pt x="529" y="347"/>
                  </a:lnTo>
                  <a:lnTo>
                    <a:pt x="526" y="352"/>
                  </a:lnTo>
                  <a:lnTo>
                    <a:pt x="526" y="346"/>
                  </a:lnTo>
                  <a:cubicBezTo>
                    <a:pt x="526" y="343"/>
                    <a:pt x="528" y="340"/>
                    <a:pt x="531" y="339"/>
                  </a:cubicBezTo>
                  <a:lnTo>
                    <a:pt x="537" y="335"/>
                  </a:lnTo>
                  <a:lnTo>
                    <a:pt x="533" y="343"/>
                  </a:lnTo>
                  <a:lnTo>
                    <a:pt x="533" y="336"/>
                  </a:lnTo>
                  <a:cubicBezTo>
                    <a:pt x="533" y="335"/>
                    <a:pt x="533" y="334"/>
                    <a:pt x="533" y="334"/>
                  </a:cubicBezTo>
                  <a:lnTo>
                    <a:pt x="539" y="314"/>
                  </a:lnTo>
                  <a:cubicBezTo>
                    <a:pt x="541" y="311"/>
                    <a:pt x="544" y="309"/>
                    <a:pt x="547" y="309"/>
                  </a:cubicBezTo>
                  <a:lnTo>
                    <a:pt x="553" y="309"/>
                  </a:lnTo>
                  <a:cubicBezTo>
                    <a:pt x="558" y="309"/>
                    <a:pt x="561" y="312"/>
                    <a:pt x="561" y="317"/>
                  </a:cubicBezTo>
                  <a:lnTo>
                    <a:pt x="561" y="326"/>
                  </a:lnTo>
                  <a:cubicBezTo>
                    <a:pt x="561" y="328"/>
                    <a:pt x="561" y="330"/>
                    <a:pt x="560" y="331"/>
                  </a:cubicBezTo>
                  <a:lnTo>
                    <a:pt x="554" y="341"/>
                  </a:lnTo>
                  <a:lnTo>
                    <a:pt x="555" y="336"/>
                  </a:lnTo>
                  <a:lnTo>
                    <a:pt x="555" y="343"/>
                  </a:lnTo>
                  <a:lnTo>
                    <a:pt x="553" y="337"/>
                  </a:lnTo>
                  <a:lnTo>
                    <a:pt x="556" y="340"/>
                  </a:lnTo>
                  <a:lnTo>
                    <a:pt x="550" y="338"/>
                  </a:lnTo>
                  <a:lnTo>
                    <a:pt x="557" y="338"/>
                  </a:lnTo>
                  <a:lnTo>
                    <a:pt x="563" y="338"/>
                  </a:lnTo>
                  <a:cubicBezTo>
                    <a:pt x="564" y="338"/>
                    <a:pt x="564" y="338"/>
                    <a:pt x="565" y="338"/>
                  </a:cubicBezTo>
                  <a:lnTo>
                    <a:pt x="578" y="341"/>
                  </a:lnTo>
                  <a:cubicBezTo>
                    <a:pt x="580" y="342"/>
                    <a:pt x="582" y="343"/>
                    <a:pt x="583" y="346"/>
                  </a:cubicBezTo>
                  <a:cubicBezTo>
                    <a:pt x="584" y="348"/>
                    <a:pt x="584" y="350"/>
                    <a:pt x="583" y="353"/>
                  </a:cubicBezTo>
                  <a:lnTo>
                    <a:pt x="580" y="359"/>
                  </a:lnTo>
                  <a:lnTo>
                    <a:pt x="580" y="353"/>
                  </a:lnTo>
                  <a:lnTo>
                    <a:pt x="583" y="366"/>
                  </a:lnTo>
                  <a:cubicBezTo>
                    <a:pt x="584" y="367"/>
                    <a:pt x="584" y="368"/>
                    <a:pt x="584" y="368"/>
                  </a:cubicBezTo>
                  <a:lnTo>
                    <a:pt x="584" y="391"/>
                  </a:lnTo>
                  <a:lnTo>
                    <a:pt x="584" y="394"/>
                  </a:lnTo>
                  <a:lnTo>
                    <a:pt x="580" y="387"/>
                  </a:lnTo>
                  <a:lnTo>
                    <a:pt x="612" y="410"/>
                  </a:lnTo>
                  <a:cubicBezTo>
                    <a:pt x="614" y="411"/>
                    <a:pt x="615" y="413"/>
                    <a:pt x="615" y="415"/>
                  </a:cubicBezTo>
                  <a:lnTo>
                    <a:pt x="619" y="431"/>
                  </a:lnTo>
                  <a:lnTo>
                    <a:pt x="622" y="460"/>
                  </a:lnTo>
                  <a:lnTo>
                    <a:pt x="620" y="456"/>
                  </a:lnTo>
                  <a:lnTo>
                    <a:pt x="629" y="465"/>
                  </a:lnTo>
                  <a:cubicBezTo>
                    <a:pt x="631" y="467"/>
                    <a:pt x="632" y="469"/>
                    <a:pt x="632" y="471"/>
                  </a:cubicBezTo>
                  <a:lnTo>
                    <a:pt x="632" y="477"/>
                  </a:lnTo>
                  <a:cubicBezTo>
                    <a:pt x="632" y="481"/>
                    <a:pt x="629" y="484"/>
                    <a:pt x="626" y="485"/>
                  </a:cubicBezTo>
                  <a:lnTo>
                    <a:pt x="616" y="488"/>
                  </a:lnTo>
                  <a:lnTo>
                    <a:pt x="622" y="481"/>
                  </a:lnTo>
                  <a:lnTo>
                    <a:pt x="622" y="497"/>
                  </a:lnTo>
                  <a:lnTo>
                    <a:pt x="620" y="491"/>
                  </a:lnTo>
                  <a:lnTo>
                    <a:pt x="626" y="497"/>
                  </a:lnTo>
                  <a:cubicBezTo>
                    <a:pt x="627" y="499"/>
                    <a:pt x="628" y="501"/>
                    <a:pt x="628" y="503"/>
                  </a:cubicBezTo>
                  <a:lnTo>
                    <a:pt x="628" y="510"/>
                  </a:lnTo>
                  <a:lnTo>
                    <a:pt x="623" y="502"/>
                  </a:lnTo>
                  <a:lnTo>
                    <a:pt x="632" y="505"/>
                  </a:lnTo>
                  <a:cubicBezTo>
                    <a:pt x="635" y="506"/>
                    <a:pt x="637" y="508"/>
                    <a:pt x="637" y="510"/>
                  </a:cubicBezTo>
                  <a:lnTo>
                    <a:pt x="641" y="520"/>
                  </a:lnTo>
                  <a:lnTo>
                    <a:pt x="633" y="514"/>
                  </a:lnTo>
                  <a:lnTo>
                    <a:pt x="639" y="514"/>
                  </a:lnTo>
                  <a:cubicBezTo>
                    <a:pt x="644" y="514"/>
                    <a:pt x="647" y="518"/>
                    <a:pt x="647" y="522"/>
                  </a:cubicBezTo>
                  <a:lnTo>
                    <a:pt x="647" y="538"/>
                  </a:lnTo>
                  <a:lnTo>
                    <a:pt x="647" y="548"/>
                  </a:lnTo>
                  <a:lnTo>
                    <a:pt x="647" y="545"/>
                  </a:lnTo>
                  <a:lnTo>
                    <a:pt x="656" y="567"/>
                  </a:lnTo>
                  <a:lnTo>
                    <a:pt x="655" y="565"/>
                  </a:lnTo>
                  <a:lnTo>
                    <a:pt x="664" y="575"/>
                  </a:lnTo>
                  <a:cubicBezTo>
                    <a:pt x="666" y="576"/>
                    <a:pt x="667" y="578"/>
                    <a:pt x="667" y="580"/>
                  </a:cubicBezTo>
                  <a:lnTo>
                    <a:pt x="667" y="590"/>
                  </a:lnTo>
                  <a:lnTo>
                    <a:pt x="665" y="586"/>
                  </a:lnTo>
                  <a:lnTo>
                    <a:pt x="675" y="602"/>
                  </a:lnTo>
                  <a:lnTo>
                    <a:pt x="670" y="598"/>
                  </a:lnTo>
                  <a:lnTo>
                    <a:pt x="686" y="601"/>
                  </a:lnTo>
                  <a:lnTo>
                    <a:pt x="684" y="601"/>
                  </a:lnTo>
                  <a:lnTo>
                    <a:pt x="700" y="601"/>
                  </a:lnTo>
                  <a:cubicBezTo>
                    <a:pt x="701" y="601"/>
                    <a:pt x="702" y="601"/>
                    <a:pt x="704" y="602"/>
                  </a:cubicBezTo>
                  <a:lnTo>
                    <a:pt x="710" y="605"/>
                  </a:lnTo>
                  <a:lnTo>
                    <a:pt x="706" y="604"/>
                  </a:lnTo>
                  <a:lnTo>
                    <a:pt x="719" y="604"/>
                  </a:lnTo>
                  <a:lnTo>
                    <a:pt x="716" y="605"/>
                  </a:lnTo>
                  <a:lnTo>
                    <a:pt x="722" y="602"/>
                  </a:lnTo>
                  <a:lnTo>
                    <a:pt x="720" y="603"/>
                  </a:lnTo>
                  <a:lnTo>
                    <a:pt x="723" y="600"/>
                  </a:lnTo>
                  <a:lnTo>
                    <a:pt x="722" y="601"/>
                  </a:lnTo>
                  <a:lnTo>
                    <a:pt x="732" y="588"/>
                  </a:lnTo>
                  <a:lnTo>
                    <a:pt x="738" y="579"/>
                  </a:lnTo>
                  <a:lnTo>
                    <a:pt x="737" y="583"/>
                  </a:lnTo>
                  <a:lnTo>
                    <a:pt x="737" y="571"/>
                  </a:lnTo>
                  <a:lnTo>
                    <a:pt x="740" y="541"/>
                  </a:lnTo>
                  <a:lnTo>
                    <a:pt x="740" y="542"/>
                  </a:lnTo>
                  <a:lnTo>
                    <a:pt x="737" y="504"/>
                  </a:lnTo>
                  <a:cubicBezTo>
                    <a:pt x="737" y="503"/>
                    <a:pt x="737" y="502"/>
                    <a:pt x="737" y="502"/>
                  </a:cubicBezTo>
                  <a:lnTo>
                    <a:pt x="740" y="486"/>
                  </a:lnTo>
                  <a:cubicBezTo>
                    <a:pt x="740" y="484"/>
                    <a:pt x="741" y="483"/>
                    <a:pt x="742" y="481"/>
                  </a:cubicBezTo>
                  <a:lnTo>
                    <a:pt x="748" y="475"/>
                  </a:lnTo>
                  <a:lnTo>
                    <a:pt x="746" y="481"/>
                  </a:lnTo>
                  <a:lnTo>
                    <a:pt x="746" y="455"/>
                  </a:lnTo>
                  <a:lnTo>
                    <a:pt x="746" y="457"/>
                  </a:lnTo>
                  <a:lnTo>
                    <a:pt x="743" y="440"/>
                  </a:lnTo>
                  <a:cubicBezTo>
                    <a:pt x="743" y="440"/>
                    <a:pt x="743" y="439"/>
                    <a:pt x="743" y="438"/>
                  </a:cubicBezTo>
                  <a:lnTo>
                    <a:pt x="746" y="415"/>
                  </a:lnTo>
                  <a:lnTo>
                    <a:pt x="746" y="417"/>
                  </a:lnTo>
                  <a:lnTo>
                    <a:pt x="743" y="392"/>
                  </a:lnTo>
                  <a:lnTo>
                    <a:pt x="743" y="355"/>
                  </a:lnTo>
                  <a:lnTo>
                    <a:pt x="743" y="352"/>
                  </a:lnTo>
                  <a:lnTo>
                    <a:pt x="745" y="357"/>
                  </a:lnTo>
                  <a:lnTo>
                    <a:pt x="732" y="341"/>
                  </a:lnTo>
                  <a:cubicBezTo>
                    <a:pt x="731" y="339"/>
                    <a:pt x="730" y="337"/>
                    <a:pt x="730" y="335"/>
                  </a:cubicBezTo>
                  <a:lnTo>
                    <a:pt x="733" y="312"/>
                  </a:lnTo>
                  <a:lnTo>
                    <a:pt x="739" y="321"/>
                  </a:lnTo>
                  <a:lnTo>
                    <a:pt x="729" y="318"/>
                  </a:lnTo>
                  <a:cubicBezTo>
                    <a:pt x="729" y="318"/>
                    <a:pt x="729" y="318"/>
                    <a:pt x="728" y="318"/>
                  </a:cubicBezTo>
                  <a:lnTo>
                    <a:pt x="716" y="311"/>
                  </a:lnTo>
                  <a:cubicBezTo>
                    <a:pt x="713" y="310"/>
                    <a:pt x="711" y="307"/>
                    <a:pt x="711" y="304"/>
                  </a:cubicBezTo>
                  <a:cubicBezTo>
                    <a:pt x="711" y="301"/>
                    <a:pt x="713" y="298"/>
                    <a:pt x="716" y="297"/>
                  </a:cubicBezTo>
                  <a:lnTo>
                    <a:pt x="763" y="274"/>
                  </a:lnTo>
                  <a:lnTo>
                    <a:pt x="760" y="277"/>
                  </a:lnTo>
                  <a:lnTo>
                    <a:pt x="770" y="261"/>
                  </a:lnTo>
                  <a:lnTo>
                    <a:pt x="769" y="267"/>
                  </a:lnTo>
                  <a:lnTo>
                    <a:pt x="765" y="251"/>
                  </a:lnTo>
                  <a:cubicBezTo>
                    <a:pt x="765" y="250"/>
                    <a:pt x="765" y="250"/>
                    <a:pt x="765" y="249"/>
                  </a:cubicBezTo>
                  <a:lnTo>
                    <a:pt x="765" y="246"/>
                  </a:lnTo>
                  <a:lnTo>
                    <a:pt x="765" y="240"/>
                  </a:lnTo>
                  <a:lnTo>
                    <a:pt x="767" y="244"/>
                  </a:lnTo>
                  <a:lnTo>
                    <a:pt x="760" y="235"/>
                  </a:lnTo>
                  <a:lnTo>
                    <a:pt x="754" y="225"/>
                  </a:lnTo>
                  <a:cubicBezTo>
                    <a:pt x="753" y="224"/>
                    <a:pt x="753" y="223"/>
                    <a:pt x="753" y="223"/>
                  </a:cubicBezTo>
                  <a:lnTo>
                    <a:pt x="746" y="200"/>
                  </a:lnTo>
                  <a:lnTo>
                    <a:pt x="747" y="202"/>
                  </a:lnTo>
                  <a:lnTo>
                    <a:pt x="741" y="193"/>
                  </a:lnTo>
                  <a:lnTo>
                    <a:pt x="748" y="196"/>
                  </a:lnTo>
                  <a:lnTo>
                    <a:pt x="741" y="196"/>
                  </a:lnTo>
                  <a:lnTo>
                    <a:pt x="706" y="196"/>
                  </a:lnTo>
                  <a:cubicBezTo>
                    <a:pt x="706" y="196"/>
                    <a:pt x="705" y="196"/>
                    <a:pt x="704" y="196"/>
                  </a:cubicBezTo>
                  <a:lnTo>
                    <a:pt x="692" y="193"/>
                  </a:lnTo>
                  <a:lnTo>
                    <a:pt x="693" y="193"/>
                  </a:lnTo>
                  <a:lnTo>
                    <a:pt x="661" y="190"/>
                  </a:lnTo>
                  <a:cubicBezTo>
                    <a:pt x="659" y="190"/>
                    <a:pt x="657" y="189"/>
                    <a:pt x="656" y="188"/>
                  </a:cubicBezTo>
                  <a:lnTo>
                    <a:pt x="653" y="184"/>
                  </a:lnTo>
                  <a:lnTo>
                    <a:pt x="665" y="183"/>
                  </a:lnTo>
                  <a:lnTo>
                    <a:pt x="659" y="193"/>
                  </a:lnTo>
                  <a:cubicBezTo>
                    <a:pt x="658" y="194"/>
                    <a:pt x="657" y="195"/>
                    <a:pt x="656" y="195"/>
                  </a:cubicBezTo>
                  <a:lnTo>
                    <a:pt x="637" y="205"/>
                  </a:lnTo>
                  <a:cubicBezTo>
                    <a:pt x="636" y="206"/>
                    <a:pt x="634" y="206"/>
                    <a:pt x="633" y="206"/>
                  </a:cubicBezTo>
                  <a:lnTo>
                    <a:pt x="614" y="206"/>
                  </a:lnTo>
                  <a:cubicBezTo>
                    <a:pt x="610" y="206"/>
                    <a:pt x="606" y="202"/>
                    <a:pt x="606" y="198"/>
                  </a:cubicBezTo>
                  <a:lnTo>
                    <a:pt x="606" y="188"/>
                  </a:lnTo>
                  <a:cubicBezTo>
                    <a:pt x="606" y="188"/>
                    <a:pt x="606" y="187"/>
                    <a:pt x="606" y="187"/>
                  </a:cubicBezTo>
                  <a:lnTo>
                    <a:pt x="616" y="145"/>
                  </a:lnTo>
                  <a:lnTo>
                    <a:pt x="616" y="149"/>
                  </a:lnTo>
                  <a:lnTo>
                    <a:pt x="603" y="114"/>
                  </a:lnTo>
                  <a:lnTo>
                    <a:pt x="608" y="119"/>
                  </a:lnTo>
                  <a:lnTo>
                    <a:pt x="599" y="116"/>
                  </a:lnTo>
                  <a:lnTo>
                    <a:pt x="601" y="116"/>
                  </a:lnTo>
                  <a:lnTo>
                    <a:pt x="582" y="116"/>
                  </a:lnTo>
                  <a:lnTo>
                    <a:pt x="586" y="115"/>
                  </a:lnTo>
                  <a:lnTo>
                    <a:pt x="579" y="118"/>
                  </a:lnTo>
                  <a:cubicBezTo>
                    <a:pt x="578" y="119"/>
                    <a:pt x="577" y="119"/>
                    <a:pt x="576" y="119"/>
                  </a:cubicBezTo>
                  <a:lnTo>
                    <a:pt x="560" y="119"/>
                  </a:lnTo>
                  <a:lnTo>
                    <a:pt x="563" y="119"/>
                  </a:lnTo>
                  <a:lnTo>
                    <a:pt x="547" y="125"/>
                  </a:lnTo>
                  <a:lnTo>
                    <a:pt x="528" y="134"/>
                  </a:lnTo>
                  <a:lnTo>
                    <a:pt x="532" y="131"/>
                  </a:lnTo>
                  <a:lnTo>
                    <a:pt x="513" y="172"/>
                  </a:lnTo>
                  <a:cubicBezTo>
                    <a:pt x="512" y="174"/>
                    <a:pt x="510" y="176"/>
                    <a:pt x="508" y="177"/>
                  </a:cubicBezTo>
                  <a:lnTo>
                    <a:pt x="499" y="180"/>
                  </a:lnTo>
                  <a:cubicBezTo>
                    <a:pt x="498" y="180"/>
                    <a:pt x="497" y="180"/>
                    <a:pt x="496" y="180"/>
                  </a:cubicBezTo>
                  <a:lnTo>
                    <a:pt x="483" y="180"/>
                  </a:lnTo>
                  <a:lnTo>
                    <a:pt x="471" y="180"/>
                  </a:lnTo>
                  <a:lnTo>
                    <a:pt x="438" y="177"/>
                  </a:lnTo>
                  <a:cubicBezTo>
                    <a:pt x="434" y="177"/>
                    <a:pt x="431" y="173"/>
                    <a:pt x="431" y="169"/>
                  </a:cubicBezTo>
                  <a:lnTo>
                    <a:pt x="431" y="153"/>
                  </a:lnTo>
                  <a:lnTo>
                    <a:pt x="433" y="159"/>
                  </a:lnTo>
                  <a:lnTo>
                    <a:pt x="423" y="149"/>
                  </a:lnTo>
                  <a:cubicBezTo>
                    <a:pt x="422" y="148"/>
                    <a:pt x="421" y="145"/>
                    <a:pt x="421" y="143"/>
                  </a:cubicBezTo>
                  <a:lnTo>
                    <a:pt x="421" y="134"/>
                  </a:lnTo>
                  <a:lnTo>
                    <a:pt x="427" y="141"/>
                  </a:lnTo>
                  <a:lnTo>
                    <a:pt x="417" y="138"/>
                  </a:lnTo>
                  <a:cubicBezTo>
                    <a:pt x="414" y="137"/>
                    <a:pt x="412" y="134"/>
                    <a:pt x="412" y="131"/>
                  </a:cubicBezTo>
                  <a:lnTo>
                    <a:pt x="412" y="111"/>
                  </a:lnTo>
                  <a:lnTo>
                    <a:pt x="412" y="115"/>
                  </a:lnTo>
                  <a:lnTo>
                    <a:pt x="406" y="102"/>
                  </a:lnTo>
                  <a:cubicBezTo>
                    <a:pt x="406" y="101"/>
                    <a:pt x="406" y="101"/>
                    <a:pt x="405" y="100"/>
                  </a:cubicBezTo>
                  <a:lnTo>
                    <a:pt x="389" y="36"/>
                  </a:lnTo>
                  <a:lnTo>
                    <a:pt x="392" y="40"/>
                  </a:lnTo>
                  <a:lnTo>
                    <a:pt x="385" y="33"/>
                  </a:lnTo>
                  <a:lnTo>
                    <a:pt x="394" y="35"/>
                  </a:lnTo>
                  <a:lnTo>
                    <a:pt x="372" y="45"/>
                  </a:lnTo>
                  <a:cubicBezTo>
                    <a:pt x="371" y="45"/>
                    <a:pt x="370" y="45"/>
                    <a:pt x="369" y="45"/>
                  </a:cubicBezTo>
                  <a:lnTo>
                    <a:pt x="353" y="45"/>
                  </a:lnTo>
                  <a:lnTo>
                    <a:pt x="323" y="42"/>
                  </a:lnTo>
                  <a:cubicBezTo>
                    <a:pt x="322" y="42"/>
                    <a:pt x="320" y="41"/>
                    <a:pt x="319" y="41"/>
                  </a:cubicBezTo>
                  <a:lnTo>
                    <a:pt x="297" y="25"/>
                  </a:lnTo>
                  <a:lnTo>
                    <a:pt x="302" y="26"/>
                  </a:lnTo>
                  <a:lnTo>
                    <a:pt x="283" y="26"/>
                  </a:lnTo>
                  <a:cubicBezTo>
                    <a:pt x="280" y="26"/>
                    <a:pt x="278" y="25"/>
                    <a:pt x="277" y="24"/>
                  </a:cubicBezTo>
                  <a:lnTo>
                    <a:pt x="267" y="14"/>
                  </a:lnTo>
                  <a:lnTo>
                    <a:pt x="281" y="10"/>
                  </a:lnTo>
                  <a:lnTo>
                    <a:pt x="265" y="100"/>
                  </a:lnTo>
                  <a:cubicBezTo>
                    <a:pt x="264" y="103"/>
                    <a:pt x="262" y="105"/>
                    <a:pt x="259" y="106"/>
                  </a:cubicBezTo>
                  <a:cubicBezTo>
                    <a:pt x="257" y="107"/>
                    <a:pt x="253" y="106"/>
                    <a:pt x="251" y="104"/>
                  </a:cubicBezTo>
                  <a:lnTo>
                    <a:pt x="248" y="101"/>
                  </a:lnTo>
                  <a:cubicBezTo>
                    <a:pt x="248" y="100"/>
                    <a:pt x="247" y="100"/>
                    <a:pt x="247" y="99"/>
                  </a:cubicBezTo>
                  <a:lnTo>
                    <a:pt x="240" y="86"/>
                  </a:lnTo>
                  <a:lnTo>
                    <a:pt x="247" y="90"/>
                  </a:lnTo>
                  <a:lnTo>
                    <a:pt x="241" y="90"/>
                  </a:lnTo>
                  <a:lnTo>
                    <a:pt x="249" y="80"/>
                  </a:lnTo>
                  <a:lnTo>
                    <a:pt x="258" y="109"/>
                  </a:lnTo>
                  <a:lnTo>
                    <a:pt x="254" y="104"/>
                  </a:lnTo>
                  <a:lnTo>
                    <a:pt x="261" y="107"/>
                  </a:lnTo>
                  <a:cubicBezTo>
                    <a:pt x="263" y="109"/>
                    <a:pt x="265" y="111"/>
                    <a:pt x="265" y="114"/>
                  </a:cubicBezTo>
                  <a:lnTo>
                    <a:pt x="265" y="131"/>
                  </a:lnTo>
                  <a:cubicBezTo>
                    <a:pt x="265" y="132"/>
                    <a:pt x="265" y="133"/>
                    <a:pt x="264" y="134"/>
                  </a:cubicBezTo>
                  <a:lnTo>
                    <a:pt x="255" y="153"/>
                  </a:lnTo>
                  <a:lnTo>
                    <a:pt x="255" y="150"/>
                  </a:lnTo>
                  <a:lnTo>
                    <a:pt x="255" y="159"/>
                  </a:lnTo>
                  <a:cubicBezTo>
                    <a:pt x="255" y="164"/>
                    <a:pt x="252" y="167"/>
                    <a:pt x="247" y="167"/>
                  </a:cubicBezTo>
                  <a:lnTo>
                    <a:pt x="238" y="167"/>
                  </a:lnTo>
                  <a:cubicBezTo>
                    <a:pt x="237" y="167"/>
                    <a:pt x="235" y="167"/>
                    <a:pt x="234" y="167"/>
                  </a:cubicBezTo>
                  <a:lnTo>
                    <a:pt x="228" y="163"/>
                  </a:lnTo>
                  <a:lnTo>
                    <a:pt x="239" y="160"/>
                  </a:lnTo>
                  <a:lnTo>
                    <a:pt x="223" y="189"/>
                  </a:lnTo>
                  <a:cubicBezTo>
                    <a:pt x="222" y="191"/>
                    <a:pt x="220" y="192"/>
                    <a:pt x="218" y="193"/>
                  </a:cubicBezTo>
                  <a:lnTo>
                    <a:pt x="209" y="196"/>
                  </a:lnTo>
                  <a:cubicBezTo>
                    <a:pt x="207" y="196"/>
                    <a:pt x="205" y="196"/>
                    <a:pt x="203" y="196"/>
                  </a:cubicBezTo>
                  <a:lnTo>
                    <a:pt x="194" y="193"/>
                  </a:lnTo>
                  <a:cubicBezTo>
                    <a:pt x="193" y="192"/>
                    <a:pt x="192" y="192"/>
                    <a:pt x="191" y="191"/>
                  </a:cubicBezTo>
                  <a:lnTo>
                    <a:pt x="184" y="184"/>
                  </a:lnTo>
                  <a:lnTo>
                    <a:pt x="194" y="186"/>
                  </a:lnTo>
                  <a:lnTo>
                    <a:pt x="181" y="192"/>
                  </a:lnTo>
                  <a:lnTo>
                    <a:pt x="185" y="185"/>
                  </a:lnTo>
                  <a:lnTo>
                    <a:pt x="185" y="195"/>
                  </a:lnTo>
                  <a:lnTo>
                    <a:pt x="172" y="189"/>
                  </a:lnTo>
                  <a:lnTo>
                    <a:pt x="178" y="183"/>
                  </a:lnTo>
                  <a:cubicBezTo>
                    <a:pt x="180" y="180"/>
                    <a:pt x="184" y="180"/>
                    <a:pt x="187" y="181"/>
                  </a:cubicBezTo>
                  <a:cubicBezTo>
                    <a:pt x="190" y="182"/>
                    <a:pt x="192" y="185"/>
                    <a:pt x="192" y="188"/>
                  </a:cubicBezTo>
                  <a:lnTo>
                    <a:pt x="192" y="217"/>
                  </a:lnTo>
                  <a:lnTo>
                    <a:pt x="180" y="210"/>
                  </a:lnTo>
                  <a:lnTo>
                    <a:pt x="187" y="207"/>
                  </a:lnTo>
                  <a:cubicBezTo>
                    <a:pt x="189" y="206"/>
                    <a:pt x="191" y="206"/>
                    <a:pt x="193" y="207"/>
                  </a:cubicBezTo>
                  <a:cubicBezTo>
                    <a:pt x="195" y="208"/>
                    <a:pt x="197" y="209"/>
                    <a:pt x="198" y="212"/>
                  </a:cubicBezTo>
                  <a:lnTo>
                    <a:pt x="201" y="221"/>
                  </a:lnTo>
                  <a:lnTo>
                    <a:pt x="199" y="218"/>
                  </a:lnTo>
                  <a:lnTo>
                    <a:pt x="202" y="221"/>
                  </a:lnTo>
                  <a:cubicBezTo>
                    <a:pt x="203" y="222"/>
                    <a:pt x="204" y="223"/>
                    <a:pt x="204" y="224"/>
                  </a:cubicBezTo>
                  <a:lnTo>
                    <a:pt x="207" y="234"/>
                  </a:lnTo>
                  <a:cubicBezTo>
                    <a:pt x="208" y="237"/>
                    <a:pt x="207" y="240"/>
                    <a:pt x="205" y="242"/>
                  </a:cubicBezTo>
                  <a:lnTo>
                    <a:pt x="202" y="245"/>
                  </a:lnTo>
                  <a:lnTo>
                    <a:pt x="204" y="243"/>
                  </a:lnTo>
                  <a:lnTo>
                    <a:pt x="197" y="256"/>
                  </a:lnTo>
                  <a:cubicBezTo>
                    <a:pt x="197" y="258"/>
                    <a:pt x="195" y="259"/>
                    <a:pt x="194" y="260"/>
                  </a:cubicBezTo>
                  <a:lnTo>
                    <a:pt x="187" y="263"/>
                  </a:lnTo>
                  <a:lnTo>
                    <a:pt x="181" y="266"/>
                  </a:lnTo>
                  <a:lnTo>
                    <a:pt x="185" y="259"/>
                  </a:lnTo>
                  <a:lnTo>
                    <a:pt x="185" y="291"/>
                  </a:lnTo>
                  <a:lnTo>
                    <a:pt x="185" y="298"/>
                  </a:lnTo>
                  <a:lnTo>
                    <a:pt x="185" y="304"/>
                  </a:lnTo>
                  <a:cubicBezTo>
                    <a:pt x="185" y="307"/>
                    <a:pt x="184" y="309"/>
                    <a:pt x="182" y="311"/>
                  </a:cubicBezTo>
                  <a:lnTo>
                    <a:pt x="163" y="323"/>
                  </a:lnTo>
                  <a:cubicBezTo>
                    <a:pt x="160" y="326"/>
                    <a:pt x="155" y="325"/>
                    <a:pt x="153" y="322"/>
                  </a:cubicBezTo>
                  <a:lnTo>
                    <a:pt x="149" y="319"/>
                  </a:lnTo>
                  <a:lnTo>
                    <a:pt x="158" y="321"/>
                  </a:lnTo>
                  <a:lnTo>
                    <a:pt x="148" y="324"/>
                  </a:lnTo>
                  <a:cubicBezTo>
                    <a:pt x="146" y="325"/>
                    <a:pt x="144" y="325"/>
                    <a:pt x="142" y="324"/>
                  </a:cubicBezTo>
                  <a:lnTo>
                    <a:pt x="136" y="321"/>
                  </a:lnTo>
                  <a:lnTo>
                    <a:pt x="143" y="321"/>
                  </a:lnTo>
                  <a:lnTo>
                    <a:pt x="136" y="324"/>
                  </a:lnTo>
                  <a:lnTo>
                    <a:pt x="141" y="317"/>
                  </a:lnTo>
                  <a:lnTo>
                    <a:pt x="141" y="336"/>
                  </a:lnTo>
                  <a:lnTo>
                    <a:pt x="138" y="330"/>
                  </a:lnTo>
                  <a:lnTo>
                    <a:pt x="145" y="337"/>
                  </a:lnTo>
                  <a:lnTo>
                    <a:pt x="139" y="335"/>
                  </a:lnTo>
                  <a:lnTo>
                    <a:pt x="145" y="335"/>
                  </a:lnTo>
                  <a:cubicBezTo>
                    <a:pt x="150" y="335"/>
                    <a:pt x="154" y="338"/>
                    <a:pt x="154" y="343"/>
                  </a:cubicBezTo>
                  <a:lnTo>
                    <a:pt x="154" y="368"/>
                  </a:lnTo>
                  <a:cubicBezTo>
                    <a:pt x="154" y="372"/>
                    <a:pt x="151" y="375"/>
                    <a:pt x="148" y="376"/>
                  </a:cubicBezTo>
                  <a:lnTo>
                    <a:pt x="138" y="379"/>
                  </a:lnTo>
                  <a:lnTo>
                    <a:pt x="142" y="366"/>
                  </a:lnTo>
                  <a:lnTo>
                    <a:pt x="151" y="375"/>
                  </a:lnTo>
                  <a:cubicBezTo>
                    <a:pt x="151" y="376"/>
                    <a:pt x="152" y="376"/>
                    <a:pt x="152" y="376"/>
                  </a:cubicBezTo>
                  <a:lnTo>
                    <a:pt x="161" y="389"/>
                  </a:lnTo>
                  <a:cubicBezTo>
                    <a:pt x="164" y="392"/>
                    <a:pt x="164" y="397"/>
                    <a:pt x="161" y="400"/>
                  </a:cubicBezTo>
                  <a:lnTo>
                    <a:pt x="158" y="403"/>
                  </a:lnTo>
                  <a:lnTo>
                    <a:pt x="160" y="397"/>
                  </a:lnTo>
                  <a:lnTo>
                    <a:pt x="160" y="407"/>
                  </a:lnTo>
                  <a:lnTo>
                    <a:pt x="156" y="400"/>
                  </a:lnTo>
                  <a:lnTo>
                    <a:pt x="166" y="407"/>
                  </a:lnTo>
                  <a:cubicBezTo>
                    <a:pt x="168" y="408"/>
                    <a:pt x="169" y="409"/>
                    <a:pt x="169" y="411"/>
                  </a:cubicBezTo>
                  <a:lnTo>
                    <a:pt x="176" y="437"/>
                  </a:lnTo>
                  <a:cubicBezTo>
                    <a:pt x="177" y="441"/>
                    <a:pt x="174" y="445"/>
                    <a:pt x="171" y="446"/>
                  </a:cubicBezTo>
                  <a:lnTo>
                    <a:pt x="155" y="453"/>
                  </a:lnTo>
                  <a:lnTo>
                    <a:pt x="149" y="456"/>
                  </a:lnTo>
                  <a:cubicBezTo>
                    <a:pt x="147" y="457"/>
                    <a:pt x="145" y="457"/>
                    <a:pt x="144" y="456"/>
                  </a:cubicBezTo>
                  <a:lnTo>
                    <a:pt x="131" y="453"/>
                  </a:lnTo>
                  <a:lnTo>
                    <a:pt x="137" y="452"/>
                  </a:lnTo>
                  <a:lnTo>
                    <a:pt x="128" y="458"/>
                  </a:lnTo>
                  <a:lnTo>
                    <a:pt x="131" y="452"/>
                  </a:lnTo>
                  <a:lnTo>
                    <a:pt x="131" y="461"/>
                  </a:lnTo>
                  <a:cubicBezTo>
                    <a:pt x="131" y="463"/>
                    <a:pt x="130" y="466"/>
                    <a:pt x="129" y="467"/>
                  </a:cubicBezTo>
                  <a:lnTo>
                    <a:pt x="119" y="477"/>
                  </a:lnTo>
                  <a:cubicBezTo>
                    <a:pt x="118" y="478"/>
                    <a:pt x="116" y="479"/>
                    <a:pt x="114" y="479"/>
                  </a:cubicBezTo>
                  <a:lnTo>
                    <a:pt x="104" y="479"/>
                  </a:lnTo>
                  <a:lnTo>
                    <a:pt x="112" y="471"/>
                  </a:lnTo>
                  <a:lnTo>
                    <a:pt x="112" y="516"/>
                  </a:lnTo>
                  <a:cubicBezTo>
                    <a:pt x="112" y="518"/>
                    <a:pt x="111" y="521"/>
                    <a:pt x="109" y="522"/>
                  </a:cubicBezTo>
                  <a:lnTo>
                    <a:pt x="96" y="532"/>
                  </a:lnTo>
                  <a:lnTo>
                    <a:pt x="98" y="529"/>
                  </a:lnTo>
                  <a:lnTo>
                    <a:pt x="95" y="536"/>
                  </a:lnTo>
                  <a:lnTo>
                    <a:pt x="95" y="528"/>
                  </a:lnTo>
                  <a:lnTo>
                    <a:pt x="102" y="541"/>
                  </a:lnTo>
                  <a:cubicBezTo>
                    <a:pt x="104" y="545"/>
                    <a:pt x="102" y="550"/>
                    <a:pt x="98" y="552"/>
                  </a:cubicBezTo>
                  <a:lnTo>
                    <a:pt x="92" y="555"/>
                  </a:lnTo>
                  <a:lnTo>
                    <a:pt x="94" y="554"/>
                  </a:lnTo>
                  <a:lnTo>
                    <a:pt x="91" y="557"/>
                  </a:lnTo>
                  <a:cubicBezTo>
                    <a:pt x="90" y="557"/>
                    <a:pt x="90" y="557"/>
                    <a:pt x="90" y="558"/>
                  </a:cubicBezTo>
                  <a:lnTo>
                    <a:pt x="77" y="567"/>
                  </a:lnTo>
                  <a:lnTo>
                    <a:pt x="80" y="564"/>
                  </a:lnTo>
                  <a:lnTo>
                    <a:pt x="67" y="596"/>
                  </a:lnTo>
                  <a:cubicBezTo>
                    <a:pt x="66" y="597"/>
                    <a:pt x="65" y="599"/>
                    <a:pt x="64" y="599"/>
                  </a:cubicBezTo>
                  <a:lnTo>
                    <a:pt x="26" y="628"/>
                  </a:lnTo>
                  <a:lnTo>
                    <a:pt x="29" y="622"/>
                  </a:lnTo>
                  <a:lnTo>
                    <a:pt x="29" y="635"/>
                  </a:lnTo>
                  <a:cubicBezTo>
                    <a:pt x="29" y="637"/>
                    <a:pt x="28" y="639"/>
                    <a:pt x="27" y="640"/>
                  </a:cubicBezTo>
                  <a:lnTo>
                    <a:pt x="21" y="647"/>
                  </a:lnTo>
                  <a:lnTo>
                    <a:pt x="23" y="641"/>
                  </a:lnTo>
                  <a:lnTo>
                    <a:pt x="23" y="648"/>
                  </a:lnTo>
                  <a:cubicBezTo>
                    <a:pt x="23" y="650"/>
                    <a:pt x="22" y="652"/>
                    <a:pt x="21" y="653"/>
                  </a:cubicBezTo>
                  <a:lnTo>
                    <a:pt x="17" y="657"/>
                  </a:lnTo>
                  <a:lnTo>
                    <a:pt x="20" y="652"/>
                  </a:lnTo>
                  <a:lnTo>
                    <a:pt x="16" y="671"/>
                  </a:lnTo>
                  <a:close/>
                  <a:moveTo>
                    <a:pt x="4" y="650"/>
                  </a:moveTo>
                  <a:cubicBezTo>
                    <a:pt x="4" y="648"/>
                    <a:pt x="5" y="646"/>
                    <a:pt x="6" y="645"/>
                  </a:cubicBezTo>
                  <a:lnTo>
                    <a:pt x="9" y="642"/>
                  </a:lnTo>
                  <a:lnTo>
                    <a:pt x="7" y="648"/>
                  </a:lnTo>
                  <a:lnTo>
                    <a:pt x="7" y="641"/>
                  </a:lnTo>
                  <a:cubicBezTo>
                    <a:pt x="7" y="639"/>
                    <a:pt x="8" y="637"/>
                    <a:pt x="9" y="636"/>
                  </a:cubicBezTo>
                  <a:lnTo>
                    <a:pt x="16" y="629"/>
                  </a:lnTo>
                  <a:lnTo>
                    <a:pt x="13" y="635"/>
                  </a:lnTo>
                  <a:lnTo>
                    <a:pt x="13" y="622"/>
                  </a:lnTo>
                  <a:cubicBezTo>
                    <a:pt x="13" y="619"/>
                    <a:pt x="14" y="617"/>
                    <a:pt x="16" y="616"/>
                  </a:cubicBezTo>
                  <a:lnTo>
                    <a:pt x="55" y="587"/>
                  </a:lnTo>
                  <a:lnTo>
                    <a:pt x="52" y="590"/>
                  </a:lnTo>
                  <a:lnTo>
                    <a:pt x="65" y="558"/>
                  </a:lnTo>
                  <a:cubicBezTo>
                    <a:pt x="65" y="557"/>
                    <a:pt x="66" y="555"/>
                    <a:pt x="67" y="555"/>
                  </a:cubicBezTo>
                  <a:lnTo>
                    <a:pt x="80" y="545"/>
                  </a:lnTo>
                  <a:lnTo>
                    <a:pt x="79" y="546"/>
                  </a:lnTo>
                  <a:lnTo>
                    <a:pt x="82" y="542"/>
                  </a:lnTo>
                  <a:cubicBezTo>
                    <a:pt x="83" y="542"/>
                    <a:pt x="84" y="541"/>
                    <a:pt x="85" y="541"/>
                  </a:cubicBezTo>
                  <a:lnTo>
                    <a:pt x="91" y="538"/>
                  </a:lnTo>
                  <a:lnTo>
                    <a:pt x="87" y="548"/>
                  </a:lnTo>
                  <a:lnTo>
                    <a:pt x="81" y="536"/>
                  </a:lnTo>
                  <a:cubicBezTo>
                    <a:pt x="80" y="533"/>
                    <a:pt x="80" y="531"/>
                    <a:pt x="81" y="528"/>
                  </a:cubicBezTo>
                  <a:lnTo>
                    <a:pt x="84" y="522"/>
                  </a:lnTo>
                  <a:cubicBezTo>
                    <a:pt x="85" y="521"/>
                    <a:pt x="86" y="520"/>
                    <a:pt x="86" y="519"/>
                  </a:cubicBezTo>
                  <a:lnTo>
                    <a:pt x="99" y="510"/>
                  </a:lnTo>
                  <a:lnTo>
                    <a:pt x="96" y="516"/>
                  </a:lnTo>
                  <a:lnTo>
                    <a:pt x="96" y="471"/>
                  </a:lnTo>
                  <a:cubicBezTo>
                    <a:pt x="96" y="467"/>
                    <a:pt x="100" y="463"/>
                    <a:pt x="104" y="463"/>
                  </a:cubicBezTo>
                  <a:lnTo>
                    <a:pt x="114" y="463"/>
                  </a:lnTo>
                  <a:lnTo>
                    <a:pt x="108" y="465"/>
                  </a:lnTo>
                  <a:lnTo>
                    <a:pt x="118" y="456"/>
                  </a:lnTo>
                  <a:lnTo>
                    <a:pt x="115" y="461"/>
                  </a:lnTo>
                  <a:lnTo>
                    <a:pt x="115" y="452"/>
                  </a:lnTo>
                  <a:cubicBezTo>
                    <a:pt x="115" y="449"/>
                    <a:pt x="117" y="447"/>
                    <a:pt x="119" y="445"/>
                  </a:cubicBezTo>
                  <a:lnTo>
                    <a:pt x="128" y="439"/>
                  </a:lnTo>
                  <a:cubicBezTo>
                    <a:pt x="130" y="437"/>
                    <a:pt x="133" y="437"/>
                    <a:pt x="135" y="438"/>
                  </a:cubicBezTo>
                  <a:lnTo>
                    <a:pt x="147" y="441"/>
                  </a:lnTo>
                  <a:lnTo>
                    <a:pt x="142" y="441"/>
                  </a:lnTo>
                  <a:lnTo>
                    <a:pt x="149" y="438"/>
                  </a:lnTo>
                  <a:lnTo>
                    <a:pt x="165" y="431"/>
                  </a:lnTo>
                  <a:lnTo>
                    <a:pt x="160" y="441"/>
                  </a:lnTo>
                  <a:lnTo>
                    <a:pt x="154" y="415"/>
                  </a:lnTo>
                  <a:lnTo>
                    <a:pt x="157" y="420"/>
                  </a:lnTo>
                  <a:lnTo>
                    <a:pt x="147" y="413"/>
                  </a:lnTo>
                  <a:cubicBezTo>
                    <a:pt x="145" y="412"/>
                    <a:pt x="144" y="409"/>
                    <a:pt x="144" y="407"/>
                  </a:cubicBezTo>
                  <a:lnTo>
                    <a:pt x="144" y="397"/>
                  </a:lnTo>
                  <a:cubicBezTo>
                    <a:pt x="144" y="395"/>
                    <a:pt x="145" y="393"/>
                    <a:pt x="146" y="391"/>
                  </a:cubicBezTo>
                  <a:lnTo>
                    <a:pt x="149" y="388"/>
                  </a:lnTo>
                  <a:lnTo>
                    <a:pt x="149" y="399"/>
                  </a:lnTo>
                  <a:lnTo>
                    <a:pt x="139" y="386"/>
                  </a:lnTo>
                  <a:lnTo>
                    <a:pt x="140" y="387"/>
                  </a:lnTo>
                  <a:lnTo>
                    <a:pt x="130" y="377"/>
                  </a:lnTo>
                  <a:cubicBezTo>
                    <a:pt x="128" y="375"/>
                    <a:pt x="128" y="372"/>
                    <a:pt x="128" y="370"/>
                  </a:cubicBezTo>
                  <a:cubicBezTo>
                    <a:pt x="129" y="367"/>
                    <a:pt x="131" y="365"/>
                    <a:pt x="133" y="364"/>
                  </a:cubicBezTo>
                  <a:lnTo>
                    <a:pt x="143" y="361"/>
                  </a:lnTo>
                  <a:lnTo>
                    <a:pt x="137" y="368"/>
                  </a:lnTo>
                  <a:lnTo>
                    <a:pt x="137" y="343"/>
                  </a:lnTo>
                  <a:lnTo>
                    <a:pt x="145" y="351"/>
                  </a:lnTo>
                  <a:lnTo>
                    <a:pt x="139" y="351"/>
                  </a:lnTo>
                  <a:cubicBezTo>
                    <a:pt x="137" y="351"/>
                    <a:pt x="135" y="350"/>
                    <a:pt x="133" y="348"/>
                  </a:cubicBezTo>
                  <a:lnTo>
                    <a:pt x="127" y="342"/>
                  </a:lnTo>
                  <a:cubicBezTo>
                    <a:pt x="126" y="340"/>
                    <a:pt x="125" y="338"/>
                    <a:pt x="125" y="336"/>
                  </a:cubicBezTo>
                  <a:lnTo>
                    <a:pt x="125" y="317"/>
                  </a:lnTo>
                  <a:cubicBezTo>
                    <a:pt x="125" y="314"/>
                    <a:pt x="126" y="311"/>
                    <a:pt x="129" y="310"/>
                  </a:cubicBezTo>
                  <a:lnTo>
                    <a:pt x="136" y="306"/>
                  </a:lnTo>
                  <a:cubicBezTo>
                    <a:pt x="138" y="305"/>
                    <a:pt x="140" y="305"/>
                    <a:pt x="143" y="306"/>
                  </a:cubicBezTo>
                  <a:lnTo>
                    <a:pt x="149" y="310"/>
                  </a:lnTo>
                  <a:lnTo>
                    <a:pt x="143" y="309"/>
                  </a:lnTo>
                  <a:lnTo>
                    <a:pt x="153" y="306"/>
                  </a:lnTo>
                  <a:cubicBezTo>
                    <a:pt x="155" y="305"/>
                    <a:pt x="159" y="306"/>
                    <a:pt x="161" y="308"/>
                  </a:cubicBezTo>
                  <a:lnTo>
                    <a:pt x="164" y="311"/>
                  </a:lnTo>
                  <a:lnTo>
                    <a:pt x="154" y="310"/>
                  </a:lnTo>
                  <a:lnTo>
                    <a:pt x="173" y="297"/>
                  </a:lnTo>
                  <a:lnTo>
                    <a:pt x="169" y="304"/>
                  </a:lnTo>
                  <a:lnTo>
                    <a:pt x="169" y="298"/>
                  </a:lnTo>
                  <a:lnTo>
                    <a:pt x="169" y="291"/>
                  </a:lnTo>
                  <a:lnTo>
                    <a:pt x="169" y="259"/>
                  </a:lnTo>
                  <a:cubicBezTo>
                    <a:pt x="169" y="256"/>
                    <a:pt x="171" y="253"/>
                    <a:pt x="174" y="252"/>
                  </a:cubicBezTo>
                  <a:lnTo>
                    <a:pt x="180" y="249"/>
                  </a:lnTo>
                  <a:lnTo>
                    <a:pt x="187" y="245"/>
                  </a:lnTo>
                  <a:lnTo>
                    <a:pt x="183" y="249"/>
                  </a:lnTo>
                  <a:lnTo>
                    <a:pt x="189" y="236"/>
                  </a:lnTo>
                  <a:cubicBezTo>
                    <a:pt x="190" y="235"/>
                    <a:pt x="190" y="235"/>
                    <a:pt x="191" y="234"/>
                  </a:cubicBezTo>
                  <a:lnTo>
                    <a:pt x="194" y="231"/>
                  </a:lnTo>
                  <a:lnTo>
                    <a:pt x="192" y="239"/>
                  </a:lnTo>
                  <a:lnTo>
                    <a:pt x="189" y="229"/>
                  </a:lnTo>
                  <a:lnTo>
                    <a:pt x="191" y="233"/>
                  </a:lnTo>
                  <a:lnTo>
                    <a:pt x="188" y="229"/>
                  </a:lnTo>
                  <a:cubicBezTo>
                    <a:pt x="187" y="228"/>
                    <a:pt x="186" y="227"/>
                    <a:pt x="186" y="226"/>
                  </a:cubicBezTo>
                  <a:lnTo>
                    <a:pt x="183" y="217"/>
                  </a:lnTo>
                  <a:lnTo>
                    <a:pt x="194" y="221"/>
                  </a:lnTo>
                  <a:lnTo>
                    <a:pt x="187" y="224"/>
                  </a:lnTo>
                  <a:cubicBezTo>
                    <a:pt x="185" y="226"/>
                    <a:pt x="182" y="226"/>
                    <a:pt x="180" y="224"/>
                  </a:cubicBezTo>
                  <a:cubicBezTo>
                    <a:pt x="177" y="223"/>
                    <a:pt x="176" y="220"/>
                    <a:pt x="176" y="217"/>
                  </a:cubicBezTo>
                  <a:lnTo>
                    <a:pt x="176" y="188"/>
                  </a:lnTo>
                  <a:lnTo>
                    <a:pt x="189" y="194"/>
                  </a:lnTo>
                  <a:lnTo>
                    <a:pt x="183" y="200"/>
                  </a:lnTo>
                  <a:cubicBezTo>
                    <a:pt x="181" y="203"/>
                    <a:pt x="177" y="203"/>
                    <a:pt x="174" y="202"/>
                  </a:cubicBezTo>
                  <a:cubicBezTo>
                    <a:pt x="171" y="201"/>
                    <a:pt x="169" y="198"/>
                    <a:pt x="169" y="195"/>
                  </a:cubicBezTo>
                  <a:lnTo>
                    <a:pt x="169" y="185"/>
                  </a:lnTo>
                  <a:cubicBezTo>
                    <a:pt x="169" y="182"/>
                    <a:pt x="171" y="179"/>
                    <a:pt x="174" y="178"/>
                  </a:cubicBezTo>
                  <a:lnTo>
                    <a:pt x="187" y="172"/>
                  </a:lnTo>
                  <a:cubicBezTo>
                    <a:pt x="190" y="170"/>
                    <a:pt x="193" y="171"/>
                    <a:pt x="196" y="173"/>
                  </a:cubicBezTo>
                  <a:lnTo>
                    <a:pt x="202" y="179"/>
                  </a:lnTo>
                  <a:lnTo>
                    <a:pt x="199" y="178"/>
                  </a:lnTo>
                  <a:lnTo>
                    <a:pt x="209" y="181"/>
                  </a:lnTo>
                  <a:lnTo>
                    <a:pt x="203" y="181"/>
                  </a:lnTo>
                  <a:lnTo>
                    <a:pt x="213" y="178"/>
                  </a:lnTo>
                  <a:lnTo>
                    <a:pt x="209" y="181"/>
                  </a:lnTo>
                  <a:lnTo>
                    <a:pt x="225" y="152"/>
                  </a:lnTo>
                  <a:cubicBezTo>
                    <a:pt x="227" y="149"/>
                    <a:pt x="231" y="147"/>
                    <a:pt x="235" y="149"/>
                  </a:cubicBezTo>
                  <a:lnTo>
                    <a:pt x="242" y="152"/>
                  </a:lnTo>
                  <a:lnTo>
                    <a:pt x="238" y="151"/>
                  </a:lnTo>
                  <a:lnTo>
                    <a:pt x="247" y="151"/>
                  </a:lnTo>
                  <a:lnTo>
                    <a:pt x="239" y="159"/>
                  </a:lnTo>
                  <a:lnTo>
                    <a:pt x="239" y="150"/>
                  </a:lnTo>
                  <a:cubicBezTo>
                    <a:pt x="239" y="149"/>
                    <a:pt x="240" y="147"/>
                    <a:pt x="240" y="146"/>
                  </a:cubicBezTo>
                  <a:lnTo>
                    <a:pt x="250" y="127"/>
                  </a:lnTo>
                  <a:lnTo>
                    <a:pt x="249" y="131"/>
                  </a:lnTo>
                  <a:lnTo>
                    <a:pt x="249" y="114"/>
                  </a:lnTo>
                  <a:lnTo>
                    <a:pt x="253" y="122"/>
                  </a:lnTo>
                  <a:lnTo>
                    <a:pt x="247" y="118"/>
                  </a:lnTo>
                  <a:cubicBezTo>
                    <a:pt x="245" y="117"/>
                    <a:pt x="244" y="116"/>
                    <a:pt x="243" y="114"/>
                  </a:cubicBezTo>
                  <a:lnTo>
                    <a:pt x="233" y="85"/>
                  </a:lnTo>
                  <a:cubicBezTo>
                    <a:pt x="233" y="82"/>
                    <a:pt x="233" y="80"/>
                    <a:pt x="235" y="78"/>
                  </a:cubicBezTo>
                  <a:cubicBezTo>
                    <a:pt x="236" y="76"/>
                    <a:pt x="239" y="74"/>
                    <a:pt x="241" y="74"/>
                  </a:cubicBezTo>
                  <a:lnTo>
                    <a:pt x="247" y="74"/>
                  </a:lnTo>
                  <a:cubicBezTo>
                    <a:pt x="251" y="74"/>
                    <a:pt x="253" y="76"/>
                    <a:pt x="255" y="79"/>
                  </a:cubicBezTo>
                  <a:lnTo>
                    <a:pt x="261" y="92"/>
                  </a:lnTo>
                  <a:lnTo>
                    <a:pt x="260" y="90"/>
                  </a:lnTo>
                  <a:lnTo>
                    <a:pt x="263" y="93"/>
                  </a:lnTo>
                  <a:lnTo>
                    <a:pt x="249" y="97"/>
                  </a:lnTo>
                  <a:lnTo>
                    <a:pt x="265" y="7"/>
                  </a:lnTo>
                  <a:cubicBezTo>
                    <a:pt x="266" y="4"/>
                    <a:pt x="268" y="2"/>
                    <a:pt x="271" y="1"/>
                  </a:cubicBezTo>
                  <a:cubicBezTo>
                    <a:pt x="273" y="0"/>
                    <a:pt x="277" y="1"/>
                    <a:pt x="279" y="3"/>
                  </a:cubicBezTo>
                  <a:lnTo>
                    <a:pt x="288" y="12"/>
                  </a:lnTo>
                  <a:lnTo>
                    <a:pt x="283" y="10"/>
                  </a:lnTo>
                  <a:lnTo>
                    <a:pt x="302" y="10"/>
                  </a:lnTo>
                  <a:cubicBezTo>
                    <a:pt x="303" y="10"/>
                    <a:pt x="305" y="11"/>
                    <a:pt x="306" y="12"/>
                  </a:cubicBezTo>
                  <a:lnTo>
                    <a:pt x="329" y="28"/>
                  </a:lnTo>
                  <a:lnTo>
                    <a:pt x="325" y="26"/>
                  </a:lnTo>
                  <a:lnTo>
                    <a:pt x="353" y="29"/>
                  </a:lnTo>
                  <a:lnTo>
                    <a:pt x="369" y="29"/>
                  </a:lnTo>
                  <a:lnTo>
                    <a:pt x="365" y="30"/>
                  </a:lnTo>
                  <a:lnTo>
                    <a:pt x="388" y="20"/>
                  </a:lnTo>
                  <a:cubicBezTo>
                    <a:pt x="391" y="19"/>
                    <a:pt x="394" y="20"/>
                    <a:pt x="397" y="22"/>
                  </a:cubicBezTo>
                  <a:lnTo>
                    <a:pt x="403" y="29"/>
                  </a:lnTo>
                  <a:cubicBezTo>
                    <a:pt x="404" y="30"/>
                    <a:pt x="405" y="31"/>
                    <a:pt x="405" y="32"/>
                  </a:cubicBezTo>
                  <a:lnTo>
                    <a:pt x="421" y="96"/>
                  </a:lnTo>
                  <a:lnTo>
                    <a:pt x="420" y="95"/>
                  </a:lnTo>
                  <a:lnTo>
                    <a:pt x="427" y="108"/>
                  </a:lnTo>
                  <a:cubicBezTo>
                    <a:pt x="427" y="109"/>
                    <a:pt x="428" y="110"/>
                    <a:pt x="428" y="111"/>
                  </a:cubicBezTo>
                  <a:lnTo>
                    <a:pt x="428" y="131"/>
                  </a:lnTo>
                  <a:lnTo>
                    <a:pt x="422" y="123"/>
                  </a:lnTo>
                  <a:lnTo>
                    <a:pt x="432" y="126"/>
                  </a:lnTo>
                  <a:cubicBezTo>
                    <a:pt x="435" y="127"/>
                    <a:pt x="437" y="130"/>
                    <a:pt x="437" y="134"/>
                  </a:cubicBezTo>
                  <a:lnTo>
                    <a:pt x="437" y="143"/>
                  </a:lnTo>
                  <a:lnTo>
                    <a:pt x="435" y="138"/>
                  </a:lnTo>
                  <a:lnTo>
                    <a:pt x="444" y="147"/>
                  </a:lnTo>
                  <a:cubicBezTo>
                    <a:pt x="446" y="149"/>
                    <a:pt x="447" y="151"/>
                    <a:pt x="447" y="153"/>
                  </a:cubicBezTo>
                  <a:lnTo>
                    <a:pt x="447" y="169"/>
                  </a:lnTo>
                  <a:lnTo>
                    <a:pt x="439" y="161"/>
                  </a:lnTo>
                  <a:lnTo>
                    <a:pt x="471" y="164"/>
                  </a:lnTo>
                  <a:lnTo>
                    <a:pt x="483" y="164"/>
                  </a:lnTo>
                  <a:lnTo>
                    <a:pt x="496" y="164"/>
                  </a:lnTo>
                  <a:lnTo>
                    <a:pt x="493" y="165"/>
                  </a:lnTo>
                  <a:lnTo>
                    <a:pt x="503" y="161"/>
                  </a:lnTo>
                  <a:lnTo>
                    <a:pt x="498" y="166"/>
                  </a:lnTo>
                  <a:lnTo>
                    <a:pt x="517" y="124"/>
                  </a:lnTo>
                  <a:cubicBezTo>
                    <a:pt x="518" y="122"/>
                    <a:pt x="519" y="121"/>
                    <a:pt x="521" y="120"/>
                  </a:cubicBezTo>
                  <a:lnTo>
                    <a:pt x="541" y="110"/>
                  </a:lnTo>
                  <a:lnTo>
                    <a:pt x="557" y="104"/>
                  </a:lnTo>
                  <a:cubicBezTo>
                    <a:pt x="558" y="103"/>
                    <a:pt x="559" y="103"/>
                    <a:pt x="560" y="103"/>
                  </a:cubicBezTo>
                  <a:lnTo>
                    <a:pt x="576" y="103"/>
                  </a:lnTo>
                  <a:lnTo>
                    <a:pt x="572" y="104"/>
                  </a:lnTo>
                  <a:lnTo>
                    <a:pt x="578" y="101"/>
                  </a:lnTo>
                  <a:cubicBezTo>
                    <a:pt x="580" y="100"/>
                    <a:pt x="581" y="100"/>
                    <a:pt x="582" y="100"/>
                  </a:cubicBezTo>
                  <a:lnTo>
                    <a:pt x="601" y="100"/>
                  </a:lnTo>
                  <a:cubicBezTo>
                    <a:pt x="602" y="100"/>
                    <a:pt x="603" y="100"/>
                    <a:pt x="604" y="100"/>
                  </a:cubicBezTo>
                  <a:lnTo>
                    <a:pt x="613" y="104"/>
                  </a:lnTo>
                  <a:cubicBezTo>
                    <a:pt x="616" y="104"/>
                    <a:pt x="617" y="106"/>
                    <a:pt x="618" y="109"/>
                  </a:cubicBezTo>
                  <a:lnTo>
                    <a:pt x="631" y="144"/>
                  </a:lnTo>
                  <a:cubicBezTo>
                    <a:pt x="632" y="145"/>
                    <a:pt x="632" y="147"/>
                    <a:pt x="631" y="148"/>
                  </a:cubicBezTo>
                  <a:lnTo>
                    <a:pt x="622" y="190"/>
                  </a:lnTo>
                  <a:lnTo>
                    <a:pt x="622" y="188"/>
                  </a:lnTo>
                  <a:lnTo>
                    <a:pt x="622" y="198"/>
                  </a:lnTo>
                  <a:lnTo>
                    <a:pt x="614" y="190"/>
                  </a:lnTo>
                  <a:lnTo>
                    <a:pt x="633" y="190"/>
                  </a:lnTo>
                  <a:lnTo>
                    <a:pt x="629" y="191"/>
                  </a:lnTo>
                  <a:lnTo>
                    <a:pt x="649" y="181"/>
                  </a:lnTo>
                  <a:lnTo>
                    <a:pt x="646" y="184"/>
                  </a:lnTo>
                  <a:lnTo>
                    <a:pt x="652" y="174"/>
                  </a:lnTo>
                  <a:cubicBezTo>
                    <a:pt x="653" y="172"/>
                    <a:pt x="655" y="171"/>
                    <a:pt x="658" y="171"/>
                  </a:cubicBezTo>
                  <a:cubicBezTo>
                    <a:pt x="660" y="171"/>
                    <a:pt x="663" y="171"/>
                    <a:pt x="664" y="173"/>
                  </a:cubicBezTo>
                  <a:lnTo>
                    <a:pt x="667" y="176"/>
                  </a:lnTo>
                  <a:lnTo>
                    <a:pt x="663" y="174"/>
                  </a:lnTo>
                  <a:lnTo>
                    <a:pt x="694" y="177"/>
                  </a:lnTo>
                  <a:cubicBezTo>
                    <a:pt x="695" y="177"/>
                    <a:pt x="695" y="177"/>
                    <a:pt x="696" y="177"/>
                  </a:cubicBezTo>
                  <a:lnTo>
                    <a:pt x="708" y="181"/>
                  </a:lnTo>
                  <a:lnTo>
                    <a:pt x="706" y="180"/>
                  </a:lnTo>
                  <a:lnTo>
                    <a:pt x="741" y="180"/>
                  </a:lnTo>
                  <a:lnTo>
                    <a:pt x="748" y="180"/>
                  </a:lnTo>
                  <a:cubicBezTo>
                    <a:pt x="750" y="180"/>
                    <a:pt x="753" y="182"/>
                    <a:pt x="754" y="184"/>
                  </a:cubicBezTo>
                  <a:lnTo>
                    <a:pt x="761" y="194"/>
                  </a:lnTo>
                  <a:cubicBezTo>
                    <a:pt x="761" y="194"/>
                    <a:pt x="762" y="195"/>
                    <a:pt x="762" y="196"/>
                  </a:cubicBezTo>
                  <a:lnTo>
                    <a:pt x="768" y="218"/>
                  </a:lnTo>
                  <a:lnTo>
                    <a:pt x="767" y="216"/>
                  </a:lnTo>
                  <a:lnTo>
                    <a:pt x="774" y="226"/>
                  </a:lnTo>
                  <a:lnTo>
                    <a:pt x="780" y="235"/>
                  </a:lnTo>
                  <a:cubicBezTo>
                    <a:pt x="781" y="237"/>
                    <a:pt x="781" y="238"/>
                    <a:pt x="781" y="240"/>
                  </a:cubicBezTo>
                  <a:lnTo>
                    <a:pt x="781" y="246"/>
                  </a:lnTo>
                  <a:lnTo>
                    <a:pt x="781" y="249"/>
                  </a:lnTo>
                  <a:lnTo>
                    <a:pt x="781" y="248"/>
                  </a:lnTo>
                  <a:lnTo>
                    <a:pt x="784" y="264"/>
                  </a:lnTo>
                  <a:cubicBezTo>
                    <a:pt x="785" y="266"/>
                    <a:pt x="784" y="268"/>
                    <a:pt x="783" y="270"/>
                  </a:cubicBezTo>
                  <a:lnTo>
                    <a:pt x="774" y="286"/>
                  </a:lnTo>
                  <a:cubicBezTo>
                    <a:pt x="773" y="287"/>
                    <a:pt x="772" y="288"/>
                    <a:pt x="770" y="289"/>
                  </a:cubicBezTo>
                  <a:lnTo>
                    <a:pt x="723" y="311"/>
                  </a:lnTo>
                  <a:lnTo>
                    <a:pt x="723" y="297"/>
                  </a:lnTo>
                  <a:lnTo>
                    <a:pt x="735" y="303"/>
                  </a:lnTo>
                  <a:lnTo>
                    <a:pt x="734" y="303"/>
                  </a:lnTo>
                  <a:lnTo>
                    <a:pt x="744" y="306"/>
                  </a:lnTo>
                  <a:cubicBezTo>
                    <a:pt x="748" y="307"/>
                    <a:pt x="750" y="311"/>
                    <a:pt x="749" y="315"/>
                  </a:cubicBezTo>
                  <a:lnTo>
                    <a:pt x="746" y="337"/>
                  </a:lnTo>
                  <a:lnTo>
                    <a:pt x="744" y="331"/>
                  </a:lnTo>
                  <a:lnTo>
                    <a:pt x="757" y="347"/>
                  </a:lnTo>
                  <a:cubicBezTo>
                    <a:pt x="758" y="349"/>
                    <a:pt x="759" y="350"/>
                    <a:pt x="759" y="352"/>
                  </a:cubicBezTo>
                  <a:lnTo>
                    <a:pt x="759" y="355"/>
                  </a:lnTo>
                  <a:lnTo>
                    <a:pt x="759" y="390"/>
                  </a:lnTo>
                  <a:lnTo>
                    <a:pt x="762" y="415"/>
                  </a:lnTo>
                  <a:cubicBezTo>
                    <a:pt x="762" y="416"/>
                    <a:pt x="762" y="417"/>
                    <a:pt x="762" y="418"/>
                  </a:cubicBezTo>
                  <a:lnTo>
                    <a:pt x="759" y="440"/>
                  </a:lnTo>
                  <a:lnTo>
                    <a:pt x="759" y="437"/>
                  </a:lnTo>
                  <a:lnTo>
                    <a:pt x="762" y="453"/>
                  </a:lnTo>
                  <a:cubicBezTo>
                    <a:pt x="762" y="454"/>
                    <a:pt x="762" y="454"/>
                    <a:pt x="762" y="455"/>
                  </a:cubicBezTo>
                  <a:lnTo>
                    <a:pt x="762" y="481"/>
                  </a:lnTo>
                  <a:cubicBezTo>
                    <a:pt x="762" y="483"/>
                    <a:pt x="761" y="485"/>
                    <a:pt x="760" y="486"/>
                  </a:cubicBezTo>
                  <a:lnTo>
                    <a:pt x="753" y="493"/>
                  </a:lnTo>
                  <a:lnTo>
                    <a:pt x="756" y="489"/>
                  </a:lnTo>
                  <a:lnTo>
                    <a:pt x="752" y="505"/>
                  </a:lnTo>
                  <a:lnTo>
                    <a:pt x="753" y="502"/>
                  </a:lnTo>
                  <a:lnTo>
                    <a:pt x="756" y="541"/>
                  </a:lnTo>
                  <a:cubicBezTo>
                    <a:pt x="756" y="542"/>
                    <a:pt x="756" y="542"/>
                    <a:pt x="756" y="543"/>
                  </a:cubicBezTo>
                  <a:lnTo>
                    <a:pt x="753" y="571"/>
                  </a:lnTo>
                  <a:lnTo>
                    <a:pt x="753" y="583"/>
                  </a:lnTo>
                  <a:cubicBezTo>
                    <a:pt x="753" y="585"/>
                    <a:pt x="752" y="587"/>
                    <a:pt x="751" y="588"/>
                  </a:cubicBezTo>
                  <a:lnTo>
                    <a:pt x="745" y="598"/>
                  </a:lnTo>
                  <a:lnTo>
                    <a:pt x="735" y="611"/>
                  </a:lnTo>
                  <a:cubicBezTo>
                    <a:pt x="735" y="611"/>
                    <a:pt x="735" y="611"/>
                    <a:pt x="734" y="612"/>
                  </a:cubicBezTo>
                  <a:lnTo>
                    <a:pt x="731" y="615"/>
                  </a:lnTo>
                  <a:cubicBezTo>
                    <a:pt x="731" y="615"/>
                    <a:pt x="730" y="616"/>
                    <a:pt x="729" y="616"/>
                  </a:cubicBezTo>
                  <a:lnTo>
                    <a:pt x="723" y="619"/>
                  </a:lnTo>
                  <a:cubicBezTo>
                    <a:pt x="722" y="620"/>
                    <a:pt x="720" y="620"/>
                    <a:pt x="719" y="620"/>
                  </a:cubicBezTo>
                  <a:lnTo>
                    <a:pt x="706" y="620"/>
                  </a:lnTo>
                  <a:cubicBezTo>
                    <a:pt x="705" y="620"/>
                    <a:pt x="704" y="620"/>
                    <a:pt x="703" y="619"/>
                  </a:cubicBezTo>
                  <a:lnTo>
                    <a:pt x="696" y="616"/>
                  </a:lnTo>
                  <a:lnTo>
                    <a:pt x="700" y="617"/>
                  </a:lnTo>
                  <a:lnTo>
                    <a:pt x="684" y="617"/>
                  </a:lnTo>
                  <a:cubicBezTo>
                    <a:pt x="684" y="617"/>
                    <a:pt x="683" y="617"/>
                    <a:pt x="682" y="617"/>
                  </a:cubicBezTo>
                  <a:lnTo>
                    <a:pt x="667" y="614"/>
                  </a:lnTo>
                  <a:cubicBezTo>
                    <a:pt x="664" y="613"/>
                    <a:pt x="662" y="612"/>
                    <a:pt x="661" y="610"/>
                  </a:cubicBezTo>
                  <a:lnTo>
                    <a:pt x="652" y="594"/>
                  </a:lnTo>
                  <a:cubicBezTo>
                    <a:pt x="651" y="593"/>
                    <a:pt x="651" y="591"/>
                    <a:pt x="651" y="590"/>
                  </a:cubicBezTo>
                  <a:lnTo>
                    <a:pt x="651" y="580"/>
                  </a:lnTo>
                  <a:lnTo>
                    <a:pt x="653" y="586"/>
                  </a:lnTo>
                  <a:lnTo>
                    <a:pt x="643" y="576"/>
                  </a:lnTo>
                  <a:cubicBezTo>
                    <a:pt x="643" y="576"/>
                    <a:pt x="642" y="575"/>
                    <a:pt x="642" y="574"/>
                  </a:cubicBezTo>
                  <a:lnTo>
                    <a:pt x="632" y="551"/>
                  </a:lnTo>
                  <a:cubicBezTo>
                    <a:pt x="632" y="550"/>
                    <a:pt x="631" y="549"/>
                    <a:pt x="631" y="548"/>
                  </a:cubicBezTo>
                  <a:lnTo>
                    <a:pt x="631" y="538"/>
                  </a:lnTo>
                  <a:lnTo>
                    <a:pt x="631" y="522"/>
                  </a:lnTo>
                  <a:lnTo>
                    <a:pt x="639" y="530"/>
                  </a:lnTo>
                  <a:lnTo>
                    <a:pt x="633" y="530"/>
                  </a:lnTo>
                  <a:cubicBezTo>
                    <a:pt x="630" y="530"/>
                    <a:pt x="627" y="528"/>
                    <a:pt x="625" y="525"/>
                  </a:cubicBezTo>
                  <a:lnTo>
                    <a:pt x="622" y="515"/>
                  </a:lnTo>
                  <a:lnTo>
                    <a:pt x="627" y="520"/>
                  </a:lnTo>
                  <a:lnTo>
                    <a:pt x="618" y="517"/>
                  </a:lnTo>
                  <a:cubicBezTo>
                    <a:pt x="615" y="516"/>
                    <a:pt x="612" y="513"/>
                    <a:pt x="612" y="510"/>
                  </a:cubicBezTo>
                  <a:lnTo>
                    <a:pt x="612" y="503"/>
                  </a:lnTo>
                  <a:lnTo>
                    <a:pt x="615" y="509"/>
                  </a:lnTo>
                  <a:lnTo>
                    <a:pt x="608" y="502"/>
                  </a:lnTo>
                  <a:cubicBezTo>
                    <a:pt x="607" y="501"/>
                    <a:pt x="606" y="499"/>
                    <a:pt x="606" y="497"/>
                  </a:cubicBezTo>
                  <a:lnTo>
                    <a:pt x="606" y="481"/>
                  </a:lnTo>
                  <a:cubicBezTo>
                    <a:pt x="606" y="477"/>
                    <a:pt x="608" y="474"/>
                    <a:pt x="611" y="473"/>
                  </a:cubicBezTo>
                  <a:lnTo>
                    <a:pt x="621" y="470"/>
                  </a:lnTo>
                  <a:lnTo>
                    <a:pt x="615" y="477"/>
                  </a:lnTo>
                  <a:lnTo>
                    <a:pt x="615" y="471"/>
                  </a:lnTo>
                  <a:lnTo>
                    <a:pt x="618" y="477"/>
                  </a:lnTo>
                  <a:lnTo>
                    <a:pt x="608" y="467"/>
                  </a:lnTo>
                  <a:cubicBezTo>
                    <a:pt x="607" y="466"/>
                    <a:pt x="606" y="464"/>
                    <a:pt x="606" y="462"/>
                  </a:cubicBezTo>
                  <a:lnTo>
                    <a:pt x="603" y="434"/>
                  </a:lnTo>
                  <a:lnTo>
                    <a:pt x="600" y="418"/>
                  </a:lnTo>
                  <a:lnTo>
                    <a:pt x="603" y="423"/>
                  </a:lnTo>
                  <a:lnTo>
                    <a:pt x="571" y="400"/>
                  </a:lnTo>
                  <a:cubicBezTo>
                    <a:pt x="569" y="399"/>
                    <a:pt x="568" y="397"/>
                    <a:pt x="568" y="394"/>
                  </a:cubicBezTo>
                  <a:lnTo>
                    <a:pt x="568" y="391"/>
                  </a:lnTo>
                  <a:lnTo>
                    <a:pt x="568" y="368"/>
                  </a:lnTo>
                  <a:lnTo>
                    <a:pt x="568" y="370"/>
                  </a:lnTo>
                  <a:lnTo>
                    <a:pt x="565" y="357"/>
                  </a:lnTo>
                  <a:cubicBezTo>
                    <a:pt x="564" y="355"/>
                    <a:pt x="564" y="354"/>
                    <a:pt x="565" y="352"/>
                  </a:cubicBezTo>
                  <a:lnTo>
                    <a:pt x="569" y="345"/>
                  </a:lnTo>
                  <a:lnTo>
                    <a:pt x="574" y="357"/>
                  </a:lnTo>
                  <a:lnTo>
                    <a:pt x="561" y="354"/>
                  </a:lnTo>
                  <a:lnTo>
                    <a:pt x="563" y="354"/>
                  </a:lnTo>
                  <a:lnTo>
                    <a:pt x="557" y="354"/>
                  </a:lnTo>
                  <a:lnTo>
                    <a:pt x="550" y="354"/>
                  </a:lnTo>
                  <a:cubicBezTo>
                    <a:pt x="548" y="354"/>
                    <a:pt x="546" y="353"/>
                    <a:pt x="545" y="351"/>
                  </a:cubicBezTo>
                  <a:lnTo>
                    <a:pt x="541" y="348"/>
                  </a:lnTo>
                  <a:cubicBezTo>
                    <a:pt x="540" y="347"/>
                    <a:pt x="539" y="345"/>
                    <a:pt x="539" y="343"/>
                  </a:cubicBezTo>
                  <a:lnTo>
                    <a:pt x="539" y="336"/>
                  </a:lnTo>
                  <a:cubicBezTo>
                    <a:pt x="539" y="335"/>
                    <a:pt x="539" y="333"/>
                    <a:pt x="540" y="332"/>
                  </a:cubicBezTo>
                  <a:lnTo>
                    <a:pt x="547" y="322"/>
                  </a:lnTo>
                  <a:lnTo>
                    <a:pt x="545" y="326"/>
                  </a:lnTo>
                  <a:lnTo>
                    <a:pt x="545" y="317"/>
                  </a:lnTo>
                  <a:lnTo>
                    <a:pt x="553" y="325"/>
                  </a:lnTo>
                  <a:lnTo>
                    <a:pt x="547" y="325"/>
                  </a:lnTo>
                  <a:lnTo>
                    <a:pt x="555" y="319"/>
                  </a:lnTo>
                  <a:lnTo>
                    <a:pt x="548" y="339"/>
                  </a:lnTo>
                  <a:lnTo>
                    <a:pt x="549" y="336"/>
                  </a:lnTo>
                  <a:lnTo>
                    <a:pt x="549" y="343"/>
                  </a:lnTo>
                  <a:cubicBezTo>
                    <a:pt x="549" y="346"/>
                    <a:pt x="547" y="348"/>
                    <a:pt x="544" y="350"/>
                  </a:cubicBezTo>
                  <a:lnTo>
                    <a:pt x="538" y="353"/>
                  </a:lnTo>
                  <a:lnTo>
                    <a:pt x="542" y="346"/>
                  </a:lnTo>
                  <a:lnTo>
                    <a:pt x="542" y="352"/>
                  </a:lnTo>
                  <a:cubicBezTo>
                    <a:pt x="542" y="354"/>
                    <a:pt x="541" y="356"/>
                    <a:pt x="540" y="358"/>
                  </a:cubicBezTo>
                  <a:lnTo>
                    <a:pt x="537" y="361"/>
                  </a:lnTo>
                  <a:cubicBezTo>
                    <a:pt x="535" y="363"/>
                    <a:pt x="531" y="364"/>
                    <a:pt x="529" y="363"/>
                  </a:cubicBezTo>
                  <a:lnTo>
                    <a:pt x="519" y="360"/>
                  </a:lnTo>
                  <a:lnTo>
                    <a:pt x="526" y="359"/>
                  </a:lnTo>
                  <a:lnTo>
                    <a:pt x="516" y="365"/>
                  </a:lnTo>
                  <a:lnTo>
                    <a:pt x="520" y="359"/>
                  </a:lnTo>
                  <a:lnTo>
                    <a:pt x="520" y="371"/>
                  </a:lnTo>
                  <a:lnTo>
                    <a:pt x="520" y="375"/>
                  </a:lnTo>
                  <a:lnTo>
                    <a:pt x="520" y="381"/>
                  </a:lnTo>
                  <a:cubicBezTo>
                    <a:pt x="520" y="382"/>
                    <a:pt x="520" y="384"/>
                    <a:pt x="519" y="385"/>
                  </a:cubicBezTo>
                  <a:lnTo>
                    <a:pt x="516" y="391"/>
                  </a:lnTo>
                  <a:lnTo>
                    <a:pt x="517" y="387"/>
                  </a:lnTo>
                  <a:lnTo>
                    <a:pt x="517" y="391"/>
                  </a:lnTo>
                  <a:cubicBezTo>
                    <a:pt x="517" y="392"/>
                    <a:pt x="517" y="393"/>
                    <a:pt x="516" y="394"/>
                  </a:cubicBezTo>
                  <a:lnTo>
                    <a:pt x="513" y="401"/>
                  </a:lnTo>
                  <a:lnTo>
                    <a:pt x="514" y="397"/>
                  </a:lnTo>
                  <a:lnTo>
                    <a:pt x="514" y="404"/>
                  </a:lnTo>
                  <a:cubicBezTo>
                    <a:pt x="514" y="406"/>
                    <a:pt x="512" y="409"/>
                    <a:pt x="510" y="410"/>
                  </a:cubicBezTo>
                  <a:cubicBezTo>
                    <a:pt x="507" y="412"/>
                    <a:pt x="504" y="412"/>
                    <a:pt x="502" y="411"/>
                  </a:cubicBezTo>
                  <a:lnTo>
                    <a:pt x="496" y="407"/>
                  </a:lnTo>
                  <a:lnTo>
                    <a:pt x="507" y="403"/>
                  </a:lnTo>
                  <a:lnTo>
                    <a:pt x="504" y="412"/>
                  </a:lnTo>
                  <a:cubicBezTo>
                    <a:pt x="503" y="414"/>
                    <a:pt x="502" y="416"/>
                    <a:pt x="500" y="417"/>
                  </a:cubicBezTo>
                  <a:lnTo>
                    <a:pt x="481" y="430"/>
                  </a:lnTo>
                  <a:lnTo>
                    <a:pt x="474" y="433"/>
                  </a:lnTo>
                  <a:lnTo>
                    <a:pt x="478" y="422"/>
                  </a:lnTo>
                  <a:lnTo>
                    <a:pt x="481" y="429"/>
                  </a:lnTo>
                  <a:cubicBezTo>
                    <a:pt x="482" y="431"/>
                    <a:pt x="482" y="433"/>
                    <a:pt x="481" y="435"/>
                  </a:cubicBezTo>
                  <a:lnTo>
                    <a:pt x="478" y="445"/>
                  </a:lnTo>
                  <a:cubicBezTo>
                    <a:pt x="477" y="447"/>
                    <a:pt x="476" y="448"/>
                    <a:pt x="474" y="449"/>
                  </a:cubicBezTo>
                  <a:lnTo>
                    <a:pt x="468" y="452"/>
                  </a:lnTo>
                  <a:lnTo>
                    <a:pt x="472" y="445"/>
                  </a:lnTo>
                  <a:lnTo>
                    <a:pt x="472" y="468"/>
                  </a:lnTo>
                  <a:lnTo>
                    <a:pt x="470" y="462"/>
                  </a:lnTo>
                  <a:lnTo>
                    <a:pt x="479" y="472"/>
                  </a:lnTo>
                  <a:cubicBezTo>
                    <a:pt x="480" y="472"/>
                    <a:pt x="480" y="473"/>
                    <a:pt x="480" y="473"/>
                  </a:cubicBezTo>
                  <a:lnTo>
                    <a:pt x="487" y="483"/>
                  </a:lnTo>
                  <a:lnTo>
                    <a:pt x="480" y="479"/>
                  </a:lnTo>
                  <a:lnTo>
                    <a:pt x="486" y="479"/>
                  </a:lnTo>
                  <a:cubicBezTo>
                    <a:pt x="489" y="479"/>
                    <a:pt x="491" y="480"/>
                    <a:pt x="492" y="481"/>
                  </a:cubicBezTo>
                  <a:lnTo>
                    <a:pt x="495" y="485"/>
                  </a:lnTo>
                  <a:cubicBezTo>
                    <a:pt x="498" y="487"/>
                    <a:pt x="498" y="491"/>
                    <a:pt x="497" y="494"/>
                  </a:cubicBezTo>
                  <a:lnTo>
                    <a:pt x="494" y="500"/>
                  </a:lnTo>
                  <a:lnTo>
                    <a:pt x="494" y="494"/>
                  </a:lnTo>
                  <a:lnTo>
                    <a:pt x="497" y="504"/>
                  </a:lnTo>
                  <a:cubicBezTo>
                    <a:pt x="498" y="506"/>
                    <a:pt x="498" y="508"/>
                    <a:pt x="497" y="510"/>
                  </a:cubicBezTo>
                  <a:lnTo>
                    <a:pt x="494" y="516"/>
                  </a:lnTo>
                  <a:lnTo>
                    <a:pt x="493" y="508"/>
                  </a:lnTo>
                  <a:lnTo>
                    <a:pt x="500" y="518"/>
                  </a:lnTo>
                  <a:cubicBezTo>
                    <a:pt x="501" y="521"/>
                    <a:pt x="501" y="524"/>
                    <a:pt x="500" y="527"/>
                  </a:cubicBezTo>
                  <a:lnTo>
                    <a:pt x="487" y="546"/>
                  </a:lnTo>
                  <a:cubicBezTo>
                    <a:pt x="486" y="547"/>
                    <a:pt x="485" y="548"/>
                    <a:pt x="484" y="549"/>
                  </a:cubicBezTo>
                  <a:lnTo>
                    <a:pt x="477" y="552"/>
                  </a:lnTo>
                  <a:lnTo>
                    <a:pt x="480" y="549"/>
                  </a:lnTo>
                  <a:lnTo>
                    <a:pt x="468" y="569"/>
                  </a:lnTo>
                  <a:lnTo>
                    <a:pt x="469" y="564"/>
                  </a:lnTo>
                  <a:lnTo>
                    <a:pt x="469" y="574"/>
                  </a:lnTo>
                  <a:cubicBezTo>
                    <a:pt x="469" y="575"/>
                    <a:pt x="469" y="576"/>
                    <a:pt x="469" y="576"/>
                  </a:cubicBezTo>
                  <a:lnTo>
                    <a:pt x="465" y="586"/>
                  </a:lnTo>
                  <a:cubicBezTo>
                    <a:pt x="465" y="588"/>
                    <a:pt x="463" y="590"/>
                    <a:pt x="460" y="591"/>
                  </a:cubicBezTo>
                  <a:lnTo>
                    <a:pt x="451" y="594"/>
                  </a:lnTo>
                  <a:lnTo>
                    <a:pt x="454" y="592"/>
                  </a:lnTo>
                  <a:lnTo>
                    <a:pt x="441" y="605"/>
                  </a:lnTo>
                  <a:cubicBezTo>
                    <a:pt x="441" y="606"/>
                    <a:pt x="440" y="606"/>
                    <a:pt x="440" y="606"/>
                  </a:cubicBezTo>
                  <a:lnTo>
                    <a:pt x="421" y="619"/>
                  </a:lnTo>
                  <a:lnTo>
                    <a:pt x="424" y="616"/>
                  </a:lnTo>
                  <a:lnTo>
                    <a:pt x="420" y="622"/>
                  </a:lnTo>
                  <a:lnTo>
                    <a:pt x="417" y="629"/>
                  </a:lnTo>
                  <a:cubicBezTo>
                    <a:pt x="417" y="630"/>
                    <a:pt x="416" y="630"/>
                    <a:pt x="416" y="631"/>
                  </a:cubicBezTo>
                  <a:lnTo>
                    <a:pt x="387" y="660"/>
                  </a:lnTo>
                  <a:lnTo>
                    <a:pt x="389" y="654"/>
                  </a:lnTo>
                  <a:lnTo>
                    <a:pt x="389" y="661"/>
                  </a:lnTo>
                  <a:cubicBezTo>
                    <a:pt x="389" y="661"/>
                    <a:pt x="389" y="662"/>
                    <a:pt x="389" y="663"/>
                  </a:cubicBezTo>
                  <a:lnTo>
                    <a:pt x="386" y="673"/>
                  </a:lnTo>
                  <a:cubicBezTo>
                    <a:pt x="385" y="674"/>
                    <a:pt x="385" y="675"/>
                    <a:pt x="384" y="676"/>
                  </a:cubicBezTo>
                  <a:lnTo>
                    <a:pt x="374" y="685"/>
                  </a:lnTo>
                  <a:lnTo>
                    <a:pt x="368" y="692"/>
                  </a:lnTo>
                  <a:lnTo>
                    <a:pt x="362" y="698"/>
                  </a:lnTo>
                  <a:cubicBezTo>
                    <a:pt x="360" y="700"/>
                    <a:pt x="357" y="701"/>
                    <a:pt x="355" y="701"/>
                  </a:cubicBezTo>
                  <a:cubicBezTo>
                    <a:pt x="352" y="700"/>
                    <a:pt x="350" y="699"/>
                    <a:pt x="349" y="696"/>
                  </a:cubicBezTo>
                  <a:lnTo>
                    <a:pt x="345" y="690"/>
                  </a:lnTo>
                  <a:lnTo>
                    <a:pt x="349" y="693"/>
                  </a:lnTo>
                  <a:lnTo>
                    <a:pt x="343" y="690"/>
                  </a:lnTo>
                  <a:cubicBezTo>
                    <a:pt x="342" y="690"/>
                    <a:pt x="341" y="689"/>
                    <a:pt x="341" y="689"/>
                  </a:cubicBezTo>
                  <a:lnTo>
                    <a:pt x="331" y="679"/>
                  </a:lnTo>
                  <a:lnTo>
                    <a:pt x="341" y="680"/>
                  </a:lnTo>
                  <a:lnTo>
                    <a:pt x="332" y="686"/>
                  </a:lnTo>
                  <a:lnTo>
                    <a:pt x="334" y="675"/>
                  </a:lnTo>
                  <a:lnTo>
                    <a:pt x="343" y="688"/>
                  </a:lnTo>
                  <a:cubicBezTo>
                    <a:pt x="345" y="690"/>
                    <a:pt x="345" y="694"/>
                    <a:pt x="344" y="696"/>
                  </a:cubicBezTo>
                  <a:cubicBezTo>
                    <a:pt x="342" y="699"/>
                    <a:pt x="340" y="701"/>
                    <a:pt x="337" y="701"/>
                  </a:cubicBezTo>
                  <a:lnTo>
                    <a:pt x="324" y="701"/>
                  </a:lnTo>
                  <a:lnTo>
                    <a:pt x="331" y="697"/>
                  </a:lnTo>
                  <a:lnTo>
                    <a:pt x="324" y="707"/>
                  </a:lnTo>
                  <a:cubicBezTo>
                    <a:pt x="324" y="707"/>
                    <a:pt x="324" y="708"/>
                    <a:pt x="323" y="708"/>
                  </a:cubicBezTo>
                  <a:lnTo>
                    <a:pt x="317" y="714"/>
                  </a:lnTo>
                  <a:lnTo>
                    <a:pt x="318" y="713"/>
                  </a:lnTo>
                  <a:lnTo>
                    <a:pt x="302" y="741"/>
                  </a:lnTo>
                  <a:cubicBezTo>
                    <a:pt x="300" y="745"/>
                    <a:pt x="296" y="746"/>
                    <a:pt x="293" y="745"/>
                  </a:cubicBezTo>
                  <a:lnTo>
                    <a:pt x="283" y="742"/>
                  </a:lnTo>
                  <a:lnTo>
                    <a:pt x="289" y="742"/>
                  </a:lnTo>
                  <a:lnTo>
                    <a:pt x="277" y="748"/>
                  </a:lnTo>
                  <a:lnTo>
                    <a:pt x="281" y="741"/>
                  </a:lnTo>
                  <a:lnTo>
                    <a:pt x="281" y="744"/>
                  </a:lnTo>
                  <a:cubicBezTo>
                    <a:pt x="281" y="745"/>
                    <a:pt x="281" y="746"/>
                    <a:pt x="281" y="747"/>
                  </a:cubicBezTo>
                  <a:lnTo>
                    <a:pt x="277" y="756"/>
                  </a:lnTo>
                  <a:cubicBezTo>
                    <a:pt x="277" y="758"/>
                    <a:pt x="275" y="760"/>
                    <a:pt x="273" y="761"/>
                  </a:cubicBezTo>
                  <a:cubicBezTo>
                    <a:pt x="271" y="762"/>
                    <a:pt x="268" y="762"/>
                    <a:pt x="266" y="761"/>
                  </a:cubicBezTo>
                  <a:lnTo>
                    <a:pt x="260" y="758"/>
                  </a:lnTo>
                  <a:lnTo>
                    <a:pt x="266" y="758"/>
                  </a:lnTo>
                  <a:lnTo>
                    <a:pt x="256" y="761"/>
                  </a:lnTo>
                  <a:lnTo>
                    <a:pt x="260" y="759"/>
                  </a:lnTo>
                  <a:lnTo>
                    <a:pt x="256" y="763"/>
                  </a:lnTo>
                  <a:cubicBezTo>
                    <a:pt x="254" y="765"/>
                    <a:pt x="251" y="765"/>
                    <a:pt x="249" y="765"/>
                  </a:cubicBezTo>
                  <a:lnTo>
                    <a:pt x="236" y="761"/>
                  </a:lnTo>
                  <a:lnTo>
                    <a:pt x="241" y="761"/>
                  </a:lnTo>
                  <a:lnTo>
                    <a:pt x="225" y="768"/>
                  </a:lnTo>
                  <a:lnTo>
                    <a:pt x="229" y="764"/>
                  </a:lnTo>
                  <a:lnTo>
                    <a:pt x="226" y="770"/>
                  </a:lnTo>
                  <a:cubicBezTo>
                    <a:pt x="225" y="772"/>
                    <a:pt x="223" y="774"/>
                    <a:pt x="221" y="774"/>
                  </a:cubicBezTo>
                  <a:cubicBezTo>
                    <a:pt x="218" y="775"/>
                    <a:pt x="216" y="774"/>
                    <a:pt x="214" y="773"/>
                  </a:cubicBezTo>
                  <a:lnTo>
                    <a:pt x="201" y="763"/>
                  </a:lnTo>
                  <a:lnTo>
                    <a:pt x="210" y="764"/>
                  </a:lnTo>
                  <a:lnTo>
                    <a:pt x="203" y="767"/>
                  </a:lnTo>
                  <a:lnTo>
                    <a:pt x="205" y="766"/>
                  </a:lnTo>
                  <a:lnTo>
                    <a:pt x="196" y="775"/>
                  </a:lnTo>
                  <a:cubicBezTo>
                    <a:pt x="195" y="776"/>
                    <a:pt x="194" y="777"/>
                    <a:pt x="192" y="777"/>
                  </a:cubicBezTo>
                  <a:lnTo>
                    <a:pt x="157" y="787"/>
                  </a:lnTo>
                  <a:lnTo>
                    <a:pt x="162" y="783"/>
                  </a:lnTo>
                  <a:lnTo>
                    <a:pt x="143" y="816"/>
                  </a:lnTo>
                  <a:cubicBezTo>
                    <a:pt x="142" y="816"/>
                    <a:pt x="142" y="817"/>
                    <a:pt x="142" y="817"/>
                  </a:cubicBezTo>
                  <a:lnTo>
                    <a:pt x="110" y="849"/>
                  </a:lnTo>
                  <a:lnTo>
                    <a:pt x="111" y="847"/>
                  </a:lnTo>
                  <a:lnTo>
                    <a:pt x="105" y="860"/>
                  </a:lnTo>
                  <a:cubicBezTo>
                    <a:pt x="104" y="863"/>
                    <a:pt x="101" y="864"/>
                    <a:pt x="98" y="864"/>
                  </a:cubicBezTo>
                  <a:lnTo>
                    <a:pt x="69" y="864"/>
                  </a:lnTo>
                  <a:cubicBezTo>
                    <a:pt x="65" y="864"/>
                    <a:pt x="61" y="861"/>
                    <a:pt x="61" y="856"/>
                  </a:cubicBezTo>
                  <a:lnTo>
                    <a:pt x="61" y="831"/>
                  </a:lnTo>
                  <a:cubicBezTo>
                    <a:pt x="61" y="829"/>
                    <a:pt x="62" y="827"/>
                    <a:pt x="63" y="825"/>
                  </a:cubicBezTo>
                  <a:lnTo>
                    <a:pt x="70" y="819"/>
                  </a:lnTo>
                  <a:lnTo>
                    <a:pt x="70" y="830"/>
                  </a:lnTo>
                  <a:lnTo>
                    <a:pt x="63" y="824"/>
                  </a:lnTo>
                  <a:lnTo>
                    <a:pt x="67" y="826"/>
                  </a:lnTo>
                  <a:lnTo>
                    <a:pt x="44" y="819"/>
                  </a:lnTo>
                  <a:lnTo>
                    <a:pt x="53" y="816"/>
                  </a:lnTo>
                  <a:lnTo>
                    <a:pt x="44" y="829"/>
                  </a:lnTo>
                  <a:cubicBezTo>
                    <a:pt x="42" y="831"/>
                    <a:pt x="40" y="832"/>
                    <a:pt x="37" y="832"/>
                  </a:cubicBezTo>
                  <a:lnTo>
                    <a:pt x="31" y="832"/>
                  </a:lnTo>
                  <a:cubicBezTo>
                    <a:pt x="29" y="832"/>
                    <a:pt x="27" y="831"/>
                    <a:pt x="25" y="830"/>
                  </a:cubicBezTo>
                  <a:lnTo>
                    <a:pt x="16" y="820"/>
                  </a:lnTo>
                  <a:cubicBezTo>
                    <a:pt x="14" y="819"/>
                    <a:pt x="13" y="817"/>
                    <a:pt x="13" y="815"/>
                  </a:cubicBezTo>
                  <a:lnTo>
                    <a:pt x="13" y="811"/>
                  </a:lnTo>
                  <a:cubicBezTo>
                    <a:pt x="13" y="808"/>
                    <a:pt x="15" y="806"/>
                    <a:pt x="18" y="804"/>
                  </a:cubicBezTo>
                  <a:lnTo>
                    <a:pt x="30" y="798"/>
                  </a:lnTo>
                  <a:lnTo>
                    <a:pt x="27" y="801"/>
                  </a:lnTo>
                  <a:lnTo>
                    <a:pt x="34" y="791"/>
                  </a:lnTo>
                  <a:cubicBezTo>
                    <a:pt x="34" y="790"/>
                    <a:pt x="35" y="789"/>
                    <a:pt x="36" y="789"/>
                  </a:cubicBezTo>
                  <a:lnTo>
                    <a:pt x="45" y="782"/>
                  </a:lnTo>
                  <a:lnTo>
                    <a:pt x="42" y="788"/>
                  </a:lnTo>
                  <a:lnTo>
                    <a:pt x="45" y="768"/>
                  </a:lnTo>
                  <a:lnTo>
                    <a:pt x="45" y="770"/>
                  </a:lnTo>
                  <a:lnTo>
                    <a:pt x="45" y="750"/>
                  </a:lnTo>
                  <a:lnTo>
                    <a:pt x="45" y="744"/>
                  </a:lnTo>
                  <a:cubicBezTo>
                    <a:pt x="45" y="743"/>
                    <a:pt x="45" y="742"/>
                    <a:pt x="46" y="740"/>
                  </a:cubicBezTo>
                  <a:lnTo>
                    <a:pt x="52" y="728"/>
                  </a:lnTo>
                  <a:lnTo>
                    <a:pt x="51" y="731"/>
                  </a:lnTo>
                  <a:lnTo>
                    <a:pt x="51" y="728"/>
                  </a:lnTo>
                  <a:cubicBezTo>
                    <a:pt x="51" y="725"/>
                    <a:pt x="53" y="722"/>
                    <a:pt x="56" y="721"/>
                  </a:cubicBezTo>
                  <a:lnTo>
                    <a:pt x="62" y="718"/>
                  </a:lnTo>
                  <a:lnTo>
                    <a:pt x="58" y="725"/>
                  </a:lnTo>
                  <a:lnTo>
                    <a:pt x="58" y="715"/>
                  </a:lnTo>
                  <a:lnTo>
                    <a:pt x="60" y="721"/>
                  </a:lnTo>
                  <a:lnTo>
                    <a:pt x="54" y="714"/>
                  </a:lnTo>
                  <a:lnTo>
                    <a:pt x="57" y="716"/>
                  </a:lnTo>
                  <a:lnTo>
                    <a:pt x="19" y="707"/>
                  </a:lnTo>
                  <a:cubicBezTo>
                    <a:pt x="18" y="706"/>
                    <a:pt x="17" y="706"/>
                    <a:pt x="16" y="705"/>
                  </a:cubicBezTo>
                  <a:lnTo>
                    <a:pt x="9" y="698"/>
                  </a:lnTo>
                  <a:cubicBezTo>
                    <a:pt x="8" y="697"/>
                    <a:pt x="8" y="696"/>
                    <a:pt x="7" y="695"/>
                  </a:cubicBezTo>
                  <a:lnTo>
                    <a:pt x="1" y="672"/>
                  </a:lnTo>
                  <a:cubicBezTo>
                    <a:pt x="0" y="671"/>
                    <a:pt x="0" y="670"/>
                    <a:pt x="1" y="669"/>
                  </a:cubicBezTo>
                  <a:lnTo>
                    <a:pt x="4" y="650"/>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3" name="Freeform 947"/>
            <p:cNvSpPr>
              <a:spLocks/>
            </p:cNvSpPr>
            <p:nvPr/>
          </p:nvSpPr>
          <p:spPr bwMode="auto">
            <a:xfrm>
              <a:off x="5363209" y="4845557"/>
              <a:ext cx="458908" cy="556520"/>
            </a:xfrm>
            <a:custGeom>
              <a:avLst/>
              <a:gdLst/>
              <a:ahLst/>
              <a:cxnLst>
                <a:cxn ang="0">
                  <a:pos x="22" y="265"/>
                </a:cxn>
                <a:cxn ang="0">
                  <a:pos x="17" y="278"/>
                </a:cxn>
                <a:cxn ang="0">
                  <a:pos x="5" y="301"/>
                </a:cxn>
                <a:cxn ang="0">
                  <a:pos x="23" y="304"/>
                </a:cxn>
                <a:cxn ang="0">
                  <a:pos x="36" y="313"/>
                </a:cxn>
                <a:cxn ang="0">
                  <a:pos x="74" y="281"/>
                </a:cxn>
                <a:cxn ang="0">
                  <a:pos x="92" y="280"/>
                </a:cxn>
                <a:cxn ang="0">
                  <a:pos x="104" y="272"/>
                </a:cxn>
                <a:cxn ang="0">
                  <a:pos x="123" y="257"/>
                </a:cxn>
                <a:cxn ang="0">
                  <a:pos x="130" y="257"/>
                </a:cxn>
                <a:cxn ang="0">
                  <a:pos x="140" y="242"/>
                </a:cxn>
                <a:cxn ang="0">
                  <a:pos x="165" y="217"/>
                </a:cxn>
                <a:cxn ang="0">
                  <a:pos x="177" y="200"/>
                </a:cxn>
                <a:cxn ang="0">
                  <a:pos x="181" y="181"/>
                </a:cxn>
                <a:cxn ang="0">
                  <a:pos x="171" y="164"/>
                </a:cxn>
                <a:cxn ang="0">
                  <a:pos x="183" y="151"/>
                </a:cxn>
                <a:cxn ang="0">
                  <a:pos x="188" y="142"/>
                </a:cxn>
                <a:cxn ang="0">
                  <a:pos x="193" y="129"/>
                </a:cxn>
                <a:cxn ang="0">
                  <a:pos x="200" y="123"/>
                </a:cxn>
                <a:cxn ang="0">
                  <a:pos x="202" y="126"/>
                </a:cxn>
                <a:cxn ang="0">
                  <a:pos x="212" y="130"/>
                </a:cxn>
                <a:cxn ang="0">
                  <a:pos x="226" y="159"/>
                </a:cxn>
                <a:cxn ang="0">
                  <a:pos x="227" y="183"/>
                </a:cxn>
                <a:cxn ang="0">
                  <a:pos x="237" y="193"/>
                </a:cxn>
                <a:cxn ang="0">
                  <a:pos x="244" y="218"/>
                </a:cxn>
                <a:cxn ang="0">
                  <a:pos x="267" y="226"/>
                </a:cxn>
                <a:cxn ang="0">
                  <a:pos x="276" y="211"/>
                </a:cxn>
                <a:cxn ang="0">
                  <a:pos x="280" y="168"/>
                </a:cxn>
                <a:cxn ang="0">
                  <a:pos x="279" y="129"/>
                </a:cxn>
                <a:cxn ang="0">
                  <a:pos x="285" y="102"/>
                </a:cxn>
                <a:cxn ang="0">
                  <a:pos x="285" y="83"/>
                </a:cxn>
                <a:cxn ang="0">
                  <a:pos x="262" y="67"/>
                </a:cxn>
                <a:cxn ang="0">
                  <a:pos x="234" y="71"/>
                </a:cxn>
                <a:cxn ang="0">
                  <a:pos x="222" y="37"/>
                </a:cxn>
                <a:cxn ang="0">
                  <a:pos x="194" y="45"/>
                </a:cxn>
                <a:cxn ang="0">
                  <a:pos x="162" y="60"/>
                </a:cxn>
                <a:cxn ang="0">
                  <a:pos x="154" y="39"/>
                </a:cxn>
                <a:cxn ang="0">
                  <a:pos x="129" y="11"/>
                </a:cxn>
                <a:cxn ang="0">
                  <a:pos x="93" y="34"/>
                </a:cxn>
                <a:cxn ang="0">
                  <a:pos x="93" y="40"/>
                </a:cxn>
                <a:cxn ang="0">
                  <a:pos x="84" y="55"/>
                </a:cxn>
                <a:cxn ang="0">
                  <a:pos x="63" y="66"/>
                </a:cxn>
                <a:cxn ang="0">
                  <a:pos x="69" y="81"/>
                </a:cxn>
                <a:cxn ang="0">
                  <a:pos x="66" y="93"/>
                </a:cxn>
                <a:cxn ang="0">
                  <a:pos x="56" y="116"/>
                </a:cxn>
                <a:cxn ang="0">
                  <a:pos x="47" y="123"/>
                </a:cxn>
                <a:cxn ang="0">
                  <a:pos x="51" y="140"/>
                </a:cxn>
                <a:cxn ang="0">
                  <a:pos x="60" y="162"/>
                </a:cxn>
                <a:cxn ang="0">
                  <a:pos x="43" y="170"/>
                </a:cxn>
                <a:cxn ang="0">
                  <a:pos x="30" y="196"/>
                </a:cxn>
                <a:cxn ang="0">
                  <a:pos x="19" y="219"/>
                </a:cxn>
                <a:cxn ang="0">
                  <a:pos x="1" y="241"/>
                </a:cxn>
              </a:cxnLst>
              <a:rect l="0" t="0" r="r" b="b"/>
              <a:pathLst>
                <a:path w="288" h="318">
                  <a:moveTo>
                    <a:pt x="0" y="248"/>
                  </a:moveTo>
                  <a:lnTo>
                    <a:pt x="3" y="257"/>
                  </a:lnTo>
                  <a:lnTo>
                    <a:pt x="5" y="259"/>
                  </a:lnTo>
                  <a:lnTo>
                    <a:pt x="19" y="263"/>
                  </a:lnTo>
                  <a:lnTo>
                    <a:pt x="22" y="265"/>
                  </a:lnTo>
                  <a:lnTo>
                    <a:pt x="22" y="269"/>
                  </a:lnTo>
                  <a:lnTo>
                    <a:pt x="19" y="270"/>
                  </a:lnTo>
                  <a:lnTo>
                    <a:pt x="19" y="271"/>
                  </a:lnTo>
                  <a:lnTo>
                    <a:pt x="17" y="276"/>
                  </a:lnTo>
                  <a:lnTo>
                    <a:pt x="17" y="278"/>
                  </a:lnTo>
                  <a:lnTo>
                    <a:pt x="17" y="286"/>
                  </a:lnTo>
                  <a:lnTo>
                    <a:pt x="16" y="293"/>
                  </a:lnTo>
                  <a:lnTo>
                    <a:pt x="12" y="295"/>
                  </a:lnTo>
                  <a:lnTo>
                    <a:pt x="10" y="299"/>
                  </a:lnTo>
                  <a:lnTo>
                    <a:pt x="5" y="301"/>
                  </a:lnTo>
                  <a:lnTo>
                    <a:pt x="5" y="303"/>
                  </a:lnTo>
                  <a:lnTo>
                    <a:pt x="9" y="306"/>
                  </a:lnTo>
                  <a:lnTo>
                    <a:pt x="11" y="306"/>
                  </a:lnTo>
                  <a:lnTo>
                    <a:pt x="15" y="301"/>
                  </a:lnTo>
                  <a:lnTo>
                    <a:pt x="23" y="304"/>
                  </a:lnTo>
                  <a:lnTo>
                    <a:pt x="25" y="306"/>
                  </a:lnTo>
                  <a:lnTo>
                    <a:pt x="23" y="309"/>
                  </a:lnTo>
                  <a:lnTo>
                    <a:pt x="23" y="318"/>
                  </a:lnTo>
                  <a:lnTo>
                    <a:pt x="34" y="318"/>
                  </a:lnTo>
                  <a:lnTo>
                    <a:pt x="36" y="313"/>
                  </a:lnTo>
                  <a:lnTo>
                    <a:pt x="48" y="301"/>
                  </a:lnTo>
                  <a:lnTo>
                    <a:pt x="55" y="289"/>
                  </a:lnTo>
                  <a:lnTo>
                    <a:pt x="68" y="286"/>
                  </a:lnTo>
                  <a:lnTo>
                    <a:pt x="72" y="282"/>
                  </a:lnTo>
                  <a:lnTo>
                    <a:pt x="74" y="281"/>
                  </a:lnTo>
                  <a:lnTo>
                    <a:pt x="79" y="285"/>
                  </a:lnTo>
                  <a:lnTo>
                    <a:pt x="80" y="282"/>
                  </a:lnTo>
                  <a:lnTo>
                    <a:pt x="86" y="280"/>
                  </a:lnTo>
                  <a:lnTo>
                    <a:pt x="91" y="281"/>
                  </a:lnTo>
                  <a:lnTo>
                    <a:pt x="92" y="280"/>
                  </a:lnTo>
                  <a:lnTo>
                    <a:pt x="96" y="278"/>
                  </a:lnTo>
                  <a:lnTo>
                    <a:pt x="98" y="280"/>
                  </a:lnTo>
                  <a:lnTo>
                    <a:pt x="99" y="276"/>
                  </a:lnTo>
                  <a:lnTo>
                    <a:pt x="99" y="275"/>
                  </a:lnTo>
                  <a:lnTo>
                    <a:pt x="104" y="272"/>
                  </a:lnTo>
                  <a:lnTo>
                    <a:pt x="108" y="274"/>
                  </a:lnTo>
                  <a:lnTo>
                    <a:pt x="114" y="263"/>
                  </a:lnTo>
                  <a:lnTo>
                    <a:pt x="116" y="260"/>
                  </a:lnTo>
                  <a:lnTo>
                    <a:pt x="118" y="257"/>
                  </a:lnTo>
                  <a:lnTo>
                    <a:pt x="123" y="257"/>
                  </a:lnTo>
                  <a:lnTo>
                    <a:pt x="120" y="252"/>
                  </a:lnTo>
                  <a:lnTo>
                    <a:pt x="123" y="249"/>
                  </a:lnTo>
                  <a:lnTo>
                    <a:pt x="127" y="253"/>
                  </a:lnTo>
                  <a:lnTo>
                    <a:pt x="129" y="254"/>
                  </a:lnTo>
                  <a:lnTo>
                    <a:pt x="130" y="257"/>
                  </a:lnTo>
                  <a:lnTo>
                    <a:pt x="133" y="254"/>
                  </a:lnTo>
                  <a:lnTo>
                    <a:pt x="135" y="252"/>
                  </a:lnTo>
                  <a:lnTo>
                    <a:pt x="139" y="248"/>
                  </a:lnTo>
                  <a:lnTo>
                    <a:pt x="140" y="245"/>
                  </a:lnTo>
                  <a:lnTo>
                    <a:pt x="140" y="242"/>
                  </a:lnTo>
                  <a:lnTo>
                    <a:pt x="151" y="231"/>
                  </a:lnTo>
                  <a:lnTo>
                    <a:pt x="152" y="229"/>
                  </a:lnTo>
                  <a:lnTo>
                    <a:pt x="153" y="226"/>
                  </a:lnTo>
                  <a:lnTo>
                    <a:pt x="160" y="222"/>
                  </a:lnTo>
                  <a:lnTo>
                    <a:pt x="165" y="217"/>
                  </a:lnTo>
                  <a:lnTo>
                    <a:pt x="169" y="216"/>
                  </a:lnTo>
                  <a:lnTo>
                    <a:pt x="170" y="212"/>
                  </a:lnTo>
                  <a:lnTo>
                    <a:pt x="170" y="208"/>
                  </a:lnTo>
                  <a:lnTo>
                    <a:pt x="175" y="201"/>
                  </a:lnTo>
                  <a:lnTo>
                    <a:pt x="177" y="200"/>
                  </a:lnTo>
                  <a:lnTo>
                    <a:pt x="182" y="193"/>
                  </a:lnTo>
                  <a:lnTo>
                    <a:pt x="179" y="189"/>
                  </a:lnTo>
                  <a:lnTo>
                    <a:pt x="181" y="187"/>
                  </a:lnTo>
                  <a:lnTo>
                    <a:pt x="179" y="183"/>
                  </a:lnTo>
                  <a:lnTo>
                    <a:pt x="181" y="181"/>
                  </a:lnTo>
                  <a:lnTo>
                    <a:pt x="179" y="180"/>
                  </a:lnTo>
                  <a:lnTo>
                    <a:pt x="177" y="180"/>
                  </a:lnTo>
                  <a:lnTo>
                    <a:pt x="175" y="176"/>
                  </a:lnTo>
                  <a:lnTo>
                    <a:pt x="171" y="172"/>
                  </a:lnTo>
                  <a:lnTo>
                    <a:pt x="171" y="164"/>
                  </a:lnTo>
                  <a:lnTo>
                    <a:pt x="174" y="163"/>
                  </a:lnTo>
                  <a:lnTo>
                    <a:pt x="175" y="159"/>
                  </a:lnTo>
                  <a:lnTo>
                    <a:pt x="174" y="157"/>
                  </a:lnTo>
                  <a:lnTo>
                    <a:pt x="176" y="156"/>
                  </a:lnTo>
                  <a:lnTo>
                    <a:pt x="183" y="151"/>
                  </a:lnTo>
                  <a:lnTo>
                    <a:pt x="184" y="147"/>
                  </a:lnTo>
                  <a:lnTo>
                    <a:pt x="187" y="148"/>
                  </a:lnTo>
                  <a:lnTo>
                    <a:pt x="187" y="146"/>
                  </a:lnTo>
                  <a:lnTo>
                    <a:pt x="188" y="144"/>
                  </a:lnTo>
                  <a:lnTo>
                    <a:pt x="188" y="142"/>
                  </a:lnTo>
                  <a:lnTo>
                    <a:pt x="189" y="140"/>
                  </a:lnTo>
                  <a:lnTo>
                    <a:pt x="189" y="138"/>
                  </a:lnTo>
                  <a:lnTo>
                    <a:pt x="189" y="136"/>
                  </a:lnTo>
                  <a:lnTo>
                    <a:pt x="189" y="132"/>
                  </a:lnTo>
                  <a:lnTo>
                    <a:pt x="193" y="129"/>
                  </a:lnTo>
                  <a:lnTo>
                    <a:pt x="196" y="130"/>
                  </a:lnTo>
                  <a:lnTo>
                    <a:pt x="197" y="129"/>
                  </a:lnTo>
                  <a:lnTo>
                    <a:pt x="197" y="127"/>
                  </a:lnTo>
                  <a:lnTo>
                    <a:pt x="200" y="126"/>
                  </a:lnTo>
                  <a:lnTo>
                    <a:pt x="200" y="123"/>
                  </a:lnTo>
                  <a:lnTo>
                    <a:pt x="202" y="116"/>
                  </a:lnTo>
                  <a:lnTo>
                    <a:pt x="204" y="116"/>
                  </a:lnTo>
                  <a:lnTo>
                    <a:pt x="204" y="119"/>
                  </a:lnTo>
                  <a:lnTo>
                    <a:pt x="202" y="123"/>
                  </a:lnTo>
                  <a:lnTo>
                    <a:pt x="202" y="126"/>
                  </a:lnTo>
                  <a:lnTo>
                    <a:pt x="203" y="127"/>
                  </a:lnTo>
                  <a:lnTo>
                    <a:pt x="206" y="127"/>
                  </a:lnTo>
                  <a:lnTo>
                    <a:pt x="208" y="127"/>
                  </a:lnTo>
                  <a:lnTo>
                    <a:pt x="213" y="128"/>
                  </a:lnTo>
                  <a:lnTo>
                    <a:pt x="212" y="130"/>
                  </a:lnTo>
                  <a:lnTo>
                    <a:pt x="213" y="135"/>
                  </a:lnTo>
                  <a:lnTo>
                    <a:pt x="213" y="144"/>
                  </a:lnTo>
                  <a:lnTo>
                    <a:pt x="213" y="145"/>
                  </a:lnTo>
                  <a:lnTo>
                    <a:pt x="225" y="153"/>
                  </a:lnTo>
                  <a:lnTo>
                    <a:pt x="226" y="159"/>
                  </a:lnTo>
                  <a:lnTo>
                    <a:pt x="227" y="170"/>
                  </a:lnTo>
                  <a:lnTo>
                    <a:pt x="231" y="174"/>
                  </a:lnTo>
                  <a:lnTo>
                    <a:pt x="231" y="176"/>
                  </a:lnTo>
                  <a:lnTo>
                    <a:pt x="227" y="177"/>
                  </a:lnTo>
                  <a:lnTo>
                    <a:pt x="227" y="183"/>
                  </a:lnTo>
                  <a:lnTo>
                    <a:pt x="229" y="186"/>
                  </a:lnTo>
                  <a:lnTo>
                    <a:pt x="229" y="188"/>
                  </a:lnTo>
                  <a:lnTo>
                    <a:pt x="233" y="189"/>
                  </a:lnTo>
                  <a:lnTo>
                    <a:pt x="234" y="193"/>
                  </a:lnTo>
                  <a:lnTo>
                    <a:pt x="237" y="193"/>
                  </a:lnTo>
                  <a:lnTo>
                    <a:pt x="237" y="199"/>
                  </a:lnTo>
                  <a:lnTo>
                    <a:pt x="237" y="202"/>
                  </a:lnTo>
                  <a:lnTo>
                    <a:pt x="240" y="211"/>
                  </a:lnTo>
                  <a:lnTo>
                    <a:pt x="244" y="214"/>
                  </a:lnTo>
                  <a:lnTo>
                    <a:pt x="244" y="218"/>
                  </a:lnTo>
                  <a:lnTo>
                    <a:pt x="247" y="224"/>
                  </a:lnTo>
                  <a:lnTo>
                    <a:pt x="253" y="225"/>
                  </a:lnTo>
                  <a:lnTo>
                    <a:pt x="259" y="225"/>
                  </a:lnTo>
                  <a:lnTo>
                    <a:pt x="262" y="226"/>
                  </a:lnTo>
                  <a:lnTo>
                    <a:pt x="267" y="226"/>
                  </a:lnTo>
                  <a:lnTo>
                    <a:pt x="269" y="225"/>
                  </a:lnTo>
                  <a:lnTo>
                    <a:pt x="270" y="224"/>
                  </a:lnTo>
                  <a:lnTo>
                    <a:pt x="274" y="219"/>
                  </a:lnTo>
                  <a:lnTo>
                    <a:pt x="276" y="216"/>
                  </a:lnTo>
                  <a:lnTo>
                    <a:pt x="276" y="211"/>
                  </a:lnTo>
                  <a:lnTo>
                    <a:pt x="277" y="200"/>
                  </a:lnTo>
                  <a:lnTo>
                    <a:pt x="276" y="186"/>
                  </a:lnTo>
                  <a:lnTo>
                    <a:pt x="277" y="180"/>
                  </a:lnTo>
                  <a:lnTo>
                    <a:pt x="280" y="177"/>
                  </a:lnTo>
                  <a:lnTo>
                    <a:pt x="280" y="168"/>
                  </a:lnTo>
                  <a:lnTo>
                    <a:pt x="279" y="162"/>
                  </a:lnTo>
                  <a:lnTo>
                    <a:pt x="280" y="153"/>
                  </a:lnTo>
                  <a:lnTo>
                    <a:pt x="279" y="144"/>
                  </a:lnTo>
                  <a:lnTo>
                    <a:pt x="279" y="130"/>
                  </a:lnTo>
                  <a:lnTo>
                    <a:pt x="279" y="129"/>
                  </a:lnTo>
                  <a:lnTo>
                    <a:pt x="274" y="123"/>
                  </a:lnTo>
                  <a:lnTo>
                    <a:pt x="275" y="115"/>
                  </a:lnTo>
                  <a:lnTo>
                    <a:pt x="271" y="113"/>
                  </a:lnTo>
                  <a:lnTo>
                    <a:pt x="267" y="111"/>
                  </a:lnTo>
                  <a:lnTo>
                    <a:pt x="285" y="102"/>
                  </a:lnTo>
                  <a:lnTo>
                    <a:pt x="288" y="96"/>
                  </a:lnTo>
                  <a:lnTo>
                    <a:pt x="287" y="90"/>
                  </a:lnTo>
                  <a:lnTo>
                    <a:pt x="287" y="89"/>
                  </a:lnTo>
                  <a:lnTo>
                    <a:pt x="287" y="87"/>
                  </a:lnTo>
                  <a:lnTo>
                    <a:pt x="285" y="83"/>
                  </a:lnTo>
                  <a:lnTo>
                    <a:pt x="282" y="79"/>
                  </a:lnTo>
                  <a:lnTo>
                    <a:pt x="280" y="71"/>
                  </a:lnTo>
                  <a:lnTo>
                    <a:pt x="277" y="67"/>
                  </a:lnTo>
                  <a:lnTo>
                    <a:pt x="275" y="67"/>
                  </a:lnTo>
                  <a:lnTo>
                    <a:pt x="262" y="67"/>
                  </a:lnTo>
                  <a:lnTo>
                    <a:pt x="257" y="66"/>
                  </a:lnTo>
                  <a:lnTo>
                    <a:pt x="245" y="65"/>
                  </a:lnTo>
                  <a:lnTo>
                    <a:pt x="244" y="64"/>
                  </a:lnTo>
                  <a:lnTo>
                    <a:pt x="241" y="67"/>
                  </a:lnTo>
                  <a:lnTo>
                    <a:pt x="234" y="71"/>
                  </a:lnTo>
                  <a:lnTo>
                    <a:pt x="227" y="71"/>
                  </a:lnTo>
                  <a:lnTo>
                    <a:pt x="227" y="67"/>
                  </a:lnTo>
                  <a:lnTo>
                    <a:pt x="231" y="52"/>
                  </a:lnTo>
                  <a:lnTo>
                    <a:pt x="226" y="39"/>
                  </a:lnTo>
                  <a:lnTo>
                    <a:pt x="222" y="37"/>
                  </a:lnTo>
                  <a:lnTo>
                    <a:pt x="215" y="37"/>
                  </a:lnTo>
                  <a:lnTo>
                    <a:pt x="213" y="39"/>
                  </a:lnTo>
                  <a:lnTo>
                    <a:pt x="207" y="39"/>
                  </a:lnTo>
                  <a:lnTo>
                    <a:pt x="201" y="41"/>
                  </a:lnTo>
                  <a:lnTo>
                    <a:pt x="194" y="45"/>
                  </a:lnTo>
                  <a:lnTo>
                    <a:pt x="187" y="60"/>
                  </a:lnTo>
                  <a:lnTo>
                    <a:pt x="183" y="61"/>
                  </a:lnTo>
                  <a:lnTo>
                    <a:pt x="178" y="61"/>
                  </a:lnTo>
                  <a:lnTo>
                    <a:pt x="174" y="61"/>
                  </a:lnTo>
                  <a:lnTo>
                    <a:pt x="162" y="60"/>
                  </a:lnTo>
                  <a:lnTo>
                    <a:pt x="162" y="54"/>
                  </a:lnTo>
                  <a:lnTo>
                    <a:pt x="158" y="51"/>
                  </a:lnTo>
                  <a:lnTo>
                    <a:pt x="158" y="47"/>
                  </a:lnTo>
                  <a:lnTo>
                    <a:pt x="154" y="46"/>
                  </a:lnTo>
                  <a:lnTo>
                    <a:pt x="154" y="39"/>
                  </a:lnTo>
                  <a:lnTo>
                    <a:pt x="152" y="34"/>
                  </a:lnTo>
                  <a:lnTo>
                    <a:pt x="146" y="10"/>
                  </a:lnTo>
                  <a:lnTo>
                    <a:pt x="144" y="7"/>
                  </a:lnTo>
                  <a:lnTo>
                    <a:pt x="135" y="11"/>
                  </a:lnTo>
                  <a:lnTo>
                    <a:pt x="129" y="11"/>
                  </a:lnTo>
                  <a:lnTo>
                    <a:pt x="118" y="10"/>
                  </a:lnTo>
                  <a:lnTo>
                    <a:pt x="110" y="4"/>
                  </a:lnTo>
                  <a:lnTo>
                    <a:pt x="103" y="4"/>
                  </a:lnTo>
                  <a:lnTo>
                    <a:pt x="99" y="0"/>
                  </a:lnTo>
                  <a:lnTo>
                    <a:pt x="93" y="34"/>
                  </a:lnTo>
                  <a:lnTo>
                    <a:pt x="92" y="33"/>
                  </a:lnTo>
                  <a:lnTo>
                    <a:pt x="90" y="28"/>
                  </a:lnTo>
                  <a:lnTo>
                    <a:pt x="87" y="28"/>
                  </a:lnTo>
                  <a:lnTo>
                    <a:pt x="91" y="39"/>
                  </a:lnTo>
                  <a:lnTo>
                    <a:pt x="93" y="40"/>
                  </a:lnTo>
                  <a:lnTo>
                    <a:pt x="93" y="46"/>
                  </a:lnTo>
                  <a:lnTo>
                    <a:pt x="90" y="53"/>
                  </a:lnTo>
                  <a:lnTo>
                    <a:pt x="90" y="57"/>
                  </a:lnTo>
                  <a:lnTo>
                    <a:pt x="86" y="57"/>
                  </a:lnTo>
                  <a:lnTo>
                    <a:pt x="84" y="55"/>
                  </a:lnTo>
                  <a:lnTo>
                    <a:pt x="78" y="66"/>
                  </a:lnTo>
                  <a:lnTo>
                    <a:pt x="74" y="67"/>
                  </a:lnTo>
                  <a:lnTo>
                    <a:pt x="70" y="66"/>
                  </a:lnTo>
                  <a:lnTo>
                    <a:pt x="68" y="64"/>
                  </a:lnTo>
                  <a:lnTo>
                    <a:pt x="63" y="66"/>
                  </a:lnTo>
                  <a:lnTo>
                    <a:pt x="63" y="70"/>
                  </a:lnTo>
                  <a:lnTo>
                    <a:pt x="66" y="67"/>
                  </a:lnTo>
                  <a:lnTo>
                    <a:pt x="66" y="78"/>
                  </a:lnTo>
                  <a:lnTo>
                    <a:pt x="68" y="77"/>
                  </a:lnTo>
                  <a:lnTo>
                    <a:pt x="69" y="81"/>
                  </a:lnTo>
                  <a:lnTo>
                    <a:pt x="70" y="82"/>
                  </a:lnTo>
                  <a:lnTo>
                    <a:pt x="72" y="86"/>
                  </a:lnTo>
                  <a:lnTo>
                    <a:pt x="70" y="87"/>
                  </a:lnTo>
                  <a:lnTo>
                    <a:pt x="68" y="92"/>
                  </a:lnTo>
                  <a:lnTo>
                    <a:pt x="66" y="93"/>
                  </a:lnTo>
                  <a:lnTo>
                    <a:pt x="63" y="94"/>
                  </a:lnTo>
                  <a:lnTo>
                    <a:pt x="63" y="106"/>
                  </a:lnTo>
                  <a:lnTo>
                    <a:pt x="63" y="109"/>
                  </a:lnTo>
                  <a:lnTo>
                    <a:pt x="63" y="111"/>
                  </a:lnTo>
                  <a:lnTo>
                    <a:pt x="56" y="116"/>
                  </a:lnTo>
                  <a:lnTo>
                    <a:pt x="55" y="115"/>
                  </a:lnTo>
                  <a:lnTo>
                    <a:pt x="51" y="116"/>
                  </a:lnTo>
                  <a:lnTo>
                    <a:pt x="49" y="115"/>
                  </a:lnTo>
                  <a:lnTo>
                    <a:pt x="47" y="116"/>
                  </a:lnTo>
                  <a:lnTo>
                    <a:pt x="47" y="123"/>
                  </a:lnTo>
                  <a:lnTo>
                    <a:pt x="49" y="126"/>
                  </a:lnTo>
                  <a:lnTo>
                    <a:pt x="51" y="126"/>
                  </a:lnTo>
                  <a:lnTo>
                    <a:pt x="51" y="135"/>
                  </a:lnTo>
                  <a:lnTo>
                    <a:pt x="48" y="136"/>
                  </a:lnTo>
                  <a:lnTo>
                    <a:pt x="51" y="140"/>
                  </a:lnTo>
                  <a:lnTo>
                    <a:pt x="55" y="145"/>
                  </a:lnTo>
                  <a:lnTo>
                    <a:pt x="54" y="146"/>
                  </a:lnTo>
                  <a:lnTo>
                    <a:pt x="54" y="150"/>
                  </a:lnTo>
                  <a:lnTo>
                    <a:pt x="57" y="152"/>
                  </a:lnTo>
                  <a:lnTo>
                    <a:pt x="60" y="162"/>
                  </a:lnTo>
                  <a:lnTo>
                    <a:pt x="54" y="164"/>
                  </a:lnTo>
                  <a:lnTo>
                    <a:pt x="51" y="165"/>
                  </a:lnTo>
                  <a:lnTo>
                    <a:pt x="47" y="164"/>
                  </a:lnTo>
                  <a:lnTo>
                    <a:pt x="43" y="166"/>
                  </a:lnTo>
                  <a:lnTo>
                    <a:pt x="43" y="170"/>
                  </a:lnTo>
                  <a:lnTo>
                    <a:pt x="40" y="174"/>
                  </a:lnTo>
                  <a:lnTo>
                    <a:pt x="36" y="174"/>
                  </a:lnTo>
                  <a:lnTo>
                    <a:pt x="36" y="190"/>
                  </a:lnTo>
                  <a:lnTo>
                    <a:pt x="31" y="194"/>
                  </a:lnTo>
                  <a:lnTo>
                    <a:pt x="30" y="196"/>
                  </a:lnTo>
                  <a:lnTo>
                    <a:pt x="33" y="201"/>
                  </a:lnTo>
                  <a:lnTo>
                    <a:pt x="30" y="202"/>
                  </a:lnTo>
                  <a:lnTo>
                    <a:pt x="29" y="204"/>
                  </a:lnTo>
                  <a:lnTo>
                    <a:pt x="24" y="207"/>
                  </a:lnTo>
                  <a:lnTo>
                    <a:pt x="19" y="219"/>
                  </a:lnTo>
                  <a:lnTo>
                    <a:pt x="5" y="230"/>
                  </a:lnTo>
                  <a:lnTo>
                    <a:pt x="5" y="235"/>
                  </a:lnTo>
                  <a:lnTo>
                    <a:pt x="3" y="237"/>
                  </a:lnTo>
                  <a:lnTo>
                    <a:pt x="3" y="240"/>
                  </a:lnTo>
                  <a:lnTo>
                    <a:pt x="1" y="241"/>
                  </a:lnTo>
                  <a:lnTo>
                    <a:pt x="0" y="248"/>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5" name="Freeform 949"/>
            <p:cNvSpPr>
              <a:spLocks/>
            </p:cNvSpPr>
            <p:nvPr/>
          </p:nvSpPr>
          <p:spPr bwMode="auto">
            <a:xfrm>
              <a:off x="5473155" y="4472794"/>
              <a:ext cx="525833" cy="556520"/>
            </a:xfrm>
            <a:custGeom>
              <a:avLst/>
              <a:gdLst/>
              <a:ahLst/>
              <a:cxnLst>
                <a:cxn ang="0">
                  <a:pos x="15" y="148"/>
                </a:cxn>
                <a:cxn ang="0">
                  <a:pos x="48" y="134"/>
                </a:cxn>
                <a:cxn ang="0">
                  <a:pos x="65" y="109"/>
                </a:cxn>
                <a:cxn ang="0">
                  <a:pos x="96" y="57"/>
                </a:cxn>
                <a:cxn ang="0">
                  <a:pos x="118" y="54"/>
                </a:cxn>
                <a:cxn ang="0">
                  <a:pos x="138" y="43"/>
                </a:cxn>
                <a:cxn ang="0">
                  <a:pos x="148" y="19"/>
                </a:cxn>
                <a:cxn ang="0">
                  <a:pos x="172" y="27"/>
                </a:cxn>
                <a:cxn ang="0">
                  <a:pos x="190" y="32"/>
                </a:cxn>
                <a:cxn ang="0">
                  <a:pos x="206" y="34"/>
                </a:cxn>
                <a:cxn ang="0">
                  <a:pos x="224" y="34"/>
                </a:cxn>
                <a:cxn ang="0">
                  <a:pos x="224" y="5"/>
                </a:cxn>
                <a:cxn ang="0">
                  <a:pos x="246" y="6"/>
                </a:cxn>
                <a:cxn ang="0">
                  <a:pos x="244" y="29"/>
                </a:cxn>
                <a:cxn ang="0">
                  <a:pos x="276" y="40"/>
                </a:cxn>
                <a:cxn ang="0">
                  <a:pos x="285" y="54"/>
                </a:cxn>
                <a:cxn ang="0">
                  <a:pos x="298" y="60"/>
                </a:cxn>
                <a:cxn ang="0">
                  <a:pos x="285" y="94"/>
                </a:cxn>
                <a:cxn ang="0">
                  <a:pos x="275" y="107"/>
                </a:cxn>
                <a:cxn ang="0">
                  <a:pos x="261" y="100"/>
                </a:cxn>
                <a:cxn ang="0">
                  <a:pos x="245" y="121"/>
                </a:cxn>
                <a:cxn ang="0">
                  <a:pos x="227" y="130"/>
                </a:cxn>
                <a:cxn ang="0">
                  <a:pos x="249" y="127"/>
                </a:cxn>
                <a:cxn ang="0">
                  <a:pos x="237" y="149"/>
                </a:cxn>
                <a:cxn ang="0">
                  <a:pos x="244" y="192"/>
                </a:cxn>
                <a:cxn ang="0">
                  <a:pos x="268" y="179"/>
                </a:cxn>
                <a:cxn ang="0">
                  <a:pos x="311" y="140"/>
                </a:cxn>
                <a:cxn ang="0">
                  <a:pos x="329" y="156"/>
                </a:cxn>
                <a:cxn ang="0">
                  <a:pos x="304" y="188"/>
                </a:cxn>
                <a:cxn ang="0">
                  <a:pos x="287" y="202"/>
                </a:cxn>
                <a:cxn ang="0">
                  <a:pos x="275" y="206"/>
                </a:cxn>
                <a:cxn ang="0">
                  <a:pos x="298" y="234"/>
                </a:cxn>
                <a:cxn ang="0">
                  <a:pos x="291" y="253"/>
                </a:cxn>
                <a:cxn ang="0">
                  <a:pos x="276" y="292"/>
                </a:cxn>
                <a:cxn ang="0">
                  <a:pos x="257" y="310"/>
                </a:cxn>
                <a:cxn ang="0">
                  <a:pos x="233" y="318"/>
                </a:cxn>
                <a:cxn ang="0">
                  <a:pos x="211" y="316"/>
                </a:cxn>
                <a:cxn ang="0">
                  <a:pos x="209" y="302"/>
                </a:cxn>
                <a:cxn ang="0">
                  <a:pos x="203" y="284"/>
                </a:cxn>
                <a:cxn ang="0">
                  <a:pos x="180" y="279"/>
                </a:cxn>
                <a:cxn ang="0">
                  <a:pos x="158" y="284"/>
                </a:cxn>
                <a:cxn ang="0">
                  <a:pos x="148" y="252"/>
                </a:cxn>
                <a:cxn ang="0">
                  <a:pos x="130" y="252"/>
                </a:cxn>
                <a:cxn ang="0">
                  <a:pos x="105" y="274"/>
                </a:cxn>
                <a:cxn ang="0">
                  <a:pos x="85" y="267"/>
                </a:cxn>
                <a:cxn ang="0">
                  <a:pos x="78" y="252"/>
                </a:cxn>
                <a:cxn ang="0">
                  <a:pos x="59" y="224"/>
                </a:cxn>
                <a:cxn ang="0">
                  <a:pos x="27" y="216"/>
                </a:cxn>
                <a:cxn ang="0">
                  <a:pos x="17" y="206"/>
                </a:cxn>
              </a:cxnLst>
              <a:rect l="0" t="0" r="r" b="b"/>
              <a:pathLst>
                <a:path w="330" h="318">
                  <a:moveTo>
                    <a:pt x="0" y="193"/>
                  </a:moveTo>
                  <a:lnTo>
                    <a:pt x="7" y="185"/>
                  </a:lnTo>
                  <a:lnTo>
                    <a:pt x="11" y="179"/>
                  </a:lnTo>
                  <a:lnTo>
                    <a:pt x="15" y="148"/>
                  </a:lnTo>
                  <a:lnTo>
                    <a:pt x="23" y="144"/>
                  </a:lnTo>
                  <a:lnTo>
                    <a:pt x="28" y="144"/>
                  </a:lnTo>
                  <a:lnTo>
                    <a:pt x="37" y="140"/>
                  </a:lnTo>
                  <a:lnTo>
                    <a:pt x="48" y="134"/>
                  </a:lnTo>
                  <a:lnTo>
                    <a:pt x="61" y="130"/>
                  </a:lnTo>
                  <a:lnTo>
                    <a:pt x="66" y="127"/>
                  </a:lnTo>
                  <a:lnTo>
                    <a:pt x="63" y="114"/>
                  </a:lnTo>
                  <a:lnTo>
                    <a:pt x="65" y="109"/>
                  </a:lnTo>
                  <a:lnTo>
                    <a:pt x="71" y="102"/>
                  </a:lnTo>
                  <a:lnTo>
                    <a:pt x="72" y="97"/>
                  </a:lnTo>
                  <a:lnTo>
                    <a:pt x="85" y="83"/>
                  </a:lnTo>
                  <a:lnTo>
                    <a:pt x="96" y="57"/>
                  </a:lnTo>
                  <a:lnTo>
                    <a:pt x="98" y="48"/>
                  </a:lnTo>
                  <a:lnTo>
                    <a:pt x="100" y="48"/>
                  </a:lnTo>
                  <a:lnTo>
                    <a:pt x="108" y="54"/>
                  </a:lnTo>
                  <a:lnTo>
                    <a:pt x="118" y="54"/>
                  </a:lnTo>
                  <a:lnTo>
                    <a:pt x="123" y="52"/>
                  </a:lnTo>
                  <a:lnTo>
                    <a:pt x="129" y="44"/>
                  </a:lnTo>
                  <a:lnTo>
                    <a:pt x="134" y="43"/>
                  </a:lnTo>
                  <a:lnTo>
                    <a:pt x="138" y="43"/>
                  </a:lnTo>
                  <a:lnTo>
                    <a:pt x="144" y="40"/>
                  </a:lnTo>
                  <a:lnTo>
                    <a:pt x="146" y="37"/>
                  </a:lnTo>
                  <a:lnTo>
                    <a:pt x="147" y="23"/>
                  </a:lnTo>
                  <a:lnTo>
                    <a:pt x="148" y="19"/>
                  </a:lnTo>
                  <a:lnTo>
                    <a:pt x="156" y="18"/>
                  </a:lnTo>
                  <a:lnTo>
                    <a:pt x="159" y="17"/>
                  </a:lnTo>
                  <a:lnTo>
                    <a:pt x="166" y="19"/>
                  </a:lnTo>
                  <a:lnTo>
                    <a:pt x="172" y="27"/>
                  </a:lnTo>
                  <a:lnTo>
                    <a:pt x="175" y="29"/>
                  </a:lnTo>
                  <a:lnTo>
                    <a:pt x="180" y="31"/>
                  </a:lnTo>
                  <a:lnTo>
                    <a:pt x="186" y="31"/>
                  </a:lnTo>
                  <a:lnTo>
                    <a:pt x="190" y="32"/>
                  </a:lnTo>
                  <a:lnTo>
                    <a:pt x="195" y="34"/>
                  </a:lnTo>
                  <a:lnTo>
                    <a:pt x="198" y="33"/>
                  </a:lnTo>
                  <a:lnTo>
                    <a:pt x="203" y="33"/>
                  </a:lnTo>
                  <a:lnTo>
                    <a:pt x="206" y="34"/>
                  </a:lnTo>
                  <a:lnTo>
                    <a:pt x="209" y="34"/>
                  </a:lnTo>
                  <a:lnTo>
                    <a:pt x="218" y="37"/>
                  </a:lnTo>
                  <a:lnTo>
                    <a:pt x="220" y="37"/>
                  </a:lnTo>
                  <a:lnTo>
                    <a:pt x="224" y="34"/>
                  </a:lnTo>
                  <a:lnTo>
                    <a:pt x="226" y="29"/>
                  </a:lnTo>
                  <a:lnTo>
                    <a:pt x="225" y="17"/>
                  </a:lnTo>
                  <a:lnTo>
                    <a:pt x="223" y="9"/>
                  </a:lnTo>
                  <a:lnTo>
                    <a:pt x="224" y="5"/>
                  </a:lnTo>
                  <a:lnTo>
                    <a:pt x="233" y="3"/>
                  </a:lnTo>
                  <a:lnTo>
                    <a:pt x="237" y="0"/>
                  </a:lnTo>
                  <a:lnTo>
                    <a:pt x="242" y="3"/>
                  </a:lnTo>
                  <a:lnTo>
                    <a:pt x="246" y="6"/>
                  </a:lnTo>
                  <a:lnTo>
                    <a:pt x="246" y="10"/>
                  </a:lnTo>
                  <a:lnTo>
                    <a:pt x="243" y="19"/>
                  </a:lnTo>
                  <a:lnTo>
                    <a:pt x="242" y="24"/>
                  </a:lnTo>
                  <a:lnTo>
                    <a:pt x="244" y="29"/>
                  </a:lnTo>
                  <a:lnTo>
                    <a:pt x="261" y="48"/>
                  </a:lnTo>
                  <a:lnTo>
                    <a:pt x="271" y="43"/>
                  </a:lnTo>
                  <a:lnTo>
                    <a:pt x="274" y="40"/>
                  </a:lnTo>
                  <a:lnTo>
                    <a:pt x="276" y="40"/>
                  </a:lnTo>
                  <a:lnTo>
                    <a:pt x="280" y="42"/>
                  </a:lnTo>
                  <a:lnTo>
                    <a:pt x="277" y="49"/>
                  </a:lnTo>
                  <a:lnTo>
                    <a:pt x="277" y="52"/>
                  </a:lnTo>
                  <a:lnTo>
                    <a:pt x="285" y="54"/>
                  </a:lnTo>
                  <a:lnTo>
                    <a:pt x="288" y="54"/>
                  </a:lnTo>
                  <a:lnTo>
                    <a:pt x="289" y="55"/>
                  </a:lnTo>
                  <a:lnTo>
                    <a:pt x="291" y="56"/>
                  </a:lnTo>
                  <a:lnTo>
                    <a:pt x="298" y="60"/>
                  </a:lnTo>
                  <a:lnTo>
                    <a:pt x="297" y="67"/>
                  </a:lnTo>
                  <a:lnTo>
                    <a:pt x="291" y="78"/>
                  </a:lnTo>
                  <a:lnTo>
                    <a:pt x="285" y="84"/>
                  </a:lnTo>
                  <a:lnTo>
                    <a:pt x="285" y="94"/>
                  </a:lnTo>
                  <a:lnTo>
                    <a:pt x="285" y="109"/>
                  </a:lnTo>
                  <a:lnTo>
                    <a:pt x="283" y="110"/>
                  </a:lnTo>
                  <a:lnTo>
                    <a:pt x="277" y="110"/>
                  </a:lnTo>
                  <a:lnTo>
                    <a:pt x="275" y="107"/>
                  </a:lnTo>
                  <a:lnTo>
                    <a:pt x="270" y="104"/>
                  </a:lnTo>
                  <a:lnTo>
                    <a:pt x="265" y="102"/>
                  </a:lnTo>
                  <a:lnTo>
                    <a:pt x="263" y="101"/>
                  </a:lnTo>
                  <a:lnTo>
                    <a:pt x="261" y="100"/>
                  </a:lnTo>
                  <a:lnTo>
                    <a:pt x="256" y="102"/>
                  </a:lnTo>
                  <a:lnTo>
                    <a:pt x="253" y="102"/>
                  </a:lnTo>
                  <a:lnTo>
                    <a:pt x="247" y="120"/>
                  </a:lnTo>
                  <a:lnTo>
                    <a:pt x="245" y="121"/>
                  </a:lnTo>
                  <a:lnTo>
                    <a:pt x="237" y="121"/>
                  </a:lnTo>
                  <a:lnTo>
                    <a:pt x="231" y="123"/>
                  </a:lnTo>
                  <a:lnTo>
                    <a:pt x="228" y="127"/>
                  </a:lnTo>
                  <a:lnTo>
                    <a:pt x="227" y="130"/>
                  </a:lnTo>
                  <a:lnTo>
                    <a:pt x="231" y="130"/>
                  </a:lnTo>
                  <a:lnTo>
                    <a:pt x="236" y="132"/>
                  </a:lnTo>
                  <a:lnTo>
                    <a:pt x="240" y="130"/>
                  </a:lnTo>
                  <a:lnTo>
                    <a:pt x="249" y="127"/>
                  </a:lnTo>
                  <a:lnTo>
                    <a:pt x="249" y="130"/>
                  </a:lnTo>
                  <a:lnTo>
                    <a:pt x="245" y="136"/>
                  </a:lnTo>
                  <a:lnTo>
                    <a:pt x="237" y="145"/>
                  </a:lnTo>
                  <a:lnTo>
                    <a:pt x="237" y="149"/>
                  </a:lnTo>
                  <a:lnTo>
                    <a:pt x="233" y="154"/>
                  </a:lnTo>
                  <a:lnTo>
                    <a:pt x="237" y="192"/>
                  </a:lnTo>
                  <a:lnTo>
                    <a:pt x="240" y="193"/>
                  </a:lnTo>
                  <a:lnTo>
                    <a:pt x="244" y="192"/>
                  </a:lnTo>
                  <a:lnTo>
                    <a:pt x="246" y="192"/>
                  </a:lnTo>
                  <a:lnTo>
                    <a:pt x="249" y="189"/>
                  </a:lnTo>
                  <a:lnTo>
                    <a:pt x="261" y="185"/>
                  </a:lnTo>
                  <a:lnTo>
                    <a:pt x="268" y="179"/>
                  </a:lnTo>
                  <a:lnTo>
                    <a:pt x="281" y="165"/>
                  </a:lnTo>
                  <a:lnTo>
                    <a:pt x="301" y="149"/>
                  </a:lnTo>
                  <a:lnTo>
                    <a:pt x="304" y="143"/>
                  </a:lnTo>
                  <a:lnTo>
                    <a:pt x="311" y="140"/>
                  </a:lnTo>
                  <a:lnTo>
                    <a:pt x="312" y="140"/>
                  </a:lnTo>
                  <a:lnTo>
                    <a:pt x="316" y="139"/>
                  </a:lnTo>
                  <a:lnTo>
                    <a:pt x="322" y="145"/>
                  </a:lnTo>
                  <a:lnTo>
                    <a:pt x="329" y="156"/>
                  </a:lnTo>
                  <a:lnTo>
                    <a:pt x="330" y="167"/>
                  </a:lnTo>
                  <a:lnTo>
                    <a:pt x="324" y="173"/>
                  </a:lnTo>
                  <a:lnTo>
                    <a:pt x="309" y="183"/>
                  </a:lnTo>
                  <a:lnTo>
                    <a:pt x="304" y="188"/>
                  </a:lnTo>
                  <a:lnTo>
                    <a:pt x="298" y="200"/>
                  </a:lnTo>
                  <a:lnTo>
                    <a:pt x="295" y="202"/>
                  </a:lnTo>
                  <a:lnTo>
                    <a:pt x="292" y="204"/>
                  </a:lnTo>
                  <a:lnTo>
                    <a:pt x="287" y="202"/>
                  </a:lnTo>
                  <a:lnTo>
                    <a:pt x="285" y="201"/>
                  </a:lnTo>
                  <a:lnTo>
                    <a:pt x="279" y="200"/>
                  </a:lnTo>
                  <a:lnTo>
                    <a:pt x="275" y="204"/>
                  </a:lnTo>
                  <a:lnTo>
                    <a:pt x="275" y="206"/>
                  </a:lnTo>
                  <a:lnTo>
                    <a:pt x="283" y="213"/>
                  </a:lnTo>
                  <a:lnTo>
                    <a:pt x="285" y="216"/>
                  </a:lnTo>
                  <a:lnTo>
                    <a:pt x="295" y="223"/>
                  </a:lnTo>
                  <a:lnTo>
                    <a:pt x="298" y="234"/>
                  </a:lnTo>
                  <a:lnTo>
                    <a:pt x="294" y="240"/>
                  </a:lnTo>
                  <a:lnTo>
                    <a:pt x="292" y="243"/>
                  </a:lnTo>
                  <a:lnTo>
                    <a:pt x="291" y="246"/>
                  </a:lnTo>
                  <a:lnTo>
                    <a:pt x="291" y="253"/>
                  </a:lnTo>
                  <a:lnTo>
                    <a:pt x="288" y="262"/>
                  </a:lnTo>
                  <a:lnTo>
                    <a:pt x="279" y="272"/>
                  </a:lnTo>
                  <a:lnTo>
                    <a:pt x="275" y="284"/>
                  </a:lnTo>
                  <a:lnTo>
                    <a:pt x="276" y="292"/>
                  </a:lnTo>
                  <a:lnTo>
                    <a:pt x="279" y="301"/>
                  </a:lnTo>
                  <a:lnTo>
                    <a:pt x="275" y="303"/>
                  </a:lnTo>
                  <a:lnTo>
                    <a:pt x="269" y="303"/>
                  </a:lnTo>
                  <a:lnTo>
                    <a:pt x="257" y="310"/>
                  </a:lnTo>
                  <a:lnTo>
                    <a:pt x="253" y="315"/>
                  </a:lnTo>
                  <a:lnTo>
                    <a:pt x="249" y="317"/>
                  </a:lnTo>
                  <a:lnTo>
                    <a:pt x="238" y="318"/>
                  </a:lnTo>
                  <a:lnTo>
                    <a:pt x="233" y="318"/>
                  </a:lnTo>
                  <a:lnTo>
                    <a:pt x="228" y="317"/>
                  </a:lnTo>
                  <a:lnTo>
                    <a:pt x="220" y="318"/>
                  </a:lnTo>
                  <a:lnTo>
                    <a:pt x="214" y="317"/>
                  </a:lnTo>
                  <a:lnTo>
                    <a:pt x="211" y="316"/>
                  </a:lnTo>
                  <a:lnTo>
                    <a:pt x="207" y="316"/>
                  </a:lnTo>
                  <a:lnTo>
                    <a:pt x="211" y="310"/>
                  </a:lnTo>
                  <a:lnTo>
                    <a:pt x="209" y="303"/>
                  </a:lnTo>
                  <a:lnTo>
                    <a:pt x="209" y="302"/>
                  </a:lnTo>
                  <a:lnTo>
                    <a:pt x="209" y="300"/>
                  </a:lnTo>
                  <a:lnTo>
                    <a:pt x="207" y="296"/>
                  </a:lnTo>
                  <a:lnTo>
                    <a:pt x="205" y="292"/>
                  </a:lnTo>
                  <a:lnTo>
                    <a:pt x="203" y="284"/>
                  </a:lnTo>
                  <a:lnTo>
                    <a:pt x="201" y="282"/>
                  </a:lnTo>
                  <a:lnTo>
                    <a:pt x="198" y="280"/>
                  </a:lnTo>
                  <a:lnTo>
                    <a:pt x="184" y="280"/>
                  </a:lnTo>
                  <a:lnTo>
                    <a:pt x="180" y="279"/>
                  </a:lnTo>
                  <a:lnTo>
                    <a:pt x="168" y="278"/>
                  </a:lnTo>
                  <a:lnTo>
                    <a:pt x="166" y="277"/>
                  </a:lnTo>
                  <a:lnTo>
                    <a:pt x="164" y="282"/>
                  </a:lnTo>
                  <a:lnTo>
                    <a:pt x="158" y="284"/>
                  </a:lnTo>
                  <a:lnTo>
                    <a:pt x="150" y="284"/>
                  </a:lnTo>
                  <a:lnTo>
                    <a:pt x="150" y="282"/>
                  </a:lnTo>
                  <a:lnTo>
                    <a:pt x="153" y="265"/>
                  </a:lnTo>
                  <a:lnTo>
                    <a:pt x="148" y="252"/>
                  </a:lnTo>
                  <a:lnTo>
                    <a:pt x="146" y="250"/>
                  </a:lnTo>
                  <a:lnTo>
                    <a:pt x="139" y="250"/>
                  </a:lnTo>
                  <a:lnTo>
                    <a:pt x="135" y="251"/>
                  </a:lnTo>
                  <a:lnTo>
                    <a:pt x="130" y="252"/>
                  </a:lnTo>
                  <a:lnTo>
                    <a:pt x="123" y="253"/>
                  </a:lnTo>
                  <a:lnTo>
                    <a:pt x="117" y="257"/>
                  </a:lnTo>
                  <a:lnTo>
                    <a:pt x="110" y="273"/>
                  </a:lnTo>
                  <a:lnTo>
                    <a:pt x="105" y="274"/>
                  </a:lnTo>
                  <a:lnTo>
                    <a:pt x="102" y="274"/>
                  </a:lnTo>
                  <a:lnTo>
                    <a:pt x="97" y="274"/>
                  </a:lnTo>
                  <a:lnTo>
                    <a:pt x="85" y="273"/>
                  </a:lnTo>
                  <a:lnTo>
                    <a:pt x="85" y="267"/>
                  </a:lnTo>
                  <a:lnTo>
                    <a:pt x="81" y="263"/>
                  </a:lnTo>
                  <a:lnTo>
                    <a:pt x="81" y="260"/>
                  </a:lnTo>
                  <a:lnTo>
                    <a:pt x="78" y="258"/>
                  </a:lnTo>
                  <a:lnTo>
                    <a:pt x="78" y="252"/>
                  </a:lnTo>
                  <a:lnTo>
                    <a:pt x="74" y="246"/>
                  </a:lnTo>
                  <a:lnTo>
                    <a:pt x="69" y="223"/>
                  </a:lnTo>
                  <a:lnTo>
                    <a:pt x="67" y="219"/>
                  </a:lnTo>
                  <a:lnTo>
                    <a:pt x="59" y="224"/>
                  </a:lnTo>
                  <a:lnTo>
                    <a:pt x="53" y="224"/>
                  </a:lnTo>
                  <a:lnTo>
                    <a:pt x="42" y="222"/>
                  </a:lnTo>
                  <a:lnTo>
                    <a:pt x="34" y="216"/>
                  </a:lnTo>
                  <a:lnTo>
                    <a:pt x="27" y="216"/>
                  </a:lnTo>
                  <a:lnTo>
                    <a:pt x="23" y="213"/>
                  </a:lnTo>
                  <a:lnTo>
                    <a:pt x="19" y="210"/>
                  </a:lnTo>
                  <a:lnTo>
                    <a:pt x="19" y="206"/>
                  </a:lnTo>
                  <a:lnTo>
                    <a:pt x="17" y="206"/>
                  </a:lnTo>
                  <a:lnTo>
                    <a:pt x="12" y="205"/>
                  </a:lnTo>
                  <a:lnTo>
                    <a:pt x="0" y="196"/>
                  </a:lnTo>
                  <a:lnTo>
                    <a:pt x="0" y="193"/>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6" name="Freeform 950"/>
            <p:cNvSpPr>
              <a:spLocks/>
            </p:cNvSpPr>
            <p:nvPr/>
          </p:nvSpPr>
          <p:spPr bwMode="auto">
            <a:xfrm>
              <a:off x="5473155" y="4472794"/>
              <a:ext cx="535393" cy="567020"/>
            </a:xfrm>
            <a:custGeom>
              <a:avLst/>
              <a:gdLst/>
              <a:ahLst/>
              <a:cxnLst>
                <a:cxn ang="0">
                  <a:pos x="104" y="375"/>
                </a:cxn>
                <a:cxn ang="0">
                  <a:pos x="191" y="276"/>
                </a:cxn>
                <a:cxn ang="0">
                  <a:pos x="301" y="145"/>
                </a:cxn>
                <a:cxn ang="0">
                  <a:pos x="388" y="108"/>
                </a:cxn>
                <a:cxn ang="0">
                  <a:pos x="454" y="53"/>
                </a:cxn>
                <a:cxn ang="0">
                  <a:pos x="525" y="92"/>
                </a:cxn>
                <a:cxn ang="0">
                  <a:pos x="591" y="99"/>
                </a:cxn>
                <a:cxn ang="0">
                  <a:pos x="626" y="8"/>
                </a:cxn>
                <a:cxn ang="0">
                  <a:pos x="666" y="83"/>
                </a:cxn>
                <a:cxn ang="0">
                  <a:pos x="756" y="141"/>
                </a:cxn>
                <a:cxn ang="0">
                  <a:pos x="810" y="169"/>
                </a:cxn>
                <a:cxn ang="0">
                  <a:pos x="748" y="309"/>
                </a:cxn>
                <a:cxn ang="0">
                  <a:pos x="691" y="289"/>
                </a:cxn>
                <a:cxn ang="0">
                  <a:pos x="625" y="349"/>
                </a:cxn>
                <a:cxn ang="0">
                  <a:pos x="680" y="356"/>
                </a:cxn>
                <a:cxn ang="0">
                  <a:pos x="652" y="514"/>
                </a:cxn>
                <a:cxn ang="0">
                  <a:pos x="753" y="441"/>
                </a:cxn>
                <a:cxn ang="0">
                  <a:pos x="873" y="391"/>
                </a:cxn>
                <a:cxn ang="0">
                  <a:pos x="808" y="547"/>
                </a:cxn>
                <a:cxn ang="0">
                  <a:pos x="750" y="551"/>
                </a:cxn>
                <a:cxn ang="0">
                  <a:pos x="799" y="654"/>
                </a:cxn>
                <a:cxn ang="0">
                  <a:pos x="750" y="764"/>
                </a:cxn>
                <a:cxn ang="0">
                  <a:pos x="675" y="860"/>
                </a:cxn>
                <a:cxn ang="0">
                  <a:pos x="560" y="858"/>
                </a:cxn>
                <a:cxn ang="0">
                  <a:pos x="546" y="789"/>
                </a:cxn>
                <a:cxn ang="0">
                  <a:pos x="449" y="755"/>
                </a:cxn>
                <a:cxn ang="0">
                  <a:pos x="409" y="716"/>
                </a:cxn>
                <a:cxn ang="0">
                  <a:pos x="328" y="697"/>
                </a:cxn>
                <a:cxn ang="0">
                  <a:pos x="217" y="710"/>
                </a:cxn>
                <a:cxn ang="0">
                  <a:pos x="191" y="600"/>
                </a:cxn>
                <a:cxn ang="0">
                  <a:pos x="63" y="583"/>
                </a:cxn>
                <a:cxn ang="0">
                  <a:pos x="16" y="522"/>
                </a:cxn>
                <a:cxn ang="0">
                  <a:pos x="74" y="570"/>
                </a:cxn>
                <a:cxn ang="0">
                  <a:pos x="194" y="589"/>
                </a:cxn>
                <a:cxn ang="0">
                  <a:pos x="231" y="705"/>
                </a:cxn>
                <a:cxn ang="0">
                  <a:pos x="317" y="687"/>
                </a:cxn>
                <a:cxn ang="0">
                  <a:pos x="424" y="715"/>
                </a:cxn>
                <a:cxn ang="0">
                  <a:pos x="461" y="744"/>
                </a:cxn>
                <a:cxn ang="0">
                  <a:pos x="562" y="787"/>
                </a:cxn>
                <a:cxn ang="0">
                  <a:pos x="570" y="842"/>
                </a:cxn>
                <a:cxn ang="0">
                  <a:pos x="681" y="840"/>
                </a:cxn>
                <a:cxn ang="0">
                  <a:pos x="734" y="763"/>
                </a:cxn>
                <a:cxn ang="0">
                  <a:pos x="786" y="644"/>
                </a:cxn>
                <a:cxn ang="0">
                  <a:pos x="736" y="545"/>
                </a:cxn>
                <a:cxn ang="0">
                  <a:pos x="795" y="538"/>
                </a:cxn>
                <a:cxn ang="0">
                  <a:pos x="860" y="401"/>
                </a:cxn>
                <a:cxn ang="0">
                  <a:pos x="764" y="452"/>
                </a:cxn>
                <a:cxn ang="0">
                  <a:pos x="637" y="526"/>
                </a:cxn>
                <a:cxn ang="0">
                  <a:pos x="664" y="346"/>
                </a:cxn>
                <a:cxn ang="0">
                  <a:pos x="611" y="342"/>
                </a:cxn>
                <a:cxn ang="0">
                  <a:pos x="687" y="274"/>
                </a:cxn>
                <a:cxn ang="0">
                  <a:pos x="764" y="293"/>
                </a:cxn>
                <a:cxn ang="0">
                  <a:pos x="799" y="175"/>
                </a:cxn>
                <a:cxn ang="0">
                  <a:pos x="747" y="116"/>
                </a:cxn>
                <a:cxn ang="0">
                  <a:pos x="645" y="77"/>
                </a:cxn>
                <a:cxn ang="0">
                  <a:pos x="632" y="23"/>
                </a:cxn>
                <a:cxn ang="0">
                  <a:pos x="595" y="114"/>
                </a:cxn>
                <a:cxn ang="0">
                  <a:pos x="525" y="107"/>
                </a:cxn>
                <a:cxn ang="0">
                  <a:pos x="430" y="62"/>
                </a:cxn>
                <a:cxn ang="0">
                  <a:pos x="378" y="130"/>
                </a:cxn>
                <a:cxn ang="0">
                  <a:pos x="271" y="141"/>
                </a:cxn>
                <a:cxn ang="0">
                  <a:pos x="186" y="303"/>
                </a:cxn>
                <a:cxn ang="0">
                  <a:pos x="85" y="399"/>
                </a:cxn>
              </a:cxnLst>
              <a:rect l="0" t="0" r="r" b="b"/>
              <a:pathLst>
                <a:path w="897" h="865">
                  <a:moveTo>
                    <a:pt x="3" y="516"/>
                  </a:moveTo>
                  <a:lnTo>
                    <a:pt x="22" y="497"/>
                  </a:lnTo>
                  <a:lnTo>
                    <a:pt x="21" y="498"/>
                  </a:lnTo>
                  <a:lnTo>
                    <a:pt x="30" y="482"/>
                  </a:lnTo>
                  <a:lnTo>
                    <a:pt x="29" y="485"/>
                  </a:lnTo>
                  <a:lnTo>
                    <a:pt x="39" y="401"/>
                  </a:lnTo>
                  <a:cubicBezTo>
                    <a:pt x="39" y="398"/>
                    <a:pt x="41" y="395"/>
                    <a:pt x="44" y="394"/>
                  </a:cubicBezTo>
                  <a:lnTo>
                    <a:pt x="66" y="385"/>
                  </a:lnTo>
                  <a:cubicBezTo>
                    <a:pt x="67" y="384"/>
                    <a:pt x="68" y="384"/>
                    <a:pt x="69" y="384"/>
                  </a:cubicBezTo>
                  <a:lnTo>
                    <a:pt x="82" y="384"/>
                  </a:lnTo>
                  <a:lnTo>
                    <a:pt x="79" y="384"/>
                  </a:lnTo>
                  <a:lnTo>
                    <a:pt x="104" y="375"/>
                  </a:lnTo>
                  <a:lnTo>
                    <a:pt x="103" y="375"/>
                  </a:lnTo>
                  <a:lnTo>
                    <a:pt x="132" y="359"/>
                  </a:lnTo>
                  <a:cubicBezTo>
                    <a:pt x="133" y="359"/>
                    <a:pt x="133" y="358"/>
                    <a:pt x="134" y="358"/>
                  </a:cubicBezTo>
                  <a:lnTo>
                    <a:pt x="169" y="348"/>
                  </a:lnTo>
                  <a:lnTo>
                    <a:pt x="166" y="350"/>
                  </a:lnTo>
                  <a:lnTo>
                    <a:pt x="179" y="340"/>
                  </a:lnTo>
                  <a:lnTo>
                    <a:pt x="176" y="348"/>
                  </a:lnTo>
                  <a:lnTo>
                    <a:pt x="170" y="312"/>
                  </a:lnTo>
                  <a:cubicBezTo>
                    <a:pt x="169" y="311"/>
                    <a:pt x="169" y="310"/>
                    <a:pt x="170" y="309"/>
                  </a:cubicBezTo>
                  <a:lnTo>
                    <a:pt x="173" y="296"/>
                  </a:lnTo>
                  <a:cubicBezTo>
                    <a:pt x="173" y="294"/>
                    <a:pt x="174" y="293"/>
                    <a:pt x="175" y="292"/>
                  </a:cubicBezTo>
                  <a:lnTo>
                    <a:pt x="191" y="276"/>
                  </a:lnTo>
                  <a:lnTo>
                    <a:pt x="189" y="279"/>
                  </a:lnTo>
                  <a:lnTo>
                    <a:pt x="192" y="266"/>
                  </a:lnTo>
                  <a:cubicBezTo>
                    <a:pt x="192" y="265"/>
                    <a:pt x="193" y="264"/>
                    <a:pt x="194" y="263"/>
                  </a:cubicBezTo>
                  <a:lnTo>
                    <a:pt x="229" y="224"/>
                  </a:lnTo>
                  <a:lnTo>
                    <a:pt x="227" y="226"/>
                  </a:lnTo>
                  <a:lnTo>
                    <a:pt x="256" y="158"/>
                  </a:lnTo>
                  <a:lnTo>
                    <a:pt x="256" y="159"/>
                  </a:lnTo>
                  <a:lnTo>
                    <a:pt x="262" y="133"/>
                  </a:lnTo>
                  <a:cubicBezTo>
                    <a:pt x="263" y="130"/>
                    <a:pt x="266" y="127"/>
                    <a:pt x="270" y="127"/>
                  </a:cubicBezTo>
                  <a:lnTo>
                    <a:pt x="276" y="127"/>
                  </a:lnTo>
                  <a:cubicBezTo>
                    <a:pt x="278" y="127"/>
                    <a:pt x="280" y="128"/>
                    <a:pt x="281" y="129"/>
                  </a:cubicBezTo>
                  <a:lnTo>
                    <a:pt x="301" y="145"/>
                  </a:lnTo>
                  <a:lnTo>
                    <a:pt x="295" y="143"/>
                  </a:lnTo>
                  <a:lnTo>
                    <a:pt x="324" y="143"/>
                  </a:lnTo>
                  <a:lnTo>
                    <a:pt x="322" y="144"/>
                  </a:lnTo>
                  <a:lnTo>
                    <a:pt x="335" y="140"/>
                  </a:lnTo>
                  <a:lnTo>
                    <a:pt x="330" y="144"/>
                  </a:lnTo>
                  <a:lnTo>
                    <a:pt x="346" y="121"/>
                  </a:lnTo>
                  <a:cubicBezTo>
                    <a:pt x="347" y="119"/>
                    <a:pt x="349" y="118"/>
                    <a:pt x="351" y="118"/>
                  </a:cubicBezTo>
                  <a:lnTo>
                    <a:pt x="364" y="114"/>
                  </a:lnTo>
                  <a:cubicBezTo>
                    <a:pt x="364" y="114"/>
                    <a:pt x="365" y="114"/>
                    <a:pt x="366" y="114"/>
                  </a:cubicBezTo>
                  <a:lnTo>
                    <a:pt x="375" y="114"/>
                  </a:lnTo>
                  <a:lnTo>
                    <a:pt x="372" y="115"/>
                  </a:lnTo>
                  <a:lnTo>
                    <a:pt x="388" y="108"/>
                  </a:lnTo>
                  <a:lnTo>
                    <a:pt x="384" y="111"/>
                  </a:lnTo>
                  <a:lnTo>
                    <a:pt x="391" y="102"/>
                  </a:lnTo>
                  <a:lnTo>
                    <a:pt x="389" y="105"/>
                  </a:lnTo>
                  <a:lnTo>
                    <a:pt x="393" y="69"/>
                  </a:lnTo>
                  <a:cubicBezTo>
                    <a:pt x="393" y="69"/>
                    <a:pt x="393" y="68"/>
                    <a:pt x="393" y="68"/>
                  </a:cubicBezTo>
                  <a:lnTo>
                    <a:pt x="396" y="58"/>
                  </a:lnTo>
                  <a:cubicBezTo>
                    <a:pt x="397" y="55"/>
                    <a:pt x="400" y="53"/>
                    <a:pt x="402" y="53"/>
                  </a:cubicBezTo>
                  <a:lnTo>
                    <a:pt x="422" y="49"/>
                  </a:lnTo>
                  <a:lnTo>
                    <a:pt x="420" y="50"/>
                  </a:lnTo>
                  <a:lnTo>
                    <a:pt x="430" y="46"/>
                  </a:lnTo>
                  <a:cubicBezTo>
                    <a:pt x="432" y="46"/>
                    <a:pt x="433" y="46"/>
                    <a:pt x="435" y="46"/>
                  </a:cubicBezTo>
                  <a:lnTo>
                    <a:pt x="454" y="53"/>
                  </a:lnTo>
                  <a:cubicBezTo>
                    <a:pt x="456" y="53"/>
                    <a:pt x="457" y="54"/>
                    <a:pt x="458" y="55"/>
                  </a:cubicBezTo>
                  <a:lnTo>
                    <a:pt x="474" y="75"/>
                  </a:lnTo>
                  <a:lnTo>
                    <a:pt x="480" y="81"/>
                  </a:lnTo>
                  <a:lnTo>
                    <a:pt x="476" y="79"/>
                  </a:lnTo>
                  <a:lnTo>
                    <a:pt x="489" y="82"/>
                  </a:lnTo>
                  <a:lnTo>
                    <a:pt x="487" y="82"/>
                  </a:lnTo>
                  <a:lnTo>
                    <a:pt x="503" y="82"/>
                  </a:lnTo>
                  <a:cubicBezTo>
                    <a:pt x="503" y="82"/>
                    <a:pt x="504" y="82"/>
                    <a:pt x="505" y="82"/>
                  </a:cubicBezTo>
                  <a:lnTo>
                    <a:pt x="517" y="85"/>
                  </a:lnTo>
                  <a:cubicBezTo>
                    <a:pt x="518" y="85"/>
                    <a:pt x="519" y="86"/>
                    <a:pt x="519" y="86"/>
                  </a:cubicBezTo>
                  <a:lnTo>
                    <a:pt x="532" y="92"/>
                  </a:lnTo>
                  <a:lnTo>
                    <a:pt x="525" y="92"/>
                  </a:lnTo>
                  <a:lnTo>
                    <a:pt x="531" y="89"/>
                  </a:lnTo>
                  <a:cubicBezTo>
                    <a:pt x="532" y="88"/>
                    <a:pt x="533" y="88"/>
                    <a:pt x="535" y="88"/>
                  </a:cubicBezTo>
                  <a:lnTo>
                    <a:pt x="550" y="88"/>
                  </a:lnTo>
                  <a:cubicBezTo>
                    <a:pt x="552" y="88"/>
                    <a:pt x="553" y="88"/>
                    <a:pt x="554" y="89"/>
                  </a:cubicBezTo>
                  <a:lnTo>
                    <a:pt x="561" y="92"/>
                  </a:lnTo>
                  <a:lnTo>
                    <a:pt x="557" y="91"/>
                  </a:lnTo>
                  <a:lnTo>
                    <a:pt x="566" y="91"/>
                  </a:lnTo>
                  <a:cubicBezTo>
                    <a:pt x="567" y="91"/>
                    <a:pt x="568" y="92"/>
                    <a:pt x="569" y="92"/>
                  </a:cubicBezTo>
                  <a:lnTo>
                    <a:pt x="591" y="98"/>
                  </a:lnTo>
                  <a:lnTo>
                    <a:pt x="589" y="98"/>
                  </a:lnTo>
                  <a:lnTo>
                    <a:pt x="595" y="98"/>
                  </a:lnTo>
                  <a:lnTo>
                    <a:pt x="591" y="99"/>
                  </a:lnTo>
                  <a:lnTo>
                    <a:pt x="600" y="93"/>
                  </a:lnTo>
                  <a:lnTo>
                    <a:pt x="598" y="96"/>
                  </a:lnTo>
                  <a:lnTo>
                    <a:pt x="604" y="83"/>
                  </a:lnTo>
                  <a:lnTo>
                    <a:pt x="603" y="87"/>
                  </a:lnTo>
                  <a:lnTo>
                    <a:pt x="600" y="55"/>
                  </a:lnTo>
                  <a:lnTo>
                    <a:pt x="600" y="56"/>
                  </a:lnTo>
                  <a:lnTo>
                    <a:pt x="594" y="33"/>
                  </a:lnTo>
                  <a:cubicBezTo>
                    <a:pt x="593" y="32"/>
                    <a:pt x="593" y="30"/>
                    <a:pt x="594" y="29"/>
                  </a:cubicBezTo>
                  <a:lnTo>
                    <a:pt x="597" y="19"/>
                  </a:lnTo>
                  <a:cubicBezTo>
                    <a:pt x="598" y="16"/>
                    <a:pt x="600" y="14"/>
                    <a:pt x="603" y="14"/>
                  </a:cubicBezTo>
                  <a:lnTo>
                    <a:pt x="628" y="7"/>
                  </a:lnTo>
                  <a:lnTo>
                    <a:pt x="626" y="8"/>
                  </a:lnTo>
                  <a:lnTo>
                    <a:pt x="635" y="2"/>
                  </a:lnTo>
                  <a:cubicBezTo>
                    <a:pt x="638" y="0"/>
                    <a:pt x="641" y="0"/>
                    <a:pt x="643" y="1"/>
                  </a:cubicBezTo>
                  <a:lnTo>
                    <a:pt x="656" y="8"/>
                  </a:lnTo>
                  <a:cubicBezTo>
                    <a:pt x="657" y="8"/>
                    <a:pt x="657" y="8"/>
                    <a:pt x="657" y="9"/>
                  </a:cubicBezTo>
                  <a:lnTo>
                    <a:pt x="670" y="18"/>
                  </a:lnTo>
                  <a:cubicBezTo>
                    <a:pt x="672" y="20"/>
                    <a:pt x="673" y="22"/>
                    <a:pt x="673" y="25"/>
                  </a:cubicBezTo>
                  <a:lnTo>
                    <a:pt x="673" y="34"/>
                  </a:lnTo>
                  <a:cubicBezTo>
                    <a:pt x="673" y="35"/>
                    <a:pt x="673" y="36"/>
                    <a:pt x="673" y="37"/>
                  </a:cubicBezTo>
                  <a:lnTo>
                    <a:pt x="663" y="63"/>
                  </a:lnTo>
                  <a:lnTo>
                    <a:pt x="660" y="75"/>
                  </a:lnTo>
                  <a:lnTo>
                    <a:pt x="660" y="70"/>
                  </a:lnTo>
                  <a:lnTo>
                    <a:pt x="666" y="83"/>
                  </a:lnTo>
                  <a:lnTo>
                    <a:pt x="665" y="81"/>
                  </a:lnTo>
                  <a:lnTo>
                    <a:pt x="709" y="130"/>
                  </a:lnTo>
                  <a:lnTo>
                    <a:pt x="700" y="128"/>
                  </a:lnTo>
                  <a:lnTo>
                    <a:pt x="729" y="115"/>
                  </a:lnTo>
                  <a:lnTo>
                    <a:pt x="727" y="117"/>
                  </a:lnTo>
                  <a:lnTo>
                    <a:pt x="733" y="110"/>
                  </a:lnTo>
                  <a:cubicBezTo>
                    <a:pt x="734" y="109"/>
                    <a:pt x="736" y="108"/>
                    <a:pt x="739" y="108"/>
                  </a:cubicBezTo>
                  <a:lnTo>
                    <a:pt x="745" y="108"/>
                  </a:lnTo>
                  <a:cubicBezTo>
                    <a:pt x="746" y="108"/>
                    <a:pt x="747" y="108"/>
                    <a:pt x="748" y="108"/>
                  </a:cubicBezTo>
                  <a:lnTo>
                    <a:pt x="757" y="111"/>
                  </a:lnTo>
                  <a:cubicBezTo>
                    <a:pt x="761" y="113"/>
                    <a:pt x="764" y="117"/>
                    <a:pt x="762" y="121"/>
                  </a:cubicBezTo>
                  <a:lnTo>
                    <a:pt x="756" y="141"/>
                  </a:lnTo>
                  <a:lnTo>
                    <a:pt x="756" y="138"/>
                  </a:lnTo>
                  <a:lnTo>
                    <a:pt x="756" y="148"/>
                  </a:lnTo>
                  <a:lnTo>
                    <a:pt x="750" y="140"/>
                  </a:lnTo>
                  <a:lnTo>
                    <a:pt x="769" y="144"/>
                  </a:lnTo>
                  <a:lnTo>
                    <a:pt x="767" y="143"/>
                  </a:lnTo>
                  <a:lnTo>
                    <a:pt x="777" y="143"/>
                  </a:lnTo>
                  <a:cubicBezTo>
                    <a:pt x="779" y="143"/>
                    <a:pt x="781" y="144"/>
                    <a:pt x="783" y="146"/>
                  </a:cubicBezTo>
                  <a:lnTo>
                    <a:pt x="786" y="149"/>
                  </a:lnTo>
                  <a:lnTo>
                    <a:pt x="789" y="152"/>
                  </a:lnTo>
                  <a:lnTo>
                    <a:pt x="787" y="151"/>
                  </a:lnTo>
                  <a:lnTo>
                    <a:pt x="806" y="161"/>
                  </a:lnTo>
                  <a:cubicBezTo>
                    <a:pt x="809" y="162"/>
                    <a:pt x="811" y="166"/>
                    <a:pt x="810" y="169"/>
                  </a:cubicBezTo>
                  <a:lnTo>
                    <a:pt x="807" y="188"/>
                  </a:lnTo>
                  <a:cubicBezTo>
                    <a:pt x="807" y="189"/>
                    <a:pt x="807" y="190"/>
                    <a:pt x="806" y="191"/>
                  </a:cubicBezTo>
                  <a:lnTo>
                    <a:pt x="790" y="220"/>
                  </a:lnTo>
                  <a:cubicBezTo>
                    <a:pt x="790" y="221"/>
                    <a:pt x="789" y="221"/>
                    <a:pt x="789" y="222"/>
                  </a:cubicBezTo>
                  <a:lnTo>
                    <a:pt x="773" y="238"/>
                  </a:lnTo>
                  <a:lnTo>
                    <a:pt x="775" y="233"/>
                  </a:lnTo>
                  <a:lnTo>
                    <a:pt x="775" y="259"/>
                  </a:lnTo>
                  <a:lnTo>
                    <a:pt x="775" y="298"/>
                  </a:lnTo>
                  <a:cubicBezTo>
                    <a:pt x="775" y="300"/>
                    <a:pt x="774" y="302"/>
                    <a:pt x="773" y="303"/>
                  </a:cubicBezTo>
                  <a:lnTo>
                    <a:pt x="770" y="306"/>
                  </a:lnTo>
                  <a:cubicBezTo>
                    <a:pt x="768" y="308"/>
                    <a:pt x="766" y="309"/>
                    <a:pt x="764" y="309"/>
                  </a:cubicBezTo>
                  <a:lnTo>
                    <a:pt x="748" y="309"/>
                  </a:lnTo>
                  <a:cubicBezTo>
                    <a:pt x="746" y="309"/>
                    <a:pt x="744" y="308"/>
                    <a:pt x="742" y="306"/>
                  </a:cubicBezTo>
                  <a:lnTo>
                    <a:pt x="736" y="300"/>
                  </a:lnTo>
                  <a:lnTo>
                    <a:pt x="737" y="301"/>
                  </a:lnTo>
                  <a:lnTo>
                    <a:pt x="724" y="291"/>
                  </a:lnTo>
                  <a:lnTo>
                    <a:pt x="727" y="292"/>
                  </a:lnTo>
                  <a:lnTo>
                    <a:pt x="714" y="289"/>
                  </a:lnTo>
                  <a:cubicBezTo>
                    <a:pt x="714" y="289"/>
                    <a:pt x="713" y="289"/>
                    <a:pt x="713" y="289"/>
                  </a:cubicBezTo>
                  <a:lnTo>
                    <a:pt x="706" y="285"/>
                  </a:lnTo>
                  <a:lnTo>
                    <a:pt x="700" y="282"/>
                  </a:lnTo>
                  <a:lnTo>
                    <a:pt x="707" y="282"/>
                  </a:lnTo>
                  <a:lnTo>
                    <a:pt x="694" y="289"/>
                  </a:lnTo>
                  <a:cubicBezTo>
                    <a:pt x="693" y="289"/>
                    <a:pt x="692" y="289"/>
                    <a:pt x="691" y="289"/>
                  </a:cubicBezTo>
                  <a:lnTo>
                    <a:pt x="684" y="289"/>
                  </a:lnTo>
                  <a:lnTo>
                    <a:pt x="692" y="284"/>
                  </a:lnTo>
                  <a:lnTo>
                    <a:pt x="676" y="330"/>
                  </a:lnTo>
                  <a:cubicBezTo>
                    <a:pt x="675" y="331"/>
                    <a:pt x="674" y="333"/>
                    <a:pt x="672" y="334"/>
                  </a:cubicBezTo>
                  <a:lnTo>
                    <a:pt x="666" y="337"/>
                  </a:lnTo>
                  <a:cubicBezTo>
                    <a:pt x="665" y="338"/>
                    <a:pt x="663" y="338"/>
                    <a:pt x="662" y="338"/>
                  </a:cubicBezTo>
                  <a:lnTo>
                    <a:pt x="640" y="338"/>
                  </a:lnTo>
                  <a:lnTo>
                    <a:pt x="643" y="338"/>
                  </a:lnTo>
                  <a:lnTo>
                    <a:pt x="627" y="344"/>
                  </a:lnTo>
                  <a:lnTo>
                    <a:pt x="631" y="341"/>
                  </a:lnTo>
                  <a:lnTo>
                    <a:pt x="624" y="351"/>
                  </a:lnTo>
                  <a:lnTo>
                    <a:pt x="625" y="349"/>
                  </a:lnTo>
                  <a:lnTo>
                    <a:pt x="622" y="359"/>
                  </a:lnTo>
                  <a:lnTo>
                    <a:pt x="614" y="348"/>
                  </a:lnTo>
                  <a:lnTo>
                    <a:pt x="624" y="348"/>
                  </a:lnTo>
                  <a:cubicBezTo>
                    <a:pt x="624" y="348"/>
                    <a:pt x="625" y="348"/>
                    <a:pt x="626" y="348"/>
                  </a:cubicBezTo>
                  <a:lnTo>
                    <a:pt x="639" y="352"/>
                  </a:lnTo>
                  <a:lnTo>
                    <a:pt x="635" y="352"/>
                  </a:lnTo>
                  <a:lnTo>
                    <a:pt x="647" y="348"/>
                  </a:lnTo>
                  <a:lnTo>
                    <a:pt x="646" y="349"/>
                  </a:lnTo>
                  <a:lnTo>
                    <a:pt x="668" y="339"/>
                  </a:lnTo>
                  <a:cubicBezTo>
                    <a:pt x="671" y="338"/>
                    <a:pt x="674" y="338"/>
                    <a:pt x="676" y="340"/>
                  </a:cubicBezTo>
                  <a:cubicBezTo>
                    <a:pt x="678" y="341"/>
                    <a:pt x="680" y="344"/>
                    <a:pt x="680" y="346"/>
                  </a:cubicBezTo>
                  <a:lnTo>
                    <a:pt x="680" y="356"/>
                  </a:lnTo>
                  <a:cubicBezTo>
                    <a:pt x="680" y="358"/>
                    <a:pt x="679" y="359"/>
                    <a:pt x="679" y="360"/>
                  </a:cubicBezTo>
                  <a:lnTo>
                    <a:pt x="669" y="376"/>
                  </a:lnTo>
                  <a:cubicBezTo>
                    <a:pt x="669" y="377"/>
                    <a:pt x="668" y="378"/>
                    <a:pt x="668" y="378"/>
                  </a:cubicBezTo>
                  <a:lnTo>
                    <a:pt x="645" y="401"/>
                  </a:lnTo>
                  <a:lnTo>
                    <a:pt x="648" y="395"/>
                  </a:lnTo>
                  <a:lnTo>
                    <a:pt x="648" y="405"/>
                  </a:lnTo>
                  <a:cubicBezTo>
                    <a:pt x="648" y="407"/>
                    <a:pt x="647" y="408"/>
                    <a:pt x="646" y="410"/>
                  </a:cubicBezTo>
                  <a:lnTo>
                    <a:pt x="637" y="423"/>
                  </a:lnTo>
                  <a:lnTo>
                    <a:pt x="638" y="417"/>
                  </a:lnTo>
                  <a:lnTo>
                    <a:pt x="648" y="518"/>
                  </a:lnTo>
                  <a:lnTo>
                    <a:pt x="642" y="511"/>
                  </a:lnTo>
                  <a:lnTo>
                    <a:pt x="652" y="514"/>
                  </a:lnTo>
                  <a:lnTo>
                    <a:pt x="647" y="514"/>
                  </a:lnTo>
                  <a:lnTo>
                    <a:pt x="656" y="511"/>
                  </a:lnTo>
                  <a:cubicBezTo>
                    <a:pt x="657" y="511"/>
                    <a:pt x="658" y="511"/>
                    <a:pt x="659" y="511"/>
                  </a:cubicBezTo>
                  <a:lnTo>
                    <a:pt x="665" y="511"/>
                  </a:lnTo>
                  <a:lnTo>
                    <a:pt x="660" y="513"/>
                  </a:lnTo>
                  <a:lnTo>
                    <a:pt x="666" y="506"/>
                  </a:lnTo>
                  <a:cubicBezTo>
                    <a:pt x="667" y="506"/>
                    <a:pt x="668" y="505"/>
                    <a:pt x="669" y="504"/>
                  </a:cubicBezTo>
                  <a:lnTo>
                    <a:pt x="701" y="495"/>
                  </a:lnTo>
                  <a:lnTo>
                    <a:pt x="698" y="496"/>
                  </a:lnTo>
                  <a:lnTo>
                    <a:pt x="717" y="480"/>
                  </a:lnTo>
                  <a:lnTo>
                    <a:pt x="752" y="442"/>
                  </a:lnTo>
                  <a:cubicBezTo>
                    <a:pt x="752" y="441"/>
                    <a:pt x="752" y="441"/>
                    <a:pt x="753" y="441"/>
                  </a:cubicBezTo>
                  <a:lnTo>
                    <a:pt x="807" y="399"/>
                  </a:lnTo>
                  <a:lnTo>
                    <a:pt x="804" y="402"/>
                  </a:lnTo>
                  <a:lnTo>
                    <a:pt x="811" y="386"/>
                  </a:lnTo>
                  <a:cubicBezTo>
                    <a:pt x="812" y="383"/>
                    <a:pt x="814" y="382"/>
                    <a:pt x="816" y="381"/>
                  </a:cubicBezTo>
                  <a:lnTo>
                    <a:pt x="835" y="375"/>
                  </a:lnTo>
                  <a:cubicBezTo>
                    <a:pt x="836" y="374"/>
                    <a:pt x="837" y="374"/>
                    <a:pt x="837" y="374"/>
                  </a:cubicBezTo>
                  <a:lnTo>
                    <a:pt x="841" y="374"/>
                  </a:lnTo>
                  <a:lnTo>
                    <a:pt x="838" y="375"/>
                  </a:lnTo>
                  <a:lnTo>
                    <a:pt x="848" y="371"/>
                  </a:lnTo>
                  <a:cubicBezTo>
                    <a:pt x="851" y="370"/>
                    <a:pt x="854" y="371"/>
                    <a:pt x="856" y="373"/>
                  </a:cubicBezTo>
                  <a:lnTo>
                    <a:pt x="872" y="389"/>
                  </a:lnTo>
                  <a:cubicBezTo>
                    <a:pt x="872" y="390"/>
                    <a:pt x="873" y="390"/>
                    <a:pt x="873" y="391"/>
                  </a:cubicBezTo>
                  <a:lnTo>
                    <a:pt x="892" y="420"/>
                  </a:lnTo>
                  <a:cubicBezTo>
                    <a:pt x="893" y="421"/>
                    <a:pt x="893" y="422"/>
                    <a:pt x="893" y="423"/>
                  </a:cubicBezTo>
                  <a:lnTo>
                    <a:pt x="896" y="453"/>
                  </a:lnTo>
                  <a:cubicBezTo>
                    <a:pt x="897" y="455"/>
                    <a:pt x="896" y="457"/>
                    <a:pt x="894" y="459"/>
                  </a:cubicBezTo>
                  <a:lnTo>
                    <a:pt x="878" y="475"/>
                  </a:lnTo>
                  <a:cubicBezTo>
                    <a:pt x="878" y="476"/>
                    <a:pt x="877" y="476"/>
                    <a:pt x="877" y="477"/>
                  </a:cubicBezTo>
                  <a:lnTo>
                    <a:pt x="835" y="503"/>
                  </a:lnTo>
                  <a:lnTo>
                    <a:pt x="837" y="501"/>
                  </a:lnTo>
                  <a:lnTo>
                    <a:pt x="824" y="514"/>
                  </a:lnTo>
                  <a:lnTo>
                    <a:pt x="826" y="512"/>
                  </a:lnTo>
                  <a:lnTo>
                    <a:pt x="810" y="545"/>
                  </a:lnTo>
                  <a:cubicBezTo>
                    <a:pt x="809" y="546"/>
                    <a:pt x="809" y="546"/>
                    <a:pt x="808" y="547"/>
                  </a:cubicBezTo>
                  <a:lnTo>
                    <a:pt x="802" y="553"/>
                  </a:lnTo>
                  <a:cubicBezTo>
                    <a:pt x="801" y="554"/>
                    <a:pt x="800" y="555"/>
                    <a:pt x="799" y="555"/>
                  </a:cubicBezTo>
                  <a:lnTo>
                    <a:pt x="789" y="559"/>
                  </a:lnTo>
                  <a:cubicBezTo>
                    <a:pt x="788" y="559"/>
                    <a:pt x="786" y="559"/>
                    <a:pt x="784" y="559"/>
                  </a:cubicBezTo>
                  <a:lnTo>
                    <a:pt x="772" y="556"/>
                  </a:lnTo>
                  <a:cubicBezTo>
                    <a:pt x="771" y="555"/>
                    <a:pt x="771" y="555"/>
                    <a:pt x="770" y="555"/>
                  </a:cubicBezTo>
                  <a:lnTo>
                    <a:pt x="764" y="552"/>
                  </a:lnTo>
                  <a:lnTo>
                    <a:pt x="766" y="552"/>
                  </a:lnTo>
                  <a:lnTo>
                    <a:pt x="750" y="549"/>
                  </a:lnTo>
                  <a:lnTo>
                    <a:pt x="757" y="547"/>
                  </a:lnTo>
                  <a:lnTo>
                    <a:pt x="748" y="557"/>
                  </a:lnTo>
                  <a:lnTo>
                    <a:pt x="750" y="551"/>
                  </a:lnTo>
                  <a:lnTo>
                    <a:pt x="750" y="558"/>
                  </a:lnTo>
                  <a:lnTo>
                    <a:pt x="747" y="552"/>
                  </a:lnTo>
                  <a:lnTo>
                    <a:pt x="769" y="571"/>
                  </a:lnTo>
                  <a:cubicBezTo>
                    <a:pt x="770" y="572"/>
                    <a:pt x="771" y="573"/>
                    <a:pt x="771" y="574"/>
                  </a:cubicBezTo>
                  <a:lnTo>
                    <a:pt x="774" y="580"/>
                  </a:lnTo>
                  <a:lnTo>
                    <a:pt x="772" y="577"/>
                  </a:lnTo>
                  <a:lnTo>
                    <a:pt x="801" y="596"/>
                  </a:lnTo>
                  <a:cubicBezTo>
                    <a:pt x="802" y="598"/>
                    <a:pt x="803" y="599"/>
                    <a:pt x="804" y="601"/>
                  </a:cubicBezTo>
                  <a:lnTo>
                    <a:pt x="810" y="631"/>
                  </a:lnTo>
                  <a:cubicBezTo>
                    <a:pt x="811" y="633"/>
                    <a:pt x="810" y="635"/>
                    <a:pt x="809" y="636"/>
                  </a:cubicBezTo>
                  <a:lnTo>
                    <a:pt x="800" y="653"/>
                  </a:lnTo>
                  <a:cubicBezTo>
                    <a:pt x="799" y="653"/>
                    <a:pt x="799" y="654"/>
                    <a:pt x="799" y="654"/>
                  </a:cubicBezTo>
                  <a:lnTo>
                    <a:pt x="792" y="661"/>
                  </a:lnTo>
                  <a:lnTo>
                    <a:pt x="794" y="658"/>
                  </a:lnTo>
                  <a:lnTo>
                    <a:pt x="791" y="667"/>
                  </a:lnTo>
                  <a:lnTo>
                    <a:pt x="791" y="665"/>
                  </a:lnTo>
                  <a:lnTo>
                    <a:pt x="791" y="684"/>
                  </a:lnTo>
                  <a:cubicBezTo>
                    <a:pt x="791" y="685"/>
                    <a:pt x="791" y="686"/>
                    <a:pt x="791" y="686"/>
                  </a:cubicBezTo>
                  <a:lnTo>
                    <a:pt x="785" y="709"/>
                  </a:lnTo>
                  <a:cubicBezTo>
                    <a:pt x="784" y="710"/>
                    <a:pt x="784" y="712"/>
                    <a:pt x="783" y="713"/>
                  </a:cubicBezTo>
                  <a:lnTo>
                    <a:pt x="757" y="739"/>
                  </a:lnTo>
                  <a:lnTo>
                    <a:pt x="759" y="735"/>
                  </a:lnTo>
                  <a:lnTo>
                    <a:pt x="749" y="768"/>
                  </a:lnTo>
                  <a:lnTo>
                    <a:pt x="750" y="764"/>
                  </a:lnTo>
                  <a:lnTo>
                    <a:pt x="753" y="787"/>
                  </a:lnTo>
                  <a:lnTo>
                    <a:pt x="759" y="809"/>
                  </a:lnTo>
                  <a:cubicBezTo>
                    <a:pt x="760" y="812"/>
                    <a:pt x="759" y="816"/>
                    <a:pt x="756" y="818"/>
                  </a:cubicBezTo>
                  <a:lnTo>
                    <a:pt x="746" y="824"/>
                  </a:lnTo>
                  <a:cubicBezTo>
                    <a:pt x="745" y="825"/>
                    <a:pt x="743" y="825"/>
                    <a:pt x="742" y="825"/>
                  </a:cubicBezTo>
                  <a:lnTo>
                    <a:pt x="726" y="825"/>
                  </a:lnTo>
                  <a:lnTo>
                    <a:pt x="729" y="825"/>
                  </a:lnTo>
                  <a:lnTo>
                    <a:pt x="698" y="841"/>
                  </a:lnTo>
                  <a:lnTo>
                    <a:pt x="700" y="838"/>
                  </a:lnTo>
                  <a:lnTo>
                    <a:pt x="691" y="851"/>
                  </a:lnTo>
                  <a:cubicBezTo>
                    <a:pt x="690" y="852"/>
                    <a:pt x="689" y="853"/>
                    <a:pt x="688" y="854"/>
                  </a:cubicBezTo>
                  <a:lnTo>
                    <a:pt x="675" y="860"/>
                  </a:lnTo>
                  <a:cubicBezTo>
                    <a:pt x="674" y="861"/>
                    <a:pt x="674" y="861"/>
                    <a:pt x="673" y="861"/>
                  </a:cubicBezTo>
                  <a:lnTo>
                    <a:pt x="644" y="864"/>
                  </a:lnTo>
                  <a:lnTo>
                    <a:pt x="630" y="864"/>
                  </a:lnTo>
                  <a:cubicBezTo>
                    <a:pt x="630" y="864"/>
                    <a:pt x="629" y="864"/>
                    <a:pt x="628" y="864"/>
                  </a:cubicBezTo>
                  <a:lnTo>
                    <a:pt x="615" y="861"/>
                  </a:lnTo>
                  <a:lnTo>
                    <a:pt x="619" y="861"/>
                  </a:lnTo>
                  <a:lnTo>
                    <a:pt x="596" y="864"/>
                  </a:lnTo>
                  <a:cubicBezTo>
                    <a:pt x="595" y="865"/>
                    <a:pt x="594" y="864"/>
                    <a:pt x="594" y="864"/>
                  </a:cubicBezTo>
                  <a:lnTo>
                    <a:pt x="578" y="861"/>
                  </a:lnTo>
                  <a:lnTo>
                    <a:pt x="567" y="858"/>
                  </a:lnTo>
                  <a:lnTo>
                    <a:pt x="570" y="858"/>
                  </a:lnTo>
                  <a:lnTo>
                    <a:pt x="560" y="858"/>
                  </a:lnTo>
                  <a:cubicBezTo>
                    <a:pt x="557" y="858"/>
                    <a:pt x="555" y="856"/>
                    <a:pt x="553" y="854"/>
                  </a:cubicBezTo>
                  <a:cubicBezTo>
                    <a:pt x="552" y="851"/>
                    <a:pt x="552" y="848"/>
                    <a:pt x="553" y="846"/>
                  </a:cubicBezTo>
                  <a:lnTo>
                    <a:pt x="563" y="830"/>
                  </a:lnTo>
                  <a:lnTo>
                    <a:pt x="562" y="835"/>
                  </a:lnTo>
                  <a:lnTo>
                    <a:pt x="559" y="819"/>
                  </a:lnTo>
                  <a:cubicBezTo>
                    <a:pt x="558" y="819"/>
                    <a:pt x="558" y="818"/>
                    <a:pt x="558" y="817"/>
                  </a:cubicBezTo>
                  <a:lnTo>
                    <a:pt x="558" y="814"/>
                  </a:lnTo>
                  <a:lnTo>
                    <a:pt x="558" y="808"/>
                  </a:lnTo>
                  <a:lnTo>
                    <a:pt x="560" y="812"/>
                  </a:lnTo>
                  <a:lnTo>
                    <a:pt x="553" y="802"/>
                  </a:lnTo>
                  <a:lnTo>
                    <a:pt x="547" y="793"/>
                  </a:lnTo>
                  <a:cubicBezTo>
                    <a:pt x="546" y="792"/>
                    <a:pt x="546" y="791"/>
                    <a:pt x="546" y="789"/>
                  </a:cubicBezTo>
                  <a:lnTo>
                    <a:pt x="543" y="767"/>
                  </a:lnTo>
                  <a:lnTo>
                    <a:pt x="545" y="771"/>
                  </a:lnTo>
                  <a:lnTo>
                    <a:pt x="538" y="765"/>
                  </a:lnTo>
                  <a:lnTo>
                    <a:pt x="542" y="767"/>
                  </a:lnTo>
                  <a:lnTo>
                    <a:pt x="532" y="763"/>
                  </a:lnTo>
                  <a:lnTo>
                    <a:pt x="535" y="764"/>
                  </a:lnTo>
                  <a:lnTo>
                    <a:pt x="499" y="764"/>
                  </a:lnTo>
                  <a:cubicBezTo>
                    <a:pt x="499" y="764"/>
                    <a:pt x="498" y="764"/>
                    <a:pt x="498" y="764"/>
                  </a:cubicBezTo>
                  <a:lnTo>
                    <a:pt x="485" y="760"/>
                  </a:lnTo>
                  <a:lnTo>
                    <a:pt x="486" y="760"/>
                  </a:lnTo>
                  <a:lnTo>
                    <a:pt x="454" y="757"/>
                  </a:lnTo>
                  <a:cubicBezTo>
                    <a:pt x="452" y="757"/>
                    <a:pt x="450" y="756"/>
                    <a:pt x="449" y="755"/>
                  </a:cubicBezTo>
                  <a:lnTo>
                    <a:pt x="446" y="752"/>
                  </a:lnTo>
                  <a:lnTo>
                    <a:pt x="459" y="750"/>
                  </a:lnTo>
                  <a:lnTo>
                    <a:pt x="452" y="763"/>
                  </a:lnTo>
                  <a:cubicBezTo>
                    <a:pt x="452" y="764"/>
                    <a:pt x="450" y="766"/>
                    <a:pt x="448" y="766"/>
                  </a:cubicBezTo>
                  <a:lnTo>
                    <a:pt x="432" y="773"/>
                  </a:lnTo>
                  <a:cubicBezTo>
                    <a:pt x="431" y="773"/>
                    <a:pt x="430" y="774"/>
                    <a:pt x="429" y="774"/>
                  </a:cubicBezTo>
                  <a:lnTo>
                    <a:pt x="407" y="774"/>
                  </a:lnTo>
                  <a:cubicBezTo>
                    <a:pt x="403" y="774"/>
                    <a:pt x="399" y="770"/>
                    <a:pt x="399" y="765"/>
                  </a:cubicBezTo>
                  <a:lnTo>
                    <a:pt x="399" y="759"/>
                  </a:lnTo>
                  <a:cubicBezTo>
                    <a:pt x="399" y="758"/>
                    <a:pt x="399" y="758"/>
                    <a:pt x="399" y="757"/>
                  </a:cubicBezTo>
                  <a:lnTo>
                    <a:pt x="409" y="712"/>
                  </a:lnTo>
                  <a:lnTo>
                    <a:pt x="409" y="716"/>
                  </a:lnTo>
                  <a:lnTo>
                    <a:pt x="396" y="684"/>
                  </a:lnTo>
                  <a:lnTo>
                    <a:pt x="398" y="687"/>
                  </a:lnTo>
                  <a:lnTo>
                    <a:pt x="392" y="680"/>
                  </a:lnTo>
                  <a:lnTo>
                    <a:pt x="397" y="683"/>
                  </a:lnTo>
                  <a:lnTo>
                    <a:pt x="378" y="683"/>
                  </a:lnTo>
                  <a:lnTo>
                    <a:pt x="381" y="682"/>
                  </a:lnTo>
                  <a:lnTo>
                    <a:pt x="371" y="685"/>
                  </a:lnTo>
                  <a:lnTo>
                    <a:pt x="358" y="689"/>
                  </a:lnTo>
                  <a:lnTo>
                    <a:pt x="338" y="692"/>
                  </a:lnTo>
                  <a:lnTo>
                    <a:pt x="341" y="691"/>
                  </a:lnTo>
                  <a:lnTo>
                    <a:pt x="325" y="701"/>
                  </a:lnTo>
                  <a:lnTo>
                    <a:pt x="328" y="697"/>
                  </a:lnTo>
                  <a:lnTo>
                    <a:pt x="309" y="740"/>
                  </a:lnTo>
                  <a:cubicBezTo>
                    <a:pt x="308" y="742"/>
                    <a:pt x="306" y="743"/>
                    <a:pt x="304" y="744"/>
                  </a:cubicBezTo>
                  <a:lnTo>
                    <a:pt x="291" y="747"/>
                  </a:lnTo>
                  <a:cubicBezTo>
                    <a:pt x="290" y="747"/>
                    <a:pt x="290" y="748"/>
                    <a:pt x="289" y="748"/>
                  </a:cubicBezTo>
                  <a:lnTo>
                    <a:pt x="279" y="748"/>
                  </a:lnTo>
                  <a:lnTo>
                    <a:pt x="267" y="748"/>
                  </a:lnTo>
                  <a:lnTo>
                    <a:pt x="234" y="744"/>
                  </a:lnTo>
                  <a:cubicBezTo>
                    <a:pt x="230" y="744"/>
                    <a:pt x="227" y="740"/>
                    <a:pt x="227" y="736"/>
                  </a:cubicBezTo>
                  <a:lnTo>
                    <a:pt x="227" y="720"/>
                  </a:lnTo>
                  <a:lnTo>
                    <a:pt x="229" y="726"/>
                  </a:lnTo>
                  <a:lnTo>
                    <a:pt x="220" y="716"/>
                  </a:lnTo>
                  <a:cubicBezTo>
                    <a:pt x="218" y="714"/>
                    <a:pt x="217" y="712"/>
                    <a:pt x="217" y="710"/>
                  </a:cubicBezTo>
                  <a:lnTo>
                    <a:pt x="217" y="701"/>
                  </a:lnTo>
                  <a:lnTo>
                    <a:pt x="223" y="708"/>
                  </a:lnTo>
                  <a:lnTo>
                    <a:pt x="213" y="705"/>
                  </a:lnTo>
                  <a:cubicBezTo>
                    <a:pt x="210" y="704"/>
                    <a:pt x="208" y="701"/>
                    <a:pt x="208" y="697"/>
                  </a:cubicBezTo>
                  <a:lnTo>
                    <a:pt x="208" y="681"/>
                  </a:lnTo>
                  <a:lnTo>
                    <a:pt x="209" y="685"/>
                  </a:lnTo>
                  <a:lnTo>
                    <a:pt x="199" y="669"/>
                  </a:lnTo>
                  <a:cubicBezTo>
                    <a:pt x="199" y="668"/>
                    <a:pt x="198" y="667"/>
                    <a:pt x="198" y="666"/>
                  </a:cubicBezTo>
                  <a:lnTo>
                    <a:pt x="186" y="605"/>
                  </a:lnTo>
                  <a:lnTo>
                    <a:pt x="187" y="607"/>
                  </a:lnTo>
                  <a:lnTo>
                    <a:pt x="180" y="598"/>
                  </a:lnTo>
                  <a:lnTo>
                    <a:pt x="191" y="600"/>
                  </a:lnTo>
                  <a:lnTo>
                    <a:pt x="169" y="613"/>
                  </a:lnTo>
                  <a:cubicBezTo>
                    <a:pt x="168" y="614"/>
                    <a:pt x="166" y="614"/>
                    <a:pt x="165" y="614"/>
                  </a:cubicBezTo>
                  <a:lnTo>
                    <a:pt x="149" y="614"/>
                  </a:lnTo>
                  <a:cubicBezTo>
                    <a:pt x="148" y="614"/>
                    <a:pt x="148" y="614"/>
                    <a:pt x="147" y="614"/>
                  </a:cubicBezTo>
                  <a:lnTo>
                    <a:pt x="118" y="608"/>
                  </a:lnTo>
                  <a:cubicBezTo>
                    <a:pt x="117" y="607"/>
                    <a:pt x="116" y="607"/>
                    <a:pt x="115" y="606"/>
                  </a:cubicBezTo>
                  <a:lnTo>
                    <a:pt x="93" y="590"/>
                  </a:lnTo>
                  <a:lnTo>
                    <a:pt x="98" y="592"/>
                  </a:lnTo>
                  <a:lnTo>
                    <a:pt x="79" y="592"/>
                  </a:lnTo>
                  <a:cubicBezTo>
                    <a:pt x="77" y="592"/>
                    <a:pt x="75" y="591"/>
                    <a:pt x="74" y="590"/>
                  </a:cubicBezTo>
                  <a:lnTo>
                    <a:pt x="65" y="584"/>
                  </a:lnTo>
                  <a:cubicBezTo>
                    <a:pt x="64" y="583"/>
                    <a:pt x="64" y="583"/>
                    <a:pt x="63" y="583"/>
                  </a:cubicBezTo>
                  <a:lnTo>
                    <a:pt x="54" y="573"/>
                  </a:lnTo>
                  <a:cubicBezTo>
                    <a:pt x="52" y="571"/>
                    <a:pt x="51" y="569"/>
                    <a:pt x="51" y="567"/>
                  </a:cubicBezTo>
                  <a:lnTo>
                    <a:pt x="51" y="558"/>
                  </a:lnTo>
                  <a:lnTo>
                    <a:pt x="59" y="566"/>
                  </a:lnTo>
                  <a:lnTo>
                    <a:pt x="53" y="566"/>
                  </a:lnTo>
                  <a:cubicBezTo>
                    <a:pt x="52" y="566"/>
                    <a:pt x="52" y="565"/>
                    <a:pt x="51" y="565"/>
                  </a:cubicBezTo>
                  <a:lnTo>
                    <a:pt x="38" y="562"/>
                  </a:lnTo>
                  <a:cubicBezTo>
                    <a:pt x="37" y="562"/>
                    <a:pt x="37" y="561"/>
                    <a:pt x="36" y="561"/>
                  </a:cubicBezTo>
                  <a:lnTo>
                    <a:pt x="4" y="538"/>
                  </a:lnTo>
                  <a:cubicBezTo>
                    <a:pt x="2" y="537"/>
                    <a:pt x="0" y="534"/>
                    <a:pt x="0" y="532"/>
                  </a:cubicBezTo>
                  <a:lnTo>
                    <a:pt x="0" y="522"/>
                  </a:lnTo>
                  <a:lnTo>
                    <a:pt x="16" y="522"/>
                  </a:lnTo>
                  <a:lnTo>
                    <a:pt x="16" y="532"/>
                  </a:lnTo>
                  <a:lnTo>
                    <a:pt x="13" y="525"/>
                  </a:lnTo>
                  <a:lnTo>
                    <a:pt x="45" y="548"/>
                  </a:lnTo>
                  <a:lnTo>
                    <a:pt x="42" y="547"/>
                  </a:lnTo>
                  <a:lnTo>
                    <a:pt x="55" y="550"/>
                  </a:lnTo>
                  <a:lnTo>
                    <a:pt x="53" y="550"/>
                  </a:lnTo>
                  <a:lnTo>
                    <a:pt x="59" y="550"/>
                  </a:lnTo>
                  <a:cubicBezTo>
                    <a:pt x="64" y="550"/>
                    <a:pt x="67" y="553"/>
                    <a:pt x="67" y="558"/>
                  </a:cubicBezTo>
                  <a:lnTo>
                    <a:pt x="67" y="567"/>
                  </a:lnTo>
                  <a:lnTo>
                    <a:pt x="65" y="562"/>
                  </a:lnTo>
                  <a:lnTo>
                    <a:pt x="75" y="571"/>
                  </a:lnTo>
                  <a:lnTo>
                    <a:pt x="74" y="570"/>
                  </a:lnTo>
                  <a:lnTo>
                    <a:pt x="83" y="577"/>
                  </a:lnTo>
                  <a:lnTo>
                    <a:pt x="79" y="576"/>
                  </a:lnTo>
                  <a:lnTo>
                    <a:pt x="98" y="576"/>
                  </a:lnTo>
                  <a:cubicBezTo>
                    <a:pt x="99" y="576"/>
                    <a:pt x="101" y="576"/>
                    <a:pt x="102" y="577"/>
                  </a:cubicBezTo>
                  <a:lnTo>
                    <a:pt x="125" y="593"/>
                  </a:lnTo>
                  <a:lnTo>
                    <a:pt x="122" y="592"/>
                  </a:lnTo>
                  <a:lnTo>
                    <a:pt x="151" y="598"/>
                  </a:lnTo>
                  <a:lnTo>
                    <a:pt x="149" y="598"/>
                  </a:lnTo>
                  <a:lnTo>
                    <a:pt x="165" y="598"/>
                  </a:lnTo>
                  <a:lnTo>
                    <a:pt x="161" y="599"/>
                  </a:lnTo>
                  <a:lnTo>
                    <a:pt x="183" y="586"/>
                  </a:lnTo>
                  <a:cubicBezTo>
                    <a:pt x="187" y="584"/>
                    <a:pt x="191" y="585"/>
                    <a:pt x="194" y="589"/>
                  </a:cubicBezTo>
                  <a:lnTo>
                    <a:pt x="200" y="599"/>
                  </a:lnTo>
                  <a:cubicBezTo>
                    <a:pt x="201" y="599"/>
                    <a:pt x="201" y="600"/>
                    <a:pt x="201" y="601"/>
                  </a:cubicBezTo>
                  <a:lnTo>
                    <a:pt x="214" y="663"/>
                  </a:lnTo>
                  <a:lnTo>
                    <a:pt x="213" y="661"/>
                  </a:lnTo>
                  <a:lnTo>
                    <a:pt x="223" y="677"/>
                  </a:lnTo>
                  <a:cubicBezTo>
                    <a:pt x="223" y="678"/>
                    <a:pt x="224" y="680"/>
                    <a:pt x="224" y="681"/>
                  </a:cubicBezTo>
                  <a:lnTo>
                    <a:pt x="224" y="697"/>
                  </a:lnTo>
                  <a:lnTo>
                    <a:pt x="218" y="690"/>
                  </a:lnTo>
                  <a:lnTo>
                    <a:pt x="228" y="693"/>
                  </a:lnTo>
                  <a:cubicBezTo>
                    <a:pt x="231" y="694"/>
                    <a:pt x="233" y="697"/>
                    <a:pt x="233" y="701"/>
                  </a:cubicBezTo>
                  <a:lnTo>
                    <a:pt x="233" y="710"/>
                  </a:lnTo>
                  <a:lnTo>
                    <a:pt x="231" y="705"/>
                  </a:lnTo>
                  <a:lnTo>
                    <a:pt x="241" y="714"/>
                  </a:lnTo>
                  <a:cubicBezTo>
                    <a:pt x="242" y="716"/>
                    <a:pt x="243" y="718"/>
                    <a:pt x="243" y="720"/>
                  </a:cubicBezTo>
                  <a:lnTo>
                    <a:pt x="243" y="736"/>
                  </a:lnTo>
                  <a:lnTo>
                    <a:pt x="236" y="728"/>
                  </a:lnTo>
                  <a:lnTo>
                    <a:pt x="267" y="731"/>
                  </a:lnTo>
                  <a:lnTo>
                    <a:pt x="279" y="731"/>
                  </a:lnTo>
                  <a:lnTo>
                    <a:pt x="289" y="731"/>
                  </a:lnTo>
                  <a:lnTo>
                    <a:pt x="287" y="732"/>
                  </a:lnTo>
                  <a:lnTo>
                    <a:pt x="300" y="728"/>
                  </a:lnTo>
                  <a:lnTo>
                    <a:pt x="295" y="733"/>
                  </a:lnTo>
                  <a:lnTo>
                    <a:pt x="314" y="691"/>
                  </a:lnTo>
                  <a:cubicBezTo>
                    <a:pt x="314" y="689"/>
                    <a:pt x="315" y="688"/>
                    <a:pt x="317" y="687"/>
                  </a:cubicBezTo>
                  <a:lnTo>
                    <a:pt x="333" y="677"/>
                  </a:lnTo>
                  <a:cubicBezTo>
                    <a:pt x="334" y="677"/>
                    <a:pt x="335" y="677"/>
                    <a:pt x="336" y="676"/>
                  </a:cubicBezTo>
                  <a:lnTo>
                    <a:pt x="354" y="673"/>
                  </a:lnTo>
                  <a:lnTo>
                    <a:pt x="366" y="670"/>
                  </a:lnTo>
                  <a:lnTo>
                    <a:pt x="376" y="667"/>
                  </a:lnTo>
                  <a:cubicBezTo>
                    <a:pt x="377" y="667"/>
                    <a:pt x="377" y="667"/>
                    <a:pt x="378" y="667"/>
                  </a:cubicBezTo>
                  <a:lnTo>
                    <a:pt x="397" y="667"/>
                  </a:lnTo>
                  <a:cubicBezTo>
                    <a:pt x="400" y="667"/>
                    <a:pt x="402" y="667"/>
                    <a:pt x="403" y="669"/>
                  </a:cubicBezTo>
                  <a:lnTo>
                    <a:pt x="410" y="675"/>
                  </a:lnTo>
                  <a:cubicBezTo>
                    <a:pt x="410" y="676"/>
                    <a:pt x="411" y="677"/>
                    <a:pt x="411" y="678"/>
                  </a:cubicBezTo>
                  <a:lnTo>
                    <a:pt x="424" y="711"/>
                  </a:lnTo>
                  <a:cubicBezTo>
                    <a:pt x="425" y="712"/>
                    <a:pt x="425" y="714"/>
                    <a:pt x="424" y="715"/>
                  </a:cubicBezTo>
                  <a:lnTo>
                    <a:pt x="415" y="761"/>
                  </a:lnTo>
                  <a:lnTo>
                    <a:pt x="415" y="759"/>
                  </a:lnTo>
                  <a:lnTo>
                    <a:pt x="415" y="765"/>
                  </a:lnTo>
                  <a:lnTo>
                    <a:pt x="407" y="757"/>
                  </a:lnTo>
                  <a:lnTo>
                    <a:pt x="429" y="757"/>
                  </a:lnTo>
                  <a:lnTo>
                    <a:pt x="426" y="758"/>
                  </a:lnTo>
                  <a:lnTo>
                    <a:pt x="442" y="752"/>
                  </a:lnTo>
                  <a:lnTo>
                    <a:pt x="438" y="755"/>
                  </a:lnTo>
                  <a:lnTo>
                    <a:pt x="444" y="742"/>
                  </a:lnTo>
                  <a:cubicBezTo>
                    <a:pt x="446" y="740"/>
                    <a:pt x="448" y="739"/>
                    <a:pt x="450" y="738"/>
                  </a:cubicBezTo>
                  <a:cubicBezTo>
                    <a:pt x="453" y="738"/>
                    <a:pt x="456" y="739"/>
                    <a:pt x="457" y="740"/>
                  </a:cubicBezTo>
                  <a:lnTo>
                    <a:pt x="461" y="744"/>
                  </a:lnTo>
                  <a:lnTo>
                    <a:pt x="456" y="741"/>
                  </a:lnTo>
                  <a:lnTo>
                    <a:pt x="488" y="745"/>
                  </a:lnTo>
                  <a:cubicBezTo>
                    <a:pt x="488" y="745"/>
                    <a:pt x="488" y="745"/>
                    <a:pt x="489" y="745"/>
                  </a:cubicBezTo>
                  <a:lnTo>
                    <a:pt x="501" y="748"/>
                  </a:lnTo>
                  <a:lnTo>
                    <a:pt x="499" y="748"/>
                  </a:lnTo>
                  <a:lnTo>
                    <a:pt x="535" y="748"/>
                  </a:lnTo>
                  <a:cubicBezTo>
                    <a:pt x="535" y="748"/>
                    <a:pt x="536" y="748"/>
                    <a:pt x="537" y="748"/>
                  </a:cubicBezTo>
                  <a:lnTo>
                    <a:pt x="547" y="751"/>
                  </a:lnTo>
                  <a:cubicBezTo>
                    <a:pt x="548" y="752"/>
                    <a:pt x="549" y="752"/>
                    <a:pt x="550" y="753"/>
                  </a:cubicBezTo>
                  <a:lnTo>
                    <a:pt x="556" y="760"/>
                  </a:lnTo>
                  <a:cubicBezTo>
                    <a:pt x="557" y="761"/>
                    <a:pt x="558" y="763"/>
                    <a:pt x="558" y="764"/>
                  </a:cubicBezTo>
                  <a:lnTo>
                    <a:pt x="562" y="787"/>
                  </a:lnTo>
                  <a:lnTo>
                    <a:pt x="560" y="784"/>
                  </a:lnTo>
                  <a:lnTo>
                    <a:pt x="567" y="794"/>
                  </a:lnTo>
                  <a:lnTo>
                    <a:pt x="573" y="803"/>
                  </a:lnTo>
                  <a:cubicBezTo>
                    <a:pt x="574" y="805"/>
                    <a:pt x="574" y="806"/>
                    <a:pt x="574" y="808"/>
                  </a:cubicBezTo>
                  <a:lnTo>
                    <a:pt x="574" y="814"/>
                  </a:lnTo>
                  <a:lnTo>
                    <a:pt x="574" y="817"/>
                  </a:lnTo>
                  <a:lnTo>
                    <a:pt x="574" y="816"/>
                  </a:lnTo>
                  <a:lnTo>
                    <a:pt x="577" y="832"/>
                  </a:lnTo>
                  <a:cubicBezTo>
                    <a:pt x="578" y="834"/>
                    <a:pt x="578" y="836"/>
                    <a:pt x="577" y="838"/>
                  </a:cubicBezTo>
                  <a:lnTo>
                    <a:pt x="567" y="854"/>
                  </a:lnTo>
                  <a:lnTo>
                    <a:pt x="560" y="842"/>
                  </a:lnTo>
                  <a:lnTo>
                    <a:pt x="570" y="842"/>
                  </a:lnTo>
                  <a:cubicBezTo>
                    <a:pt x="571" y="842"/>
                    <a:pt x="571" y="842"/>
                    <a:pt x="572" y="842"/>
                  </a:cubicBezTo>
                  <a:lnTo>
                    <a:pt x="581" y="845"/>
                  </a:lnTo>
                  <a:lnTo>
                    <a:pt x="597" y="849"/>
                  </a:lnTo>
                  <a:lnTo>
                    <a:pt x="594" y="849"/>
                  </a:lnTo>
                  <a:lnTo>
                    <a:pt x="616" y="845"/>
                  </a:lnTo>
                  <a:cubicBezTo>
                    <a:pt x="617" y="845"/>
                    <a:pt x="618" y="845"/>
                    <a:pt x="619" y="845"/>
                  </a:cubicBezTo>
                  <a:lnTo>
                    <a:pt x="632" y="849"/>
                  </a:lnTo>
                  <a:lnTo>
                    <a:pt x="630" y="848"/>
                  </a:lnTo>
                  <a:lnTo>
                    <a:pt x="642" y="849"/>
                  </a:lnTo>
                  <a:lnTo>
                    <a:pt x="671" y="845"/>
                  </a:lnTo>
                  <a:lnTo>
                    <a:pt x="668" y="846"/>
                  </a:lnTo>
                  <a:lnTo>
                    <a:pt x="681" y="840"/>
                  </a:lnTo>
                  <a:lnTo>
                    <a:pt x="678" y="842"/>
                  </a:lnTo>
                  <a:lnTo>
                    <a:pt x="688" y="829"/>
                  </a:lnTo>
                  <a:cubicBezTo>
                    <a:pt x="688" y="828"/>
                    <a:pt x="689" y="827"/>
                    <a:pt x="690" y="827"/>
                  </a:cubicBezTo>
                  <a:lnTo>
                    <a:pt x="722" y="810"/>
                  </a:lnTo>
                  <a:cubicBezTo>
                    <a:pt x="723" y="810"/>
                    <a:pt x="725" y="809"/>
                    <a:pt x="726" y="809"/>
                  </a:cubicBezTo>
                  <a:lnTo>
                    <a:pt x="742" y="809"/>
                  </a:lnTo>
                  <a:lnTo>
                    <a:pt x="737" y="811"/>
                  </a:lnTo>
                  <a:lnTo>
                    <a:pt x="747" y="804"/>
                  </a:lnTo>
                  <a:lnTo>
                    <a:pt x="744" y="813"/>
                  </a:lnTo>
                  <a:lnTo>
                    <a:pt x="737" y="789"/>
                  </a:lnTo>
                  <a:lnTo>
                    <a:pt x="734" y="767"/>
                  </a:lnTo>
                  <a:cubicBezTo>
                    <a:pt x="734" y="765"/>
                    <a:pt x="734" y="764"/>
                    <a:pt x="734" y="763"/>
                  </a:cubicBezTo>
                  <a:lnTo>
                    <a:pt x="744" y="731"/>
                  </a:lnTo>
                  <a:cubicBezTo>
                    <a:pt x="744" y="729"/>
                    <a:pt x="745" y="728"/>
                    <a:pt x="746" y="727"/>
                  </a:cubicBezTo>
                  <a:lnTo>
                    <a:pt x="771" y="701"/>
                  </a:lnTo>
                  <a:lnTo>
                    <a:pt x="769" y="705"/>
                  </a:lnTo>
                  <a:lnTo>
                    <a:pt x="776" y="682"/>
                  </a:lnTo>
                  <a:lnTo>
                    <a:pt x="775" y="684"/>
                  </a:lnTo>
                  <a:lnTo>
                    <a:pt x="775" y="665"/>
                  </a:lnTo>
                  <a:cubicBezTo>
                    <a:pt x="775" y="664"/>
                    <a:pt x="775" y="663"/>
                    <a:pt x="776" y="662"/>
                  </a:cubicBezTo>
                  <a:lnTo>
                    <a:pt x="779" y="653"/>
                  </a:lnTo>
                  <a:cubicBezTo>
                    <a:pt x="779" y="651"/>
                    <a:pt x="780" y="650"/>
                    <a:pt x="781" y="649"/>
                  </a:cubicBezTo>
                  <a:lnTo>
                    <a:pt x="787" y="643"/>
                  </a:lnTo>
                  <a:lnTo>
                    <a:pt x="786" y="644"/>
                  </a:lnTo>
                  <a:lnTo>
                    <a:pt x="795" y="628"/>
                  </a:lnTo>
                  <a:lnTo>
                    <a:pt x="795" y="634"/>
                  </a:lnTo>
                  <a:lnTo>
                    <a:pt x="788" y="605"/>
                  </a:lnTo>
                  <a:lnTo>
                    <a:pt x="792" y="610"/>
                  </a:lnTo>
                  <a:lnTo>
                    <a:pt x="763" y="590"/>
                  </a:lnTo>
                  <a:cubicBezTo>
                    <a:pt x="762" y="589"/>
                    <a:pt x="761" y="588"/>
                    <a:pt x="760" y="587"/>
                  </a:cubicBezTo>
                  <a:lnTo>
                    <a:pt x="757" y="581"/>
                  </a:lnTo>
                  <a:lnTo>
                    <a:pt x="759" y="583"/>
                  </a:lnTo>
                  <a:lnTo>
                    <a:pt x="737" y="564"/>
                  </a:lnTo>
                  <a:cubicBezTo>
                    <a:pt x="735" y="562"/>
                    <a:pt x="734" y="560"/>
                    <a:pt x="734" y="558"/>
                  </a:cubicBezTo>
                  <a:lnTo>
                    <a:pt x="734" y="551"/>
                  </a:lnTo>
                  <a:cubicBezTo>
                    <a:pt x="734" y="549"/>
                    <a:pt x="735" y="547"/>
                    <a:pt x="736" y="545"/>
                  </a:cubicBezTo>
                  <a:lnTo>
                    <a:pt x="746" y="536"/>
                  </a:lnTo>
                  <a:cubicBezTo>
                    <a:pt x="748" y="534"/>
                    <a:pt x="750" y="533"/>
                    <a:pt x="753" y="533"/>
                  </a:cubicBezTo>
                  <a:lnTo>
                    <a:pt x="769" y="537"/>
                  </a:lnTo>
                  <a:cubicBezTo>
                    <a:pt x="770" y="537"/>
                    <a:pt x="770" y="537"/>
                    <a:pt x="771" y="537"/>
                  </a:cubicBezTo>
                  <a:lnTo>
                    <a:pt x="777" y="541"/>
                  </a:lnTo>
                  <a:lnTo>
                    <a:pt x="776" y="540"/>
                  </a:lnTo>
                  <a:lnTo>
                    <a:pt x="788" y="543"/>
                  </a:lnTo>
                  <a:lnTo>
                    <a:pt x="784" y="543"/>
                  </a:lnTo>
                  <a:lnTo>
                    <a:pt x="793" y="540"/>
                  </a:lnTo>
                  <a:lnTo>
                    <a:pt x="790" y="542"/>
                  </a:lnTo>
                  <a:lnTo>
                    <a:pt x="797" y="536"/>
                  </a:lnTo>
                  <a:lnTo>
                    <a:pt x="795" y="538"/>
                  </a:lnTo>
                  <a:lnTo>
                    <a:pt x="811" y="505"/>
                  </a:lnTo>
                  <a:cubicBezTo>
                    <a:pt x="812" y="505"/>
                    <a:pt x="812" y="504"/>
                    <a:pt x="813" y="503"/>
                  </a:cubicBezTo>
                  <a:lnTo>
                    <a:pt x="825" y="490"/>
                  </a:lnTo>
                  <a:cubicBezTo>
                    <a:pt x="826" y="490"/>
                    <a:pt x="826" y="489"/>
                    <a:pt x="827" y="489"/>
                  </a:cubicBezTo>
                  <a:lnTo>
                    <a:pt x="868" y="463"/>
                  </a:lnTo>
                  <a:lnTo>
                    <a:pt x="867" y="464"/>
                  </a:lnTo>
                  <a:lnTo>
                    <a:pt x="883" y="448"/>
                  </a:lnTo>
                  <a:lnTo>
                    <a:pt x="881" y="454"/>
                  </a:lnTo>
                  <a:lnTo>
                    <a:pt x="877" y="425"/>
                  </a:lnTo>
                  <a:lnTo>
                    <a:pt x="879" y="429"/>
                  </a:lnTo>
                  <a:lnTo>
                    <a:pt x="859" y="399"/>
                  </a:lnTo>
                  <a:lnTo>
                    <a:pt x="860" y="401"/>
                  </a:lnTo>
                  <a:lnTo>
                    <a:pt x="844" y="384"/>
                  </a:lnTo>
                  <a:lnTo>
                    <a:pt x="853" y="386"/>
                  </a:lnTo>
                  <a:lnTo>
                    <a:pt x="843" y="390"/>
                  </a:lnTo>
                  <a:cubicBezTo>
                    <a:pt x="842" y="390"/>
                    <a:pt x="842" y="390"/>
                    <a:pt x="841" y="390"/>
                  </a:cubicBezTo>
                  <a:lnTo>
                    <a:pt x="837" y="390"/>
                  </a:lnTo>
                  <a:lnTo>
                    <a:pt x="840" y="390"/>
                  </a:lnTo>
                  <a:lnTo>
                    <a:pt x="821" y="396"/>
                  </a:lnTo>
                  <a:lnTo>
                    <a:pt x="826" y="392"/>
                  </a:lnTo>
                  <a:lnTo>
                    <a:pt x="819" y="408"/>
                  </a:lnTo>
                  <a:cubicBezTo>
                    <a:pt x="819" y="409"/>
                    <a:pt x="818" y="410"/>
                    <a:pt x="817" y="411"/>
                  </a:cubicBezTo>
                  <a:lnTo>
                    <a:pt x="763" y="453"/>
                  </a:lnTo>
                  <a:lnTo>
                    <a:pt x="764" y="452"/>
                  </a:lnTo>
                  <a:lnTo>
                    <a:pt x="728" y="492"/>
                  </a:lnTo>
                  <a:lnTo>
                    <a:pt x="709" y="508"/>
                  </a:lnTo>
                  <a:cubicBezTo>
                    <a:pt x="708" y="509"/>
                    <a:pt x="707" y="510"/>
                    <a:pt x="706" y="510"/>
                  </a:cubicBezTo>
                  <a:lnTo>
                    <a:pt x="674" y="520"/>
                  </a:lnTo>
                  <a:lnTo>
                    <a:pt x="677" y="518"/>
                  </a:lnTo>
                  <a:lnTo>
                    <a:pt x="671" y="524"/>
                  </a:lnTo>
                  <a:cubicBezTo>
                    <a:pt x="669" y="526"/>
                    <a:pt x="667" y="527"/>
                    <a:pt x="665" y="527"/>
                  </a:cubicBezTo>
                  <a:lnTo>
                    <a:pt x="659" y="527"/>
                  </a:lnTo>
                  <a:lnTo>
                    <a:pt x="661" y="526"/>
                  </a:lnTo>
                  <a:lnTo>
                    <a:pt x="652" y="529"/>
                  </a:lnTo>
                  <a:cubicBezTo>
                    <a:pt x="650" y="530"/>
                    <a:pt x="648" y="530"/>
                    <a:pt x="647" y="529"/>
                  </a:cubicBezTo>
                  <a:lnTo>
                    <a:pt x="637" y="526"/>
                  </a:lnTo>
                  <a:cubicBezTo>
                    <a:pt x="634" y="525"/>
                    <a:pt x="632" y="522"/>
                    <a:pt x="632" y="519"/>
                  </a:cubicBezTo>
                  <a:lnTo>
                    <a:pt x="622" y="419"/>
                  </a:lnTo>
                  <a:cubicBezTo>
                    <a:pt x="622" y="417"/>
                    <a:pt x="623" y="415"/>
                    <a:pt x="624" y="413"/>
                  </a:cubicBezTo>
                  <a:lnTo>
                    <a:pt x="633" y="400"/>
                  </a:lnTo>
                  <a:lnTo>
                    <a:pt x="632" y="405"/>
                  </a:lnTo>
                  <a:lnTo>
                    <a:pt x="632" y="395"/>
                  </a:lnTo>
                  <a:cubicBezTo>
                    <a:pt x="632" y="393"/>
                    <a:pt x="633" y="391"/>
                    <a:pt x="634" y="389"/>
                  </a:cubicBezTo>
                  <a:lnTo>
                    <a:pt x="656" y="367"/>
                  </a:lnTo>
                  <a:lnTo>
                    <a:pt x="655" y="368"/>
                  </a:lnTo>
                  <a:lnTo>
                    <a:pt x="665" y="352"/>
                  </a:lnTo>
                  <a:lnTo>
                    <a:pt x="664" y="356"/>
                  </a:lnTo>
                  <a:lnTo>
                    <a:pt x="664" y="346"/>
                  </a:lnTo>
                  <a:lnTo>
                    <a:pt x="675" y="354"/>
                  </a:lnTo>
                  <a:lnTo>
                    <a:pt x="653" y="363"/>
                  </a:lnTo>
                  <a:cubicBezTo>
                    <a:pt x="652" y="364"/>
                    <a:pt x="652" y="364"/>
                    <a:pt x="651" y="364"/>
                  </a:cubicBezTo>
                  <a:lnTo>
                    <a:pt x="639" y="367"/>
                  </a:lnTo>
                  <a:cubicBezTo>
                    <a:pt x="637" y="367"/>
                    <a:pt x="636" y="367"/>
                    <a:pt x="635" y="367"/>
                  </a:cubicBezTo>
                  <a:lnTo>
                    <a:pt x="622" y="364"/>
                  </a:lnTo>
                  <a:lnTo>
                    <a:pt x="624" y="364"/>
                  </a:lnTo>
                  <a:lnTo>
                    <a:pt x="614" y="364"/>
                  </a:lnTo>
                  <a:cubicBezTo>
                    <a:pt x="612" y="364"/>
                    <a:pt x="609" y="363"/>
                    <a:pt x="608" y="361"/>
                  </a:cubicBezTo>
                  <a:cubicBezTo>
                    <a:pt x="606" y="359"/>
                    <a:pt x="606" y="356"/>
                    <a:pt x="607" y="354"/>
                  </a:cubicBezTo>
                  <a:lnTo>
                    <a:pt x="610" y="344"/>
                  </a:lnTo>
                  <a:cubicBezTo>
                    <a:pt x="610" y="343"/>
                    <a:pt x="610" y="343"/>
                    <a:pt x="611" y="342"/>
                  </a:cubicBezTo>
                  <a:lnTo>
                    <a:pt x="617" y="332"/>
                  </a:lnTo>
                  <a:cubicBezTo>
                    <a:pt x="618" y="331"/>
                    <a:pt x="619" y="330"/>
                    <a:pt x="621" y="329"/>
                  </a:cubicBezTo>
                  <a:lnTo>
                    <a:pt x="637" y="323"/>
                  </a:lnTo>
                  <a:cubicBezTo>
                    <a:pt x="638" y="322"/>
                    <a:pt x="639" y="322"/>
                    <a:pt x="640" y="322"/>
                  </a:cubicBezTo>
                  <a:lnTo>
                    <a:pt x="662" y="322"/>
                  </a:lnTo>
                  <a:lnTo>
                    <a:pt x="658" y="323"/>
                  </a:lnTo>
                  <a:lnTo>
                    <a:pt x="665" y="320"/>
                  </a:lnTo>
                  <a:lnTo>
                    <a:pt x="661" y="324"/>
                  </a:lnTo>
                  <a:lnTo>
                    <a:pt x="677" y="279"/>
                  </a:lnTo>
                  <a:cubicBezTo>
                    <a:pt x="678" y="276"/>
                    <a:pt x="681" y="273"/>
                    <a:pt x="684" y="273"/>
                  </a:cubicBezTo>
                  <a:lnTo>
                    <a:pt x="691" y="273"/>
                  </a:lnTo>
                  <a:lnTo>
                    <a:pt x="687" y="274"/>
                  </a:lnTo>
                  <a:lnTo>
                    <a:pt x="700" y="268"/>
                  </a:lnTo>
                  <a:cubicBezTo>
                    <a:pt x="702" y="267"/>
                    <a:pt x="705" y="267"/>
                    <a:pt x="707" y="268"/>
                  </a:cubicBezTo>
                  <a:lnTo>
                    <a:pt x="714" y="271"/>
                  </a:lnTo>
                  <a:lnTo>
                    <a:pt x="720" y="274"/>
                  </a:lnTo>
                  <a:lnTo>
                    <a:pt x="718" y="274"/>
                  </a:lnTo>
                  <a:lnTo>
                    <a:pt x="731" y="277"/>
                  </a:lnTo>
                  <a:cubicBezTo>
                    <a:pt x="732" y="277"/>
                    <a:pt x="733" y="278"/>
                    <a:pt x="734" y="278"/>
                  </a:cubicBezTo>
                  <a:lnTo>
                    <a:pt x="747" y="288"/>
                  </a:lnTo>
                  <a:cubicBezTo>
                    <a:pt x="747" y="288"/>
                    <a:pt x="747" y="289"/>
                    <a:pt x="748" y="289"/>
                  </a:cubicBezTo>
                  <a:lnTo>
                    <a:pt x="754" y="295"/>
                  </a:lnTo>
                  <a:lnTo>
                    <a:pt x="748" y="293"/>
                  </a:lnTo>
                  <a:lnTo>
                    <a:pt x="764" y="293"/>
                  </a:lnTo>
                  <a:lnTo>
                    <a:pt x="758" y="295"/>
                  </a:lnTo>
                  <a:lnTo>
                    <a:pt x="762" y="292"/>
                  </a:lnTo>
                  <a:lnTo>
                    <a:pt x="759" y="298"/>
                  </a:lnTo>
                  <a:lnTo>
                    <a:pt x="759" y="259"/>
                  </a:lnTo>
                  <a:lnTo>
                    <a:pt x="759" y="233"/>
                  </a:lnTo>
                  <a:cubicBezTo>
                    <a:pt x="759" y="231"/>
                    <a:pt x="760" y="229"/>
                    <a:pt x="762" y="227"/>
                  </a:cubicBezTo>
                  <a:lnTo>
                    <a:pt x="778" y="211"/>
                  </a:lnTo>
                  <a:lnTo>
                    <a:pt x="776" y="213"/>
                  </a:lnTo>
                  <a:lnTo>
                    <a:pt x="792" y="183"/>
                  </a:lnTo>
                  <a:lnTo>
                    <a:pt x="791" y="186"/>
                  </a:lnTo>
                  <a:lnTo>
                    <a:pt x="794" y="166"/>
                  </a:lnTo>
                  <a:lnTo>
                    <a:pt x="799" y="175"/>
                  </a:lnTo>
                  <a:lnTo>
                    <a:pt x="780" y="165"/>
                  </a:lnTo>
                  <a:cubicBezTo>
                    <a:pt x="779" y="165"/>
                    <a:pt x="778" y="164"/>
                    <a:pt x="778" y="164"/>
                  </a:cubicBezTo>
                  <a:lnTo>
                    <a:pt x="774" y="160"/>
                  </a:lnTo>
                  <a:lnTo>
                    <a:pt x="771" y="157"/>
                  </a:lnTo>
                  <a:lnTo>
                    <a:pt x="777" y="159"/>
                  </a:lnTo>
                  <a:lnTo>
                    <a:pt x="767" y="159"/>
                  </a:lnTo>
                  <a:cubicBezTo>
                    <a:pt x="767" y="159"/>
                    <a:pt x="766" y="159"/>
                    <a:pt x="766" y="159"/>
                  </a:cubicBezTo>
                  <a:lnTo>
                    <a:pt x="747" y="156"/>
                  </a:lnTo>
                  <a:cubicBezTo>
                    <a:pt x="743" y="155"/>
                    <a:pt x="740" y="152"/>
                    <a:pt x="740" y="148"/>
                  </a:cubicBezTo>
                  <a:lnTo>
                    <a:pt x="740" y="138"/>
                  </a:lnTo>
                  <a:cubicBezTo>
                    <a:pt x="740" y="138"/>
                    <a:pt x="740" y="137"/>
                    <a:pt x="741" y="136"/>
                  </a:cubicBezTo>
                  <a:lnTo>
                    <a:pt x="747" y="116"/>
                  </a:lnTo>
                  <a:lnTo>
                    <a:pt x="752" y="127"/>
                  </a:lnTo>
                  <a:lnTo>
                    <a:pt x="742" y="123"/>
                  </a:lnTo>
                  <a:lnTo>
                    <a:pt x="745" y="124"/>
                  </a:lnTo>
                  <a:lnTo>
                    <a:pt x="739" y="124"/>
                  </a:lnTo>
                  <a:lnTo>
                    <a:pt x="744" y="121"/>
                  </a:lnTo>
                  <a:lnTo>
                    <a:pt x="738" y="128"/>
                  </a:lnTo>
                  <a:cubicBezTo>
                    <a:pt x="737" y="128"/>
                    <a:pt x="736" y="129"/>
                    <a:pt x="736" y="129"/>
                  </a:cubicBezTo>
                  <a:lnTo>
                    <a:pt x="707" y="142"/>
                  </a:lnTo>
                  <a:cubicBezTo>
                    <a:pt x="704" y="144"/>
                    <a:pt x="700" y="143"/>
                    <a:pt x="698" y="141"/>
                  </a:cubicBezTo>
                  <a:lnTo>
                    <a:pt x="653" y="92"/>
                  </a:lnTo>
                  <a:cubicBezTo>
                    <a:pt x="652" y="91"/>
                    <a:pt x="652" y="91"/>
                    <a:pt x="652" y="90"/>
                  </a:cubicBezTo>
                  <a:lnTo>
                    <a:pt x="645" y="77"/>
                  </a:lnTo>
                  <a:cubicBezTo>
                    <a:pt x="645" y="75"/>
                    <a:pt x="644" y="73"/>
                    <a:pt x="645" y="72"/>
                  </a:cubicBezTo>
                  <a:lnTo>
                    <a:pt x="648" y="58"/>
                  </a:lnTo>
                  <a:lnTo>
                    <a:pt x="658" y="32"/>
                  </a:lnTo>
                  <a:lnTo>
                    <a:pt x="657" y="34"/>
                  </a:lnTo>
                  <a:lnTo>
                    <a:pt x="657" y="25"/>
                  </a:lnTo>
                  <a:lnTo>
                    <a:pt x="660" y="31"/>
                  </a:lnTo>
                  <a:lnTo>
                    <a:pt x="648" y="21"/>
                  </a:lnTo>
                  <a:lnTo>
                    <a:pt x="649" y="22"/>
                  </a:lnTo>
                  <a:lnTo>
                    <a:pt x="636" y="16"/>
                  </a:lnTo>
                  <a:lnTo>
                    <a:pt x="644" y="15"/>
                  </a:lnTo>
                  <a:lnTo>
                    <a:pt x="635" y="22"/>
                  </a:lnTo>
                  <a:cubicBezTo>
                    <a:pt x="634" y="22"/>
                    <a:pt x="633" y="22"/>
                    <a:pt x="632" y="23"/>
                  </a:cubicBezTo>
                  <a:lnTo>
                    <a:pt x="607" y="29"/>
                  </a:lnTo>
                  <a:lnTo>
                    <a:pt x="612" y="24"/>
                  </a:lnTo>
                  <a:lnTo>
                    <a:pt x="609" y="34"/>
                  </a:lnTo>
                  <a:lnTo>
                    <a:pt x="609" y="29"/>
                  </a:lnTo>
                  <a:lnTo>
                    <a:pt x="616" y="52"/>
                  </a:lnTo>
                  <a:cubicBezTo>
                    <a:pt x="616" y="52"/>
                    <a:pt x="616" y="53"/>
                    <a:pt x="616" y="53"/>
                  </a:cubicBezTo>
                  <a:lnTo>
                    <a:pt x="619" y="86"/>
                  </a:lnTo>
                  <a:cubicBezTo>
                    <a:pt x="619" y="87"/>
                    <a:pt x="619" y="89"/>
                    <a:pt x="618" y="90"/>
                  </a:cubicBezTo>
                  <a:lnTo>
                    <a:pt x="612" y="103"/>
                  </a:lnTo>
                  <a:cubicBezTo>
                    <a:pt x="611" y="104"/>
                    <a:pt x="610" y="105"/>
                    <a:pt x="609" y="106"/>
                  </a:cubicBezTo>
                  <a:lnTo>
                    <a:pt x="600" y="113"/>
                  </a:lnTo>
                  <a:cubicBezTo>
                    <a:pt x="598" y="113"/>
                    <a:pt x="597" y="114"/>
                    <a:pt x="595" y="114"/>
                  </a:cubicBezTo>
                  <a:lnTo>
                    <a:pt x="589" y="114"/>
                  </a:lnTo>
                  <a:cubicBezTo>
                    <a:pt x="588" y="114"/>
                    <a:pt x="587" y="114"/>
                    <a:pt x="587" y="114"/>
                  </a:cubicBezTo>
                  <a:lnTo>
                    <a:pt x="564" y="107"/>
                  </a:lnTo>
                  <a:lnTo>
                    <a:pt x="566" y="107"/>
                  </a:lnTo>
                  <a:lnTo>
                    <a:pt x="557" y="107"/>
                  </a:lnTo>
                  <a:cubicBezTo>
                    <a:pt x="556" y="107"/>
                    <a:pt x="554" y="107"/>
                    <a:pt x="553" y="107"/>
                  </a:cubicBezTo>
                  <a:lnTo>
                    <a:pt x="547" y="103"/>
                  </a:lnTo>
                  <a:lnTo>
                    <a:pt x="550" y="104"/>
                  </a:lnTo>
                  <a:lnTo>
                    <a:pt x="535" y="104"/>
                  </a:lnTo>
                  <a:lnTo>
                    <a:pt x="538" y="103"/>
                  </a:lnTo>
                  <a:lnTo>
                    <a:pt x="532" y="107"/>
                  </a:lnTo>
                  <a:cubicBezTo>
                    <a:pt x="530" y="108"/>
                    <a:pt x="527" y="108"/>
                    <a:pt x="525" y="107"/>
                  </a:cubicBezTo>
                  <a:lnTo>
                    <a:pt x="512" y="100"/>
                  </a:lnTo>
                  <a:lnTo>
                    <a:pt x="513" y="101"/>
                  </a:lnTo>
                  <a:lnTo>
                    <a:pt x="501" y="97"/>
                  </a:lnTo>
                  <a:lnTo>
                    <a:pt x="503" y="98"/>
                  </a:lnTo>
                  <a:lnTo>
                    <a:pt x="487" y="98"/>
                  </a:lnTo>
                  <a:cubicBezTo>
                    <a:pt x="486" y="98"/>
                    <a:pt x="485" y="98"/>
                    <a:pt x="485" y="97"/>
                  </a:cubicBezTo>
                  <a:lnTo>
                    <a:pt x="472" y="94"/>
                  </a:lnTo>
                  <a:cubicBezTo>
                    <a:pt x="471" y="94"/>
                    <a:pt x="469" y="93"/>
                    <a:pt x="468" y="92"/>
                  </a:cubicBezTo>
                  <a:lnTo>
                    <a:pt x="461" y="85"/>
                  </a:lnTo>
                  <a:lnTo>
                    <a:pt x="445" y="66"/>
                  </a:lnTo>
                  <a:lnTo>
                    <a:pt x="449" y="68"/>
                  </a:lnTo>
                  <a:lnTo>
                    <a:pt x="430" y="62"/>
                  </a:lnTo>
                  <a:lnTo>
                    <a:pt x="435" y="62"/>
                  </a:lnTo>
                  <a:lnTo>
                    <a:pt x="426" y="65"/>
                  </a:lnTo>
                  <a:cubicBezTo>
                    <a:pt x="425" y="65"/>
                    <a:pt x="425" y="65"/>
                    <a:pt x="424" y="65"/>
                  </a:cubicBezTo>
                  <a:lnTo>
                    <a:pt x="405" y="68"/>
                  </a:lnTo>
                  <a:lnTo>
                    <a:pt x="411" y="63"/>
                  </a:lnTo>
                  <a:lnTo>
                    <a:pt x="408" y="73"/>
                  </a:lnTo>
                  <a:lnTo>
                    <a:pt x="409" y="71"/>
                  </a:lnTo>
                  <a:lnTo>
                    <a:pt x="405" y="107"/>
                  </a:lnTo>
                  <a:cubicBezTo>
                    <a:pt x="405" y="108"/>
                    <a:pt x="405" y="109"/>
                    <a:pt x="404" y="110"/>
                  </a:cubicBezTo>
                  <a:lnTo>
                    <a:pt x="398" y="120"/>
                  </a:lnTo>
                  <a:cubicBezTo>
                    <a:pt x="397" y="121"/>
                    <a:pt x="396" y="122"/>
                    <a:pt x="394" y="123"/>
                  </a:cubicBezTo>
                  <a:lnTo>
                    <a:pt x="378" y="130"/>
                  </a:lnTo>
                  <a:cubicBezTo>
                    <a:pt x="377" y="130"/>
                    <a:pt x="376" y="130"/>
                    <a:pt x="375" y="130"/>
                  </a:cubicBezTo>
                  <a:lnTo>
                    <a:pt x="366" y="130"/>
                  </a:lnTo>
                  <a:lnTo>
                    <a:pt x="368" y="130"/>
                  </a:lnTo>
                  <a:lnTo>
                    <a:pt x="355" y="133"/>
                  </a:lnTo>
                  <a:lnTo>
                    <a:pt x="359" y="130"/>
                  </a:lnTo>
                  <a:lnTo>
                    <a:pt x="343" y="153"/>
                  </a:lnTo>
                  <a:cubicBezTo>
                    <a:pt x="342" y="154"/>
                    <a:pt x="341" y="155"/>
                    <a:pt x="339" y="156"/>
                  </a:cubicBezTo>
                  <a:lnTo>
                    <a:pt x="326" y="159"/>
                  </a:lnTo>
                  <a:cubicBezTo>
                    <a:pt x="325" y="159"/>
                    <a:pt x="325" y="159"/>
                    <a:pt x="324" y="159"/>
                  </a:cubicBezTo>
                  <a:lnTo>
                    <a:pt x="295" y="159"/>
                  </a:lnTo>
                  <a:cubicBezTo>
                    <a:pt x="294" y="159"/>
                    <a:pt x="292" y="159"/>
                    <a:pt x="290" y="158"/>
                  </a:cubicBezTo>
                  <a:lnTo>
                    <a:pt x="271" y="141"/>
                  </a:lnTo>
                  <a:lnTo>
                    <a:pt x="276" y="143"/>
                  </a:lnTo>
                  <a:lnTo>
                    <a:pt x="270" y="143"/>
                  </a:lnTo>
                  <a:lnTo>
                    <a:pt x="278" y="137"/>
                  </a:lnTo>
                  <a:lnTo>
                    <a:pt x="271" y="163"/>
                  </a:lnTo>
                  <a:cubicBezTo>
                    <a:pt x="271" y="163"/>
                    <a:pt x="271" y="164"/>
                    <a:pt x="271" y="164"/>
                  </a:cubicBezTo>
                  <a:lnTo>
                    <a:pt x="242" y="233"/>
                  </a:lnTo>
                  <a:cubicBezTo>
                    <a:pt x="242" y="233"/>
                    <a:pt x="241" y="234"/>
                    <a:pt x="241" y="235"/>
                  </a:cubicBezTo>
                  <a:lnTo>
                    <a:pt x="206" y="274"/>
                  </a:lnTo>
                  <a:lnTo>
                    <a:pt x="208" y="270"/>
                  </a:lnTo>
                  <a:lnTo>
                    <a:pt x="204" y="283"/>
                  </a:lnTo>
                  <a:cubicBezTo>
                    <a:pt x="204" y="285"/>
                    <a:pt x="203" y="286"/>
                    <a:pt x="202" y="287"/>
                  </a:cubicBezTo>
                  <a:lnTo>
                    <a:pt x="186" y="303"/>
                  </a:lnTo>
                  <a:lnTo>
                    <a:pt x="188" y="300"/>
                  </a:lnTo>
                  <a:lnTo>
                    <a:pt x="185" y="313"/>
                  </a:lnTo>
                  <a:lnTo>
                    <a:pt x="185" y="309"/>
                  </a:lnTo>
                  <a:lnTo>
                    <a:pt x="192" y="345"/>
                  </a:lnTo>
                  <a:cubicBezTo>
                    <a:pt x="192" y="348"/>
                    <a:pt x="191" y="351"/>
                    <a:pt x="189" y="353"/>
                  </a:cubicBezTo>
                  <a:lnTo>
                    <a:pt x="176" y="362"/>
                  </a:lnTo>
                  <a:cubicBezTo>
                    <a:pt x="175" y="363"/>
                    <a:pt x="174" y="364"/>
                    <a:pt x="173" y="364"/>
                  </a:cubicBezTo>
                  <a:lnTo>
                    <a:pt x="138" y="374"/>
                  </a:lnTo>
                  <a:lnTo>
                    <a:pt x="140" y="373"/>
                  </a:lnTo>
                  <a:lnTo>
                    <a:pt x="111" y="389"/>
                  </a:lnTo>
                  <a:cubicBezTo>
                    <a:pt x="111" y="389"/>
                    <a:pt x="111" y="389"/>
                    <a:pt x="110" y="390"/>
                  </a:cubicBezTo>
                  <a:lnTo>
                    <a:pt x="85" y="399"/>
                  </a:lnTo>
                  <a:cubicBezTo>
                    <a:pt x="84" y="400"/>
                    <a:pt x="83" y="400"/>
                    <a:pt x="82" y="400"/>
                  </a:cubicBezTo>
                  <a:lnTo>
                    <a:pt x="69" y="400"/>
                  </a:lnTo>
                  <a:lnTo>
                    <a:pt x="72" y="399"/>
                  </a:lnTo>
                  <a:lnTo>
                    <a:pt x="50" y="409"/>
                  </a:lnTo>
                  <a:lnTo>
                    <a:pt x="55" y="403"/>
                  </a:lnTo>
                  <a:lnTo>
                    <a:pt x="45" y="487"/>
                  </a:lnTo>
                  <a:cubicBezTo>
                    <a:pt x="45" y="488"/>
                    <a:pt x="45" y="489"/>
                    <a:pt x="44" y="490"/>
                  </a:cubicBezTo>
                  <a:lnTo>
                    <a:pt x="34" y="506"/>
                  </a:lnTo>
                  <a:cubicBezTo>
                    <a:pt x="34" y="507"/>
                    <a:pt x="34" y="507"/>
                    <a:pt x="33" y="508"/>
                  </a:cubicBezTo>
                  <a:lnTo>
                    <a:pt x="14" y="527"/>
                  </a:lnTo>
                  <a:lnTo>
                    <a:pt x="3" y="516"/>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67" name="Freeform 951"/>
            <p:cNvSpPr>
              <a:spLocks/>
            </p:cNvSpPr>
            <p:nvPr/>
          </p:nvSpPr>
          <p:spPr bwMode="auto">
            <a:xfrm>
              <a:off x="5559202" y="5165819"/>
              <a:ext cx="229454" cy="241509"/>
            </a:xfrm>
            <a:custGeom>
              <a:avLst/>
              <a:gdLst/>
              <a:ahLst/>
              <a:cxnLst>
                <a:cxn ang="0">
                  <a:pos x="1" y="69"/>
                </a:cxn>
                <a:cxn ang="0">
                  <a:pos x="8" y="63"/>
                </a:cxn>
                <a:cxn ang="0">
                  <a:pos x="9" y="56"/>
                </a:cxn>
                <a:cxn ang="0">
                  <a:pos x="20" y="42"/>
                </a:cxn>
                <a:cxn ang="0">
                  <a:pos x="30" y="36"/>
                </a:cxn>
                <a:cxn ang="0">
                  <a:pos x="36" y="30"/>
                </a:cxn>
                <a:cxn ang="0">
                  <a:pos x="39" y="21"/>
                </a:cxn>
                <a:cxn ang="0">
                  <a:pos x="46" y="12"/>
                </a:cxn>
                <a:cxn ang="0">
                  <a:pos x="52" y="6"/>
                </a:cxn>
                <a:cxn ang="0">
                  <a:pos x="68" y="10"/>
                </a:cxn>
                <a:cxn ang="0">
                  <a:pos x="74" y="11"/>
                </a:cxn>
                <a:cxn ang="0">
                  <a:pos x="83" y="12"/>
                </a:cxn>
                <a:cxn ang="0">
                  <a:pos x="97" y="0"/>
                </a:cxn>
                <a:cxn ang="0">
                  <a:pos x="102" y="5"/>
                </a:cxn>
                <a:cxn ang="0">
                  <a:pos x="104" y="11"/>
                </a:cxn>
                <a:cxn ang="0">
                  <a:pos x="108" y="23"/>
                </a:cxn>
                <a:cxn ang="0">
                  <a:pos x="111" y="32"/>
                </a:cxn>
                <a:cxn ang="0">
                  <a:pos x="121" y="39"/>
                </a:cxn>
                <a:cxn ang="0">
                  <a:pos x="129" y="40"/>
                </a:cxn>
                <a:cxn ang="0">
                  <a:pos x="136" y="39"/>
                </a:cxn>
                <a:cxn ang="0">
                  <a:pos x="141" y="32"/>
                </a:cxn>
                <a:cxn ang="0">
                  <a:pos x="144" y="38"/>
                </a:cxn>
                <a:cxn ang="0">
                  <a:pos x="144" y="46"/>
                </a:cxn>
                <a:cxn ang="0">
                  <a:pos x="137" y="53"/>
                </a:cxn>
                <a:cxn ang="0">
                  <a:pos x="141" y="56"/>
                </a:cxn>
                <a:cxn ang="0">
                  <a:pos x="131" y="71"/>
                </a:cxn>
                <a:cxn ang="0">
                  <a:pos x="135" y="73"/>
                </a:cxn>
                <a:cxn ang="0">
                  <a:pos x="139" y="79"/>
                </a:cxn>
                <a:cxn ang="0">
                  <a:pos x="142" y="84"/>
                </a:cxn>
                <a:cxn ang="0">
                  <a:pos x="137" y="87"/>
                </a:cxn>
                <a:cxn ang="0">
                  <a:pos x="132" y="87"/>
                </a:cxn>
                <a:cxn ang="0">
                  <a:pos x="132" y="90"/>
                </a:cxn>
                <a:cxn ang="0">
                  <a:pos x="131" y="103"/>
                </a:cxn>
                <a:cxn ang="0">
                  <a:pos x="130" y="117"/>
                </a:cxn>
                <a:cxn ang="0">
                  <a:pos x="122" y="120"/>
                </a:cxn>
                <a:cxn ang="0">
                  <a:pos x="114" y="112"/>
                </a:cxn>
                <a:cxn ang="0">
                  <a:pos x="108" y="109"/>
                </a:cxn>
                <a:cxn ang="0">
                  <a:pos x="100" y="118"/>
                </a:cxn>
                <a:cxn ang="0">
                  <a:pos x="89" y="127"/>
                </a:cxn>
                <a:cxn ang="0">
                  <a:pos x="84" y="128"/>
                </a:cxn>
                <a:cxn ang="0">
                  <a:pos x="73" y="133"/>
                </a:cxn>
                <a:cxn ang="0">
                  <a:pos x="68" y="138"/>
                </a:cxn>
                <a:cxn ang="0">
                  <a:pos x="67" y="131"/>
                </a:cxn>
                <a:cxn ang="0">
                  <a:pos x="61" y="125"/>
                </a:cxn>
                <a:cxn ang="0">
                  <a:pos x="53" y="115"/>
                </a:cxn>
                <a:cxn ang="0">
                  <a:pos x="47" y="104"/>
                </a:cxn>
                <a:cxn ang="0">
                  <a:pos x="40" y="106"/>
                </a:cxn>
                <a:cxn ang="0">
                  <a:pos x="25" y="115"/>
                </a:cxn>
                <a:cxn ang="0">
                  <a:pos x="19" y="110"/>
                </a:cxn>
                <a:cxn ang="0">
                  <a:pos x="13" y="84"/>
                </a:cxn>
                <a:cxn ang="0">
                  <a:pos x="1" y="73"/>
                </a:cxn>
              </a:cxnLst>
              <a:rect l="0" t="0" r="r" b="b"/>
              <a:pathLst>
                <a:path w="144" h="138">
                  <a:moveTo>
                    <a:pt x="0" y="71"/>
                  </a:moveTo>
                  <a:lnTo>
                    <a:pt x="1" y="69"/>
                  </a:lnTo>
                  <a:lnTo>
                    <a:pt x="4" y="66"/>
                  </a:lnTo>
                  <a:lnTo>
                    <a:pt x="8" y="63"/>
                  </a:lnTo>
                  <a:lnTo>
                    <a:pt x="9" y="59"/>
                  </a:lnTo>
                  <a:lnTo>
                    <a:pt x="9" y="56"/>
                  </a:lnTo>
                  <a:lnTo>
                    <a:pt x="19" y="45"/>
                  </a:lnTo>
                  <a:lnTo>
                    <a:pt x="20" y="42"/>
                  </a:lnTo>
                  <a:lnTo>
                    <a:pt x="21" y="40"/>
                  </a:lnTo>
                  <a:lnTo>
                    <a:pt x="30" y="36"/>
                  </a:lnTo>
                  <a:lnTo>
                    <a:pt x="34" y="31"/>
                  </a:lnTo>
                  <a:lnTo>
                    <a:pt x="36" y="30"/>
                  </a:lnTo>
                  <a:lnTo>
                    <a:pt x="39" y="26"/>
                  </a:lnTo>
                  <a:lnTo>
                    <a:pt x="39" y="21"/>
                  </a:lnTo>
                  <a:lnTo>
                    <a:pt x="43" y="13"/>
                  </a:lnTo>
                  <a:lnTo>
                    <a:pt x="46" y="12"/>
                  </a:lnTo>
                  <a:lnTo>
                    <a:pt x="51" y="6"/>
                  </a:lnTo>
                  <a:lnTo>
                    <a:pt x="52" y="6"/>
                  </a:lnTo>
                  <a:lnTo>
                    <a:pt x="57" y="9"/>
                  </a:lnTo>
                  <a:lnTo>
                    <a:pt x="68" y="10"/>
                  </a:lnTo>
                  <a:lnTo>
                    <a:pt x="70" y="11"/>
                  </a:lnTo>
                  <a:lnTo>
                    <a:pt x="74" y="11"/>
                  </a:lnTo>
                  <a:lnTo>
                    <a:pt x="79" y="13"/>
                  </a:lnTo>
                  <a:lnTo>
                    <a:pt x="83" y="12"/>
                  </a:lnTo>
                  <a:lnTo>
                    <a:pt x="90" y="4"/>
                  </a:lnTo>
                  <a:lnTo>
                    <a:pt x="97" y="0"/>
                  </a:lnTo>
                  <a:lnTo>
                    <a:pt x="101" y="1"/>
                  </a:lnTo>
                  <a:lnTo>
                    <a:pt x="102" y="5"/>
                  </a:lnTo>
                  <a:lnTo>
                    <a:pt x="104" y="6"/>
                  </a:lnTo>
                  <a:lnTo>
                    <a:pt x="104" y="11"/>
                  </a:lnTo>
                  <a:lnTo>
                    <a:pt x="104" y="15"/>
                  </a:lnTo>
                  <a:lnTo>
                    <a:pt x="108" y="23"/>
                  </a:lnTo>
                  <a:lnTo>
                    <a:pt x="111" y="28"/>
                  </a:lnTo>
                  <a:lnTo>
                    <a:pt x="111" y="32"/>
                  </a:lnTo>
                  <a:lnTo>
                    <a:pt x="115" y="38"/>
                  </a:lnTo>
                  <a:lnTo>
                    <a:pt x="121" y="39"/>
                  </a:lnTo>
                  <a:lnTo>
                    <a:pt x="127" y="39"/>
                  </a:lnTo>
                  <a:lnTo>
                    <a:pt x="129" y="40"/>
                  </a:lnTo>
                  <a:lnTo>
                    <a:pt x="133" y="40"/>
                  </a:lnTo>
                  <a:lnTo>
                    <a:pt x="136" y="39"/>
                  </a:lnTo>
                  <a:lnTo>
                    <a:pt x="137" y="38"/>
                  </a:lnTo>
                  <a:lnTo>
                    <a:pt x="141" y="32"/>
                  </a:lnTo>
                  <a:lnTo>
                    <a:pt x="143" y="30"/>
                  </a:lnTo>
                  <a:lnTo>
                    <a:pt x="144" y="38"/>
                  </a:lnTo>
                  <a:lnTo>
                    <a:pt x="144" y="44"/>
                  </a:lnTo>
                  <a:lnTo>
                    <a:pt x="144" y="46"/>
                  </a:lnTo>
                  <a:lnTo>
                    <a:pt x="143" y="48"/>
                  </a:lnTo>
                  <a:lnTo>
                    <a:pt x="137" y="53"/>
                  </a:lnTo>
                  <a:lnTo>
                    <a:pt x="138" y="53"/>
                  </a:lnTo>
                  <a:lnTo>
                    <a:pt x="141" y="56"/>
                  </a:lnTo>
                  <a:lnTo>
                    <a:pt x="132" y="64"/>
                  </a:lnTo>
                  <a:lnTo>
                    <a:pt x="131" y="71"/>
                  </a:lnTo>
                  <a:lnTo>
                    <a:pt x="133" y="73"/>
                  </a:lnTo>
                  <a:lnTo>
                    <a:pt x="135" y="73"/>
                  </a:lnTo>
                  <a:lnTo>
                    <a:pt x="137" y="75"/>
                  </a:lnTo>
                  <a:lnTo>
                    <a:pt x="139" y="79"/>
                  </a:lnTo>
                  <a:lnTo>
                    <a:pt x="142" y="82"/>
                  </a:lnTo>
                  <a:lnTo>
                    <a:pt x="142" y="84"/>
                  </a:lnTo>
                  <a:lnTo>
                    <a:pt x="141" y="87"/>
                  </a:lnTo>
                  <a:lnTo>
                    <a:pt x="137" y="87"/>
                  </a:lnTo>
                  <a:lnTo>
                    <a:pt x="135" y="88"/>
                  </a:lnTo>
                  <a:lnTo>
                    <a:pt x="132" y="87"/>
                  </a:lnTo>
                  <a:lnTo>
                    <a:pt x="131" y="89"/>
                  </a:lnTo>
                  <a:lnTo>
                    <a:pt x="132" y="90"/>
                  </a:lnTo>
                  <a:lnTo>
                    <a:pt x="131" y="97"/>
                  </a:lnTo>
                  <a:lnTo>
                    <a:pt x="131" y="103"/>
                  </a:lnTo>
                  <a:lnTo>
                    <a:pt x="131" y="106"/>
                  </a:lnTo>
                  <a:lnTo>
                    <a:pt x="130" y="117"/>
                  </a:lnTo>
                  <a:lnTo>
                    <a:pt x="124" y="122"/>
                  </a:lnTo>
                  <a:lnTo>
                    <a:pt x="122" y="120"/>
                  </a:lnTo>
                  <a:lnTo>
                    <a:pt x="117" y="114"/>
                  </a:lnTo>
                  <a:lnTo>
                    <a:pt x="114" y="112"/>
                  </a:lnTo>
                  <a:lnTo>
                    <a:pt x="111" y="110"/>
                  </a:lnTo>
                  <a:lnTo>
                    <a:pt x="108" y="109"/>
                  </a:lnTo>
                  <a:lnTo>
                    <a:pt x="105" y="114"/>
                  </a:lnTo>
                  <a:lnTo>
                    <a:pt x="100" y="118"/>
                  </a:lnTo>
                  <a:lnTo>
                    <a:pt x="90" y="120"/>
                  </a:lnTo>
                  <a:lnTo>
                    <a:pt x="89" y="127"/>
                  </a:lnTo>
                  <a:lnTo>
                    <a:pt x="87" y="127"/>
                  </a:lnTo>
                  <a:lnTo>
                    <a:pt x="84" y="128"/>
                  </a:lnTo>
                  <a:lnTo>
                    <a:pt x="81" y="128"/>
                  </a:lnTo>
                  <a:lnTo>
                    <a:pt x="73" y="133"/>
                  </a:lnTo>
                  <a:lnTo>
                    <a:pt x="72" y="136"/>
                  </a:lnTo>
                  <a:lnTo>
                    <a:pt x="68" y="138"/>
                  </a:lnTo>
                  <a:lnTo>
                    <a:pt x="67" y="133"/>
                  </a:lnTo>
                  <a:lnTo>
                    <a:pt x="67" y="131"/>
                  </a:lnTo>
                  <a:lnTo>
                    <a:pt x="63" y="126"/>
                  </a:lnTo>
                  <a:lnTo>
                    <a:pt x="61" y="125"/>
                  </a:lnTo>
                  <a:lnTo>
                    <a:pt x="55" y="117"/>
                  </a:lnTo>
                  <a:lnTo>
                    <a:pt x="53" y="115"/>
                  </a:lnTo>
                  <a:lnTo>
                    <a:pt x="51" y="106"/>
                  </a:lnTo>
                  <a:lnTo>
                    <a:pt x="47" y="104"/>
                  </a:lnTo>
                  <a:lnTo>
                    <a:pt x="45" y="104"/>
                  </a:lnTo>
                  <a:lnTo>
                    <a:pt x="40" y="106"/>
                  </a:lnTo>
                  <a:lnTo>
                    <a:pt x="36" y="112"/>
                  </a:lnTo>
                  <a:lnTo>
                    <a:pt x="25" y="115"/>
                  </a:lnTo>
                  <a:lnTo>
                    <a:pt x="21" y="115"/>
                  </a:lnTo>
                  <a:lnTo>
                    <a:pt x="19" y="110"/>
                  </a:lnTo>
                  <a:lnTo>
                    <a:pt x="15" y="98"/>
                  </a:lnTo>
                  <a:lnTo>
                    <a:pt x="13" y="84"/>
                  </a:lnTo>
                  <a:lnTo>
                    <a:pt x="3" y="84"/>
                  </a:lnTo>
                  <a:lnTo>
                    <a:pt x="1" y="73"/>
                  </a:lnTo>
                  <a:lnTo>
                    <a:pt x="0" y="71"/>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68" name="Freeform 952"/>
            <p:cNvSpPr>
              <a:spLocks/>
            </p:cNvSpPr>
            <p:nvPr/>
          </p:nvSpPr>
          <p:spPr bwMode="auto">
            <a:xfrm>
              <a:off x="5559202" y="5165819"/>
              <a:ext cx="239015" cy="252009"/>
            </a:xfrm>
            <a:custGeom>
              <a:avLst/>
              <a:gdLst/>
              <a:ahLst/>
              <a:cxnLst>
                <a:cxn ang="0">
                  <a:pos x="22" y="172"/>
                </a:cxn>
                <a:cxn ang="0">
                  <a:pos x="53" y="117"/>
                </a:cxn>
                <a:cxn ang="0">
                  <a:pos x="94" y="83"/>
                </a:cxn>
                <a:cxn ang="0">
                  <a:pos x="116" y="40"/>
                </a:cxn>
                <a:cxn ang="0">
                  <a:pos x="148" y="17"/>
                </a:cxn>
                <a:cxn ang="0">
                  <a:pos x="204" y="30"/>
                </a:cxn>
                <a:cxn ang="0">
                  <a:pos x="244" y="11"/>
                </a:cxn>
                <a:cxn ang="0">
                  <a:pos x="289" y="18"/>
                </a:cxn>
                <a:cxn ang="0">
                  <a:pos x="311" y="79"/>
                </a:cxn>
                <a:cxn ang="0">
                  <a:pos x="329" y="105"/>
                </a:cxn>
                <a:cxn ang="0">
                  <a:pos x="366" y="106"/>
                </a:cxn>
                <a:cxn ang="0">
                  <a:pos x="391" y="79"/>
                </a:cxn>
                <a:cxn ang="0">
                  <a:pos x="378" y="155"/>
                </a:cxn>
                <a:cxn ang="0">
                  <a:pos x="368" y="179"/>
                </a:cxn>
                <a:cxn ang="0">
                  <a:pos x="376" y="200"/>
                </a:cxn>
                <a:cxn ang="0">
                  <a:pos x="392" y="237"/>
                </a:cxn>
                <a:cxn ang="0">
                  <a:pos x="357" y="247"/>
                </a:cxn>
                <a:cxn ang="0">
                  <a:pos x="365" y="266"/>
                </a:cxn>
                <a:cxn ang="0">
                  <a:pos x="326" y="333"/>
                </a:cxn>
                <a:cxn ang="0">
                  <a:pos x="292" y="306"/>
                </a:cxn>
                <a:cxn ang="0">
                  <a:pos x="256" y="329"/>
                </a:cxn>
                <a:cxn ang="0">
                  <a:pos x="223" y="358"/>
                </a:cxn>
                <a:cxn ang="0">
                  <a:pos x="186" y="384"/>
                </a:cxn>
                <a:cxn ang="0">
                  <a:pos x="172" y="351"/>
                </a:cxn>
                <a:cxn ang="0">
                  <a:pos x="137" y="298"/>
                </a:cxn>
                <a:cxn ang="0">
                  <a:pos x="111" y="312"/>
                </a:cxn>
                <a:cxn ang="0">
                  <a:pos x="50" y="304"/>
                </a:cxn>
                <a:cxn ang="0">
                  <a:pos x="3" y="207"/>
                </a:cxn>
                <a:cxn ang="0">
                  <a:pos x="42" y="225"/>
                </a:cxn>
                <a:cxn ang="0">
                  <a:pos x="73" y="307"/>
                </a:cxn>
                <a:cxn ang="0">
                  <a:pos x="126" y="277"/>
                </a:cxn>
                <a:cxn ang="0">
                  <a:pos x="160" y="316"/>
                </a:cxn>
                <a:cxn ang="0">
                  <a:pos x="193" y="363"/>
                </a:cxn>
                <a:cxn ang="0">
                  <a:pos x="197" y="357"/>
                </a:cxn>
                <a:cxn ang="0">
                  <a:pos x="245" y="339"/>
                </a:cxn>
                <a:cxn ang="0">
                  <a:pos x="281" y="308"/>
                </a:cxn>
                <a:cxn ang="0">
                  <a:pos x="322" y="304"/>
                </a:cxn>
                <a:cxn ang="0">
                  <a:pos x="349" y="292"/>
                </a:cxn>
                <a:cxn ang="0">
                  <a:pos x="350" y="243"/>
                </a:cxn>
                <a:cxn ang="0">
                  <a:pos x="373" y="232"/>
                </a:cxn>
                <a:cxn ang="0">
                  <a:pos x="373" y="226"/>
                </a:cxn>
                <a:cxn ang="0">
                  <a:pos x="358" y="209"/>
                </a:cxn>
                <a:cxn ang="0">
                  <a:pos x="369" y="153"/>
                </a:cxn>
                <a:cxn ang="0">
                  <a:pos x="383" y="132"/>
                </a:cxn>
                <a:cxn ang="0">
                  <a:pos x="380" y="113"/>
                </a:cxn>
                <a:cxn ang="0">
                  <a:pos x="347" y="123"/>
                </a:cxn>
                <a:cxn ang="0">
                  <a:pos x="297" y="97"/>
                </a:cxn>
                <a:cxn ang="0">
                  <a:pos x="277" y="48"/>
                </a:cxn>
                <a:cxn ang="0">
                  <a:pos x="273" y="19"/>
                </a:cxn>
                <a:cxn ang="0">
                  <a:pos x="219" y="52"/>
                </a:cxn>
                <a:cxn ang="0">
                  <a:pos x="188" y="42"/>
                </a:cxn>
                <a:cxn ang="0">
                  <a:pos x="136" y="46"/>
                </a:cxn>
                <a:cxn ang="0">
                  <a:pos x="117" y="81"/>
                </a:cxn>
                <a:cxn ang="0">
                  <a:pos x="68" y="123"/>
                </a:cxn>
                <a:cxn ang="0">
                  <a:pos x="40" y="158"/>
                </a:cxn>
                <a:cxn ang="0">
                  <a:pos x="16" y="196"/>
                </a:cxn>
              </a:cxnLst>
              <a:rect l="0" t="0" r="r" b="b"/>
              <a:pathLst>
                <a:path w="399" h="385">
                  <a:moveTo>
                    <a:pt x="0" y="194"/>
                  </a:moveTo>
                  <a:lnTo>
                    <a:pt x="3" y="187"/>
                  </a:lnTo>
                  <a:cubicBezTo>
                    <a:pt x="4" y="187"/>
                    <a:pt x="4" y="186"/>
                    <a:pt x="5" y="185"/>
                  </a:cubicBezTo>
                  <a:lnTo>
                    <a:pt x="11" y="179"/>
                  </a:lnTo>
                  <a:cubicBezTo>
                    <a:pt x="11" y="179"/>
                    <a:pt x="12" y="178"/>
                    <a:pt x="12" y="178"/>
                  </a:cubicBezTo>
                  <a:lnTo>
                    <a:pt x="24" y="168"/>
                  </a:lnTo>
                  <a:lnTo>
                    <a:pt x="22" y="172"/>
                  </a:lnTo>
                  <a:lnTo>
                    <a:pt x="25" y="162"/>
                  </a:lnTo>
                  <a:lnTo>
                    <a:pt x="24" y="165"/>
                  </a:lnTo>
                  <a:lnTo>
                    <a:pt x="24" y="158"/>
                  </a:lnTo>
                  <a:cubicBezTo>
                    <a:pt x="24" y="156"/>
                    <a:pt x="25" y="155"/>
                    <a:pt x="26" y="153"/>
                  </a:cubicBezTo>
                  <a:lnTo>
                    <a:pt x="51" y="124"/>
                  </a:lnTo>
                  <a:lnTo>
                    <a:pt x="50" y="127"/>
                  </a:lnTo>
                  <a:lnTo>
                    <a:pt x="53" y="117"/>
                  </a:lnTo>
                  <a:cubicBezTo>
                    <a:pt x="53" y="116"/>
                    <a:pt x="54" y="115"/>
                    <a:pt x="55" y="114"/>
                  </a:cubicBezTo>
                  <a:lnTo>
                    <a:pt x="58" y="110"/>
                  </a:lnTo>
                  <a:cubicBezTo>
                    <a:pt x="58" y="110"/>
                    <a:pt x="59" y="109"/>
                    <a:pt x="60" y="109"/>
                  </a:cubicBezTo>
                  <a:lnTo>
                    <a:pt x="81" y="96"/>
                  </a:lnTo>
                  <a:lnTo>
                    <a:pt x="80" y="97"/>
                  </a:lnTo>
                  <a:lnTo>
                    <a:pt x="92" y="84"/>
                  </a:lnTo>
                  <a:cubicBezTo>
                    <a:pt x="93" y="84"/>
                    <a:pt x="94" y="83"/>
                    <a:pt x="94" y="83"/>
                  </a:cubicBezTo>
                  <a:lnTo>
                    <a:pt x="101" y="80"/>
                  </a:lnTo>
                  <a:lnTo>
                    <a:pt x="97" y="82"/>
                  </a:lnTo>
                  <a:lnTo>
                    <a:pt x="104" y="73"/>
                  </a:lnTo>
                  <a:lnTo>
                    <a:pt x="102" y="77"/>
                  </a:lnTo>
                  <a:lnTo>
                    <a:pt x="102" y="64"/>
                  </a:lnTo>
                  <a:cubicBezTo>
                    <a:pt x="102" y="62"/>
                    <a:pt x="103" y="61"/>
                    <a:pt x="104" y="60"/>
                  </a:cubicBezTo>
                  <a:lnTo>
                    <a:pt x="116" y="40"/>
                  </a:lnTo>
                  <a:cubicBezTo>
                    <a:pt x="117" y="39"/>
                    <a:pt x="118" y="38"/>
                    <a:pt x="119" y="37"/>
                  </a:cubicBezTo>
                  <a:lnTo>
                    <a:pt x="126" y="34"/>
                  </a:lnTo>
                  <a:lnTo>
                    <a:pt x="123" y="36"/>
                  </a:lnTo>
                  <a:lnTo>
                    <a:pt x="135" y="20"/>
                  </a:lnTo>
                  <a:cubicBezTo>
                    <a:pt x="137" y="18"/>
                    <a:pt x="139" y="17"/>
                    <a:pt x="142" y="17"/>
                  </a:cubicBezTo>
                  <a:lnTo>
                    <a:pt x="145" y="17"/>
                  </a:lnTo>
                  <a:cubicBezTo>
                    <a:pt x="146" y="17"/>
                    <a:pt x="147" y="17"/>
                    <a:pt x="148" y="17"/>
                  </a:cubicBezTo>
                  <a:lnTo>
                    <a:pt x="164" y="24"/>
                  </a:lnTo>
                  <a:lnTo>
                    <a:pt x="161" y="23"/>
                  </a:lnTo>
                  <a:lnTo>
                    <a:pt x="189" y="27"/>
                  </a:lnTo>
                  <a:cubicBezTo>
                    <a:pt x="190" y="27"/>
                    <a:pt x="191" y="27"/>
                    <a:pt x="192" y="27"/>
                  </a:cubicBezTo>
                  <a:lnTo>
                    <a:pt x="198" y="31"/>
                  </a:lnTo>
                  <a:lnTo>
                    <a:pt x="195" y="30"/>
                  </a:lnTo>
                  <a:lnTo>
                    <a:pt x="204" y="30"/>
                  </a:lnTo>
                  <a:cubicBezTo>
                    <a:pt x="205" y="30"/>
                    <a:pt x="207" y="30"/>
                    <a:pt x="208" y="31"/>
                  </a:cubicBezTo>
                  <a:lnTo>
                    <a:pt x="220" y="37"/>
                  </a:lnTo>
                  <a:lnTo>
                    <a:pt x="215" y="37"/>
                  </a:lnTo>
                  <a:lnTo>
                    <a:pt x="227" y="33"/>
                  </a:lnTo>
                  <a:lnTo>
                    <a:pt x="223" y="36"/>
                  </a:lnTo>
                  <a:lnTo>
                    <a:pt x="242" y="13"/>
                  </a:lnTo>
                  <a:cubicBezTo>
                    <a:pt x="242" y="12"/>
                    <a:pt x="243" y="12"/>
                    <a:pt x="244" y="11"/>
                  </a:cubicBezTo>
                  <a:lnTo>
                    <a:pt x="263" y="1"/>
                  </a:lnTo>
                  <a:cubicBezTo>
                    <a:pt x="265" y="0"/>
                    <a:pt x="267" y="0"/>
                    <a:pt x="269" y="1"/>
                  </a:cubicBezTo>
                  <a:lnTo>
                    <a:pt x="279" y="4"/>
                  </a:lnTo>
                  <a:cubicBezTo>
                    <a:pt x="281" y="5"/>
                    <a:pt x="283" y="7"/>
                    <a:pt x="284" y="9"/>
                  </a:cubicBezTo>
                  <a:lnTo>
                    <a:pt x="287" y="19"/>
                  </a:lnTo>
                  <a:lnTo>
                    <a:pt x="283" y="14"/>
                  </a:lnTo>
                  <a:lnTo>
                    <a:pt x="289" y="18"/>
                  </a:lnTo>
                  <a:cubicBezTo>
                    <a:pt x="292" y="19"/>
                    <a:pt x="293" y="22"/>
                    <a:pt x="293" y="25"/>
                  </a:cubicBezTo>
                  <a:lnTo>
                    <a:pt x="293" y="38"/>
                  </a:lnTo>
                  <a:lnTo>
                    <a:pt x="293" y="48"/>
                  </a:lnTo>
                  <a:lnTo>
                    <a:pt x="293" y="45"/>
                  </a:lnTo>
                  <a:lnTo>
                    <a:pt x="302" y="67"/>
                  </a:lnTo>
                  <a:lnTo>
                    <a:pt x="301" y="66"/>
                  </a:lnTo>
                  <a:lnTo>
                    <a:pt x="311" y="79"/>
                  </a:lnTo>
                  <a:cubicBezTo>
                    <a:pt x="312" y="80"/>
                    <a:pt x="312" y="82"/>
                    <a:pt x="312" y="83"/>
                  </a:cubicBezTo>
                  <a:lnTo>
                    <a:pt x="312" y="93"/>
                  </a:lnTo>
                  <a:lnTo>
                    <a:pt x="311" y="89"/>
                  </a:lnTo>
                  <a:lnTo>
                    <a:pt x="320" y="105"/>
                  </a:lnTo>
                  <a:lnTo>
                    <a:pt x="315" y="102"/>
                  </a:lnTo>
                  <a:lnTo>
                    <a:pt x="331" y="105"/>
                  </a:lnTo>
                  <a:lnTo>
                    <a:pt x="329" y="105"/>
                  </a:lnTo>
                  <a:lnTo>
                    <a:pt x="345" y="105"/>
                  </a:lnTo>
                  <a:cubicBezTo>
                    <a:pt x="346" y="105"/>
                    <a:pt x="347" y="105"/>
                    <a:pt x="348" y="106"/>
                  </a:cubicBezTo>
                  <a:lnTo>
                    <a:pt x="355" y="109"/>
                  </a:lnTo>
                  <a:lnTo>
                    <a:pt x="351" y="108"/>
                  </a:lnTo>
                  <a:lnTo>
                    <a:pt x="363" y="108"/>
                  </a:lnTo>
                  <a:lnTo>
                    <a:pt x="360" y="109"/>
                  </a:lnTo>
                  <a:lnTo>
                    <a:pt x="366" y="106"/>
                  </a:lnTo>
                  <a:lnTo>
                    <a:pt x="364" y="107"/>
                  </a:lnTo>
                  <a:lnTo>
                    <a:pt x="367" y="104"/>
                  </a:lnTo>
                  <a:lnTo>
                    <a:pt x="366" y="105"/>
                  </a:lnTo>
                  <a:lnTo>
                    <a:pt x="375" y="89"/>
                  </a:lnTo>
                  <a:cubicBezTo>
                    <a:pt x="375" y="89"/>
                    <a:pt x="376" y="88"/>
                    <a:pt x="376" y="88"/>
                  </a:cubicBezTo>
                  <a:lnTo>
                    <a:pt x="383" y="81"/>
                  </a:lnTo>
                  <a:cubicBezTo>
                    <a:pt x="385" y="79"/>
                    <a:pt x="388" y="78"/>
                    <a:pt x="391" y="79"/>
                  </a:cubicBezTo>
                  <a:cubicBezTo>
                    <a:pt x="394" y="80"/>
                    <a:pt x="396" y="82"/>
                    <a:pt x="396" y="86"/>
                  </a:cubicBezTo>
                  <a:lnTo>
                    <a:pt x="399" y="108"/>
                  </a:lnTo>
                  <a:lnTo>
                    <a:pt x="399" y="126"/>
                  </a:lnTo>
                  <a:lnTo>
                    <a:pt x="399" y="132"/>
                  </a:lnTo>
                  <a:cubicBezTo>
                    <a:pt x="399" y="134"/>
                    <a:pt x="399" y="136"/>
                    <a:pt x="397" y="138"/>
                  </a:cubicBezTo>
                  <a:lnTo>
                    <a:pt x="394" y="141"/>
                  </a:lnTo>
                  <a:lnTo>
                    <a:pt x="378" y="155"/>
                  </a:lnTo>
                  <a:lnTo>
                    <a:pt x="373" y="140"/>
                  </a:lnTo>
                  <a:lnTo>
                    <a:pt x="376" y="140"/>
                  </a:lnTo>
                  <a:cubicBezTo>
                    <a:pt x="379" y="140"/>
                    <a:pt x="381" y="142"/>
                    <a:pt x="383" y="144"/>
                  </a:cubicBezTo>
                  <a:lnTo>
                    <a:pt x="389" y="154"/>
                  </a:lnTo>
                  <a:cubicBezTo>
                    <a:pt x="391" y="157"/>
                    <a:pt x="390" y="162"/>
                    <a:pt x="387" y="164"/>
                  </a:cubicBezTo>
                  <a:lnTo>
                    <a:pt x="366" y="184"/>
                  </a:lnTo>
                  <a:lnTo>
                    <a:pt x="368" y="179"/>
                  </a:lnTo>
                  <a:lnTo>
                    <a:pt x="365" y="199"/>
                  </a:lnTo>
                  <a:lnTo>
                    <a:pt x="363" y="192"/>
                  </a:lnTo>
                  <a:lnTo>
                    <a:pt x="369" y="198"/>
                  </a:lnTo>
                  <a:lnTo>
                    <a:pt x="363" y="196"/>
                  </a:lnTo>
                  <a:lnTo>
                    <a:pt x="366" y="196"/>
                  </a:lnTo>
                  <a:cubicBezTo>
                    <a:pt x="368" y="196"/>
                    <a:pt x="369" y="196"/>
                    <a:pt x="370" y="197"/>
                  </a:cubicBezTo>
                  <a:lnTo>
                    <a:pt x="376" y="200"/>
                  </a:lnTo>
                  <a:cubicBezTo>
                    <a:pt x="378" y="201"/>
                    <a:pt x="379" y="202"/>
                    <a:pt x="380" y="204"/>
                  </a:cubicBezTo>
                  <a:lnTo>
                    <a:pt x="386" y="217"/>
                  </a:lnTo>
                  <a:lnTo>
                    <a:pt x="385" y="215"/>
                  </a:lnTo>
                  <a:lnTo>
                    <a:pt x="391" y="221"/>
                  </a:lnTo>
                  <a:cubicBezTo>
                    <a:pt x="392" y="223"/>
                    <a:pt x="393" y="225"/>
                    <a:pt x="393" y="227"/>
                  </a:cubicBezTo>
                  <a:lnTo>
                    <a:pt x="393" y="233"/>
                  </a:lnTo>
                  <a:cubicBezTo>
                    <a:pt x="393" y="234"/>
                    <a:pt x="393" y="236"/>
                    <a:pt x="392" y="237"/>
                  </a:cubicBezTo>
                  <a:lnTo>
                    <a:pt x="389" y="243"/>
                  </a:lnTo>
                  <a:cubicBezTo>
                    <a:pt x="388" y="246"/>
                    <a:pt x="385" y="248"/>
                    <a:pt x="382" y="248"/>
                  </a:cubicBezTo>
                  <a:lnTo>
                    <a:pt x="373" y="248"/>
                  </a:lnTo>
                  <a:lnTo>
                    <a:pt x="376" y="247"/>
                  </a:lnTo>
                  <a:lnTo>
                    <a:pt x="370" y="250"/>
                  </a:lnTo>
                  <a:cubicBezTo>
                    <a:pt x="368" y="251"/>
                    <a:pt x="365" y="251"/>
                    <a:pt x="363" y="250"/>
                  </a:cubicBezTo>
                  <a:lnTo>
                    <a:pt x="357" y="247"/>
                  </a:lnTo>
                  <a:lnTo>
                    <a:pt x="367" y="243"/>
                  </a:lnTo>
                  <a:lnTo>
                    <a:pt x="364" y="250"/>
                  </a:lnTo>
                  <a:lnTo>
                    <a:pt x="363" y="241"/>
                  </a:lnTo>
                  <a:lnTo>
                    <a:pt x="366" y="244"/>
                  </a:lnTo>
                  <a:cubicBezTo>
                    <a:pt x="368" y="246"/>
                    <a:pt x="369" y="248"/>
                    <a:pt x="368" y="251"/>
                  </a:cubicBezTo>
                  <a:lnTo>
                    <a:pt x="365" y="267"/>
                  </a:lnTo>
                  <a:lnTo>
                    <a:pt x="365" y="266"/>
                  </a:lnTo>
                  <a:lnTo>
                    <a:pt x="365" y="282"/>
                  </a:lnTo>
                  <a:lnTo>
                    <a:pt x="365" y="292"/>
                  </a:lnTo>
                  <a:lnTo>
                    <a:pt x="362" y="322"/>
                  </a:lnTo>
                  <a:cubicBezTo>
                    <a:pt x="362" y="324"/>
                    <a:pt x="361" y="326"/>
                    <a:pt x="359" y="327"/>
                  </a:cubicBezTo>
                  <a:lnTo>
                    <a:pt x="344" y="340"/>
                  </a:lnTo>
                  <a:cubicBezTo>
                    <a:pt x="340" y="343"/>
                    <a:pt x="336" y="343"/>
                    <a:pt x="333" y="340"/>
                  </a:cubicBezTo>
                  <a:lnTo>
                    <a:pt x="326" y="333"/>
                  </a:lnTo>
                  <a:lnTo>
                    <a:pt x="313" y="316"/>
                  </a:lnTo>
                  <a:lnTo>
                    <a:pt x="317" y="319"/>
                  </a:lnTo>
                  <a:lnTo>
                    <a:pt x="308" y="316"/>
                  </a:lnTo>
                  <a:cubicBezTo>
                    <a:pt x="306" y="315"/>
                    <a:pt x="305" y="315"/>
                    <a:pt x="305" y="314"/>
                  </a:cubicBezTo>
                  <a:lnTo>
                    <a:pt x="298" y="307"/>
                  </a:lnTo>
                  <a:lnTo>
                    <a:pt x="301" y="309"/>
                  </a:lnTo>
                  <a:lnTo>
                    <a:pt x="292" y="306"/>
                  </a:lnTo>
                  <a:lnTo>
                    <a:pt x="302" y="302"/>
                  </a:lnTo>
                  <a:lnTo>
                    <a:pt x="296" y="315"/>
                  </a:lnTo>
                  <a:cubicBezTo>
                    <a:pt x="295" y="316"/>
                    <a:pt x="294" y="317"/>
                    <a:pt x="294" y="317"/>
                  </a:cubicBezTo>
                  <a:lnTo>
                    <a:pt x="278" y="331"/>
                  </a:lnTo>
                  <a:cubicBezTo>
                    <a:pt x="277" y="331"/>
                    <a:pt x="275" y="332"/>
                    <a:pt x="274" y="332"/>
                  </a:cubicBezTo>
                  <a:lnTo>
                    <a:pt x="249" y="336"/>
                  </a:lnTo>
                  <a:lnTo>
                    <a:pt x="256" y="329"/>
                  </a:lnTo>
                  <a:lnTo>
                    <a:pt x="253" y="348"/>
                  </a:lnTo>
                  <a:cubicBezTo>
                    <a:pt x="252" y="352"/>
                    <a:pt x="249" y="355"/>
                    <a:pt x="245" y="355"/>
                  </a:cubicBezTo>
                  <a:lnTo>
                    <a:pt x="238" y="355"/>
                  </a:lnTo>
                  <a:lnTo>
                    <a:pt x="242" y="354"/>
                  </a:lnTo>
                  <a:lnTo>
                    <a:pt x="236" y="358"/>
                  </a:lnTo>
                  <a:cubicBezTo>
                    <a:pt x="235" y="358"/>
                    <a:pt x="234" y="358"/>
                    <a:pt x="232" y="358"/>
                  </a:cubicBezTo>
                  <a:lnTo>
                    <a:pt x="223" y="358"/>
                  </a:lnTo>
                  <a:lnTo>
                    <a:pt x="227" y="357"/>
                  </a:lnTo>
                  <a:lnTo>
                    <a:pt x="205" y="370"/>
                  </a:lnTo>
                  <a:lnTo>
                    <a:pt x="208" y="367"/>
                  </a:lnTo>
                  <a:lnTo>
                    <a:pt x="205" y="373"/>
                  </a:lnTo>
                  <a:cubicBezTo>
                    <a:pt x="205" y="375"/>
                    <a:pt x="204" y="376"/>
                    <a:pt x="202" y="377"/>
                  </a:cubicBezTo>
                  <a:lnTo>
                    <a:pt x="193" y="383"/>
                  </a:lnTo>
                  <a:cubicBezTo>
                    <a:pt x="191" y="385"/>
                    <a:pt x="188" y="385"/>
                    <a:pt x="186" y="384"/>
                  </a:cubicBezTo>
                  <a:cubicBezTo>
                    <a:pt x="183" y="383"/>
                    <a:pt x="181" y="381"/>
                    <a:pt x="181" y="378"/>
                  </a:cubicBezTo>
                  <a:lnTo>
                    <a:pt x="178" y="365"/>
                  </a:lnTo>
                  <a:cubicBezTo>
                    <a:pt x="177" y="365"/>
                    <a:pt x="177" y="364"/>
                    <a:pt x="177" y="363"/>
                  </a:cubicBezTo>
                  <a:lnTo>
                    <a:pt x="177" y="357"/>
                  </a:lnTo>
                  <a:lnTo>
                    <a:pt x="179" y="362"/>
                  </a:lnTo>
                  <a:lnTo>
                    <a:pt x="170" y="349"/>
                  </a:lnTo>
                  <a:lnTo>
                    <a:pt x="172" y="351"/>
                  </a:lnTo>
                  <a:lnTo>
                    <a:pt x="166" y="348"/>
                  </a:lnTo>
                  <a:cubicBezTo>
                    <a:pt x="165" y="347"/>
                    <a:pt x="164" y="347"/>
                    <a:pt x="164" y="346"/>
                  </a:cubicBezTo>
                  <a:lnTo>
                    <a:pt x="148" y="326"/>
                  </a:lnTo>
                  <a:lnTo>
                    <a:pt x="142" y="320"/>
                  </a:lnTo>
                  <a:cubicBezTo>
                    <a:pt x="141" y="319"/>
                    <a:pt x="141" y="318"/>
                    <a:pt x="140" y="317"/>
                  </a:cubicBezTo>
                  <a:lnTo>
                    <a:pt x="134" y="294"/>
                  </a:lnTo>
                  <a:lnTo>
                    <a:pt x="137" y="298"/>
                  </a:lnTo>
                  <a:lnTo>
                    <a:pt x="128" y="292"/>
                  </a:lnTo>
                  <a:lnTo>
                    <a:pt x="132" y="293"/>
                  </a:lnTo>
                  <a:lnTo>
                    <a:pt x="126" y="293"/>
                  </a:lnTo>
                  <a:lnTo>
                    <a:pt x="130" y="292"/>
                  </a:lnTo>
                  <a:lnTo>
                    <a:pt x="117" y="299"/>
                  </a:lnTo>
                  <a:lnTo>
                    <a:pt x="121" y="296"/>
                  </a:lnTo>
                  <a:lnTo>
                    <a:pt x="111" y="312"/>
                  </a:lnTo>
                  <a:cubicBezTo>
                    <a:pt x="110" y="314"/>
                    <a:pt x="108" y="315"/>
                    <a:pt x="106" y="316"/>
                  </a:cubicBezTo>
                  <a:lnTo>
                    <a:pt x="75" y="322"/>
                  </a:lnTo>
                  <a:cubicBezTo>
                    <a:pt x="74" y="323"/>
                    <a:pt x="74" y="323"/>
                    <a:pt x="73" y="323"/>
                  </a:cubicBezTo>
                  <a:lnTo>
                    <a:pt x="64" y="323"/>
                  </a:lnTo>
                  <a:cubicBezTo>
                    <a:pt x="61" y="323"/>
                    <a:pt x="58" y="321"/>
                    <a:pt x="56" y="318"/>
                  </a:cubicBezTo>
                  <a:lnTo>
                    <a:pt x="50" y="305"/>
                  </a:lnTo>
                  <a:cubicBezTo>
                    <a:pt x="50" y="305"/>
                    <a:pt x="50" y="304"/>
                    <a:pt x="50" y="304"/>
                  </a:cubicBezTo>
                  <a:lnTo>
                    <a:pt x="40" y="271"/>
                  </a:lnTo>
                  <a:lnTo>
                    <a:pt x="34" y="235"/>
                  </a:lnTo>
                  <a:lnTo>
                    <a:pt x="42" y="241"/>
                  </a:lnTo>
                  <a:lnTo>
                    <a:pt x="14" y="241"/>
                  </a:lnTo>
                  <a:cubicBezTo>
                    <a:pt x="10" y="241"/>
                    <a:pt x="6" y="238"/>
                    <a:pt x="6" y="234"/>
                  </a:cubicBezTo>
                  <a:lnTo>
                    <a:pt x="3" y="205"/>
                  </a:lnTo>
                  <a:lnTo>
                    <a:pt x="3" y="207"/>
                  </a:lnTo>
                  <a:lnTo>
                    <a:pt x="0" y="201"/>
                  </a:lnTo>
                  <a:lnTo>
                    <a:pt x="15" y="194"/>
                  </a:lnTo>
                  <a:lnTo>
                    <a:pt x="18" y="200"/>
                  </a:lnTo>
                  <a:cubicBezTo>
                    <a:pt x="18" y="201"/>
                    <a:pt x="18" y="202"/>
                    <a:pt x="19" y="203"/>
                  </a:cubicBezTo>
                  <a:lnTo>
                    <a:pt x="22" y="232"/>
                  </a:lnTo>
                  <a:lnTo>
                    <a:pt x="14" y="225"/>
                  </a:lnTo>
                  <a:lnTo>
                    <a:pt x="42" y="225"/>
                  </a:lnTo>
                  <a:cubicBezTo>
                    <a:pt x="46" y="225"/>
                    <a:pt x="49" y="228"/>
                    <a:pt x="50" y="232"/>
                  </a:cubicBezTo>
                  <a:lnTo>
                    <a:pt x="56" y="267"/>
                  </a:lnTo>
                  <a:lnTo>
                    <a:pt x="65" y="299"/>
                  </a:lnTo>
                  <a:lnTo>
                    <a:pt x="65" y="298"/>
                  </a:lnTo>
                  <a:lnTo>
                    <a:pt x="71" y="311"/>
                  </a:lnTo>
                  <a:lnTo>
                    <a:pt x="64" y="307"/>
                  </a:lnTo>
                  <a:lnTo>
                    <a:pt x="73" y="307"/>
                  </a:lnTo>
                  <a:lnTo>
                    <a:pt x="71" y="307"/>
                  </a:lnTo>
                  <a:lnTo>
                    <a:pt x="103" y="300"/>
                  </a:lnTo>
                  <a:lnTo>
                    <a:pt x="97" y="304"/>
                  </a:lnTo>
                  <a:lnTo>
                    <a:pt x="107" y="288"/>
                  </a:lnTo>
                  <a:cubicBezTo>
                    <a:pt x="107" y="286"/>
                    <a:pt x="109" y="285"/>
                    <a:pt x="110" y="285"/>
                  </a:cubicBezTo>
                  <a:lnTo>
                    <a:pt x="122" y="278"/>
                  </a:lnTo>
                  <a:cubicBezTo>
                    <a:pt x="124" y="278"/>
                    <a:pt x="125" y="277"/>
                    <a:pt x="126" y="277"/>
                  </a:cubicBezTo>
                  <a:lnTo>
                    <a:pt x="132" y="277"/>
                  </a:lnTo>
                  <a:cubicBezTo>
                    <a:pt x="134" y="277"/>
                    <a:pt x="136" y="278"/>
                    <a:pt x="137" y="279"/>
                  </a:cubicBezTo>
                  <a:lnTo>
                    <a:pt x="146" y="285"/>
                  </a:lnTo>
                  <a:cubicBezTo>
                    <a:pt x="148" y="286"/>
                    <a:pt x="149" y="288"/>
                    <a:pt x="149" y="290"/>
                  </a:cubicBezTo>
                  <a:lnTo>
                    <a:pt x="156" y="312"/>
                  </a:lnTo>
                  <a:lnTo>
                    <a:pt x="154" y="309"/>
                  </a:lnTo>
                  <a:lnTo>
                    <a:pt x="160" y="316"/>
                  </a:lnTo>
                  <a:lnTo>
                    <a:pt x="176" y="336"/>
                  </a:lnTo>
                  <a:lnTo>
                    <a:pt x="174" y="334"/>
                  </a:lnTo>
                  <a:lnTo>
                    <a:pt x="180" y="337"/>
                  </a:lnTo>
                  <a:cubicBezTo>
                    <a:pt x="181" y="337"/>
                    <a:pt x="182" y="338"/>
                    <a:pt x="183" y="339"/>
                  </a:cubicBezTo>
                  <a:lnTo>
                    <a:pt x="192" y="352"/>
                  </a:lnTo>
                  <a:cubicBezTo>
                    <a:pt x="193" y="354"/>
                    <a:pt x="193" y="355"/>
                    <a:pt x="193" y="357"/>
                  </a:cubicBezTo>
                  <a:lnTo>
                    <a:pt x="193" y="363"/>
                  </a:lnTo>
                  <a:lnTo>
                    <a:pt x="193" y="362"/>
                  </a:lnTo>
                  <a:lnTo>
                    <a:pt x="196" y="375"/>
                  </a:lnTo>
                  <a:lnTo>
                    <a:pt x="184" y="370"/>
                  </a:lnTo>
                  <a:lnTo>
                    <a:pt x="193" y="363"/>
                  </a:lnTo>
                  <a:lnTo>
                    <a:pt x="191" y="366"/>
                  </a:lnTo>
                  <a:lnTo>
                    <a:pt x="194" y="360"/>
                  </a:lnTo>
                  <a:cubicBezTo>
                    <a:pt x="194" y="359"/>
                    <a:pt x="196" y="357"/>
                    <a:pt x="197" y="357"/>
                  </a:cubicBezTo>
                  <a:lnTo>
                    <a:pt x="219" y="344"/>
                  </a:lnTo>
                  <a:cubicBezTo>
                    <a:pt x="220" y="343"/>
                    <a:pt x="221" y="342"/>
                    <a:pt x="223" y="342"/>
                  </a:cubicBezTo>
                  <a:lnTo>
                    <a:pt x="232" y="342"/>
                  </a:lnTo>
                  <a:lnTo>
                    <a:pt x="229" y="343"/>
                  </a:lnTo>
                  <a:lnTo>
                    <a:pt x="235" y="340"/>
                  </a:lnTo>
                  <a:cubicBezTo>
                    <a:pt x="236" y="339"/>
                    <a:pt x="237" y="339"/>
                    <a:pt x="238" y="339"/>
                  </a:cubicBezTo>
                  <a:lnTo>
                    <a:pt x="245" y="339"/>
                  </a:lnTo>
                  <a:lnTo>
                    <a:pt x="237" y="346"/>
                  </a:lnTo>
                  <a:lnTo>
                    <a:pt x="240" y="326"/>
                  </a:lnTo>
                  <a:cubicBezTo>
                    <a:pt x="241" y="323"/>
                    <a:pt x="243" y="320"/>
                    <a:pt x="247" y="320"/>
                  </a:cubicBezTo>
                  <a:lnTo>
                    <a:pt x="272" y="316"/>
                  </a:lnTo>
                  <a:lnTo>
                    <a:pt x="268" y="318"/>
                  </a:lnTo>
                  <a:lnTo>
                    <a:pt x="283" y="305"/>
                  </a:lnTo>
                  <a:lnTo>
                    <a:pt x="281" y="308"/>
                  </a:lnTo>
                  <a:lnTo>
                    <a:pt x="287" y="295"/>
                  </a:lnTo>
                  <a:cubicBezTo>
                    <a:pt x="289" y="291"/>
                    <a:pt x="293" y="289"/>
                    <a:pt x="297" y="291"/>
                  </a:cubicBezTo>
                  <a:lnTo>
                    <a:pt x="307" y="294"/>
                  </a:lnTo>
                  <a:cubicBezTo>
                    <a:pt x="308" y="294"/>
                    <a:pt x="309" y="295"/>
                    <a:pt x="310" y="296"/>
                  </a:cubicBezTo>
                  <a:lnTo>
                    <a:pt x="316" y="303"/>
                  </a:lnTo>
                  <a:lnTo>
                    <a:pt x="313" y="301"/>
                  </a:lnTo>
                  <a:lnTo>
                    <a:pt x="322" y="304"/>
                  </a:lnTo>
                  <a:cubicBezTo>
                    <a:pt x="324" y="304"/>
                    <a:pt x="325" y="305"/>
                    <a:pt x="326" y="306"/>
                  </a:cubicBezTo>
                  <a:lnTo>
                    <a:pt x="338" y="322"/>
                  </a:lnTo>
                  <a:lnTo>
                    <a:pt x="344" y="329"/>
                  </a:lnTo>
                  <a:lnTo>
                    <a:pt x="333" y="328"/>
                  </a:lnTo>
                  <a:lnTo>
                    <a:pt x="349" y="315"/>
                  </a:lnTo>
                  <a:lnTo>
                    <a:pt x="346" y="320"/>
                  </a:lnTo>
                  <a:lnTo>
                    <a:pt x="349" y="292"/>
                  </a:lnTo>
                  <a:lnTo>
                    <a:pt x="349" y="282"/>
                  </a:lnTo>
                  <a:lnTo>
                    <a:pt x="349" y="266"/>
                  </a:lnTo>
                  <a:cubicBezTo>
                    <a:pt x="349" y="265"/>
                    <a:pt x="349" y="265"/>
                    <a:pt x="349" y="264"/>
                  </a:cubicBezTo>
                  <a:lnTo>
                    <a:pt x="352" y="248"/>
                  </a:lnTo>
                  <a:lnTo>
                    <a:pt x="354" y="255"/>
                  </a:lnTo>
                  <a:lnTo>
                    <a:pt x="351" y="252"/>
                  </a:lnTo>
                  <a:cubicBezTo>
                    <a:pt x="349" y="249"/>
                    <a:pt x="348" y="246"/>
                    <a:pt x="350" y="243"/>
                  </a:cubicBezTo>
                  <a:lnTo>
                    <a:pt x="353" y="236"/>
                  </a:lnTo>
                  <a:cubicBezTo>
                    <a:pt x="354" y="234"/>
                    <a:pt x="356" y="233"/>
                    <a:pt x="358" y="232"/>
                  </a:cubicBezTo>
                  <a:cubicBezTo>
                    <a:pt x="360" y="231"/>
                    <a:pt x="362" y="232"/>
                    <a:pt x="364" y="233"/>
                  </a:cubicBezTo>
                  <a:lnTo>
                    <a:pt x="370" y="236"/>
                  </a:lnTo>
                  <a:lnTo>
                    <a:pt x="363" y="236"/>
                  </a:lnTo>
                  <a:lnTo>
                    <a:pt x="369" y="233"/>
                  </a:lnTo>
                  <a:cubicBezTo>
                    <a:pt x="370" y="232"/>
                    <a:pt x="371" y="232"/>
                    <a:pt x="373" y="232"/>
                  </a:cubicBezTo>
                  <a:lnTo>
                    <a:pt x="382" y="232"/>
                  </a:lnTo>
                  <a:lnTo>
                    <a:pt x="375" y="236"/>
                  </a:lnTo>
                  <a:lnTo>
                    <a:pt x="378" y="230"/>
                  </a:lnTo>
                  <a:lnTo>
                    <a:pt x="377" y="233"/>
                  </a:lnTo>
                  <a:lnTo>
                    <a:pt x="377" y="227"/>
                  </a:lnTo>
                  <a:lnTo>
                    <a:pt x="379" y="232"/>
                  </a:lnTo>
                  <a:lnTo>
                    <a:pt x="373" y="226"/>
                  </a:lnTo>
                  <a:cubicBezTo>
                    <a:pt x="373" y="225"/>
                    <a:pt x="372" y="224"/>
                    <a:pt x="372" y="224"/>
                  </a:cubicBezTo>
                  <a:lnTo>
                    <a:pt x="366" y="211"/>
                  </a:lnTo>
                  <a:lnTo>
                    <a:pt x="369" y="214"/>
                  </a:lnTo>
                  <a:lnTo>
                    <a:pt x="363" y="211"/>
                  </a:lnTo>
                  <a:lnTo>
                    <a:pt x="366" y="212"/>
                  </a:lnTo>
                  <a:lnTo>
                    <a:pt x="363" y="212"/>
                  </a:lnTo>
                  <a:cubicBezTo>
                    <a:pt x="361" y="212"/>
                    <a:pt x="359" y="211"/>
                    <a:pt x="358" y="209"/>
                  </a:cubicBezTo>
                  <a:lnTo>
                    <a:pt x="351" y="203"/>
                  </a:lnTo>
                  <a:cubicBezTo>
                    <a:pt x="350" y="201"/>
                    <a:pt x="349" y="199"/>
                    <a:pt x="349" y="196"/>
                  </a:cubicBezTo>
                  <a:lnTo>
                    <a:pt x="352" y="177"/>
                  </a:lnTo>
                  <a:cubicBezTo>
                    <a:pt x="353" y="175"/>
                    <a:pt x="354" y="173"/>
                    <a:pt x="355" y="172"/>
                  </a:cubicBezTo>
                  <a:lnTo>
                    <a:pt x="377" y="152"/>
                  </a:lnTo>
                  <a:lnTo>
                    <a:pt x="375" y="163"/>
                  </a:lnTo>
                  <a:lnTo>
                    <a:pt x="369" y="153"/>
                  </a:lnTo>
                  <a:lnTo>
                    <a:pt x="376" y="157"/>
                  </a:lnTo>
                  <a:lnTo>
                    <a:pt x="373" y="157"/>
                  </a:lnTo>
                  <a:cubicBezTo>
                    <a:pt x="369" y="157"/>
                    <a:pt x="366" y="154"/>
                    <a:pt x="365" y="151"/>
                  </a:cubicBezTo>
                  <a:cubicBezTo>
                    <a:pt x="364" y="148"/>
                    <a:pt x="365" y="145"/>
                    <a:pt x="368" y="142"/>
                  </a:cubicBezTo>
                  <a:lnTo>
                    <a:pt x="383" y="130"/>
                  </a:lnTo>
                  <a:lnTo>
                    <a:pt x="386" y="127"/>
                  </a:lnTo>
                  <a:lnTo>
                    <a:pt x="383" y="132"/>
                  </a:lnTo>
                  <a:lnTo>
                    <a:pt x="383" y="126"/>
                  </a:lnTo>
                  <a:lnTo>
                    <a:pt x="384" y="111"/>
                  </a:lnTo>
                  <a:lnTo>
                    <a:pt x="380" y="88"/>
                  </a:lnTo>
                  <a:lnTo>
                    <a:pt x="394" y="92"/>
                  </a:lnTo>
                  <a:lnTo>
                    <a:pt x="388" y="99"/>
                  </a:lnTo>
                  <a:lnTo>
                    <a:pt x="389" y="97"/>
                  </a:lnTo>
                  <a:lnTo>
                    <a:pt x="380" y="113"/>
                  </a:lnTo>
                  <a:cubicBezTo>
                    <a:pt x="379" y="114"/>
                    <a:pt x="379" y="114"/>
                    <a:pt x="379" y="115"/>
                  </a:cubicBezTo>
                  <a:lnTo>
                    <a:pt x="375" y="118"/>
                  </a:lnTo>
                  <a:cubicBezTo>
                    <a:pt x="375" y="119"/>
                    <a:pt x="374" y="119"/>
                    <a:pt x="373" y="120"/>
                  </a:cubicBezTo>
                  <a:lnTo>
                    <a:pt x="367" y="123"/>
                  </a:lnTo>
                  <a:cubicBezTo>
                    <a:pt x="366" y="124"/>
                    <a:pt x="365" y="124"/>
                    <a:pt x="363" y="124"/>
                  </a:cubicBezTo>
                  <a:lnTo>
                    <a:pt x="351" y="124"/>
                  </a:lnTo>
                  <a:cubicBezTo>
                    <a:pt x="350" y="124"/>
                    <a:pt x="348" y="124"/>
                    <a:pt x="347" y="123"/>
                  </a:cubicBezTo>
                  <a:lnTo>
                    <a:pt x="341" y="120"/>
                  </a:lnTo>
                  <a:lnTo>
                    <a:pt x="345" y="121"/>
                  </a:lnTo>
                  <a:lnTo>
                    <a:pt x="329" y="121"/>
                  </a:lnTo>
                  <a:cubicBezTo>
                    <a:pt x="328" y="121"/>
                    <a:pt x="328" y="121"/>
                    <a:pt x="327" y="121"/>
                  </a:cubicBezTo>
                  <a:lnTo>
                    <a:pt x="312" y="117"/>
                  </a:lnTo>
                  <a:cubicBezTo>
                    <a:pt x="310" y="117"/>
                    <a:pt x="308" y="115"/>
                    <a:pt x="306" y="113"/>
                  </a:cubicBezTo>
                  <a:lnTo>
                    <a:pt x="297" y="97"/>
                  </a:lnTo>
                  <a:cubicBezTo>
                    <a:pt x="296" y="96"/>
                    <a:pt x="296" y="95"/>
                    <a:pt x="296" y="93"/>
                  </a:cubicBezTo>
                  <a:lnTo>
                    <a:pt x="296" y="83"/>
                  </a:lnTo>
                  <a:lnTo>
                    <a:pt x="298" y="88"/>
                  </a:lnTo>
                  <a:lnTo>
                    <a:pt x="288" y="75"/>
                  </a:lnTo>
                  <a:cubicBezTo>
                    <a:pt x="288" y="75"/>
                    <a:pt x="288" y="74"/>
                    <a:pt x="287" y="73"/>
                  </a:cubicBezTo>
                  <a:lnTo>
                    <a:pt x="278" y="51"/>
                  </a:lnTo>
                  <a:cubicBezTo>
                    <a:pt x="278" y="50"/>
                    <a:pt x="277" y="49"/>
                    <a:pt x="277" y="48"/>
                  </a:cubicBezTo>
                  <a:lnTo>
                    <a:pt x="277" y="38"/>
                  </a:lnTo>
                  <a:lnTo>
                    <a:pt x="277" y="25"/>
                  </a:lnTo>
                  <a:lnTo>
                    <a:pt x="282" y="32"/>
                  </a:lnTo>
                  <a:lnTo>
                    <a:pt x="275" y="29"/>
                  </a:lnTo>
                  <a:cubicBezTo>
                    <a:pt x="274" y="28"/>
                    <a:pt x="272" y="26"/>
                    <a:pt x="271" y="24"/>
                  </a:cubicBezTo>
                  <a:lnTo>
                    <a:pt x="268" y="14"/>
                  </a:lnTo>
                  <a:lnTo>
                    <a:pt x="273" y="19"/>
                  </a:lnTo>
                  <a:lnTo>
                    <a:pt x="264" y="16"/>
                  </a:lnTo>
                  <a:lnTo>
                    <a:pt x="270" y="16"/>
                  </a:lnTo>
                  <a:lnTo>
                    <a:pt x="252" y="25"/>
                  </a:lnTo>
                  <a:lnTo>
                    <a:pt x="254" y="23"/>
                  </a:lnTo>
                  <a:lnTo>
                    <a:pt x="235" y="46"/>
                  </a:lnTo>
                  <a:cubicBezTo>
                    <a:pt x="234" y="47"/>
                    <a:pt x="233" y="48"/>
                    <a:pt x="231" y="49"/>
                  </a:cubicBezTo>
                  <a:lnTo>
                    <a:pt x="219" y="52"/>
                  </a:lnTo>
                  <a:cubicBezTo>
                    <a:pt x="217" y="53"/>
                    <a:pt x="215" y="52"/>
                    <a:pt x="213" y="51"/>
                  </a:cubicBezTo>
                  <a:lnTo>
                    <a:pt x="200" y="45"/>
                  </a:lnTo>
                  <a:lnTo>
                    <a:pt x="204" y="46"/>
                  </a:lnTo>
                  <a:lnTo>
                    <a:pt x="195" y="46"/>
                  </a:lnTo>
                  <a:cubicBezTo>
                    <a:pt x="193" y="46"/>
                    <a:pt x="192" y="45"/>
                    <a:pt x="191" y="45"/>
                  </a:cubicBezTo>
                  <a:lnTo>
                    <a:pt x="185" y="42"/>
                  </a:lnTo>
                  <a:lnTo>
                    <a:pt x="188" y="42"/>
                  </a:lnTo>
                  <a:lnTo>
                    <a:pt x="160" y="39"/>
                  </a:lnTo>
                  <a:cubicBezTo>
                    <a:pt x="159" y="39"/>
                    <a:pt x="158" y="39"/>
                    <a:pt x="157" y="39"/>
                  </a:cubicBezTo>
                  <a:lnTo>
                    <a:pt x="142" y="32"/>
                  </a:lnTo>
                  <a:lnTo>
                    <a:pt x="145" y="33"/>
                  </a:lnTo>
                  <a:lnTo>
                    <a:pt x="142" y="33"/>
                  </a:lnTo>
                  <a:lnTo>
                    <a:pt x="148" y="30"/>
                  </a:lnTo>
                  <a:lnTo>
                    <a:pt x="136" y="46"/>
                  </a:lnTo>
                  <a:cubicBezTo>
                    <a:pt x="135" y="47"/>
                    <a:pt x="134" y="48"/>
                    <a:pt x="133" y="48"/>
                  </a:cubicBezTo>
                  <a:lnTo>
                    <a:pt x="127" y="51"/>
                  </a:lnTo>
                  <a:lnTo>
                    <a:pt x="130" y="49"/>
                  </a:lnTo>
                  <a:lnTo>
                    <a:pt x="117" y="68"/>
                  </a:lnTo>
                  <a:lnTo>
                    <a:pt x="118" y="64"/>
                  </a:lnTo>
                  <a:lnTo>
                    <a:pt x="118" y="77"/>
                  </a:lnTo>
                  <a:cubicBezTo>
                    <a:pt x="118" y="78"/>
                    <a:pt x="118" y="80"/>
                    <a:pt x="117" y="81"/>
                  </a:cubicBezTo>
                  <a:lnTo>
                    <a:pt x="111" y="91"/>
                  </a:lnTo>
                  <a:cubicBezTo>
                    <a:pt x="110" y="92"/>
                    <a:pt x="109" y="93"/>
                    <a:pt x="108" y="94"/>
                  </a:cubicBezTo>
                  <a:lnTo>
                    <a:pt x="102" y="97"/>
                  </a:lnTo>
                  <a:lnTo>
                    <a:pt x="104" y="95"/>
                  </a:lnTo>
                  <a:lnTo>
                    <a:pt x="91" y="108"/>
                  </a:lnTo>
                  <a:cubicBezTo>
                    <a:pt x="91" y="109"/>
                    <a:pt x="90" y="109"/>
                    <a:pt x="90" y="110"/>
                  </a:cubicBezTo>
                  <a:lnTo>
                    <a:pt x="68" y="123"/>
                  </a:lnTo>
                  <a:lnTo>
                    <a:pt x="69" y="121"/>
                  </a:lnTo>
                  <a:lnTo>
                    <a:pt x="66" y="125"/>
                  </a:lnTo>
                  <a:lnTo>
                    <a:pt x="68" y="122"/>
                  </a:lnTo>
                  <a:lnTo>
                    <a:pt x="65" y="131"/>
                  </a:lnTo>
                  <a:cubicBezTo>
                    <a:pt x="65" y="132"/>
                    <a:pt x="64" y="133"/>
                    <a:pt x="64" y="134"/>
                  </a:cubicBezTo>
                  <a:lnTo>
                    <a:pt x="39" y="163"/>
                  </a:lnTo>
                  <a:lnTo>
                    <a:pt x="40" y="158"/>
                  </a:lnTo>
                  <a:lnTo>
                    <a:pt x="40" y="165"/>
                  </a:lnTo>
                  <a:cubicBezTo>
                    <a:pt x="40" y="166"/>
                    <a:pt x="40" y="166"/>
                    <a:pt x="40" y="167"/>
                  </a:cubicBezTo>
                  <a:lnTo>
                    <a:pt x="37" y="177"/>
                  </a:lnTo>
                  <a:cubicBezTo>
                    <a:pt x="36" y="179"/>
                    <a:pt x="36" y="180"/>
                    <a:pt x="34" y="181"/>
                  </a:cubicBezTo>
                  <a:lnTo>
                    <a:pt x="22" y="191"/>
                  </a:lnTo>
                  <a:lnTo>
                    <a:pt x="23" y="190"/>
                  </a:lnTo>
                  <a:lnTo>
                    <a:pt x="16" y="196"/>
                  </a:lnTo>
                  <a:lnTo>
                    <a:pt x="18" y="194"/>
                  </a:lnTo>
                  <a:lnTo>
                    <a:pt x="15" y="201"/>
                  </a:lnTo>
                  <a:lnTo>
                    <a:pt x="0" y="194"/>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1" name="Freeform 955"/>
            <p:cNvSpPr>
              <a:spLocks/>
            </p:cNvSpPr>
            <p:nvPr/>
          </p:nvSpPr>
          <p:spPr bwMode="auto">
            <a:xfrm>
              <a:off x="5635686" y="5039815"/>
              <a:ext cx="95606" cy="157505"/>
            </a:xfrm>
            <a:custGeom>
              <a:avLst/>
              <a:gdLst/>
              <a:ahLst/>
              <a:cxnLst>
                <a:cxn ang="0">
                  <a:pos x="0" y="51"/>
                </a:cxn>
                <a:cxn ang="0">
                  <a:pos x="3" y="49"/>
                </a:cxn>
                <a:cxn ang="0">
                  <a:pos x="3" y="45"/>
                </a:cxn>
                <a:cxn ang="0">
                  <a:pos x="3" y="44"/>
                </a:cxn>
                <a:cxn ang="0">
                  <a:pos x="4" y="43"/>
                </a:cxn>
                <a:cxn ang="0">
                  <a:pos x="11" y="36"/>
                </a:cxn>
                <a:cxn ang="0">
                  <a:pos x="12" y="34"/>
                </a:cxn>
                <a:cxn ang="0">
                  <a:pos x="15" y="34"/>
                </a:cxn>
                <a:cxn ang="0">
                  <a:pos x="15" y="33"/>
                </a:cxn>
                <a:cxn ang="0">
                  <a:pos x="17" y="29"/>
                </a:cxn>
                <a:cxn ang="0">
                  <a:pos x="17" y="28"/>
                </a:cxn>
                <a:cxn ang="0">
                  <a:pos x="18" y="25"/>
                </a:cxn>
                <a:cxn ang="0">
                  <a:pos x="18" y="22"/>
                </a:cxn>
                <a:cxn ang="0">
                  <a:pos x="18" y="22"/>
                </a:cxn>
                <a:cxn ang="0">
                  <a:pos x="18" y="16"/>
                </a:cxn>
                <a:cxn ang="0">
                  <a:pos x="21" y="14"/>
                </a:cxn>
                <a:cxn ang="0">
                  <a:pos x="24" y="15"/>
                </a:cxn>
                <a:cxn ang="0">
                  <a:pos x="25" y="14"/>
                </a:cxn>
                <a:cxn ang="0">
                  <a:pos x="25" y="11"/>
                </a:cxn>
                <a:cxn ang="0">
                  <a:pos x="28" y="11"/>
                </a:cxn>
                <a:cxn ang="0">
                  <a:pos x="28" y="7"/>
                </a:cxn>
                <a:cxn ang="0">
                  <a:pos x="31" y="0"/>
                </a:cxn>
                <a:cxn ang="0">
                  <a:pos x="34" y="0"/>
                </a:cxn>
                <a:cxn ang="0">
                  <a:pos x="34" y="4"/>
                </a:cxn>
                <a:cxn ang="0">
                  <a:pos x="31" y="7"/>
                </a:cxn>
                <a:cxn ang="0">
                  <a:pos x="31" y="10"/>
                </a:cxn>
                <a:cxn ang="0">
                  <a:pos x="33" y="11"/>
                </a:cxn>
                <a:cxn ang="0">
                  <a:pos x="34" y="11"/>
                </a:cxn>
                <a:cxn ang="0">
                  <a:pos x="36" y="11"/>
                </a:cxn>
                <a:cxn ang="0">
                  <a:pos x="41" y="13"/>
                </a:cxn>
                <a:cxn ang="0">
                  <a:pos x="40" y="15"/>
                </a:cxn>
                <a:cxn ang="0">
                  <a:pos x="41" y="21"/>
                </a:cxn>
                <a:cxn ang="0">
                  <a:pos x="41" y="29"/>
                </a:cxn>
                <a:cxn ang="0">
                  <a:pos x="41" y="30"/>
                </a:cxn>
                <a:cxn ang="0">
                  <a:pos x="53" y="39"/>
                </a:cxn>
                <a:cxn ang="0">
                  <a:pos x="54" y="45"/>
                </a:cxn>
                <a:cxn ang="0">
                  <a:pos x="55" y="56"/>
                </a:cxn>
                <a:cxn ang="0">
                  <a:pos x="60" y="61"/>
                </a:cxn>
                <a:cxn ang="0">
                  <a:pos x="59" y="64"/>
                </a:cxn>
                <a:cxn ang="0">
                  <a:pos x="55" y="65"/>
                </a:cxn>
                <a:cxn ang="0">
                  <a:pos x="55" y="70"/>
                </a:cxn>
                <a:cxn ang="0">
                  <a:pos x="58" y="74"/>
                </a:cxn>
                <a:cxn ang="0">
                  <a:pos x="58" y="76"/>
                </a:cxn>
                <a:cxn ang="0">
                  <a:pos x="51" y="79"/>
                </a:cxn>
                <a:cxn ang="0">
                  <a:pos x="43" y="89"/>
                </a:cxn>
                <a:cxn ang="0">
                  <a:pos x="39" y="90"/>
                </a:cxn>
                <a:cxn ang="0">
                  <a:pos x="34" y="88"/>
                </a:cxn>
                <a:cxn ang="0">
                  <a:pos x="31" y="86"/>
                </a:cxn>
                <a:cxn ang="0">
                  <a:pos x="29" y="85"/>
                </a:cxn>
                <a:cxn ang="0">
                  <a:pos x="18" y="84"/>
                </a:cxn>
                <a:cxn ang="0">
                  <a:pos x="12" y="81"/>
                </a:cxn>
                <a:cxn ang="0">
                  <a:pos x="10" y="81"/>
                </a:cxn>
                <a:cxn ang="0">
                  <a:pos x="7" y="78"/>
                </a:cxn>
                <a:cxn ang="0">
                  <a:pos x="9" y="75"/>
                </a:cxn>
                <a:cxn ang="0">
                  <a:pos x="7" y="70"/>
                </a:cxn>
                <a:cxn ang="0">
                  <a:pos x="9" y="67"/>
                </a:cxn>
                <a:cxn ang="0">
                  <a:pos x="7" y="67"/>
                </a:cxn>
                <a:cxn ang="0">
                  <a:pos x="5" y="67"/>
                </a:cxn>
                <a:cxn ang="0">
                  <a:pos x="3" y="64"/>
                </a:cxn>
                <a:cxn ang="0">
                  <a:pos x="0" y="59"/>
                </a:cxn>
                <a:cxn ang="0">
                  <a:pos x="0" y="51"/>
                </a:cxn>
              </a:cxnLst>
              <a:rect l="0" t="0" r="r" b="b"/>
              <a:pathLst>
                <a:path w="60" h="90">
                  <a:moveTo>
                    <a:pt x="0" y="51"/>
                  </a:moveTo>
                  <a:lnTo>
                    <a:pt x="3" y="49"/>
                  </a:lnTo>
                  <a:lnTo>
                    <a:pt x="3" y="45"/>
                  </a:lnTo>
                  <a:lnTo>
                    <a:pt x="3" y="44"/>
                  </a:lnTo>
                  <a:lnTo>
                    <a:pt x="4" y="43"/>
                  </a:lnTo>
                  <a:lnTo>
                    <a:pt x="11" y="36"/>
                  </a:lnTo>
                  <a:lnTo>
                    <a:pt x="12" y="34"/>
                  </a:lnTo>
                  <a:lnTo>
                    <a:pt x="15" y="34"/>
                  </a:lnTo>
                  <a:lnTo>
                    <a:pt x="15" y="33"/>
                  </a:lnTo>
                  <a:lnTo>
                    <a:pt x="17" y="29"/>
                  </a:lnTo>
                  <a:lnTo>
                    <a:pt x="17" y="28"/>
                  </a:lnTo>
                  <a:lnTo>
                    <a:pt x="18" y="25"/>
                  </a:lnTo>
                  <a:lnTo>
                    <a:pt x="18" y="22"/>
                  </a:lnTo>
                  <a:lnTo>
                    <a:pt x="18" y="22"/>
                  </a:lnTo>
                  <a:lnTo>
                    <a:pt x="18" y="16"/>
                  </a:lnTo>
                  <a:lnTo>
                    <a:pt x="21" y="14"/>
                  </a:lnTo>
                  <a:lnTo>
                    <a:pt x="24" y="15"/>
                  </a:lnTo>
                  <a:lnTo>
                    <a:pt x="25" y="14"/>
                  </a:lnTo>
                  <a:lnTo>
                    <a:pt x="25" y="11"/>
                  </a:lnTo>
                  <a:lnTo>
                    <a:pt x="28" y="11"/>
                  </a:lnTo>
                  <a:lnTo>
                    <a:pt x="28" y="7"/>
                  </a:lnTo>
                  <a:lnTo>
                    <a:pt x="31" y="0"/>
                  </a:lnTo>
                  <a:lnTo>
                    <a:pt x="34" y="0"/>
                  </a:lnTo>
                  <a:lnTo>
                    <a:pt x="34" y="4"/>
                  </a:lnTo>
                  <a:lnTo>
                    <a:pt x="31" y="7"/>
                  </a:lnTo>
                  <a:lnTo>
                    <a:pt x="31" y="10"/>
                  </a:lnTo>
                  <a:lnTo>
                    <a:pt x="33" y="11"/>
                  </a:lnTo>
                  <a:lnTo>
                    <a:pt x="34" y="11"/>
                  </a:lnTo>
                  <a:lnTo>
                    <a:pt x="36" y="11"/>
                  </a:lnTo>
                  <a:lnTo>
                    <a:pt x="41" y="13"/>
                  </a:lnTo>
                  <a:lnTo>
                    <a:pt x="40" y="15"/>
                  </a:lnTo>
                  <a:lnTo>
                    <a:pt x="41" y="21"/>
                  </a:lnTo>
                  <a:lnTo>
                    <a:pt x="41" y="29"/>
                  </a:lnTo>
                  <a:lnTo>
                    <a:pt x="41" y="30"/>
                  </a:lnTo>
                  <a:lnTo>
                    <a:pt x="53" y="39"/>
                  </a:lnTo>
                  <a:lnTo>
                    <a:pt x="54" y="45"/>
                  </a:lnTo>
                  <a:lnTo>
                    <a:pt x="55" y="56"/>
                  </a:lnTo>
                  <a:lnTo>
                    <a:pt x="60" y="61"/>
                  </a:lnTo>
                  <a:lnTo>
                    <a:pt x="59" y="64"/>
                  </a:lnTo>
                  <a:lnTo>
                    <a:pt x="55" y="65"/>
                  </a:lnTo>
                  <a:lnTo>
                    <a:pt x="55" y="70"/>
                  </a:lnTo>
                  <a:lnTo>
                    <a:pt x="58" y="74"/>
                  </a:lnTo>
                  <a:lnTo>
                    <a:pt x="58" y="76"/>
                  </a:lnTo>
                  <a:lnTo>
                    <a:pt x="51" y="79"/>
                  </a:lnTo>
                  <a:lnTo>
                    <a:pt x="43" y="89"/>
                  </a:lnTo>
                  <a:lnTo>
                    <a:pt x="39" y="90"/>
                  </a:lnTo>
                  <a:lnTo>
                    <a:pt x="34" y="88"/>
                  </a:lnTo>
                  <a:lnTo>
                    <a:pt x="31" y="86"/>
                  </a:lnTo>
                  <a:lnTo>
                    <a:pt x="29" y="85"/>
                  </a:lnTo>
                  <a:lnTo>
                    <a:pt x="18" y="84"/>
                  </a:lnTo>
                  <a:lnTo>
                    <a:pt x="12" y="81"/>
                  </a:lnTo>
                  <a:lnTo>
                    <a:pt x="10" y="81"/>
                  </a:lnTo>
                  <a:lnTo>
                    <a:pt x="7" y="78"/>
                  </a:lnTo>
                  <a:lnTo>
                    <a:pt x="9" y="75"/>
                  </a:lnTo>
                  <a:lnTo>
                    <a:pt x="7" y="70"/>
                  </a:lnTo>
                  <a:lnTo>
                    <a:pt x="9" y="67"/>
                  </a:lnTo>
                  <a:lnTo>
                    <a:pt x="7" y="67"/>
                  </a:lnTo>
                  <a:lnTo>
                    <a:pt x="5" y="67"/>
                  </a:lnTo>
                  <a:lnTo>
                    <a:pt x="3" y="64"/>
                  </a:lnTo>
                  <a:lnTo>
                    <a:pt x="0" y="59"/>
                  </a:lnTo>
                  <a:lnTo>
                    <a:pt x="0" y="51"/>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72" name="Freeform 956"/>
            <p:cNvSpPr>
              <a:spLocks/>
            </p:cNvSpPr>
            <p:nvPr/>
          </p:nvSpPr>
          <p:spPr bwMode="auto">
            <a:xfrm>
              <a:off x="5635686" y="5039815"/>
              <a:ext cx="105166" cy="168006"/>
            </a:xfrm>
            <a:custGeom>
              <a:avLst/>
              <a:gdLst/>
              <a:ahLst/>
              <a:cxnLst>
                <a:cxn ang="0">
                  <a:pos x="7" y="128"/>
                </a:cxn>
                <a:cxn ang="0">
                  <a:pos x="32" y="99"/>
                </a:cxn>
                <a:cxn ang="0">
                  <a:pos x="47" y="90"/>
                </a:cxn>
                <a:cxn ang="0">
                  <a:pos x="47" y="81"/>
                </a:cxn>
                <a:cxn ang="0">
                  <a:pos x="49" y="72"/>
                </a:cxn>
                <a:cxn ang="0">
                  <a:pos x="51" y="46"/>
                </a:cxn>
                <a:cxn ang="0">
                  <a:pos x="67" y="43"/>
                </a:cxn>
                <a:cxn ang="0">
                  <a:pos x="76" y="30"/>
                </a:cxn>
                <a:cxn ang="0">
                  <a:pos x="75" y="25"/>
                </a:cxn>
                <a:cxn ang="0">
                  <a:pos x="106" y="8"/>
                </a:cxn>
                <a:cxn ang="0">
                  <a:pos x="100" y="28"/>
                </a:cxn>
                <a:cxn ang="0">
                  <a:pos x="95" y="30"/>
                </a:cxn>
                <a:cxn ang="0">
                  <a:pos x="119" y="34"/>
                </a:cxn>
                <a:cxn ang="0">
                  <a:pos x="122" y="47"/>
                </a:cxn>
                <a:cxn ang="0">
                  <a:pos x="125" y="88"/>
                </a:cxn>
                <a:cxn ang="0">
                  <a:pos x="160" y="127"/>
                </a:cxn>
                <a:cxn ang="0">
                  <a:pos x="176" y="175"/>
                </a:cxn>
                <a:cxn ang="0">
                  <a:pos x="164" y="182"/>
                </a:cxn>
                <a:cxn ang="0">
                  <a:pos x="170" y="205"/>
                </a:cxn>
                <a:cxn ang="0">
                  <a:pos x="149" y="223"/>
                </a:cxn>
                <a:cxn ang="0">
                  <a:pos x="107" y="256"/>
                </a:cxn>
                <a:cxn ang="0">
                  <a:pos x="84" y="243"/>
                </a:cxn>
                <a:cxn ang="0">
                  <a:pos x="40" y="233"/>
                </a:cxn>
                <a:cxn ang="0">
                  <a:pos x="20" y="212"/>
                </a:cxn>
                <a:cxn ang="0">
                  <a:pos x="20" y="192"/>
                </a:cxn>
                <a:cxn ang="0">
                  <a:pos x="21" y="196"/>
                </a:cxn>
                <a:cxn ang="0">
                  <a:pos x="0" y="165"/>
                </a:cxn>
                <a:cxn ang="0">
                  <a:pos x="16" y="162"/>
                </a:cxn>
                <a:cxn ang="0">
                  <a:pos x="28" y="180"/>
                </a:cxn>
                <a:cxn ang="0">
                  <a:pos x="35" y="199"/>
                </a:cxn>
                <a:cxn ang="0">
                  <a:pos x="35" y="219"/>
                </a:cxn>
                <a:cxn ang="0">
                  <a:pos x="40" y="217"/>
                </a:cxn>
                <a:cxn ang="0">
                  <a:pos x="86" y="227"/>
                </a:cxn>
                <a:cxn ang="0">
                  <a:pos x="115" y="241"/>
                </a:cxn>
                <a:cxn ang="0">
                  <a:pos x="136" y="214"/>
                </a:cxn>
                <a:cxn ang="0">
                  <a:pos x="154" y="205"/>
                </a:cxn>
                <a:cxn ang="0">
                  <a:pos x="148" y="182"/>
                </a:cxn>
                <a:cxn ang="0">
                  <a:pos x="161" y="168"/>
                </a:cxn>
                <a:cxn ang="0">
                  <a:pos x="145" y="130"/>
                </a:cxn>
                <a:cxn ang="0">
                  <a:pos x="109" y="88"/>
                </a:cxn>
                <a:cxn ang="0">
                  <a:pos x="106" y="50"/>
                </a:cxn>
                <a:cxn ang="0">
                  <a:pos x="102" y="46"/>
                </a:cxn>
                <a:cxn ang="0">
                  <a:pos x="89" y="44"/>
                </a:cxn>
                <a:cxn ang="0">
                  <a:pos x="85" y="24"/>
                </a:cxn>
                <a:cxn ang="0">
                  <a:pos x="98" y="16"/>
                </a:cxn>
                <a:cxn ang="0">
                  <a:pos x="90" y="28"/>
                </a:cxn>
                <a:cxn ang="0">
                  <a:pos x="84" y="38"/>
                </a:cxn>
                <a:cxn ang="0">
                  <a:pos x="70" y="56"/>
                </a:cxn>
                <a:cxn ang="0">
                  <a:pos x="64" y="52"/>
                </a:cxn>
                <a:cxn ang="0">
                  <a:pos x="60" y="85"/>
                </a:cxn>
                <a:cxn ang="0">
                  <a:pos x="54" y="99"/>
                </a:cxn>
                <a:cxn ang="0">
                  <a:pos x="40" y="106"/>
                </a:cxn>
                <a:cxn ang="0">
                  <a:pos x="24" y="127"/>
                </a:cxn>
                <a:cxn ang="0">
                  <a:pos x="23" y="138"/>
                </a:cxn>
              </a:cxnLst>
              <a:rect l="0" t="0" r="r" b="b"/>
              <a:pathLst>
                <a:path w="177" h="257">
                  <a:moveTo>
                    <a:pt x="3" y="140"/>
                  </a:moveTo>
                  <a:lnTo>
                    <a:pt x="9" y="133"/>
                  </a:lnTo>
                  <a:lnTo>
                    <a:pt x="7" y="138"/>
                  </a:lnTo>
                  <a:lnTo>
                    <a:pt x="7" y="128"/>
                  </a:lnTo>
                  <a:lnTo>
                    <a:pt x="7" y="125"/>
                  </a:lnTo>
                  <a:cubicBezTo>
                    <a:pt x="7" y="123"/>
                    <a:pt x="8" y="121"/>
                    <a:pt x="9" y="120"/>
                  </a:cubicBezTo>
                  <a:lnTo>
                    <a:pt x="12" y="116"/>
                  </a:lnTo>
                  <a:lnTo>
                    <a:pt x="32" y="99"/>
                  </a:lnTo>
                  <a:lnTo>
                    <a:pt x="30" y="102"/>
                  </a:lnTo>
                  <a:lnTo>
                    <a:pt x="33" y="95"/>
                  </a:lnTo>
                  <a:cubicBezTo>
                    <a:pt x="35" y="92"/>
                    <a:pt x="37" y="90"/>
                    <a:pt x="40" y="90"/>
                  </a:cubicBezTo>
                  <a:lnTo>
                    <a:pt x="47" y="90"/>
                  </a:lnTo>
                  <a:lnTo>
                    <a:pt x="39" y="98"/>
                  </a:lnTo>
                  <a:lnTo>
                    <a:pt x="39" y="95"/>
                  </a:lnTo>
                  <a:cubicBezTo>
                    <a:pt x="39" y="94"/>
                    <a:pt x="39" y="92"/>
                    <a:pt x="40" y="91"/>
                  </a:cubicBezTo>
                  <a:lnTo>
                    <a:pt x="47" y="81"/>
                  </a:lnTo>
                  <a:lnTo>
                    <a:pt x="45" y="85"/>
                  </a:lnTo>
                  <a:lnTo>
                    <a:pt x="45" y="82"/>
                  </a:lnTo>
                  <a:cubicBezTo>
                    <a:pt x="45" y="81"/>
                    <a:pt x="46" y="79"/>
                    <a:pt x="46" y="78"/>
                  </a:cubicBezTo>
                  <a:lnTo>
                    <a:pt x="49" y="72"/>
                  </a:lnTo>
                  <a:lnTo>
                    <a:pt x="48" y="75"/>
                  </a:lnTo>
                  <a:lnTo>
                    <a:pt x="48" y="68"/>
                  </a:lnTo>
                  <a:lnTo>
                    <a:pt x="48" y="52"/>
                  </a:lnTo>
                  <a:cubicBezTo>
                    <a:pt x="48" y="50"/>
                    <a:pt x="49" y="48"/>
                    <a:pt x="51" y="46"/>
                  </a:cubicBezTo>
                  <a:lnTo>
                    <a:pt x="57" y="40"/>
                  </a:lnTo>
                  <a:cubicBezTo>
                    <a:pt x="59" y="37"/>
                    <a:pt x="63" y="37"/>
                    <a:pt x="65" y="38"/>
                  </a:cubicBezTo>
                  <a:lnTo>
                    <a:pt x="75" y="41"/>
                  </a:lnTo>
                  <a:lnTo>
                    <a:pt x="67" y="43"/>
                  </a:lnTo>
                  <a:lnTo>
                    <a:pt x="70" y="40"/>
                  </a:lnTo>
                  <a:lnTo>
                    <a:pt x="68" y="45"/>
                  </a:lnTo>
                  <a:lnTo>
                    <a:pt x="68" y="38"/>
                  </a:lnTo>
                  <a:cubicBezTo>
                    <a:pt x="68" y="34"/>
                    <a:pt x="71" y="30"/>
                    <a:pt x="76" y="30"/>
                  </a:cubicBezTo>
                  <a:lnTo>
                    <a:pt x="82" y="30"/>
                  </a:lnTo>
                  <a:lnTo>
                    <a:pt x="74" y="38"/>
                  </a:lnTo>
                  <a:lnTo>
                    <a:pt x="74" y="28"/>
                  </a:lnTo>
                  <a:cubicBezTo>
                    <a:pt x="74" y="27"/>
                    <a:pt x="74" y="26"/>
                    <a:pt x="75" y="25"/>
                  </a:cubicBezTo>
                  <a:lnTo>
                    <a:pt x="84" y="5"/>
                  </a:lnTo>
                  <a:cubicBezTo>
                    <a:pt x="86" y="2"/>
                    <a:pt x="89" y="0"/>
                    <a:pt x="92" y="0"/>
                  </a:cubicBezTo>
                  <a:lnTo>
                    <a:pt x="98" y="0"/>
                  </a:lnTo>
                  <a:cubicBezTo>
                    <a:pt x="102" y="0"/>
                    <a:pt x="106" y="4"/>
                    <a:pt x="106" y="8"/>
                  </a:cubicBezTo>
                  <a:lnTo>
                    <a:pt x="106" y="18"/>
                  </a:lnTo>
                  <a:cubicBezTo>
                    <a:pt x="106" y="20"/>
                    <a:pt x="106" y="21"/>
                    <a:pt x="105" y="23"/>
                  </a:cubicBezTo>
                  <a:lnTo>
                    <a:pt x="98" y="33"/>
                  </a:lnTo>
                  <a:lnTo>
                    <a:pt x="100" y="28"/>
                  </a:lnTo>
                  <a:lnTo>
                    <a:pt x="100" y="35"/>
                  </a:lnTo>
                  <a:lnTo>
                    <a:pt x="97" y="30"/>
                  </a:lnTo>
                  <a:lnTo>
                    <a:pt x="101" y="33"/>
                  </a:lnTo>
                  <a:lnTo>
                    <a:pt x="95" y="30"/>
                  </a:lnTo>
                  <a:lnTo>
                    <a:pt x="98" y="30"/>
                  </a:lnTo>
                  <a:lnTo>
                    <a:pt x="104" y="30"/>
                  </a:lnTo>
                  <a:cubicBezTo>
                    <a:pt x="105" y="30"/>
                    <a:pt x="106" y="31"/>
                    <a:pt x="106" y="31"/>
                  </a:cubicBezTo>
                  <a:lnTo>
                    <a:pt x="119" y="34"/>
                  </a:lnTo>
                  <a:cubicBezTo>
                    <a:pt x="122" y="35"/>
                    <a:pt x="124" y="36"/>
                    <a:pt x="125" y="38"/>
                  </a:cubicBezTo>
                  <a:cubicBezTo>
                    <a:pt x="126" y="41"/>
                    <a:pt x="126" y="43"/>
                    <a:pt x="124" y="45"/>
                  </a:cubicBezTo>
                  <a:lnTo>
                    <a:pt x="121" y="52"/>
                  </a:lnTo>
                  <a:lnTo>
                    <a:pt x="122" y="47"/>
                  </a:lnTo>
                  <a:lnTo>
                    <a:pt x="125" y="64"/>
                  </a:lnTo>
                  <a:cubicBezTo>
                    <a:pt x="125" y="64"/>
                    <a:pt x="125" y="65"/>
                    <a:pt x="125" y="65"/>
                  </a:cubicBezTo>
                  <a:lnTo>
                    <a:pt x="125" y="85"/>
                  </a:lnTo>
                  <a:lnTo>
                    <a:pt x="125" y="88"/>
                  </a:lnTo>
                  <a:lnTo>
                    <a:pt x="122" y="82"/>
                  </a:lnTo>
                  <a:lnTo>
                    <a:pt x="154" y="105"/>
                  </a:lnTo>
                  <a:cubicBezTo>
                    <a:pt x="156" y="107"/>
                    <a:pt x="157" y="108"/>
                    <a:pt x="157" y="110"/>
                  </a:cubicBezTo>
                  <a:lnTo>
                    <a:pt x="160" y="127"/>
                  </a:lnTo>
                  <a:lnTo>
                    <a:pt x="164" y="158"/>
                  </a:lnTo>
                  <a:lnTo>
                    <a:pt x="161" y="153"/>
                  </a:lnTo>
                  <a:lnTo>
                    <a:pt x="174" y="166"/>
                  </a:lnTo>
                  <a:cubicBezTo>
                    <a:pt x="177" y="169"/>
                    <a:pt x="177" y="172"/>
                    <a:pt x="176" y="175"/>
                  </a:cubicBezTo>
                  <a:lnTo>
                    <a:pt x="172" y="182"/>
                  </a:lnTo>
                  <a:cubicBezTo>
                    <a:pt x="172" y="184"/>
                    <a:pt x="170" y="185"/>
                    <a:pt x="168" y="186"/>
                  </a:cubicBezTo>
                  <a:lnTo>
                    <a:pt x="158" y="189"/>
                  </a:lnTo>
                  <a:lnTo>
                    <a:pt x="164" y="182"/>
                  </a:lnTo>
                  <a:lnTo>
                    <a:pt x="164" y="195"/>
                  </a:lnTo>
                  <a:lnTo>
                    <a:pt x="162" y="191"/>
                  </a:lnTo>
                  <a:lnTo>
                    <a:pt x="169" y="201"/>
                  </a:lnTo>
                  <a:cubicBezTo>
                    <a:pt x="170" y="202"/>
                    <a:pt x="170" y="204"/>
                    <a:pt x="170" y="205"/>
                  </a:cubicBezTo>
                  <a:lnTo>
                    <a:pt x="170" y="212"/>
                  </a:lnTo>
                  <a:cubicBezTo>
                    <a:pt x="170" y="215"/>
                    <a:pt x="168" y="218"/>
                    <a:pt x="165" y="219"/>
                  </a:cubicBezTo>
                  <a:lnTo>
                    <a:pt x="145" y="226"/>
                  </a:lnTo>
                  <a:lnTo>
                    <a:pt x="149" y="223"/>
                  </a:lnTo>
                  <a:lnTo>
                    <a:pt x="130" y="250"/>
                  </a:lnTo>
                  <a:cubicBezTo>
                    <a:pt x="129" y="251"/>
                    <a:pt x="127" y="252"/>
                    <a:pt x="126" y="253"/>
                  </a:cubicBezTo>
                  <a:lnTo>
                    <a:pt x="113" y="256"/>
                  </a:lnTo>
                  <a:cubicBezTo>
                    <a:pt x="111" y="257"/>
                    <a:pt x="109" y="256"/>
                    <a:pt x="107" y="256"/>
                  </a:cubicBezTo>
                  <a:lnTo>
                    <a:pt x="94" y="249"/>
                  </a:lnTo>
                  <a:lnTo>
                    <a:pt x="88" y="246"/>
                  </a:lnTo>
                  <a:lnTo>
                    <a:pt x="82" y="242"/>
                  </a:lnTo>
                  <a:lnTo>
                    <a:pt x="84" y="243"/>
                  </a:lnTo>
                  <a:lnTo>
                    <a:pt x="56" y="240"/>
                  </a:lnTo>
                  <a:cubicBezTo>
                    <a:pt x="55" y="240"/>
                    <a:pt x="54" y="239"/>
                    <a:pt x="53" y="239"/>
                  </a:cubicBezTo>
                  <a:lnTo>
                    <a:pt x="37" y="233"/>
                  </a:lnTo>
                  <a:lnTo>
                    <a:pt x="40" y="233"/>
                  </a:lnTo>
                  <a:lnTo>
                    <a:pt x="34" y="233"/>
                  </a:lnTo>
                  <a:cubicBezTo>
                    <a:pt x="31" y="233"/>
                    <a:pt x="29" y="232"/>
                    <a:pt x="27" y="229"/>
                  </a:cubicBezTo>
                  <a:lnTo>
                    <a:pt x="21" y="219"/>
                  </a:lnTo>
                  <a:cubicBezTo>
                    <a:pt x="19" y="217"/>
                    <a:pt x="19" y="214"/>
                    <a:pt x="20" y="212"/>
                  </a:cubicBezTo>
                  <a:lnTo>
                    <a:pt x="24" y="205"/>
                  </a:lnTo>
                  <a:lnTo>
                    <a:pt x="23" y="210"/>
                  </a:lnTo>
                  <a:lnTo>
                    <a:pt x="20" y="197"/>
                  </a:lnTo>
                  <a:cubicBezTo>
                    <a:pt x="19" y="195"/>
                    <a:pt x="20" y="193"/>
                    <a:pt x="20" y="192"/>
                  </a:cubicBezTo>
                  <a:lnTo>
                    <a:pt x="24" y="185"/>
                  </a:lnTo>
                  <a:lnTo>
                    <a:pt x="31" y="196"/>
                  </a:lnTo>
                  <a:lnTo>
                    <a:pt x="28" y="196"/>
                  </a:lnTo>
                  <a:lnTo>
                    <a:pt x="21" y="196"/>
                  </a:lnTo>
                  <a:cubicBezTo>
                    <a:pt x="19" y="196"/>
                    <a:pt x="16" y="195"/>
                    <a:pt x="15" y="193"/>
                  </a:cubicBezTo>
                  <a:lnTo>
                    <a:pt x="8" y="183"/>
                  </a:lnTo>
                  <a:lnTo>
                    <a:pt x="1" y="169"/>
                  </a:lnTo>
                  <a:cubicBezTo>
                    <a:pt x="1" y="168"/>
                    <a:pt x="0" y="166"/>
                    <a:pt x="0" y="165"/>
                  </a:cubicBezTo>
                  <a:lnTo>
                    <a:pt x="0" y="145"/>
                  </a:lnTo>
                  <a:lnTo>
                    <a:pt x="16" y="145"/>
                  </a:lnTo>
                  <a:lnTo>
                    <a:pt x="16" y="165"/>
                  </a:lnTo>
                  <a:lnTo>
                    <a:pt x="16" y="162"/>
                  </a:lnTo>
                  <a:lnTo>
                    <a:pt x="22" y="174"/>
                  </a:lnTo>
                  <a:lnTo>
                    <a:pt x="28" y="184"/>
                  </a:lnTo>
                  <a:lnTo>
                    <a:pt x="21" y="180"/>
                  </a:lnTo>
                  <a:lnTo>
                    <a:pt x="28" y="180"/>
                  </a:lnTo>
                  <a:lnTo>
                    <a:pt x="31" y="180"/>
                  </a:lnTo>
                  <a:cubicBezTo>
                    <a:pt x="34" y="180"/>
                    <a:pt x="36" y="182"/>
                    <a:pt x="38" y="184"/>
                  </a:cubicBezTo>
                  <a:cubicBezTo>
                    <a:pt x="39" y="187"/>
                    <a:pt x="39" y="189"/>
                    <a:pt x="38" y="192"/>
                  </a:cubicBezTo>
                  <a:lnTo>
                    <a:pt x="35" y="199"/>
                  </a:lnTo>
                  <a:lnTo>
                    <a:pt x="35" y="193"/>
                  </a:lnTo>
                  <a:lnTo>
                    <a:pt x="39" y="207"/>
                  </a:lnTo>
                  <a:cubicBezTo>
                    <a:pt x="39" y="208"/>
                    <a:pt x="39" y="210"/>
                    <a:pt x="38" y="212"/>
                  </a:cubicBezTo>
                  <a:lnTo>
                    <a:pt x="35" y="219"/>
                  </a:lnTo>
                  <a:lnTo>
                    <a:pt x="34" y="211"/>
                  </a:lnTo>
                  <a:lnTo>
                    <a:pt x="41" y="221"/>
                  </a:lnTo>
                  <a:lnTo>
                    <a:pt x="34" y="217"/>
                  </a:lnTo>
                  <a:lnTo>
                    <a:pt x="40" y="217"/>
                  </a:lnTo>
                  <a:cubicBezTo>
                    <a:pt x="42" y="217"/>
                    <a:pt x="43" y="217"/>
                    <a:pt x="44" y="218"/>
                  </a:cubicBezTo>
                  <a:lnTo>
                    <a:pt x="60" y="224"/>
                  </a:lnTo>
                  <a:lnTo>
                    <a:pt x="57" y="224"/>
                  </a:lnTo>
                  <a:lnTo>
                    <a:pt x="86" y="227"/>
                  </a:lnTo>
                  <a:cubicBezTo>
                    <a:pt x="87" y="227"/>
                    <a:pt x="88" y="228"/>
                    <a:pt x="89" y="228"/>
                  </a:cubicBezTo>
                  <a:lnTo>
                    <a:pt x="95" y="231"/>
                  </a:lnTo>
                  <a:lnTo>
                    <a:pt x="102" y="235"/>
                  </a:lnTo>
                  <a:lnTo>
                    <a:pt x="115" y="241"/>
                  </a:lnTo>
                  <a:lnTo>
                    <a:pt x="109" y="241"/>
                  </a:lnTo>
                  <a:lnTo>
                    <a:pt x="122" y="237"/>
                  </a:lnTo>
                  <a:lnTo>
                    <a:pt x="117" y="240"/>
                  </a:lnTo>
                  <a:lnTo>
                    <a:pt x="136" y="214"/>
                  </a:lnTo>
                  <a:cubicBezTo>
                    <a:pt x="137" y="212"/>
                    <a:pt x="139" y="211"/>
                    <a:pt x="140" y="211"/>
                  </a:cubicBezTo>
                  <a:lnTo>
                    <a:pt x="159" y="204"/>
                  </a:lnTo>
                  <a:lnTo>
                    <a:pt x="154" y="212"/>
                  </a:lnTo>
                  <a:lnTo>
                    <a:pt x="154" y="205"/>
                  </a:lnTo>
                  <a:lnTo>
                    <a:pt x="155" y="209"/>
                  </a:lnTo>
                  <a:lnTo>
                    <a:pt x="149" y="199"/>
                  </a:lnTo>
                  <a:cubicBezTo>
                    <a:pt x="148" y="198"/>
                    <a:pt x="148" y="197"/>
                    <a:pt x="148" y="195"/>
                  </a:cubicBezTo>
                  <a:lnTo>
                    <a:pt x="148" y="182"/>
                  </a:lnTo>
                  <a:cubicBezTo>
                    <a:pt x="148" y="178"/>
                    <a:pt x="150" y="175"/>
                    <a:pt x="153" y="174"/>
                  </a:cubicBezTo>
                  <a:lnTo>
                    <a:pt x="163" y="171"/>
                  </a:lnTo>
                  <a:lnTo>
                    <a:pt x="158" y="175"/>
                  </a:lnTo>
                  <a:lnTo>
                    <a:pt x="161" y="168"/>
                  </a:lnTo>
                  <a:lnTo>
                    <a:pt x="163" y="177"/>
                  </a:lnTo>
                  <a:lnTo>
                    <a:pt x="150" y="164"/>
                  </a:lnTo>
                  <a:cubicBezTo>
                    <a:pt x="149" y="163"/>
                    <a:pt x="148" y="161"/>
                    <a:pt x="148" y="159"/>
                  </a:cubicBezTo>
                  <a:lnTo>
                    <a:pt x="145" y="130"/>
                  </a:lnTo>
                  <a:lnTo>
                    <a:pt x="141" y="113"/>
                  </a:lnTo>
                  <a:lnTo>
                    <a:pt x="145" y="118"/>
                  </a:lnTo>
                  <a:lnTo>
                    <a:pt x="113" y="95"/>
                  </a:lnTo>
                  <a:cubicBezTo>
                    <a:pt x="110" y="93"/>
                    <a:pt x="109" y="91"/>
                    <a:pt x="109" y="88"/>
                  </a:cubicBezTo>
                  <a:lnTo>
                    <a:pt x="109" y="85"/>
                  </a:lnTo>
                  <a:lnTo>
                    <a:pt x="109" y="65"/>
                  </a:lnTo>
                  <a:lnTo>
                    <a:pt x="109" y="67"/>
                  </a:lnTo>
                  <a:lnTo>
                    <a:pt x="106" y="50"/>
                  </a:lnTo>
                  <a:cubicBezTo>
                    <a:pt x="106" y="48"/>
                    <a:pt x="106" y="47"/>
                    <a:pt x="107" y="45"/>
                  </a:cubicBezTo>
                  <a:lnTo>
                    <a:pt x="110" y="38"/>
                  </a:lnTo>
                  <a:lnTo>
                    <a:pt x="115" y="50"/>
                  </a:lnTo>
                  <a:lnTo>
                    <a:pt x="102" y="46"/>
                  </a:lnTo>
                  <a:lnTo>
                    <a:pt x="104" y="46"/>
                  </a:lnTo>
                  <a:lnTo>
                    <a:pt x="98" y="46"/>
                  </a:lnTo>
                  <a:lnTo>
                    <a:pt x="95" y="46"/>
                  </a:lnTo>
                  <a:cubicBezTo>
                    <a:pt x="93" y="46"/>
                    <a:pt x="91" y="46"/>
                    <a:pt x="89" y="44"/>
                  </a:cubicBezTo>
                  <a:lnTo>
                    <a:pt x="86" y="41"/>
                  </a:lnTo>
                  <a:cubicBezTo>
                    <a:pt x="84" y="39"/>
                    <a:pt x="84" y="37"/>
                    <a:pt x="84" y="35"/>
                  </a:cubicBezTo>
                  <a:lnTo>
                    <a:pt x="84" y="28"/>
                  </a:lnTo>
                  <a:cubicBezTo>
                    <a:pt x="84" y="27"/>
                    <a:pt x="84" y="25"/>
                    <a:pt x="85" y="24"/>
                  </a:cubicBezTo>
                  <a:lnTo>
                    <a:pt x="91" y="14"/>
                  </a:lnTo>
                  <a:lnTo>
                    <a:pt x="90" y="18"/>
                  </a:lnTo>
                  <a:lnTo>
                    <a:pt x="90" y="8"/>
                  </a:lnTo>
                  <a:lnTo>
                    <a:pt x="98" y="16"/>
                  </a:lnTo>
                  <a:lnTo>
                    <a:pt x="92" y="16"/>
                  </a:lnTo>
                  <a:lnTo>
                    <a:pt x="99" y="12"/>
                  </a:lnTo>
                  <a:lnTo>
                    <a:pt x="89" y="32"/>
                  </a:lnTo>
                  <a:lnTo>
                    <a:pt x="90" y="28"/>
                  </a:lnTo>
                  <a:lnTo>
                    <a:pt x="90" y="38"/>
                  </a:lnTo>
                  <a:cubicBezTo>
                    <a:pt x="90" y="43"/>
                    <a:pt x="86" y="46"/>
                    <a:pt x="82" y="46"/>
                  </a:cubicBezTo>
                  <a:lnTo>
                    <a:pt x="76" y="46"/>
                  </a:lnTo>
                  <a:lnTo>
                    <a:pt x="84" y="38"/>
                  </a:lnTo>
                  <a:lnTo>
                    <a:pt x="84" y="45"/>
                  </a:lnTo>
                  <a:cubicBezTo>
                    <a:pt x="84" y="47"/>
                    <a:pt x="83" y="49"/>
                    <a:pt x="81" y="51"/>
                  </a:cubicBezTo>
                  <a:lnTo>
                    <a:pt x="78" y="54"/>
                  </a:lnTo>
                  <a:cubicBezTo>
                    <a:pt x="76" y="56"/>
                    <a:pt x="73" y="57"/>
                    <a:pt x="70" y="56"/>
                  </a:cubicBezTo>
                  <a:lnTo>
                    <a:pt x="60" y="53"/>
                  </a:lnTo>
                  <a:lnTo>
                    <a:pt x="69" y="51"/>
                  </a:lnTo>
                  <a:lnTo>
                    <a:pt x="62" y="57"/>
                  </a:lnTo>
                  <a:lnTo>
                    <a:pt x="64" y="52"/>
                  </a:lnTo>
                  <a:lnTo>
                    <a:pt x="64" y="68"/>
                  </a:lnTo>
                  <a:lnTo>
                    <a:pt x="64" y="75"/>
                  </a:lnTo>
                  <a:cubicBezTo>
                    <a:pt x="64" y="76"/>
                    <a:pt x="64" y="78"/>
                    <a:pt x="64" y="79"/>
                  </a:cubicBezTo>
                  <a:lnTo>
                    <a:pt x="60" y="85"/>
                  </a:lnTo>
                  <a:lnTo>
                    <a:pt x="61" y="82"/>
                  </a:lnTo>
                  <a:lnTo>
                    <a:pt x="61" y="85"/>
                  </a:lnTo>
                  <a:cubicBezTo>
                    <a:pt x="61" y="87"/>
                    <a:pt x="61" y="88"/>
                    <a:pt x="60" y="89"/>
                  </a:cubicBezTo>
                  <a:lnTo>
                    <a:pt x="54" y="99"/>
                  </a:lnTo>
                  <a:lnTo>
                    <a:pt x="55" y="95"/>
                  </a:lnTo>
                  <a:lnTo>
                    <a:pt x="55" y="98"/>
                  </a:lnTo>
                  <a:cubicBezTo>
                    <a:pt x="55" y="103"/>
                    <a:pt x="51" y="106"/>
                    <a:pt x="47" y="106"/>
                  </a:cubicBezTo>
                  <a:lnTo>
                    <a:pt x="40" y="106"/>
                  </a:lnTo>
                  <a:lnTo>
                    <a:pt x="48" y="102"/>
                  </a:lnTo>
                  <a:lnTo>
                    <a:pt x="44" y="109"/>
                  </a:lnTo>
                  <a:cubicBezTo>
                    <a:pt x="44" y="110"/>
                    <a:pt x="43" y="110"/>
                    <a:pt x="43" y="111"/>
                  </a:cubicBezTo>
                  <a:lnTo>
                    <a:pt x="24" y="127"/>
                  </a:lnTo>
                  <a:lnTo>
                    <a:pt x="21" y="131"/>
                  </a:lnTo>
                  <a:lnTo>
                    <a:pt x="23" y="125"/>
                  </a:lnTo>
                  <a:lnTo>
                    <a:pt x="23" y="128"/>
                  </a:lnTo>
                  <a:lnTo>
                    <a:pt x="23" y="138"/>
                  </a:lnTo>
                  <a:cubicBezTo>
                    <a:pt x="23" y="141"/>
                    <a:pt x="22" y="143"/>
                    <a:pt x="21" y="144"/>
                  </a:cubicBezTo>
                  <a:lnTo>
                    <a:pt x="14" y="151"/>
                  </a:lnTo>
                  <a:lnTo>
                    <a:pt x="3" y="140"/>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73" name="Freeform 959"/>
            <p:cNvSpPr>
              <a:spLocks/>
            </p:cNvSpPr>
            <p:nvPr/>
          </p:nvSpPr>
          <p:spPr bwMode="auto">
            <a:xfrm>
              <a:off x="7007945" y="5496308"/>
              <a:ext cx="1051666" cy="1029036"/>
            </a:xfrm>
            <a:custGeom>
              <a:avLst/>
              <a:gdLst/>
              <a:ahLst/>
              <a:cxnLst>
                <a:cxn ang="0">
                  <a:pos x="47" y="154"/>
                </a:cxn>
                <a:cxn ang="0">
                  <a:pos x="73" y="137"/>
                </a:cxn>
                <a:cxn ang="0">
                  <a:pos x="82" y="128"/>
                </a:cxn>
                <a:cxn ang="0">
                  <a:pos x="103" y="78"/>
                </a:cxn>
                <a:cxn ang="0">
                  <a:pos x="111" y="70"/>
                </a:cxn>
                <a:cxn ang="0">
                  <a:pos x="121" y="21"/>
                </a:cxn>
                <a:cxn ang="0">
                  <a:pos x="138" y="5"/>
                </a:cxn>
                <a:cxn ang="0">
                  <a:pos x="169" y="20"/>
                </a:cxn>
                <a:cxn ang="0">
                  <a:pos x="177" y="44"/>
                </a:cxn>
                <a:cxn ang="0">
                  <a:pos x="186" y="83"/>
                </a:cxn>
                <a:cxn ang="0">
                  <a:pos x="214" y="89"/>
                </a:cxn>
                <a:cxn ang="0">
                  <a:pos x="238" y="105"/>
                </a:cxn>
                <a:cxn ang="0">
                  <a:pos x="291" y="43"/>
                </a:cxn>
                <a:cxn ang="0">
                  <a:pos x="297" y="34"/>
                </a:cxn>
                <a:cxn ang="0">
                  <a:pos x="317" y="23"/>
                </a:cxn>
                <a:cxn ang="0">
                  <a:pos x="333" y="20"/>
                </a:cxn>
                <a:cxn ang="0">
                  <a:pos x="342" y="5"/>
                </a:cxn>
                <a:cxn ang="0">
                  <a:pos x="357" y="9"/>
                </a:cxn>
                <a:cxn ang="0">
                  <a:pos x="364" y="6"/>
                </a:cxn>
                <a:cxn ang="0">
                  <a:pos x="377" y="15"/>
                </a:cxn>
                <a:cxn ang="0">
                  <a:pos x="389" y="15"/>
                </a:cxn>
                <a:cxn ang="0">
                  <a:pos x="398" y="38"/>
                </a:cxn>
                <a:cxn ang="0">
                  <a:pos x="420" y="54"/>
                </a:cxn>
                <a:cxn ang="0">
                  <a:pos x="415" y="76"/>
                </a:cxn>
                <a:cxn ang="0">
                  <a:pos x="445" y="83"/>
                </a:cxn>
                <a:cxn ang="0">
                  <a:pos x="461" y="87"/>
                </a:cxn>
                <a:cxn ang="0">
                  <a:pos x="465" y="99"/>
                </a:cxn>
                <a:cxn ang="0">
                  <a:pos x="459" y="106"/>
                </a:cxn>
                <a:cxn ang="0">
                  <a:pos x="485" y="118"/>
                </a:cxn>
                <a:cxn ang="0">
                  <a:pos x="585" y="187"/>
                </a:cxn>
                <a:cxn ang="0">
                  <a:pos x="646" y="235"/>
                </a:cxn>
                <a:cxn ang="0">
                  <a:pos x="637" y="304"/>
                </a:cxn>
                <a:cxn ang="0">
                  <a:pos x="405" y="365"/>
                </a:cxn>
                <a:cxn ang="0">
                  <a:pos x="354" y="438"/>
                </a:cxn>
                <a:cxn ang="0">
                  <a:pos x="360" y="445"/>
                </a:cxn>
                <a:cxn ang="0">
                  <a:pos x="360" y="481"/>
                </a:cxn>
                <a:cxn ang="0">
                  <a:pos x="371" y="516"/>
                </a:cxn>
                <a:cxn ang="0">
                  <a:pos x="364" y="553"/>
                </a:cxn>
                <a:cxn ang="0">
                  <a:pos x="351" y="585"/>
                </a:cxn>
                <a:cxn ang="0">
                  <a:pos x="347" y="580"/>
                </a:cxn>
                <a:cxn ang="0">
                  <a:pos x="297" y="539"/>
                </a:cxn>
                <a:cxn ang="0">
                  <a:pos x="274" y="516"/>
                </a:cxn>
                <a:cxn ang="0">
                  <a:pos x="258" y="501"/>
                </a:cxn>
                <a:cxn ang="0">
                  <a:pos x="250" y="495"/>
                </a:cxn>
                <a:cxn ang="0">
                  <a:pos x="235" y="475"/>
                </a:cxn>
                <a:cxn ang="0">
                  <a:pos x="224" y="469"/>
                </a:cxn>
                <a:cxn ang="0">
                  <a:pos x="213" y="462"/>
                </a:cxn>
                <a:cxn ang="0">
                  <a:pos x="210" y="461"/>
                </a:cxn>
                <a:cxn ang="0">
                  <a:pos x="199" y="453"/>
                </a:cxn>
                <a:cxn ang="0">
                  <a:pos x="173" y="428"/>
                </a:cxn>
                <a:cxn ang="0">
                  <a:pos x="138" y="402"/>
                </a:cxn>
                <a:cxn ang="0">
                  <a:pos x="104" y="378"/>
                </a:cxn>
                <a:cxn ang="0">
                  <a:pos x="82" y="365"/>
                </a:cxn>
                <a:cxn ang="0">
                  <a:pos x="63" y="353"/>
                </a:cxn>
                <a:cxn ang="0">
                  <a:pos x="42" y="345"/>
                </a:cxn>
                <a:cxn ang="0">
                  <a:pos x="35" y="339"/>
                </a:cxn>
                <a:cxn ang="0">
                  <a:pos x="11" y="334"/>
                </a:cxn>
                <a:cxn ang="0">
                  <a:pos x="0" y="278"/>
                </a:cxn>
              </a:cxnLst>
              <a:rect l="0" t="0" r="r" b="b"/>
              <a:pathLst>
                <a:path w="660" h="588">
                  <a:moveTo>
                    <a:pt x="0" y="278"/>
                  </a:moveTo>
                  <a:lnTo>
                    <a:pt x="16" y="233"/>
                  </a:lnTo>
                  <a:lnTo>
                    <a:pt x="47" y="154"/>
                  </a:lnTo>
                  <a:lnTo>
                    <a:pt x="52" y="147"/>
                  </a:lnTo>
                  <a:lnTo>
                    <a:pt x="66" y="138"/>
                  </a:lnTo>
                  <a:lnTo>
                    <a:pt x="73" y="137"/>
                  </a:lnTo>
                  <a:lnTo>
                    <a:pt x="72" y="134"/>
                  </a:lnTo>
                  <a:lnTo>
                    <a:pt x="79" y="131"/>
                  </a:lnTo>
                  <a:lnTo>
                    <a:pt x="82" y="128"/>
                  </a:lnTo>
                  <a:lnTo>
                    <a:pt x="84" y="121"/>
                  </a:lnTo>
                  <a:lnTo>
                    <a:pt x="100" y="78"/>
                  </a:lnTo>
                  <a:lnTo>
                    <a:pt x="103" y="78"/>
                  </a:lnTo>
                  <a:lnTo>
                    <a:pt x="108" y="76"/>
                  </a:lnTo>
                  <a:lnTo>
                    <a:pt x="108" y="73"/>
                  </a:lnTo>
                  <a:lnTo>
                    <a:pt x="111" y="70"/>
                  </a:lnTo>
                  <a:lnTo>
                    <a:pt x="111" y="67"/>
                  </a:lnTo>
                  <a:lnTo>
                    <a:pt x="117" y="60"/>
                  </a:lnTo>
                  <a:lnTo>
                    <a:pt x="121" y="21"/>
                  </a:lnTo>
                  <a:lnTo>
                    <a:pt x="131" y="6"/>
                  </a:lnTo>
                  <a:lnTo>
                    <a:pt x="134" y="4"/>
                  </a:lnTo>
                  <a:lnTo>
                    <a:pt x="138" y="5"/>
                  </a:lnTo>
                  <a:lnTo>
                    <a:pt x="154" y="6"/>
                  </a:lnTo>
                  <a:lnTo>
                    <a:pt x="159" y="9"/>
                  </a:lnTo>
                  <a:lnTo>
                    <a:pt x="169" y="20"/>
                  </a:lnTo>
                  <a:lnTo>
                    <a:pt x="178" y="25"/>
                  </a:lnTo>
                  <a:lnTo>
                    <a:pt x="179" y="33"/>
                  </a:lnTo>
                  <a:lnTo>
                    <a:pt x="177" y="44"/>
                  </a:lnTo>
                  <a:lnTo>
                    <a:pt x="177" y="59"/>
                  </a:lnTo>
                  <a:lnTo>
                    <a:pt x="180" y="62"/>
                  </a:lnTo>
                  <a:lnTo>
                    <a:pt x="186" y="83"/>
                  </a:lnTo>
                  <a:lnTo>
                    <a:pt x="189" y="85"/>
                  </a:lnTo>
                  <a:lnTo>
                    <a:pt x="205" y="85"/>
                  </a:lnTo>
                  <a:lnTo>
                    <a:pt x="214" y="89"/>
                  </a:lnTo>
                  <a:lnTo>
                    <a:pt x="224" y="104"/>
                  </a:lnTo>
                  <a:lnTo>
                    <a:pt x="230" y="104"/>
                  </a:lnTo>
                  <a:lnTo>
                    <a:pt x="238" y="105"/>
                  </a:lnTo>
                  <a:lnTo>
                    <a:pt x="241" y="104"/>
                  </a:lnTo>
                  <a:lnTo>
                    <a:pt x="265" y="73"/>
                  </a:lnTo>
                  <a:lnTo>
                    <a:pt x="291" y="43"/>
                  </a:lnTo>
                  <a:lnTo>
                    <a:pt x="293" y="38"/>
                  </a:lnTo>
                  <a:lnTo>
                    <a:pt x="295" y="37"/>
                  </a:lnTo>
                  <a:lnTo>
                    <a:pt x="297" y="34"/>
                  </a:lnTo>
                  <a:lnTo>
                    <a:pt x="302" y="30"/>
                  </a:lnTo>
                  <a:lnTo>
                    <a:pt x="312" y="25"/>
                  </a:lnTo>
                  <a:lnTo>
                    <a:pt x="317" y="23"/>
                  </a:lnTo>
                  <a:lnTo>
                    <a:pt x="321" y="20"/>
                  </a:lnTo>
                  <a:lnTo>
                    <a:pt x="330" y="20"/>
                  </a:lnTo>
                  <a:lnTo>
                    <a:pt x="333" y="20"/>
                  </a:lnTo>
                  <a:lnTo>
                    <a:pt x="336" y="18"/>
                  </a:lnTo>
                  <a:lnTo>
                    <a:pt x="340" y="5"/>
                  </a:lnTo>
                  <a:lnTo>
                    <a:pt x="342" y="5"/>
                  </a:lnTo>
                  <a:lnTo>
                    <a:pt x="354" y="0"/>
                  </a:lnTo>
                  <a:lnTo>
                    <a:pt x="355" y="3"/>
                  </a:lnTo>
                  <a:lnTo>
                    <a:pt x="357" y="9"/>
                  </a:lnTo>
                  <a:lnTo>
                    <a:pt x="358" y="9"/>
                  </a:lnTo>
                  <a:lnTo>
                    <a:pt x="360" y="9"/>
                  </a:lnTo>
                  <a:lnTo>
                    <a:pt x="364" y="6"/>
                  </a:lnTo>
                  <a:lnTo>
                    <a:pt x="371" y="11"/>
                  </a:lnTo>
                  <a:lnTo>
                    <a:pt x="372" y="13"/>
                  </a:lnTo>
                  <a:lnTo>
                    <a:pt x="377" y="15"/>
                  </a:lnTo>
                  <a:lnTo>
                    <a:pt x="382" y="11"/>
                  </a:lnTo>
                  <a:lnTo>
                    <a:pt x="387" y="11"/>
                  </a:lnTo>
                  <a:lnTo>
                    <a:pt x="389" y="15"/>
                  </a:lnTo>
                  <a:lnTo>
                    <a:pt x="391" y="23"/>
                  </a:lnTo>
                  <a:lnTo>
                    <a:pt x="394" y="37"/>
                  </a:lnTo>
                  <a:lnTo>
                    <a:pt x="398" y="38"/>
                  </a:lnTo>
                  <a:lnTo>
                    <a:pt x="408" y="38"/>
                  </a:lnTo>
                  <a:lnTo>
                    <a:pt x="412" y="43"/>
                  </a:lnTo>
                  <a:lnTo>
                    <a:pt x="420" y="54"/>
                  </a:lnTo>
                  <a:lnTo>
                    <a:pt x="420" y="59"/>
                  </a:lnTo>
                  <a:lnTo>
                    <a:pt x="415" y="67"/>
                  </a:lnTo>
                  <a:lnTo>
                    <a:pt x="415" y="76"/>
                  </a:lnTo>
                  <a:lnTo>
                    <a:pt x="418" y="77"/>
                  </a:lnTo>
                  <a:lnTo>
                    <a:pt x="436" y="79"/>
                  </a:lnTo>
                  <a:lnTo>
                    <a:pt x="445" y="83"/>
                  </a:lnTo>
                  <a:lnTo>
                    <a:pt x="445" y="87"/>
                  </a:lnTo>
                  <a:lnTo>
                    <a:pt x="448" y="87"/>
                  </a:lnTo>
                  <a:lnTo>
                    <a:pt x="461" y="87"/>
                  </a:lnTo>
                  <a:lnTo>
                    <a:pt x="463" y="94"/>
                  </a:lnTo>
                  <a:lnTo>
                    <a:pt x="467" y="94"/>
                  </a:lnTo>
                  <a:lnTo>
                    <a:pt x="465" y="99"/>
                  </a:lnTo>
                  <a:lnTo>
                    <a:pt x="464" y="100"/>
                  </a:lnTo>
                  <a:lnTo>
                    <a:pt x="462" y="106"/>
                  </a:lnTo>
                  <a:lnTo>
                    <a:pt x="459" y="106"/>
                  </a:lnTo>
                  <a:lnTo>
                    <a:pt x="458" y="110"/>
                  </a:lnTo>
                  <a:lnTo>
                    <a:pt x="462" y="110"/>
                  </a:lnTo>
                  <a:lnTo>
                    <a:pt x="485" y="118"/>
                  </a:lnTo>
                  <a:lnTo>
                    <a:pt x="528" y="156"/>
                  </a:lnTo>
                  <a:lnTo>
                    <a:pt x="556" y="173"/>
                  </a:lnTo>
                  <a:lnTo>
                    <a:pt x="585" y="187"/>
                  </a:lnTo>
                  <a:lnTo>
                    <a:pt x="608" y="206"/>
                  </a:lnTo>
                  <a:lnTo>
                    <a:pt x="629" y="231"/>
                  </a:lnTo>
                  <a:lnTo>
                    <a:pt x="646" y="235"/>
                  </a:lnTo>
                  <a:lnTo>
                    <a:pt x="660" y="242"/>
                  </a:lnTo>
                  <a:lnTo>
                    <a:pt x="653" y="272"/>
                  </a:lnTo>
                  <a:lnTo>
                    <a:pt x="637" y="304"/>
                  </a:lnTo>
                  <a:lnTo>
                    <a:pt x="434" y="321"/>
                  </a:lnTo>
                  <a:lnTo>
                    <a:pt x="416" y="345"/>
                  </a:lnTo>
                  <a:lnTo>
                    <a:pt x="405" y="365"/>
                  </a:lnTo>
                  <a:lnTo>
                    <a:pt x="367" y="430"/>
                  </a:lnTo>
                  <a:lnTo>
                    <a:pt x="358" y="436"/>
                  </a:lnTo>
                  <a:lnTo>
                    <a:pt x="354" y="438"/>
                  </a:lnTo>
                  <a:lnTo>
                    <a:pt x="354" y="441"/>
                  </a:lnTo>
                  <a:lnTo>
                    <a:pt x="354" y="444"/>
                  </a:lnTo>
                  <a:lnTo>
                    <a:pt x="360" y="445"/>
                  </a:lnTo>
                  <a:lnTo>
                    <a:pt x="361" y="464"/>
                  </a:lnTo>
                  <a:lnTo>
                    <a:pt x="357" y="475"/>
                  </a:lnTo>
                  <a:lnTo>
                    <a:pt x="360" y="481"/>
                  </a:lnTo>
                  <a:lnTo>
                    <a:pt x="376" y="484"/>
                  </a:lnTo>
                  <a:lnTo>
                    <a:pt x="376" y="509"/>
                  </a:lnTo>
                  <a:lnTo>
                    <a:pt x="371" y="516"/>
                  </a:lnTo>
                  <a:lnTo>
                    <a:pt x="363" y="522"/>
                  </a:lnTo>
                  <a:lnTo>
                    <a:pt x="365" y="546"/>
                  </a:lnTo>
                  <a:lnTo>
                    <a:pt x="364" y="553"/>
                  </a:lnTo>
                  <a:lnTo>
                    <a:pt x="367" y="570"/>
                  </a:lnTo>
                  <a:lnTo>
                    <a:pt x="355" y="588"/>
                  </a:lnTo>
                  <a:lnTo>
                    <a:pt x="351" y="585"/>
                  </a:lnTo>
                  <a:lnTo>
                    <a:pt x="348" y="582"/>
                  </a:lnTo>
                  <a:lnTo>
                    <a:pt x="351" y="582"/>
                  </a:lnTo>
                  <a:lnTo>
                    <a:pt x="347" y="580"/>
                  </a:lnTo>
                  <a:lnTo>
                    <a:pt x="346" y="581"/>
                  </a:lnTo>
                  <a:lnTo>
                    <a:pt x="299" y="539"/>
                  </a:lnTo>
                  <a:lnTo>
                    <a:pt x="297" y="539"/>
                  </a:lnTo>
                  <a:lnTo>
                    <a:pt x="277" y="521"/>
                  </a:lnTo>
                  <a:lnTo>
                    <a:pt x="278" y="521"/>
                  </a:lnTo>
                  <a:lnTo>
                    <a:pt x="274" y="516"/>
                  </a:lnTo>
                  <a:lnTo>
                    <a:pt x="276" y="519"/>
                  </a:lnTo>
                  <a:lnTo>
                    <a:pt x="270" y="515"/>
                  </a:lnTo>
                  <a:lnTo>
                    <a:pt x="258" y="501"/>
                  </a:lnTo>
                  <a:lnTo>
                    <a:pt x="256" y="496"/>
                  </a:lnTo>
                  <a:lnTo>
                    <a:pt x="255" y="494"/>
                  </a:lnTo>
                  <a:lnTo>
                    <a:pt x="250" y="495"/>
                  </a:lnTo>
                  <a:lnTo>
                    <a:pt x="232" y="476"/>
                  </a:lnTo>
                  <a:lnTo>
                    <a:pt x="234" y="478"/>
                  </a:lnTo>
                  <a:lnTo>
                    <a:pt x="235" y="475"/>
                  </a:lnTo>
                  <a:lnTo>
                    <a:pt x="227" y="472"/>
                  </a:lnTo>
                  <a:lnTo>
                    <a:pt x="226" y="469"/>
                  </a:lnTo>
                  <a:lnTo>
                    <a:pt x="224" y="469"/>
                  </a:lnTo>
                  <a:lnTo>
                    <a:pt x="224" y="467"/>
                  </a:lnTo>
                  <a:lnTo>
                    <a:pt x="218" y="465"/>
                  </a:lnTo>
                  <a:lnTo>
                    <a:pt x="213" y="462"/>
                  </a:lnTo>
                  <a:lnTo>
                    <a:pt x="212" y="462"/>
                  </a:lnTo>
                  <a:lnTo>
                    <a:pt x="215" y="465"/>
                  </a:lnTo>
                  <a:lnTo>
                    <a:pt x="210" y="461"/>
                  </a:lnTo>
                  <a:lnTo>
                    <a:pt x="207" y="459"/>
                  </a:lnTo>
                  <a:lnTo>
                    <a:pt x="204" y="455"/>
                  </a:lnTo>
                  <a:lnTo>
                    <a:pt x="199" y="453"/>
                  </a:lnTo>
                  <a:lnTo>
                    <a:pt x="178" y="435"/>
                  </a:lnTo>
                  <a:lnTo>
                    <a:pt x="173" y="431"/>
                  </a:lnTo>
                  <a:lnTo>
                    <a:pt x="173" y="428"/>
                  </a:lnTo>
                  <a:lnTo>
                    <a:pt x="150" y="412"/>
                  </a:lnTo>
                  <a:lnTo>
                    <a:pt x="148" y="410"/>
                  </a:lnTo>
                  <a:lnTo>
                    <a:pt x="138" y="402"/>
                  </a:lnTo>
                  <a:lnTo>
                    <a:pt x="121" y="389"/>
                  </a:lnTo>
                  <a:lnTo>
                    <a:pt x="106" y="381"/>
                  </a:lnTo>
                  <a:lnTo>
                    <a:pt x="104" y="378"/>
                  </a:lnTo>
                  <a:lnTo>
                    <a:pt x="100" y="376"/>
                  </a:lnTo>
                  <a:lnTo>
                    <a:pt x="87" y="369"/>
                  </a:lnTo>
                  <a:lnTo>
                    <a:pt x="82" y="365"/>
                  </a:lnTo>
                  <a:lnTo>
                    <a:pt x="72" y="358"/>
                  </a:lnTo>
                  <a:lnTo>
                    <a:pt x="67" y="356"/>
                  </a:lnTo>
                  <a:lnTo>
                    <a:pt x="63" y="353"/>
                  </a:lnTo>
                  <a:lnTo>
                    <a:pt x="53" y="348"/>
                  </a:lnTo>
                  <a:lnTo>
                    <a:pt x="46" y="345"/>
                  </a:lnTo>
                  <a:lnTo>
                    <a:pt x="42" y="345"/>
                  </a:lnTo>
                  <a:lnTo>
                    <a:pt x="39" y="343"/>
                  </a:lnTo>
                  <a:lnTo>
                    <a:pt x="37" y="340"/>
                  </a:lnTo>
                  <a:lnTo>
                    <a:pt x="35" y="339"/>
                  </a:lnTo>
                  <a:lnTo>
                    <a:pt x="27" y="339"/>
                  </a:lnTo>
                  <a:lnTo>
                    <a:pt x="21" y="339"/>
                  </a:lnTo>
                  <a:lnTo>
                    <a:pt x="11" y="334"/>
                  </a:lnTo>
                  <a:lnTo>
                    <a:pt x="10" y="333"/>
                  </a:lnTo>
                  <a:lnTo>
                    <a:pt x="11" y="305"/>
                  </a:lnTo>
                  <a:lnTo>
                    <a:pt x="0" y="278"/>
                  </a:lnTo>
                  <a:close/>
                </a:path>
              </a:pathLst>
            </a:custGeom>
            <a:solidFill>
              <a:schemeClr val="accent1">
                <a:lumMod val="75000"/>
              </a:schemeClr>
            </a:solidFill>
            <a:ln w="3175">
              <a:solidFill>
                <a:schemeClr val="bg1"/>
              </a:solid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8" name="Freeform 911"/>
            <p:cNvSpPr>
              <a:spLocks/>
            </p:cNvSpPr>
            <p:nvPr/>
          </p:nvSpPr>
          <p:spPr bwMode="auto">
            <a:xfrm>
              <a:off x="3924340" y="4063279"/>
              <a:ext cx="1175954" cy="1155042"/>
            </a:xfrm>
            <a:custGeom>
              <a:avLst/>
              <a:gdLst/>
              <a:ahLst/>
              <a:cxnLst>
                <a:cxn ang="0">
                  <a:pos x="217" y="1434"/>
                </a:cxn>
                <a:cxn ang="0">
                  <a:pos x="267" y="1481"/>
                </a:cxn>
                <a:cxn ang="0">
                  <a:pos x="330" y="1578"/>
                </a:cxn>
                <a:cxn ang="0">
                  <a:pos x="390" y="1619"/>
                </a:cxn>
                <a:cxn ang="0">
                  <a:pos x="444" y="1629"/>
                </a:cxn>
                <a:cxn ang="0">
                  <a:pos x="579" y="1611"/>
                </a:cxn>
                <a:cxn ang="0">
                  <a:pos x="700" y="1589"/>
                </a:cxn>
                <a:cxn ang="0">
                  <a:pos x="933" y="1527"/>
                </a:cxn>
                <a:cxn ang="0">
                  <a:pos x="1049" y="1646"/>
                </a:cxn>
                <a:cxn ang="0">
                  <a:pos x="1211" y="1718"/>
                </a:cxn>
                <a:cxn ang="0">
                  <a:pos x="1436" y="1587"/>
                </a:cxn>
                <a:cxn ang="0">
                  <a:pos x="1401" y="1515"/>
                </a:cxn>
                <a:cxn ang="0">
                  <a:pos x="1360" y="1308"/>
                </a:cxn>
                <a:cxn ang="0">
                  <a:pos x="1307" y="1183"/>
                </a:cxn>
                <a:cxn ang="0">
                  <a:pos x="1385" y="1190"/>
                </a:cxn>
                <a:cxn ang="0">
                  <a:pos x="1688" y="1095"/>
                </a:cxn>
                <a:cxn ang="0">
                  <a:pos x="1816" y="739"/>
                </a:cxn>
                <a:cxn ang="0">
                  <a:pos x="1905" y="479"/>
                </a:cxn>
                <a:cxn ang="0">
                  <a:pos x="1694" y="447"/>
                </a:cxn>
                <a:cxn ang="0">
                  <a:pos x="1414" y="686"/>
                </a:cxn>
                <a:cxn ang="0">
                  <a:pos x="1163" y="789"/>
                </a:cxn>
                <a:cxn ang="0">
                  <a:pos x="923" y="581"/>
                </a:cxn>
                <a:cxn ang="0">
                  <a:pos x="993" y="457"/>
                </a:cxn>
                <a:cxn ang="0">
                  <a:pos x="1157" y="194"/>
                </a:cxn>
                <a:cxn ang="0">
                  <a:pos x="960" y="125"/>
                </a:cxn>
                <a:cxn ang="0">
                  <a:pos x="890" y="89"/>
                </a:cxn>
                <a:cxn ang="0">
                  <a:pos x="804" y="696"/>
                </a:cxn>
                <a:cxn ang="0">
                  <a:pos x="529" y="839"/>
                </a:cxn>
                <a:cxn ang="0">
                  <a:pos x="209" y="945"/>
                </a:cxn>
                <a:cxn ang="0">
                  <a:pos x="111" y="1019"/>
                </a:cxn>
                <a:cxn ang="0">
                  <a:pos x="5" y="1061"/>
                </a:cxn>
                <a:cxn ang="0">
                  <a:pos x="75" y="1010"/>
                </a:cxn>
                <a:cxn ang="0">
                  <a:pos x="205" y="959"/>
                </a:cxn>
                <a:cxn ang="0">
                  <a:pos x="431" y="783"/>
                </a:cxn>
                <a:cxn ang="0">
                  <a:pos x="682" y="727"/>
                </a:cxn>
                <a:cxn ang="0">
                  <a:pos x="782" y="18"/>
                </a:cxn>
                <a:cxn ang="0">
                  <a:pos x="919" y="93"/>
                </a:cxn>
                <a:cxn ang="0">
                  <a:pos x="1055" y="172"/>
                </a:cxn>
                <a:cxn ang="0">
                  <a:pos x="1064" y="422"/>
                </a:cxn>
                <a:cxn ang="0">
                  <a:pos x="973" y="563"/>
                </a:cxn>
                <a:cxn ang="0">
                  <a:pos x="970" y="741"/>
                </a:cxn>
                <a:cxn ang="0">
                  <a:pos x="1384" y="646"/>
                </a:cxn>
                <a:cxn ang="0">
                  <a:pos x="1540" y="523"/>
                </a:cxn>
                <a:cxn ang="0">
                  <a:pos x="1929" y="423"/>
                </a:cxn>
                <a:cxn ang="0">
                  <a:pos x="1871" y="714"/>
                </a:cxn>
                <a:cxn ang="0">
                  <a:pos x="1760" y="975"/>
                </a:cxn>
                <a:cxn ang="0">
                  <a:pos x="1441" y="1173"/>
                </a:cxn>
                <a:cxn ang="0">
                  <a:pos x="1323" y="1179"/>
                </a:cxn>
                <a:cxn ang="0">
                  <a:pos x="1316" y="1271"/>
                </a:cxn>
                <a:cxn ang="0">
                  <a:pos x="1420" y="1469"/>
                </a:cxn>
                <a:cxn ang="0">
                  <a:pos x="1471" y="1573"/>
                </a:cxn>
                <a:cxn ang="0">
                  <a:pos x="1276" y="1704"/>
                </a:cxn>
                <a:cxn ang="0">
                  <a:pos x="1028" y="1679"/>
                </a:cxn>
                <a:cxn ang="0">
                  <a:pos x="956" y="1523"/>
                </a:cxn>
                <a:cxn ang="0">
                  <a:pos x="719" y="1601"/>
                </a:cxn>
                <a:cxn ang="0">
                  <a:pos x="606" y="1625"/>
                </a:cxn>
                <a:cxn ang="0">
                  <a:pos x="424" y="1640"/>
                </a:cxn>
                <a:cxn ang="0">
                  <a:pos x="391" y="1633"/>
                </a:cxn>
                <a:cxn ang="0">
                  <a:pos x="331" y="1592"/>
                </a:cxn>
                <a:cxn ang="0">
                  <a:pos x="261" y="1490"/>
                </a:cxn>
                <a:cxn ang="0">
                  <a:pos x="217" y="1441"/>
                </a:cxn>
                <a:cxn ang="0">
                  <a:pos x="22" y="1109"/>
                </a:cxn>
              </a:cxnLst>
              <a:rect l="0" t="0" r="r" b="b"/>
              <a:pathLst>
                <a:path w="1969" h="1761">
                  <a:moveTo>
                    <a:pt x="16" y="1056"/>
                  </a:moveTo>
                  <a:lnTo>
                    <a:pt x="23" y="1085"/>
                  </a:lnTo>
                  <a:lnTo>
                    <a:pt x="21" y="1082"/>
                  </a:lnTo>
                  <a:lnTo>
                    <a:pt x="34" y="1098"/>
                  </a:lnTo>
                  <a:lnTo>
                    <a:pt x="33" y="1097"/>
                  </a:lnTo>
                  <a:lnTo>
                    <a:pt x="55" y="1116"/>
                  </a:lnTo>
                  <a:cubicBezTo>
                    <a:pt x="56" y="1117"/>
                    <a:pt x="57" y="1119"/>
                    <a:pt x="58" y="1121"/>
                  </a:cubicBezTo>
                  <a:lnTo>
                    <a:pt x="61" y="1133"/>
                  </a:lnTo>
                  <a:lnTo>
                    <a:pt x="57" y="1128"/>
                  </a:lnTo>
                  <a:lnTo>
                    <a:pt x="63" y="1132"/>
                  </a:lnTo>
                  <a:cubicBezTo>
                    <a:pt x="66" y="1133"/>
                    <a:pt x="68" y="1136"/>
                    <a:pt x="68" y="1139"/>
                  </a:cubicBezTo>
                  <a:lnTo>
                    <a:pt x="68" y="1204"/>
                  </a:lnTo>
                  <a:lnTo>
                    <a:pt x="67" y="1200"/>
                  </a:lnTo>
                  <a:lnTo>
                    <a:pt x="89" y="1242"/>
                  </a:lnTo>
                  <a:lnTo>
                    <a:pt x="114" y="1287"/>
                  </a:lnTo>
                  <a:lnTo>
                    <a:pt x="142" y="1326"/>
                  </a:lnTo>
                  <a:lnTo>
                    <a:pt x="158" y="1341"/>
                  </a:lnTo>
                  <a:cubicBezTo>
                    <a:pt x="159" y="1342"/>
                    <a:pt x="159" y="1343"/>
                    <a:pt x="160" y="1345"/>
                  </a:cubicBezTo>
                  <a:lnTo>
                    <a:pt x="163" y="1358"/>
                  </a:lnTo>
                  <a:lnTo>
                    <a:pt x="161" y="1354"/>
                  </a:lnTo>
                  <a:lnTo>
                    <a:pt x="167" y="1360"/>
                  </a:lnTo>
                  <a:lnTo>
                    <a:pt x="187" y="1387"/>
                  </a:lnTo>
                  <a:cubicBezTo>
                    <a:pt x="188" y="1389"/>
                    <a:pt x="189" y="1390"/>
                    <a:pt x="189" y="1392"/>
                  </a:cubicBezTo>
                  <a:lnTo>
                    <a:pt x="189" y="1405"/>
                  </a:lnTo>
                  <a:lnTo>
                    <a:pt x="181" y="1397"/>
                  </a:lnTo>
                  <a:lnTo>
                    <a:pt x="187" y="1397"/>
                  </a:lnTo>
                  <a:cubicBezTo>
                    <a:pt x="189" y="1397"/>
                    <a:pt x="192" y="1398"/>
                    <a:pt x="193" y="1400"/>
                  </a:cubicBezTo>
                  <a:lnTo>
                    <a:pt x="215" y="1426"/>
                  </a:lnTo>
                  <a:cubicBezTo>
                    <a:pt x="217" y="1427"/>
                    <a:pt x="217" y="1429"/>
                    <a:pt x="217" y="1431"/>
                  </a:cubicBezTo>
                  <a:lnTo>
                    <a:pt x="217" y="1434"/>
                  </a:lnTo>
                  <a:lnTo>
                    <a:pt x="209" y="1426"/>
                  </a:lnTo>
                  <a:lnTo>
                    <a:pt x="213" y="1426"/>
                  </a:lnTo>
                  <a:lnTo>
                    <a:pt x="225" y="1426"/>
                  </a:lnTo>
                  <a:cubicBezTo>
                    <a:pt x="230" y="1426"/>
                    <a:pt x="233" y="1430"/>
                    <a:pt x="233" y="1434"/>
                  </a:cubicBezTo>
                  <a:lnTo>
                    <a:pt x="233" y="1441"/>
                  </a:lnTo>
                  <a:lnTo>
                    <a:pt x="225" y="1433"/>
                  </a:lnTo>
                  <a:lnTo>
                    <a:pt x="235" y="1433"/>
                  </a:lnTo>
                  <a:cubicBezTo>
                    <a:pt x="238" y="1433"/>
                    <a:pt x="241" y="1435"/>
                    <a:pt x="242" y="1438"/>
                  </a:cubicBezTo>
                  <a:cubicBezTo>
                    <a:pt x="244" y="1441"/>
                    <a:pt x="243" y="1444"/>
                    <a:pt x="241" y="1446"/>
                  </a:cubicBezTo>
                  <a:lnTo>
                    <a:pt x="237" y="1450"/>
                  </a:lnTo>
                  <a:lnTo>
                    <a:pt x="237" y="1438"/>
                  </a:lnTo>
                  <a:lnTo>
                    <a:pt x="241" y="1442"/>
                  </a:lnTo>
                  <a:cubicBezTo>
                    <a:pt x="244" y="1445"/>
                    <a:pt x="244" y="1450"/>
                    <a:pt x="241" y="1453"/>
                  </a:cubicBezTo>
                  <a:lnTo>
                    <a:pt x="237" y="1456"/>
                  </a:lnTo>
                  <a:lnTo>
                    <a:pt x="236" y="1444"/>
                  </a:lnTo>
                  <a:lnTo>
                    <a:pt x="246" y="1450"/>
                  </a:lnTo>
                  <a:lnTo>
                    <a:pt x="234" y="1453"/>
                  </a:lnTo>
                  <a:lnTo>
                    <a:pt x="237" y="1447"/>
                  </a:lnTo>
                  <a:cubicBezTo>
                    <a:pt x="239" y="1444"/>
                    <a:pt x="241" y="1442"/>
                    <a:pt x="244" y="1442"/>
                  </a:cubicBezTo>
                  <a:lnTo>
                    <a:pt x="248" y="1442"/>
                  </a:lnTo>
                  <a:cubicBezTo>
                    <a:pt x="249" y="1442"/>
                    <a:pt x="250" y="1443"/>
                    <a:pt x="251" y="1443"/>
                  </a:cubicBezTo>
                  <a:lnTo>
                    <a:pt x="258" y="1447"/>
                  </a:lnTo>
                  <a:cubicBezTo>
                    <a:pt x="258" y="1447"/>
                    <a:pt x="259" y="1447"/>
                    <a:pt x="260" y="1448"/>
                  </a:cubicBezTo>
                  <a:lnTo>
                    <a:pt x="269" y="1458"/>
                  </a:lnTo>
                  <a:cubicBezTo>
                    <a:pt x="271" y="1459"/>
                    <a:pt x="272" y="1461"/>
                    <a:pt x="272" y="1463"/>
                  </a:cubicBezTo>
                  <a:lnTo>
                    <a:pt x="272" y="1476"/>
                  </a:lnTo>
                  <a:lnTo>
                    <a:pt x="272" y="1486"/>
                  </a:lnTo>
                  <a:lnTo>
                    <a:pt x="272" y="1489"/>
                  </a:lnTo>
                  <a:lnTo>
                    <a:pt x="264" y="1481"/>
                  </a:lnTo>
                  <a:lnTo>
                    <a:pt x="267" y="1481"/>
                  </a:lnTo>
                  <a:cubicBezTo>
                    <a:pt x="269" y="1481"/>
                    <a:pt x="271" y="1482"/>
                    <a:pt x="273" y="1484"/>
                  </a:cubicBezTo>
                  <a:lnTo>
                    <a:pt x="276" y="1487"/>
                  </a:lnTo>
                  <a:cubicBezTo>
                    <a:pt x="279" y="1490"/>
                    <a:pt x="279" y="1495"/>
                    <a:pt x="276" y="1498"/>
                  </a:cubicBezTo>
                  <a:lnTo>
                    <a:pt x="273" y="1502"/>
                  </a:lnTo>
                  <a:lnTo>
                    <a:pt x="274" y="1492"/>
                  </a:lnTo>
                  <a:lnTo>
                    <a:pt x="277" y="1499"/>
                  </a:lnTo>
                  <a:cubicBezTo>
                    <a:pt x="278" y="1501"/>
                    <a:pt x="278" y="1504"/>
                    <a:pt x="277" y="1507"/>
                  </a:cubicBezTo>
                  <a:lnTo>
                    <a:pt x="270" y="1517"/>
                  </a:lnTo>
                  <a:lnTo>
                    <a:pt x="264" y="1504"/>
                  </a:lnTo>
                  <a:lnTo>
                    <a:pt x="270" y="1504"/>
                  </a:lnTo>
                  <a:cubicBezTo>
                    <a:pt x="272" y="1504"/>
                    <a:pt x="274" y="1505"/>
                    <a:pt x="276" y="1507"/>
                  </a:cubicBezTo>
                  <a:lnTo>
                    <a:pt x="279" y="1510"/>
                  </a:lnTo>
                  <a:lnTo>
                    <a:pt x="277" y="1508"/>
                  </a:lnTo>
                  <a:lnTo>
                    <a:pt x="283" y="1511"/>
                  </a:lnTo>
                  <a:lnTo>
                    <a:pt x="280" y="1511"/>
                  </a:lnTo>
                  <a:lnTo>
                    <a:pt x="283" y="1511"/>
                  </a:lnTo>
                  <a:cubicBezTo>
                    <a:pt x="286" y="1511"/>
                    <a:pt x="289" y="1513"/>
                    <a:pt x="290" y="1516"/>
                  </a:cubicBezTo>
                  <a:lnTo>
                    <a:pt x="294" y="1526"/>
                  </a:lnTo>
                  <a:lnTo>
                    <a:pt x="292" y="1523"/>
                  </a:lnTo>
                  <a:lnTo>
                    <a:pt x="295" y="1526"/>
                  </a:lnTo>
                  <a:cubicBezTo>
                    <a:pt x="296" y="1528"/>
                    <a:pt x="297" y="1530"/>
                    <a:pt x="297" y="1532"/>
                  </a:cubicBezTo>
                  <a:lnTo>
                    <a:pt x="297" y="1541"/>
                  </a:lnTo>
                  <a:cubicBezTo>
                    <a:pt x="297" y="1543"/>
                    <a:pt x="296" y="1545"/>
                    <a:pt x="295" y="1547"/>
                  </a:cubicBezTo>
                  <a:lnTo>
                    <a:pt x="292" y="1550"/>
                  </a:lnTo>
                  <a:lnTo>
                    <a:pt x="291" y="1539"/>
                  </a:lnTo>
                  <a:lnTo>
                    <a:pt x="320" y="1565"/>
                  </a:lnTo>
                  <a:cubicBezTo>
                    <a:pt x="322" y="1566"/>
                    <a:pt x="323" y="1568"/>
                    <a:pt x="323" y="1571"/>
                  </a:cubicBezTo>
                  <a:lnTo>
                    <a:pt x="323" y="1574"/>
                  </a:lnTo>
                  <a:lnTo>
                    <a:pt x="320" y="1568"/>
                  </a:lnTo>
                  <a:lnTo>
                    <a:pt x="330" y="1578"/>
                  </a:lnTo>
                  <a:lnTo>
                    <a:pt x="324" y="1576"/>
                  </a:lnTo>
                  <a:lnTo>
                    <a:pt x="331" y="1576"/>
                  </a:lnTo>
                  <a:cubicBezTo>
                    <a:pt x="333" y="1576"/>
                    <a:pt x="335" y="1576"/>
                    <a:pt x="336" y="1578"/>
                  </a:cubicBezTo>
                  <a:lnTo>
                    <a:pt x="343" y="1584"/>
                  </a:lnTo>
                  <a:lnTo>
                    <a:pt x="337" y="1582"/>
                  </a:lnTo>
                  <a:lnTo>
                    <a:pt x="340" y="1582"/>
                  </a:lnTo>
                  <a:cubicBezTo>
                    <a:pt x="342" y="1582"/>
                    <a:pt x="344" y="1583"/>
                    <a:pt x="346" y="1584"/>
                  </a:cubicBezTo>
                  <a:lnTo>
                    <a:pt x="349" y="1588"/>
                  </a:lnTo>
                  <a:lnTo>
                    <a:pt x="355" y="1594"/>
                  </a:lnTo>
                  <a:lnTo>
                    <a:pt x="342" y="1600"/>
                  </a:lnTo>
                  <a:lnTo>
                    <a:pt x="342" y="1593"/>
                  </a:lnTo>
                  <a:cubicBezTo>
                    <a:pt x="342" y="1589"/>
                    <a:pt x="345" y="1585"/>
                    <a:pt x="350" y="1585"/>
                  </a:cubicBezTo>
                  <a:lnTo>
                    <a:pt x="353" y="1585"/>
                  </a:lnTo>
                  <a:lnTo>
                    <a:pt x="369" y="1585"/>
                  </a:lnTo>
                  <a:lnTo>
                    <a:pt x="380" y="1585"/>
                  </a:lnTo>
                  <a:lnTo>
                    <a:pt x="380" y="1601"/>
                  </a:lnTo>
                  <a:lnTo>
                    <a:pt x="366" y="1601"/>
                  </a:lnTo>
                  <a:cubicBezTo>
                    <a:pt x="362" y="1601"/>
                    <a:pt x="359" y="1599"/>
                    <a:pt x="358" y="1595"/>
                  </a:cubicBezTo>
                  <a:cubicBezTo>
                    <a:pt x="357" y="1592"/>
                    <a:pt x="359" y="1588"/>
                    <a:pt x="362" y="1586"/>
                  </a:cubicBezTo>
                  <a:lnTo>
                    <a:pt x="368" y="1583"/>
                  </a:lnTo>
                  <a:cubicBezTo>
                    <a:pt x="370" y="1582"/>
                    <a:pt x="372" y="1582"/>
                    <a:pt x="374" y="1582"/>
                  </a:cubicBezTo>
                  <a:lnTo>
                    <a:pt x="387" y="1586"/>
                  </a:lnTo>
                  <a:lnTo>
                    <a:pt x="385" y="1585"/>
                  </a:lnTo>
                  <a:lnTo>
                    <a:pt x="388" y="1585"/>
                  </a:lnTo>
                  <a:cubicBezTo>
                    <a:pt x="392" y="1585"/>
                    <a:pt x="396" y="1589"/>
                    <a:pt x="396" y="1593"/>
                  </a:cubicBezTo>
                  <a:lnTo>
                    <a:pt x="396" y="1597"/>
                  </a:lnTo>
                  <a:cubicBezTo>
                    <a:pt x="396" y="1598"/>
                    <a:pt x="396" y="1599"/>
                    <a:pt x="395" y="1600"/>
                  </a:cubicBezTo>
                  <a:lnTo>
                    <a:pt x="389" y="1613"/>
                  </a:lnTo>
                  <a:lnTo>
                    <a:pt x="390" y="1610"/>
                  </a:lnTo>
                  <a:lnTo>
                    <a:pt x="390" y="1619"/>
                  </a:lnTo>
                  <a:lnTo>
                    <a:pt x="387" y="1614"/>
                  </a:lnTo>
                  <a:lnTo>
                    <a:pt x="394" y="1620"/>
                  </a:lnTo>
                  <a:lnTo>
                    <a:pt x="380" y="1626"/>
                  </a:lnTo>
                  <a:lnTo>
                    <a:pt x="380" y="1619"/>
                  </a:lnTo>
                  <a:cubicBezTo>
                    <a:pt x="380" y="1615"/>
                    <a:pt x="384" y="1611"/>
                    <a:pt x="388" y="1611"/>
                  </a:cubicBezTo>
                  <a:lnTo>
                    <a:pt x="398" y="1611"/>
                  </a:lnTo>
                  <a:cubicBezTo>
                    <a:pt x="400" y="1611"/>
                    <a:pt x="402" y="1612"/>
                    <a:pt x="403" y="1614"/>
                  </a:cubicBezTo>
                  <a:lnTo>
                    <a:pt x="406" y="1617"/>
                  </a:lnTo>
                  <a:lnTo>
                    <a:pt x="401" y="1615"/>
                  </a:lnTo>
                  <a:lnTo>
                    <a:pt x="404" y="1615"/>
                  </a:lnTo>
                  <a:lnTo>
                    <a:pt x="398" y="1617"/>
                  </a:lnTo>
                  <a:lnTo>
                    <a:pt x="401" y="1614"/>
                  </a:lnTo>
                  <a:cubicBezTo>
                    <a:pt x="403" y="1612"/>
                    <a:pt x="405" y="1611"/>
                    <a:pt x="407" y="1611"/>
                  </a:cubicBezTo>
                  <a:lnTo>
                    <a:pt x="410" y="1611"/>
                  </a:lnTo>
                  <a:lnTo>
                    <a:pt x="417" y="1611"/>
                  </a:lnTo>
                  <a:cubicBezTo>
                    <a:pt x="421" y="1611"/>
                    <a:pt x="425" y="1615"/>
                    <a:pt x="425" y="1619"/>
                  </a:cubicBezTo>
                  <a:lnTo>
                    <a:pt x="425" y="1623"/>
                  </a:lnTo>
                  <a:lnTo>
                    <a:pt x="425" y="1626"/>
                  </a:lnTo>
                  <a:lnTo>
                    <a:pt x="420" y="1619"/>
                  </a:lnTo>
                  <a:lnTo>
                    <a:pt x="427" y="1622"/>
                  </a:lnTo>
                  <a:lnTo>
                    <a:pt x="415" y="1629"/>
                  </a:lnTo>
                  <a:lnTo>
                    <a:pt x="415" y="1626"/>
                  </a:lnTo>
                  <a:cubicBezTo>
                    <a:pt x="415" y="1623"/>
                    <a:pt x="417" y="1620"/>
                    <a:pt x="420" y="1618"/>
                  </a:cubicBezTo>
                  <a:cubicBezTo>
                    <a:pt x="423" y="1617"/>
                    <a:pt x="427" y="1618"/>
                    <a:pt x="429" y="1620"/>
                  </a:cubicBezTo>
                  <a:lnTo>
                    <a:pt x="432" y="1623"/>
                  </a:lnTo>
                  <a:lnTo>
                    <a:pt x="418" y="1629"/>
                  </a:lnTo>
                  <a:lnTo>
                    <a:pt x="418" y="1626"/>
                  </a:lnTo>
                  <a:cubicBezTo>
                    <a:pt x="418" y="1623"/>
                    <a:pt x="420" y="1620"/>
                    <a:pt x="423" y="1619"/>
                  </a:cubicBezTo>
                  <a:cubicBezTo>
                    <a:pt x="425" y="1617"/>
                    <a:pt x="429" y="1618"/>
                    <a:pt x="431" y="1619"/>
                  </a:cubicBezTo>
                  <a:lnTo>
                    <a:pt x="444" y="1629"/>
                  </a:lnTo>
                  <a:cubicBezTo>
                    <a:pt x="446" y="1631"/>
                    <a:pt x="447" y="1633"/>
                    <a:pt x="447" y="1635"/>
                  </a:cubicBezTo>
                  <a:cubicBezTo>
                    <a:pt x="447" y="1637"/>
                    <a:pt x="446" y="1640"/>
                    <a:pt x="445" y="1641"/>
                  </a:cubicBezTo>
                  <a:lnTo>
                    <a:pt x="435" y="1651"/>
                  </a:lnTo>
                  <a:lnTo>
                    <a:pt x="435" y="1640"/>
                  </a:lnTo>
                  <a:lnTo>
                    <a:pt x="438" y="1643"/>
                  </a:lnTo>
                  <a:lnTo>
                    <a:pt x="425" y="1649"/>
                  </a:lnTo>
                  <a:lnTo>
                    <a:pt x="425" y="1645"/>
                  </a:lnTo>
                  <a:cubicBezTo>
                    <a:pt x="425" y="1643"/>
                    <a:pt x="426" y="1640"/>
                    <a:pt x="428" y="1638"/>
                  </a:cubicBezTo>
                  <a:cubicBezTo>
                    <a:pt x="431" y="1637"/>
                    <a:pt x="434" y="1637"/>
                    <a:pt x="436" y="1638"/>
                  </a:cubicBezTo>
                  <a:lnTo>
                    <a:pt x="443" y="1641"/>
                  </a:lnTo>
                  <a:lnTo>
                    <a:pt x="441" y="1641"/>
                  </a:lnTo>
                  <a:lnTo>
                    <a:pt x="454" y="1644"/>
                  </a:lnTo>
                  <a:lnTo>
                    <a:pt x="474" y="1651"/>
                  </a:lnTo>
                  <a:lnTo>
                    <a:pt x="471" y="1650"/>
                  </a:lnTo>
                  <a:lnTo>
                    <a:pt x="474" y="1650"/>
                  </a:lnTo>
                  <a:cubicBezTo>
                    <a:pt x="475" y="1650"/>
                    <a:pt x="475" y="1650"/>
                    <a:pt x="476" y="1651"/>
                  </a:cubicBezTo>
                  <a:lnTo>
                    <a:pt x="489" y="1654"/>
                  </a:lnTo>
                  <a:lnTo>
                    <a:pt x="483" y="1654"/>
                  </a:lnTo>
                  <a:lnTo>
                    <a:pt x="531" y="1629"/>
                  </a:lnTo>
                  <a:lnTo>
                    <a:pt x="527" y="1633"/>
                  </a:lnTo>
                  <a:lnTo>
                    <a:pt x="537" y="1607"/>
                  </a:lnTo>
                  <a:cubicBezTo>
                    <a:pt x="537" y="1605"/>
                    <a:pt x="539" y="1603"/>
                    <a:pt x="541" y="1602"/>
                  </a:cubicBezTo>
                  <a:lnTo>
                    <a:pt x="547" y="1599"/>
                  </a:lnTo>
                  <a:cubicBezTo>
                    <a:pt x="548" y="1599"/>
                    <a:pt x="549" y="1598"/>
                    <a:pt x="551" y="1598"/>
                  </a:cubicBezTo>
                  <a:lnTo>
                    <a:pt x="557" y="1598"/>
                  </a:lnTo>
                  <a:cubicBezTo>
                    <a:pt x="558" y="1598"/>
                    <a:pt x="559" y="1598"/>
                    <a:pt x="560" y="1599"/>
                  </a:cubicBezTo>
                  <a:lnTo>
                    <a:pt x="569" y="1602"/>
                  </a:lnTo>
                  <a:cubicBezTo>
                    <a:pt x="570" y="1602"/>
                    <a:pt x="571" y="1603"/>
                    <a:pt x="571" y="1603"/>
                  </a:cubicBezTo>
                  <a:lnTo>
                    <a:pt x="584" y="1613"/>
                  </a:lnTo>
                  <a:lnTo>
                    <a:pt x="579" y="1611"/>
                  </a:lnTo>
                  <a:lnTo>
                    <a:pt x="595" y="1611"/>
                  </a:lnTo>
                  <a:lnTo>
                    <a:pt x="611" y="1611"/>
                  </a:lnTo>
                  <a:cubicBezTo>
                    <a:pt x="613" y="1611"/>
                    <a:pt x="615" y="1612"/>
                    <a:pt x="617" y="1614"/>
                  </a:cubicBezTo>
                  <a:lnTo>
                    <a:pt x="623" y="1620"/>
                  </a:lnTo>
                  <a:lnTo>
                    <a:pt x="621" y="1619"/>
                  </a:lnTo>
                  <a:lnTo>
                    <a:pt x="628" y="1622"/>
                  </a:lnTo>
                  <a:lnTo>
                    <a:pt x="618" y="1623"/>
                  </a:lnTo>
                  <a:lnTo>
                    <a:pt x="625" y="1617"/>
                  </a:lnTo>
                  <a:lnTo>
                    <a:pt x="622" y="1623"/>
                  </a:lnTo>
                  <a:lnTo>
                    <a:pt x="622" y="1619"/>
                  </a:lnTo>
                  <a:cubicBezTo>
                    <a:pt x="622" y="1618"/>
                    <a:pt x="623" y="1618"/>
                    <a:pt x="623" y="1617"/>
                  </a:cubicBezTo>
                  <a:lnTo>
                    <a:pt x="626" y="1607"/>
                  </a:lnTo>
                  <a:lnTo>
                    <a:pt x="629" y="1592"/>
                  </a:lnTo>
                  <a:cubicBezTo>
                    <a:pt x="629" y="1589"/>
                    <a:pt x="631" y="1587"/>
                    <a:pt x="634" y="1586"/>
                  </a:cubicBezTo>
                  <a:cubicBezTo>
                    <a:pt x="637" y="1585"/>
                    <a:pt x="639" y="1585"/>
                    <a:pt x="642" y="1587"/>
                  </a:cubicBezTo>
                  <a:lnTo>
                    <a:pt x="654" y="1597"/>
                  </a:lnTo>
                  <a:cubicBezTo>
                    <a:pt x="656" y="1598"/>
                    <a:pt x="658" y="1601"/>
                    <a:pt x="658" y="1603"/>
                  </a:cubicBezTo>
                  <a:lnTo>
                    <a:pt x="658" y="1610"/>
                  </a:lnTo>
                  <a:lnTo>
                    <a:pt x="650" y="1602"/>
                  </a:lnTo>
                  <a:lnTo>
                    <a:pt x="656" y="1602"/>
                  </a:lnTo>
                  <a:lnTo>
                    <a:pt x="662" y="1602"/>
                  </a:lnTo>
                  <a:lnTo>
                    <a:pt x="672" y="1602"/>
                  </a:lnTo>
                  <a:lnTo>
                    <a:pt x="666" y="1604"/>
                  </a:lnTo>
                  <a:lnTo>
                    <a:pt x="669" y="1601"/>
                  </a:lnTo>
                  <a:cubicBezTo>
                    <a:pt x="671" y="1599"/>
                    <a:pt x="674" y="1598"/>
                    <a:pt x="677" y="1599"/>
                  </a:cubicBezTo>
                  <a:lnTo>
                    <a:pt x="690" y="1602"/>
                  </a:lnTo>
                  <a:lnTo>
                    <a:pt x="682" y="1604"/>
                  </a:lnTo>
                  <a:lnTo>
                    <a:pt x="692" y="1594"/>
                  </a:lnTo>
                  <a:cubicBezTo>
                    <a:pt x="692" y="1594"/>
                    <a:pt x="693" y="1593"/>
                    <a:pt x="694" y="1593"/>
                  </a:cubicBezTo>
                  <a:lnTo>
                    <a:pt x="700" y="1589"/>
                  </a:lnTo>
                  <a:cubicBezTo>
                    <a:pt x="701" y="1589"/>
                    <a:pt x="703" y="1589"/>
                    <a:pt x="704" y="1589"/>
                  </a:cubicBezTo>
                  <a:lnTo>
                    <a:pt x="707" y="1589"/>
                  </a:lnTo>
                  <a:lnTo>
                    <a:pt x="704" y="1589"/>
                  </a:lnTo>
                  <a:lnTo>
                    <a:pt x="714" y="1586"/>
                  </a:lnTo>
                  <a:cubicBezTo>
                    <a:pt x="715" y="1585"/>
                    <a:pt x="716" y="1585"/>
                    <a:pt x="717" y="1585"/>
                  </a:cubicBezTo>
                  <a:lnTo>
                    <a:pt x="720" y="1585"/>
                  </a:lnTo>
                  <a:lnTo>
                    <a:pt x="716" y="1586"/>
                  </a:lnTo>
                  <a:lnTo>
                    <a:pt x="738" y="1573"/>
                  </a:lnTo>
                  <a:lnTo>
                    <a:pt x="737" y="1574"/>
                  </a:lnTo>
                  <a:lnTo>
                    <a:pt x="762" y="1552"/>
                  </a:lnTo>
                  <a:lnTo>
                    <a:pt x="760" y="1554"/>
                  </a:lnTo>
                  <a:lnTo>
                    <a:pt x="770" y="1535"/>
                  </a:lnTo>
                  <a:lnTo>
                    <a:pt x="777" y="1524"/>
                  </a:lnTo>
                  <a:cubicBezTo>
                    <a:pt x="778" y="1522"/>
                    <a:pt x="780" y="1521"/>
                    <a:pt x="782" y="1521"/>
                  </a:cubicBezTo>
                  <a:lnTo>
                    <a:pt x="794" y="1517"/>
                  </a:lnTo>
                  <a:cubicBezTo>
                    <a:pt x="796" y="1517"/>
                    <a:pt x="797" y="1517"/>
                    <a:pt x="799" y="1518"/>
                  </a:cubicBezTo>
                  <a:lnTo>
                    <a:pt x="808" y="1521"/>
                  </a:lnTo>
                  <a:lnTo>
                    <a:pt x="844" y="1534"/>
                  </a:lnTo>
                  <a:lnTo>
                    <a:pt x="841" y="1533"/>
                  </a:lnTo>
                  <a:lnTo>
                    <a:pt x="886" y="1533"/>
                  </a:lnTo>
                  <a:cubicBezTo>
                    <a:pt x="887" y="1533"/>
                    <a:pt x="888" y="1534"/>
                    <a:pt x="889" y="1534"/>
                  </a:cubicBezTo>
                  <a:lnTo>
                    <a:pt x="902" y="1541"/>
                  </a:lnTo>
                  <a:lnTo>
                    <a:pt x="893" y="1542"/>
                  </a:lnTo>
                  <a:lnTo>
                    <a:pt x="896" y="1539"/>
                  </a:lnTo>
                  <a:cubicBezTo>
                    <a:pt x="897" y="1538"/>
                    <a:pt x="899" y="1537"/>
                    <a:pt x="900" y="1537"/>
                  </a:cubicBezTo>
                  <a:lnTo>
                    <a:pt x="919" y="1533"/>
                  </a:lnTo>
                  <a:lnTo>
                    <a:pt x="915" y="1536"/>
                  </a:lnTo>
                  <a:lnTo>
                    <a:pt x="921" y="1529"/>
                  </a:lnTo>
                  <a:cubicBezTo>
                    <a:pt x="923" y="1528"/>
                    <a:pt x="925" y="1527"/>
                    <a:pt x="927" y="1527"/>
                  </a:cubicBezTo>
                  <a:lnTo>
                    <a:pt x="933" y="1527"/>
                  </a:lnTo>
                  <a:lnTo>
                    <a:pt x="929" y="1528"/>
                  </a:lnTo>
                  <a:lnTo>
                    <a:pt x="939" y="1522"/>
                  </a:lnTo>
                  <a:lnTo>
                    <a:pt x="936" y="1524"/>
                  </a:lnTo>
                  <a:lnTo>
                    <a:pt x="943" y="1514"/>
                  </a:lnTo>
                  <a:cubicBezTo>
                    <a:pt x="943" y="1513"/>
                    <a:pt x="944" y="1512"/>
                    <a:pt x="945" y="1512"/>
                  </a:cubicBezTo>
                  <a:lnTo>
                    <a:pt x="968" y="1499"/>
                  </a:lnTo>
                  <a:lnTo>
                    <a:pt x="965" y="1502"/>
                  </a:lnTo>
                  <a:lnTo>
                    <a:pt x="968" y="1496"/>
                  </a:lnTo>
                  <a:cubicBezTo>
                    <a:pt x="969" y="1493"/>
                    <a:pt x="972" y="1491"/>
                    <a:pt x="975" y="1491"/>
                  </a:cubicBezTo>
                  <a:lnTo>
                    <a:pt x="978" y="1491"/>
                  </a:lnTo>
                  <a:cubicBezTo>
                    <a:pt x="979" y="1491"/>
                    <a:pt x="981" y="1491"/>
                    <a:pt x="982" y="1492"/>
                  </a:cubicBezTo>
                  <a:lnTo>
                    <a:pt x="988" y="1495"/>
                  </a:lnTo>
                  <a:cubicBezTo>
                    <a:pt x="989" y="1496"/>
                    <a:pt x="990" y="1496"/>
                    <a:pt x="990" y="1497"/>
                  </a:cubicBezTo>
                  <a:lnTo>
                    <a:pt x="993" y="1500"/>
                  </a:lnTo>
                  <a:cubicBezTo>
                    <a:pt x="995" y="1502"/>
                    <a:pt x="996" y="1504"/>
                    <a:pt x="996" y="1506"/>
                  </a:cubicBezTo>
                  <a:lnTo>
                    <a:pt x="996" y="1512"/>
                  </a:lnTo>
                  <a:lnTo>
                    <a:pt x="995" y="1508"/>
                  </a:lnTo>
                  <a:lnTo>
                    <a:pt x="1004" y="1524"/>
                  </a:lnTo>
                  <a:lnTo>
                    <a:pt x="997" y="1520"/>
                  </a:lnTo>
                  <a:lnTo>
                    <a:pt x="1000" y="1520"/>
                  </a:lnTo>
                  <a:cubicBezTo>
                    <a:pt x="1003" y="1520"/>
                    <a:pt x="1005" y="1521"/>
                    <a:pt x="1006" y="1523"/>
                  </a:cubicBezTo>
                  <a:lnTo>
                    <a:pt x="1057" y="1578"/>
                  </a:lnTo>
                  <a:cubicBezTo>
                    <a:pt x="1060" y="1581"/>
                    <a:pt x="1060" y="1585"/>
                    <a:pt x="1058" y="1588"/>
                  </a:cubicBezTo>
                  <a:lnTo>
                    <a:pt x="1052" y="1598"/>
                  </a:lnTo>
                  <a:lnTo>
                    <a:pt x="1053" y="1595"/>
                  </a:lnTo>
                  <a:lnTo>
                    <a:pt x="1050" y="1614"/>
                  </a:lnTo>
                  <a:lnTo>
                    <a:pt x="1050" y="1613"/>
                  </a:lnTo>
                  <a:lnTo>
                    <a:pt x="1050" y="1639"/>
                  </a:lnTo>
                  <a:lnTo>
                    <a:pt x="1050" y="1649"/>
                  </a:lnTo>
                  <a:lnTo>
                    <a:pt x="1049" y="1646"/>
                  </a:lnTo>
                  <a:lnTo>
                    <a:pt x="1053" y="1656"/>
                  </a:lnTo>
                  <a:cubicBezTo>
                    <a:pt x="1053" y="1658"/>
                    <a:pt x="1053" y="1660"/>
                    <a:pt x="1052" y="1662"/>
                  </a:cubicBezTo>
                  <a:lnTo>
                    <a:pt x="1046" y="1675"/>
                  </a:lnTo>
                  <a:lnTo>
                    <a:pt x="1043" y="1684"/>
                  </a:lnTo>
                  <a:lnTo>
                    <a:pt x="1043" y="1679"/>
                  </a:lnTo>
                  <a:lnTo>
                    <a:pt x="1047" y="1696"/>
                  </a:lnTo>
                  <a:lnTo>
                    <a:pt x="1045" y="1693"/>
                  </a:lnTo>
                  <a:lnTo>
                    <a:pt x="1058" y="1712"/>
                  </a:lnTo>
                  <a:cubicBezTo>
                    <a:pt x="1059" y="1714"/>
                    <a:pt x="1059" y="1715"/>
                    <a:pt x="1059" y="1717"/>
                  </a:cubicBezTo>
                  <a:lnTo>
                    <a:pt x="1059" y="1730"/>
                  </a:lnTo>
                  <a:lnTo>
                    <a:pt x="1054" y="1722"/>
                  </a:lnTo>
                  <a:lnTo>
                    <a:pt x="1092" y="1735"/>
                  </a:lnTo>
                  <a:lnTo>
                    <a:pt x="1090" y="1735"/>
                  </a:lnTo>
                  <a:lnTo>
                    <a:pt x="1106" y="1735"/>
                  </a:lnTo>
                  <a:lnTo>
                    <a:pt x="1100" y="1737"/>
                  </a:lnTo>
                  <a:lnTo>
                    <a:pt x="1120" y="1720"/>
                  </a:lnTo>
                  <a:lnTo>
                    <a:pt x="1119" y="1721"/>
                  </a:lnTo>
                  <a:lnTo>
                    <a:pt x="1135" y="1702"/>
                  </a:lnTo>
                  <a:cubicBezTo>
                    <a:pt x="1137" y="1699"/>
                    <a:pt x="1140" y="1698"/>
                    <a:pt x="1143" y="1699"/>
                  </a:cubicBezTo>
                  <a:cubicBezTo>
                    <a:pt x="1147" y="1701"/>
                    <a:pt x="1149" y="1704"/>
                    <a:pt x="1149" y="1707"/>
                  </a:cubicBezTo>
                  <a:lnTo>
                    <a:pt x="1149" y="1717"/>
                  </a:lnTo>
                  <a:lnTo>
                    <a:pt x="1147" y="1712"/>
                  </a:lnTo>
                  <a:lnTo>
                    <a:pt x="1170" y="1745"/>
                  </a:lnTo>
                  <a:lnTo>
                    <a:pt x="1164" y="1741"/>
                  </a:lnTo>
                  <a:lnTo>
                    <a:pt x="1187" y="1745"/>
                  </a:lnTo>
                  <a:lnTo>
                    <a:pt x="1180" y="1747"/>
                  </a:lnTo>
                  <a:lnTo>
                    <a:pt x="1196" y="1731"/>
                  </a:lnTo>
                  <a:lnTo>
                    <a:pt x="1202" y="1724"/>
                  </a:lnTo>
                  <a:lnTo>
                    <a:pt x="1205" y="1721"/>
                  </a:lnTo>
                  <a:cubicBezTo>
                    <a:pt x="1207" y="1719"/>
                    <a:pt x="1209" y="1718"/>
                    <a:pt x="1211" y="1718"/>
                  </a:cubicBezTo>
                  <a:lnTo>
                    <a:pt x="1220" y="1718"/>
                  </a:lnTo>
                  <a:lnTo>
                    <a:pt x="1217" y="1719"/>
                  </a:lnTo>
                  <a:lnTo>
                    <a:pt x="1255" y="1700"/>
                  </a:lnTo>
                  <a:lnTo>
                    <a:pt x="1254" y="1701"/>
                  </a:lnTo>
                  <a:lnTo>
                    <a:pt x="1267" y="1691"/>
                  </a:lnTo>
                  <a:cubicBezTo>
                    <a:pt x="1267" y="1690"/>
                    <a:pt x="1268" y="1690"/>
                    <a:pt x="1269" y="1690"/>
                  </a:cubicBezTo>
                  <a:lnTo>
                    <a:pt x="1294" y="1680"/>
                  </a:lnTo>
                  <a:lnTo>
                    <a:pt x="1290" y="1685"/>
                  </a:lnTo>
                  <a:lnTo>
                    <a:pt x="1296" y="1668"/>
                  </a:lnTo>
                  <a:cubicBezTo>
                    <a:pt x="1296" y="1667"/>
                    <a:pt x="1297" y="1666"/>
                    <a:pt x="1298" y="1665"/>
                  </a:cubicBezTo>
                  <a:lnTo>
                    <a:pt x="1314" y="1652"/>
                  </a:lnTo>
                  <a:lnTo>
                    <a:pt x="1343" y="1629"/>
                  </a:lnTo>
                  <a:cubicBezTo>
                    <a:pt x="1344" y="1629"/>
                    <a:pt x="1344" y="1629"/>
                    <a:pt x="1345" y="1628"/>
                  </a:cubicBezTo>
                  <a:lnTo>
                    <a:pt x="1373" y="1615"/>
                  </a:lnTo>
                  <a:lnTo>
                    <a:pt x="1369" y="1623"/>
                  </a:lnTo>
                  <a:lnTo>
                    <a:pt x="1369" y="1619"/>
                  </a:lnTo>
                  <a:cubicBezTo>
                    <a:pt x="1369" y="1616"/>
                    <a:pt x="1371" y="1613"/>
                    <a:pt x="1375" y="1612"/>
                  </a:cubicBezTo>
                  <a:lnTo>
                    <a:pt x="1397" y="1605"/>
                  </a:lnTo>
                  <a:cubicBezTo>
                    <a:pt x="1399" y="1605"/>
                    <a:pt x="1401" y="1605"/>
                    <a:pt x="1403" y="1606"/>
                  </a:cubicBezTo>
                  <a:lnTo>
                    <a:pt x="1415" y="1612"/>
                  </a:lnTo>
                  <a:lnTo>
                    <a:pt x="1412" y="1611"/>
                  </a:lnTo>
                  <a:lnTo>
                    <a:pt x="1421" y="1611"/>
                  </a:lnTo>
                  <a:cubicBezTo>
                    <a:pt x="1424" y="1611"/>
                    <a:pt x="1426" y="1612"/>
                    <a:pt x="1427" y="1614"/>
                  </a:cubicBezTo>
                  <a:lnTo>
                    <a:pt x="1434" y="1620"/>
                  </a:lnTo>
                  <a:lnTo>
                    <a:pt x="1424" y="1619"/>
                  </a:lnTo>
                  <a:lnTo>
                    <a:pt x="1437" y="1612"/>
                  </a:lnTo>
                  <a:lnTo>
                    <a:pt x="1433" y="1619"/>
                  </a:lnTo>
                  <a:lnTo>
                    <a:pt x="1433" y="1603"/>
                  </a:lnTo>
                  <a:lnTo>
                    <a:pt x="1433" y="1593"/>
                  </a:lnTo>
                  <a:cubicBezTo>
                    <a:pt x="1433" y="1591"/>
                    <a:pt x="1434" y="1588"/>
                    <a:pt x="1436" y="1587"/>
                  </a:cubicBezTo>
                  <a:lnTo>
                    <a:pt x="1448" y="1577"/>
                  </a:lnTo>
                  <a:cubicBezTo>
                    <a:pt x="1449" y="1577"/>
                    <a:pt x="1449" y="1577"/>
                    <a:pt x="1450" y="1576"/>
                  </a:cubicBezTo>
                  <a:lnTo>
                    <a:pt x="1456" y="1573"/>
                  </a:lnTo>
                  <a:lnTo>
                    <a:pt x="1452" y="1578"/>
                  </a:lnTo>
                  <a:lnTo>
                    <a:pt x="1455" y="1568"/>
                  </a:lnTo>
                  <a:cubicBezTo>
                    <a:pt x="1456" y="1567"/>
                    <a:pt x="1456" y="1566"/>
                    <a:pt x="1457" y="1565"/>
                  </a:cubicBezTo>
                  <a:lnTo>
                    <a:pt x="1464" y="1558"/>
                  </a:lnTo>
                  <a:lnTo>
                    <a:pt x="1462" y="1561"/>
                  </a:lnTo>
                  <a:lnTo>
                    <a:pt x="1465" y="1554"/>
                  </a:lnTo>
                  <a:lnTo>
                    <a:pt x="1468" y="1548"/>
                  </a:lnTo>
                  <a:lnTo>
                    <a:pt x="1475" y="1537"/>
                  </a:lnTo>
                  <a:lnTo>
                    <a:pt x="1474" y="1541"/>
                  </a:lnTo>
                  <a:lnTo>
                    <a:pt x="1474" y="1522"/>
                  </a:lnTo>
                  <a:cubicBezTo>
                    <a:pt x="1474" y="1520"/>
                    <a:pt x="1475" y="1518"/>
                    <a:pt x="1476" y="1516"/>
                  </a:cubicBezTo>
                  <a:lnTo>
                    <a:pt x="1483" y="1510"/>
                  </a:lnTo>
                  <a:lnTo>
                    <a:pt x="1480" y="1515"/>
                  </a:lnTo>
                  <a:lnTo>
                    <a:pt x="1480" y="1512"/>
                  </a:lnTo>
                  <a:lnTo>
                    <a:pt x="1482" y="1517"/>
                  </a:lnTo>
                  <a:lnTo>
                    <a:pt x="1469" y="1501"/>
                  </a:lnTo>
                  <a:lnTo>
                    <a:pt x="1472" y="1503"/>
                  </a:lnTo>
                  <a:lnTo>
                    <a:pt x="1466" y="1500"/>
                  </a:lnTo>
                  <a:lnTo>
                    <a:pt x="1473" y="1499"/>
                  </a:lnTo>
                  <a:lnTo>
                    <a:pt x="1458" y="1509"/>
                  </a:lnTo>
                  <a:lnTo>
                    <a:pt x="1442" y="1519"/>
                  </a:lnTo>
                  <a:cubicBezTo>
                    <a:pt x="1438" y="1521"/>
                    <a:pt x="1434" y="1520"/>
                    <a:pt x="1432" y="1518"/>
                  </a:cubicBezTo>
                  <a:lnTo>
                    <a:pt x="1425" y="1511"/>
                  </a:lnTo>
                  <a:lnTo>
                    <a:pt x="1434" y="1513"/>
                  </a:lnTo>
                  <a:lnTo>
                    <a:pt x="1412" y="1523"/>
                  </a:lnTo>
                  <a:cubicBezTo>
                    <a:pt x="1409" y="1524"/>
                    <a:pt x="1407" y="1524"/>
                    <a:pt x="1404" y="1522"/>
                  </a:cubicBezTo>
                  <a:cubicBezTo>
                    <a:pt x="1402" y="1521"/>
                    <a:pt x="1401" y="1518"/>
                    <a:pt x="1401" y="1515"/>
                  </a:cubicBezTo>
                  <a:lnTo>
                    <a:pt x="1401" y="1512"/>
                  </a:lnTo>
                  <a:cubicBezTo>
                    <a:pt x="1401" y="1511"/>
                    <a:pt x="1401" y="1510"/>
                    <a:pt x="1401" y="1509"/>
                  </a:cubicBezTo>
                  <a:lnTo>
                    <a:pt x="1408" y="1496"/>
                  </a:lnTo>
                  <a:lnTo>
                    <a:pt x="1407" y="1499"/>
                  </a:lnTo>
                  <a:lnTo>
                    <a:pt x="1407" y="1493"/>
                  </a:lnTo>
                  <a:lnTo>
                    <a:pt x="1404" y="1471"/>
                  </a:lnTo>
                  <a:cubicBezTo>
                    <a:pt x="1404" y="1470"/>
                    <a:pt x="1404" y="1469"/>
                    <a:pt x="1404" y="1468"/>
                  </a:cubicBezTo>
                  <a:lnTo>
                    <a:pt x="1407" y="1452"/>
                  </a:lnTo>
                  <a:lnTo>
                    <a:pt x="1409" y="1459"/>
                  </a:lnTo>
                  <a:lnTo>
                    <a:pt x="1390" y="1440"/>
                  </a:lnTo>
                  <a:lnTo>
                    <a:pt x="1396" y="1442"/>
                  </a:lnTo>
                  <a:lnTo>
                    <a:pt x="1386" y="1442"/>
                  </a:lnTo>
                  <a:cubicBezTo>
                    <a:pt x="1382" y="1442"/>
                    <a:pt x="1379" y="1439"/>
                    <a:pt x="1378" y="1435"/>
                  </a:cubicBezTo>
                  <a:lnTo>
                    <a:pt x="1375" y="1413"/>
                  </a:lnTo>
                  <a:lnTo>
                    <a:pt x="1381" y="1419"/>
                  </a:lnTo>
                  <a:lnTo>
                    <a:pt x="1356" y="1413"/>
                  </a:lnTo>
                  <a:cubicBezTo>
                    <a:pt x="1352" y="1412"/>
                    <a:pt x="1350" y="1409"/>
                    <a:pt x="1350" y="1405"/>
                  </a:cubicBezTo>
                  <a:lnTo>
                    <a:pt x="1350" y="1385"/>
                  </a:lnTo>
                  <a:cubicBezTo>
                    <a:pt x="1350" y="1384"/>
                    <a:pt x="1350" y="1382"/>
                    <a:pt x="1351" y="1381"/>
                  </a:cubicBezTo>
                  <a:lnTo>
                    <a:pt x="1364" y="1364"/>
                  </a:lnTo>
                  <a:cubicBezTo>
                    <a:pt x="1366" y="1362"/>
                    <a:pt x="1368" y="1361"/>
                    <a:pt x="1370" y="1361"/>
                  </a:cubicBezTo>
                  <a:lnTo>
                    <a:pt x="1386" y="1361"/>
                  </a:lnTo>
                  <a:lnTo>
                    <a:pt x="1379" y="1366"/>
                  </a:lnTo>
                  <a:lnTo>
                    <a:pt x="1389" y="1346"/>
                  </a:lnTo>
                  <a:lnTo>
                    <a:pt x="1388" y="1351"/>
                  </a:lnTo>
                  <a:lnTo>
                    <a:pt x="1385" y="1328"/>
                  </a:lnTo>
                  <a:lnTo>
                    <a:pt x="1386" y="1331"/>
                  </a:lnTo>
                  <a:lnTo>
                    <a:pt x="1379" y="1318"/>
                  </a:lnTo>
                  <a:lnTo>
                    <a:pt x="1382" y="1321"/>
                  </a:lnTo>
                  <a:lnTo>
                    <a:pt x="1360" y="1308"/>
                  </a:lnTo>
                  <a:lnTo>
                    <a:pt x="1363" y="1309"/>
                  </a:lnTo>
                  <a:lnTo>
                    <a:pt x="1344" y="1306"/>
                  </a:lnTo>
                  <a:cubicBezTo>
                    <a:pt x="1342" y="1305"/>
                    <a:pt x="1340" y="1305"/>
                    <a:pt x="1339" y="1303"/>
                  </a:cubicBezTo>
                  <a:lnTo>
                    <a:pt x="1317" y="1281"/>
                  </a:lnTo>
                  <a:lnTo>
                    <a:pt x="1330" y="1279"/>
                  </a:lnTo>
                  <a:lnTo>
                    <a:pt x="1317" y="1302"/>
                  </a:lnTo>
                  <a:cubicBezTo>
                    <a:pt x="1316" y="1304"/>
                    <a:pt x="1313" y="1305"/>
                    <a:pt x="1311" y="1306"/>
                  </a:cubicBezTo>
                  <a:cubicBezTo>
                    <a:pt x="1308" y="1306"/>
                    <a:pt x="1306" y="1305"/>
                    <a:pt x="1304" y="1303"/>
                  </a:cubicBezTo>
                  <a:lnTo>
                    <a:pt x="1288" y="1287"/>
                  </a:lnTo>
                  <a:lnTo>
                    <a:pt x="1295" y="1289"/>
                  </a:lnTo>
                  <a:lnTo>
                    <a:pt x="1280" y="1293"/>
                  </a:lnTo>
                  <a:lnTo>
                    <a:pt x="1284" y="1290"/>
                  </a:lnTo>
                  <a:lnTo>
                    <a:pt x="1275" y="1303"/>
                  </a:lnTo>
                  <a:cubicBezTo>
                    <a:pt x="1273" y="1304"/>
                    <a:pt x="1272" y="1305"/>
                    <a:pt x="1269" y="1306"/>
                  </a:cubicBezTo>
                  <a:cubicBezTo>
                    <a:pt x="1267" y="1306"/>
                    <a:pt x="1265" y="1305"/>
                    <a:pt x="1263" y="1304"/>
                  </a:cubicBezTo>
                  <a:lnTo>
                    <a:pt x="1247" y="1291"/>
                  </a:lnTo>
                  <a:cubicBezTo>
                    <a:pt x="1244" y="1289"/>
                    <a:pt x="1243" y="1284"/>
                    <a:pt x="1245" y="1281"/>
                  </a:cubicBezTo>
                  <a:lnTo>
                    <a:pt x="1258" y="1258"/>
                  </a:lnTo>
                  <a:lnTo>
                    <a:pt x="1257" y="1264"/>
                  </a:lnTo>
                  <a:lnTo>
                    <a:pt x="1251" y="1241"/>
                  </a:lnTo>
                  <a:cubicBezTo>
                    <a:pt x="1251" y="1240"/>
                    <a:pt x="1251" y="1238"/>
                    <a:pt x="1251" y="1236"/>
                  </a:cubicBezTo>
                  <a:lnTo>
                    <a:pt x="1261" y="1213"/>
                  </a:lnTo>
                  <a:lnTo>
                    <a:pt x="1260" y="1216"/>
                  </a:lnTo>
                  <a:lnTo>
                    <a:pt x="1264" y="1190"/>
                  </a:lnTo>
                  <a:cubicBezTo>
                    <a:pt x="1264" y="1187"/>
                    <a:pt x="1266" y="1185"/>
                    <a:pt x="1268" y="1183"/>
                  </a:cubicBezTo>
                  <a:lnTo>
                    <a:pt x="1281" y="1177"/>
                  </a:lnTo>
                  <a:cubicBezTo>
                    <a:pt x="1284" y="1175"/>
                    <a:pt x="1288" y="1176"/>
                    <a:pt x="1290" y="1179"/>
                  </a:cubicBezTo>
                  <a:lnTo>
                    <a:pt x="1296" y="1185"/>
                  </a:lnTo>
                  <a:lnTo>
                    <a:pt x="1291" y="1183"/>
                  </a:lnTo>
                  <a:lnTo>
                    <a:pt x="1307" y="1183"/>
                  </a:lnTo>
                  <a:cubicBezTo>
                    <a:pt x="1308" y="1183"/>
                    <a:pt x="1310" y="1183"/>
                    <a:pt x="1311" y="1184"/>
                  </a:cubicBezTo>
                  <a:lnTo>
                    <a:pt x="1321" y="1190"/>
                  </a:lnTo>
                  <a:lnTo>
                    <a:pt x="1316" y="1189"/>
                  </a:lnTo>
                  <a:lnTo>
                    <a:pt x="1323" y="1189"/>
                  </a:lnTo>
                  <a:lnTo>
                    <a:pt x="1315" y="1197"/>
                  </a:lnTo>
                  <a:lnTo>
                    <a:pt x="1315" y="1187"/>
                  </a:lnTo>
                  <a:lnTo>
                    <a:pt x="1323" y="1195"/>
                  </a:lnTo>
                  <a:lnTo>
                    <a:pt x="1316" y="1195"/>
                  </a:lnTo>
                  <a:cubicBezTo>
                    <a:pt x="1315" y="1195"/>
                    <a:pt x="1313" y="1195"/>
                    <a:pt x="1312" y="1194"/>
                  </a:cubicBezTo>
                  <a:lnTo>
                    <a:pt x="1302" y="1188"/>
                  </a:lnTo>
                  <a:cubicBezTo>
                    <a:pt x="1299" y="1185"/>
                    <a:pt x="1298" y="1181"/>
                    <a:pt x="1299" y="1177"/>
                  </a:cubicBezTo>
                  <a:lnTo>
                    <a:pt x="1303" y="1171"/>
                  </a:lnTo>
                  <a:cubicBezTo>
                    <a:pt x="1304" y="1167"/>
                    <a:pt x="1309" y="1166"/>
                    <a:pt x="1312" y="1167"/>
                  </a:cubicBezTo>
                  <a:lnTo>
                    <a:pt x="1332" y="1173"/>
                  </a:lnTo>
                  <a:lnTo>
                    <a:pt x="1346" y="1176"/>
                  </a:lnTo>
                  <a:cubicBezTo>
                    <a:pt x="1349" y="1177"/>
                    <a:pt x="1351" y="1178"/>
                    <a:pt x="1352" y="1181"/>
                  </a:cubicBezTo>
                  <a:lnTo>
                    <a:pt x="1358" y="1194"/>
                  </a:lnTo>
                  <a:lnTo>
                    <a:pt x="1362" y="1204"/>
                  </a:lnTo>
                  <a:lnTo>
                    <a:pt x="1360" y="1201"/>
                  </a:lnTo>
                  <a:lnTo>
                    <a:pt x="1363" y="1204"/>
                  </a:lnTo>
                  <a:lnTo>
                    <a:pt x="1358" y="1202"/>
                  </a:lnTo>
                  <a:lnTo>
                    <a:pt x="1367" y="1202"/>
                  </a:lnTo>
                  <a:lnTo>
                    <a:pt x="1359" y="1210"/>
                  </a:lnTo>
                  <a:lnTo>
                    <a:pt x="1359" y="1197"/>
                  </a:lnTo>
                  <a:cubicBezTo>
                    <a:pt x="1359" y="1194"/>
                    <a:pt x="1361" y="1192"/>
                    <a:pt x="1363" y="1190"/>
                  </a:cubicBezTo>
                  <a:cubicBezTo>
                    <a:pt x="1365" y="1189"/>
                    <a:pt x="1368" y="1189"/>
                    <a:pt x="1371" y="1190"/>
                  </a:cubicBezTo>
                  <a:lnTo>
                    <a:pt x="1377" y="1193"/>
                  </a:lnTo>
                  <a:lnTo>
                    <a:pt x="1372" y="1193"/>
                  </a:lnTo>
                  <a:lnTo>
                    <a:pt x="1388" y="1189"/>
                  </a:lnTo>
                  <a:lnTo>
                    <a:pt x="1385" y="1190"/>
                  </a:lnTo>
                  <a:lnTo>
                    <a:pt x="1411" y="1174"/>
                  </a:lnTo>
                  <a:lnTo>
                    <a:pt x="1408" y="1176"/>
                  </a:lnTo>
                  <a:lnTo>
                    <a:pt x="1415" y="1167"/>
                  </a:lnTo>
                  <a:cubicBezTo>
                    <a:pt x="1416" y="1165"/>
                    <a:pt x="1418" y="1164"/>
                    <a:pt x="1419" y="1163"/>
                  </a:cubicBezTo>
                  <a:lnTo>
                    <a:pt x="1432" y="1160"/>
                  </a:lnTo>
                  <a:lnTo>
                    <a:pt x="1431" y="1161"/>
                  </a:lnTo>
                  <a:lnTo>
                    <a:pt x="1437" y="1158"/>
                  </a:lnTo>
                  <a:cubicBezTo>
                    <a:pt x="1438" y="1157"/>
                    <a:pt x="1439" y="1157"/>
                    <a:pt x="1441" y="1157"/>
                  </a:cubicBezTo>
                  <a:lnTo>
                    <a:pt x="1444" y="1157"/>
                  </a:lnTo>
                  <a:lnTo>
                    <a:pt x="1438" y="1159"/>
                  </a:lnTo>
                  <a:lnTo>
                    <a:pt x="1444" y="1153"/>
                  </a:lnTo>
                  <a:lnTo>
                    <a:pt x="1442" y="1156"/>
                  </a:lnTo>
                  <a:lnTo>
                    <a:pt x="1446" y="1143"/>
                  </a:lnTo>
                  <a:cubicBezTo>
                    <a:pt x="1446" y="1140"/>
                    <a:pt x="1450" y="1137"/>
                    <a:pt x="1453" y="1137"/>
                  </a:cubicBezTo>
                  <a:lnTo>
                    <a:pt x="1482" y="1137"/>
                  </a:lnTo>
                  <a:lnTo>
                    <a:pt x="1488" y="1137"/>
                  </a:lnTo>
                  <a:lnTo>
                    <a:pt x="1501" y="1137"/>
                  </a:lnTo>
                  <a:lnTo>
                    <a:pt x="1499" y="1137"/>
                  </a:lnTo>
                  <a:lnTo>
                    <a:pt x="1534" y="1128"/>
                  </a:lnTo>
                  <a:cubicBezTo>
                    <a:pt x="1536" y="1127"/>
                    <a:pt x="1537" y="1127"/>
                    <a:pt x="1538" y="1128"/>
                  </a:cubicBezTo>
                  <a:lnTo>
                    <a:pt x="1561" y="1134"/>
                  </a:lnTo>
                  <a:lnTo>
                    <a:pt x="1552" y="1137"/>
                  </a:lnTo>
                  <a:lnTo>
                    <a:pt x="1565" y="1121"/>
                  </a:lnTo>
                  <a:cubicBezTo>
                    <a:pt x="1567" y="1118"/>
                    <a:pt x="1570" y="1117"/>
                    <a:pt x="1573" y="1118"/>
                  </a:cubicBezTo>
                  <a:lnTo>
                    <a:pt x="1589" y="1121"/>
                  </a:lnTo>
                  <a:lnTo>
                    <a:pt x="1615" y="1128"/>
                  </a:lnTo>
                  <a:lnTo>
                    <a:pt x="1609" y="1128"/>
                  </a:lnTo>
                  <a:lnTo>
                    <a:pt x="1628" y="1119"/>
                  </a:lnTo>
                  <a:lnTo>
                    <a:pt x="1686" y="1095"/>
                  </a:lnTo>
                  <a:cubicBezTo>
                    <a:pt x="1687" y="1095"/>
                    <a:pt x="1687" y="1095"/>
                    <a:pt x="1688" y="1095"/>
                  </a:cubicBezTo>
                  <a:lnTo>
                    <a:pt x="1704" y="1092"/>
                  </a:lnTo>
                  <a:lnTo>
                    <a:pt x="1698" y="1095"/>
                  </a:lnTo>
                  <a:lnTo>
                    <a:pt x="1737" y="1034"/>
                  </a:lnTo>
                  <a:cubicBezTo>
                    <a:pt x="1737" y="1033"/>
                    <a:pt x="1737" y="1033"/>
                    <a:pt x="1738" y="1032"/>
                  </a:cubicBezTo>
                  <a:lnTo>
                    <a:pt x="1754" y="1016"/>
                  </a:lnTo>
                  <a:lnTo>
                    <a:pt x="1752" y="1022"/>
                  </a:lnTo>
                  <a:lnTo>
                    <a:pt x="1752" y="983"/>
                  </a:lnTo>
                  <a:lnTo>
                    <a:pt x="1760" y="991"/>
                  </a:lnTo>
                  <a:lnTo>
                    <a:pt x="1740" y="991"/>
                  </a:lnTo>
                  <a:cubicBezTo>
                    <a:pt x="1738" y="991"/>
                    <a:pt x="1736" y="990"/>
                    <a:pt x="1735" y="988"/>
                  </a:cubicBezTo>
                  <a:lnTo>
                    <a:pt x="1716" y="969"/>
                  </a:lnTo>
                  <a:cubicBezTo>
                    <a:pt x="1715" y="968"/>
                    <a:pt x="1715" y="968"/>
                    <a:pt x="1714" y="968"/>
                  </a:cubicBezTo>
                  <a:lnTo>
                    <a:pt x="1692" y="932"/>
                  </a:lnTo>
                  <a:cubicBezTo>
                    <a:pt x="1691" y="930"/>
                    <a:pt x="1691" y="927"/>
                    <a:pt x="1691" y="925"/>
                  </a:cubicBezTo>
                  <a:lnTo>
                    <a:pt x="1698" y="908"/>
                  </a:lnTo>
                  <a:cubicBezTo>
                    <a:pt x="1698" y="907"/>
                    <a:pt x="1699" y="906"/>
                    <a:pt x="1700" y="906"/>
                  </a:cubicBezTo>
                  <a:lnTo>
                    <a:pt x="1716" y="889"/>
                  </a:lnTo>
                  <a:lnTo>
                    <a:pt x="1715" y="890"/>
                  </a:lnTo>
                  <a:lnTo>
                    <a:pt x="1756" y="832"/>
                  </a:lnTo>
                  <a:lnTo>
                    <a:pt x="1755" y="837"/>
                  </a:lnTo>
                  <a:lnTo>
                    <a:pt x="1755" y="820"/>
                  </a:lnTo>
                  <a:cubicBezTo>
                    <a:pt x="1755" y="817"/>
                    <a:pt x="1756" y="815"/>
                    <a:pt x="1759" y="813"/>
                  </a:cubicBezTo>
                  <a:lnTo>
                    <a:pt x="1772" y="807"/>
                  </a:lnTo>
                  <a:lnTo>
                    <a:pt x="1770" y="808"/>
                  </a:lnTo>
                  <a:lnTo>
                    <a:pt x="1795" y="782"/>
                  </a:lnTo>
                  <a:lnTo>
                    <a:pt x="1794" y="784"/>
                  </a:lnTo>
                  <a:lnTo>
                    <a:pt x="1810" y="755"/>
                  </a:lnTo>
                  <a:lnTo>
                    <a:pt x="1809" y="757"/>
                  </a:lnTo>
                  <a:lnTo>
                    <a:pt x="1812" y="744"/>
                  </a:lnTo>
                  <a:cubicBezTo>
                    <a:pt x="1813" y="742"/>
                    <a:pt x="1814" y="740"/>
                    <a:pt x="1816" y="739"/>
                  </a:cubicBezTo>
                  <a:lnTo>
                    <a:pt x="1832" y="729"/>
                  </a:lnTo>
                  <a:lnTo>
                    <a:pt x="1828" y="737"/>
                  </a:lnTo>
                  <a:lnTo>
                    <a:pt x="1825" y="711"/>
                  </a:lnTo>
                  <a:cubicBezTo>
                    <a:pt x="1825" y="708"/>
                    <a:pt x="1826" y="705"/>
                    <a:pt x="1828" y="704"/>
                  </a:cubicBezTo>
                  <a:lnTo>
                    <a:pt x="1844" y="691"/>
                  </a:lnTo>
                  <a:cubicBezTo>
                    <a:pt x="1846" y="689"/>
                    <a:pt x="1850" y="688"/>
                    <a:pt x="1852" y="690"/>
                  </a:cubicBezTo>
                  <a:lnTo>
                    <a:pt x="1872" y="700"/>
                  </a:lnTo>
                  <a:lnTo>
                    <a:pt x="1860" y="704"/>
                  </a:lnTo>
                  <a:lnTo>
                    <a:pt x="1864" y="694"/>
                  </a:lnTo>
                  <a:cubicBezTo>
                    <a:pt x="1864" y="692"/>
                    <a:pt x="1867" y="690"/>
                    <a:pt x="1870" y="689"/>
                  </a:cubicBezTo>
                  <a:lnTo>
                    <a:pt x="1889" y="686"/>
                  </a:lnTo>
                  <a:lnTo>
                    <a:pt x="1884" y="689"/>
                  </a:lnTo>
                  <a:lnTo>
                    <a:pt x="1922" y="637"/>
                  </a:lnTo>
                  <a:lnTo>
                    <a:pt x="1923" y="647"/>
                  </a:lnTo>
                  <a:lnTo>
                    <a:pt x="1894" y="615"/>
                  </a:lnTo>
                  <a:cubicBezTo>
                    <a:pt x="1894" y="614"/>
                    <a:pt x="1893" y="614"/>
                    <a:pt x="1893" y="613"/>
                  </a:cubicBezTo>
                  <a:lnTo>
                    <a:pt x="1877" y="587"/>
                  </a:lnTo>
                  <a:cubicBezTo>
                    <a:pt x="1876" y="586"/>
                    <a:pt x="1876" y="583"/>
                    <a:pt x="1876" y="581"/>
                  </a:cubicBezTo>
                  <a:lnTo>
                    <a:pt x="1883" y="558"/>
                  </a:lnTo>
                  <a:cubicBezTo>
                    <a:pt x="1883" y="558"/>
                    <a:pt x="1883" y="557"/>
                    <a:pt x="1883" y="557"/>
                  </a:cubicBezTo>
                  <a:lnTo>
                    <a:pt x="1893" y="540"/>
                  </a:lnTo>
                  <a:cubicBezTo>
                    <a:pt x="1893" y="540"/>
                    <a:pt x="1894" y="539"/>
                    <a:pt x="1894" y="539"/>
                  </a:cubicBezTo>
                  <a:lnTo>
                    <a:pt x="1910" y="522"/>
                  </a:lnTo>
                  <a:lnTo>
                    <a:pt x="1922" y="507"/>
                  </a:lnTo>
                  <a:lnTo>
                    <a:pt x="1921" y="512"/>
                  </a:lnTo>
                  <a:lnTo>
                    <a:pt x="1921" y="509"/>
                  </a:lnTo>
                  <a:lnTo>
                    <a:pt x="1923" y="514"/>
                  </a:lnTo>
                  <a:lnTo>
                    <a:pt x="1904" y="495"/>
                  </a:lnTo>
                  <a:cubicBezTo>
                    <a:pt x="1901" y="492"/>
                    <a:pt x="1901" y="489"/>
                    <a:pt x="1902" y="486"/>
                  </a:cubicBezTo>
                  <a:lnTo>
                    <a:pt x="1905" y="479"/>
                  </a:lnTo>
                  <a:cubicBezTo>
                    <a:pt x="1906" y="478"/>
                    <a:pt x="1907" y="477"/>
                    <a:pt x="1908" y="476"/>
                  </a:cubicBezTo>
                  <a:lnTo>
                    <a:pt x="1953" y="444"/>
                  </a:lnTo>
                  <a:lnTo>
                    <a:pt x="1949" y="449"/>
                  </a:lnTo>
                  <a:lnTo>
                    <a:pt x="1953" y="429"/>
                  </a:lnTo>
                  <a:lnTo>
                    <a:pt x="1960" y="439"/>
                  </a:lnTo>
                  <a:lnTo>
                    <a:pt x="1929" y="439"/>
                  </a:lnTo>
                  <a:cubicBezTo>
                    <a:pt x="1928" y="439"/>
                    <a:pt x="1927" y="439"/>
                    <a:pt x="1926" y="438"/>
                  </a:cubicBezTo>
                  <a:lnTo>
                    <a:pt x="1907" y="432"/>
                  </a:lnTo>
                  <a:cubicBezTo>
                    <a:pt x="1905" y="431"/>
                    <a:pt x="1904" y="430"/>
                    <a:pt x="1903" y="429"/>
                  </a:cubicBezTo>
                  <a:lnTo>
                    <a:pt x="1881" y="400"/>
                  </a:lnTo>
                  <a:lnTo>
                    <a:pt x="1883" y="402"/>
                  </a:lnTo>
                  <a:lnTo>
                    <a:pt x="1854" y="386"/>
                  </a:lnTo>
                  <a:lnTo>
                    <a:pt x="1832" y="373"/>
                  </a:lnTo>
                  <a:lnTo>
                    <a:pt x="1834" y="373"/>
                  </a:lnTo>
                  <a:lnTo>
                    <a:pt x="1821" y="370"/>
                  </a:lnTo>
                  <a:lnTo>
                    <a:pt x="1825" y="370"/>
                  </a:lnTo>
                  <a:lnTo>
                    <a:pt x="1813" y="373"/>
                  </a:lnTo>
                  <a:lnTo>
                    <a:pt x="1814" y="373"/>
                  </a:lnTo>
                  <a:lnTo>
                    <a:pt x="1789" y="386"/>
                  </a:lnTo>
                  <a:cubicBezTo>
                    <a:pt x="1787" y="387"/>
                    <a:pt x="1785" y="387"/>
                    <a:pt x="1782" y="386"/>
                  </a:cubicBezTo>
                  <a:lnTo>
                    <a:pt x="1773" y="383"/>
                  </a:lnTo>
                  <a:lnTo>
                    <a:pt x="1782" y="380"/>
                  </a:lnTo>
                  <a:lnTo>
                    <a:pt x="1772" y="393"/>
                  </a:lnTo>
                  <a:lnTo>
                    <a:pt x="1774" y="388"/>
                  </a:lnTo>
                  <a:lnTo>
                    <a:pt x="1774" y="411"/>
                  </a:lnTo>
                  <a:cubicBezTo>
                    <a:pt x="1774" y="414"/>
                    <a:pt x="1772" y="417"/>
                    <a:pt x="1770" y="418"/>
                  </a:cubicBezTo>
                  <a:lnTo>
                    <a:pt x="1738" y="437"/>
                  </a:lnTo>
                  <a:cubicBezTo>
                    <a:pt x="1738" y="438"/>
                    <a:pt x="1737" y="438"/>
                    <a:pt x="1737" y="438"/>
                  </a:cubicBezTo>
                  <a:lnTo>
                    <a:pt x="1689" y="454"/>
                  </a:lnTo>
                  <a:lnTo>
                    <a:pt x="1694" y="447"/>
                  </a:lnTo>
                  <a:lnTo>
                    <a:pt x="1694" y="463"/>
                  </a:lnTo>
                  <a:cubicBezTo>
                    <a:pt x="1694" y="465"/>
                    <a:pt x="1693" y="467"/>
                    <a:pt x="1692" y="469"/>
                  </a:cubicBezTo>
                  <a:lnTo>
                    <a:pt x="1682" y="478"/>
                  </a:lnTo>
                  <a:lnTo>
                    <a:pt x="1612" y="541"/>
                  </a:lnTo>
                  <a:cubicBezTo>
                    <a:pt x="1610" y="542"/>
                    <a:pt x="1608" y="543"/>
                    <a:pt x="1606" y="543"/>
                  </a:cubicBezTo>
                  <a:lnTo>
                    <a:pt x="1539" y="539"/>
                  </a:lnTo>
                  <a:cubicBezTo>
                    <a:pt x="1538" y="539"/>
                    <a:pt x="1537" y="539"/>
                    <a:pt x="1536" y="539"/>
                  </a:cubicBezTo>
                  <a:lnTo>
                    <a:pt x="1514" y="529"/>
                  </a:lnTo>
                  <a:lnTo>
                    <a:pt x="1450" y="503"/>
                  </a:lnTo>
                  <a:lnTo>
                    <a:pt x="1425" y="493"/>
                  </a:lnTo>
                  <a:lnTo>
                    <a:pt x="1427" y="494"/>
                  </a:lnTo>
                  <a:lnTo>
                    <a:pt x="1392" y="491"/>
                  </a:lnTo>
                  <a:lnTo>
                    <a:pt x="1398" y="489"/>
                  </a:lnTo>
                  <a:lnTo>
                    <a:pt x="1379" y="505"/>
                  </a:lnTo>
                  <a:lnTo>
                    <a:pt x="1381" y="502"/>
                  </a:lnTo>
                  <a:lnTo>
                    <a:pt x="1365" y="538"/>
                  </a:lnTo>
                  <a:lnTo>
                    <a:pt x="1366" y="533"/>
                  </a:lnTo>
                  <a:lnTo>
                    <a:pt x="1369" y="553"/>
                  </a:lnTo>
                  <a:lnTo>
                    <a:pt x="1368" y="551"/>
                  </a:lnTo>
                  <a:lnTo>
                    <a:pt x="1378" y="570"/>
                  </a:lnTo>
                  <a:lnTo>
                    <a:pt x="1376" y="568"/>
                  </a:lnTo>
                  <a:lnTo>
                    <a:pt x="1398" y="587"/>
                  </a:lnTo>
                  <a:lnTo>
                    <a:pt x="1396" y="586"/>
                  </a:lnTo>
                  <a:lnTo>
                    <a:pt x="1412" y="592"/>
                  </a:lnTo>
                  <a:cubicBezTo>
                    <a:pt x="1413" y="593"/>
                    <a:pt x="1414" y="594"/>
                    <a:pt x="1415" y="595"/>
                  </a:cubicBezTo>
                  <a:lnTo>
                    <a:pt x="1425" y="608"/>
                  </a:lnTo>
                  <a:cubicBezTo>
                    <a:pt x="1426" y="609"/>
                    <a:pt x="1426" y="611"/>
                    <a:pt x="1426" y="613"/>
                  </a:cubicBezTo>
                  <a:lnTo>
                    <a:pt x="1423" y="652"/>
                  </a:lnTo>
                  <a:lnTo>
                    <a:pt x="1416" y="682"/>
                  </a:lnTo>
                  <a:cubicBezTo>
                    <a:pt x="1416" y="684"/>
                    <a:pt x="1415" y="685"/>
                    <a:pt x="1414" y="686"/>
                  </a:cubicBezTo>
                  <a:lnTo>
                    <a:pt x="1411" y="690"/>
                  </a:lnTo>
                  <a:cubicBezTo>
                    <a:pt x="1409" y="692"/>
                    <a:pt x="1406" y="693"/>
                    <a:pt x="1403" y="692"/>
                  </a:cubicBezTo>
                  <a:cubicBezTo>
                    <a:pt x="1400" y="691"/>
                    <a:pt x="1398" y="688"/>
                    <a:pt x="1398" y="685"/>
                  </a:cubicBezTo>
                  <a:lnTo>
                    <a:pt x="1394" y="662"/>
                  </a:lnTo>
                  <a:lnTo>
                    <a:pt x="1397" y="668"/>
                  </a:lnTo>
                  <a:lnTo>
                    <a:pt x="1385" y="658"/>
                  </a:lnTo>
                  <a:lnTo>
                    <a:pt x="1395" y="657"/>
                  </a:lnTo>
                  <a:lnTo>
                    <a:pt x="1389" y="664"/>
                  </a:lnTo>
                  <a:lnTo>
                    <a:pt x="1391" y="660"/>
                  </a:lnTo>
                  <a:lnTo>
                    <a:pt x="1385" y="686"/>
                  </a:lnTo>
                  <a:cubicBezTo>
                    <a:pt x="1384" y="689"/>
                    <a:pt x="1381" y="691"/>
                    <a:pt x="1378" y="692"/>
                  </a:cubicBezTo>
                  <a:lnTo>
                    <a:pt x="1334" y="702"/>
                  </a:lnTo>
                  <a:lnTo>
                    <a:pt x="1339" y="698"/>
                  </a:lnTo>
                  <a:lnTo>
                    <a:pt x="1329" y="714"/>
                  </a:lnTo>
                  <a:cubicBezTo>
                    <a:pt x="1328" y="716"/>
                    <a:pt x="1327" y="717"/>
                    <a:pt x="1325" y="718"/>
                  </a:cubicBezTo>
                  <a:lnTo>
                    <a:pt x="1302" y="724"/>
                  </a:lnTo>
                  <a:cubicBezTo>
                    <a:pt x="1302" y="724"/>
                    <a:pt x="1301" y="724"/>
                    <a:pt x="1300" y="724"/>
                  </a:cubicBezTo>
                  <a:lnTo>
                    <a:pt x="1259" y="724"/>
                  </a:lnTo>
                  <a:cubicBezTo>
                    <a:pt x="1258" y="724"/>
                    <a:pt x="1256" y="724"/>
                    <a:pt x="1255" y="724"/>
                  </a:cubicBezTo>
                  <a:lnTo>
                    <a:pt x="1230" y="711"/>
                  </a:lnTo>
                  <a:lnTo>
                    <a:pt x="1240" y="708"/>
                  </a:lnTo>
                  <a:lnTo>
                    <a:pt x="1227" y="727"/>
                  </a:lnTo>
                  <a:lnTo>
                    <a:pt x="1228" y="722"/>
                  </a:lnTo>
                  <a:lnTo>
                    <a:pt x="1235" y="771"/>
                  </a:lnTo>
                  <a:lnTo>
                    <a:pt x="1235" y="798"/>
                  </a:lnTo>
                  <a:cubicBezTo>
                    <a:pt x="1235" y="802"/>
                    <a:pt x="1231" y="806"/>
                    <a:pt x="1227" y="806"/>
                  </a:cubicBezTo>
                  <a:lnTo>
                    <a:pt x="1201" y="806"/>
                  </a:lnTo>
                  <a:cubicBezTo>
                    <a:pt x="1200" y="806"/>
                    <a:pt x="1199" y="805"/>
                    <a:pt x="1198" y="805"/>
                  </a:cubicBezTo>
                  <a:lnTo>
                    <a:pt x="1157" y="789"/>
                  </a:lnTo>
                  <a:lnTo>
                    <a:pt x="1163" y="789"/>
                  </a:lnTo>
                  <a:lnTo>
                    <a:pt x="1137" y="799"/>
                  </a:lnTo>
                  <a:cubicBezTo>
                    <a:pt x="1136" y="799"/>
                    <a:pt x="1136" y="799"/>
                    <a:pt x="1135" y="799"/>
                  </a:cubicBezTo>
                  <a:lnTo>
                    <a:pt x="1087" y="802"/>
                  </a:lnTo>
                  <a:cubicBezTo>
                    <a:pt x="1084" y="803"/>
                    <a:pt x="1082" y="801"/>
                    <a:pt x="1080" y="799"/>
                  </a:cubicBezTo>
                  <a:lnTo>
                    <a:pt x="1061" y="773"/>
                  </a:lnTo>
                  <a:lnTo>
                    <a:pt x="1066" y="776"/>
                  </a:lnTo>
                  <a:lnTo>
                    <a:pt x="967" y="757"/>
                  </a:lnTo>
                  <a:cubicBezTo>
                    <a:pt x="966" y="757"/>
                    <a:pt x="966" y="756"/>
                    <a:pt x="965" y="756"/>
                  </a:cubicBezTo>
                  <a:lnTo>
                    <a:pt x="959" y="753"/>
                  </a:lnTo>
                  <a:cubicBezTo>
                    <a:pt x="956" y="752"/>
                    <a:pt x="955" y="749"/>
                    <a:pt x="954" y="747"/>
                  </a:cubicBezTo>
                  <a:lnTo>
                    <a:pt x="951" y="724"/>
                  </a:lnTo>
                  <a:lnTo>
                    <a:pt x="960" y="731"/>
                  </a:lnTo>
                  <a:lnTo>
                    <a:pt x="896" y="737"/>
                  </a:lnTo>
                  <a:cubicBezTo>
                    <a:pt x="895" y="738"/>
                    <a:pt x="894" y="737"/>
                    <a:pt x="893" y="737"/>
                  </a:cubicBezTo>
                  <a:lnTo>
                    <a:pt x="858" y="727"/>
                  </a:lnTo>
                  <a:cubicBezTo>
                    <a:pt x="855" y="727"/>
                    <a:pt x="853" y="725"/>
                    <a:pt x="853" y="722"/>
                  </a:cubicBezTo>
                  <a:cubicBezTo>
                    <a:pt x="852" y="720"/>
                    <a:pt x="852" y="717"/>
                    <a:pt x="854" y="715"/>
                  </a:cubicBezTo>
                  <a:lnTo>
                    <a:pt x="863" y="702"/>
                  </a:lnTo>
                  <a:lnTo>
                    <a:pt x="862" y="705"/>
                  </a:lnTo>
                  <a:lnTo>
                    <a:pt x="875" y="656"/>
                  </a:lnTo>
                  <a:cubicBezTo>
                    <a:pt x="875" y="655"/>
                    <a:pt x="875" y="655"/>
                    <a:pt x="875" y="654"/>
                  </a:cubicBezTo>
                  <a:lnTo>
                    <a:pt x="888" y="628"/>
                  </a:lnTo>
                  <a:lnTo>
                    <a:pt x="887" y="632"/>
                  </a:lnTo>
                  <a:lnTo>
                    <a:pt x="887" y="616"/>
                  </a:lnTo>
                  <a:cubicBezTo>
                    <a:pt x="887" y="613"/>
                    <a:pt x="888" y="611"/>
                    <a:pt x="890" y="610"/>
                  </a:cubicBezTo>
                  <a:lnTo>
                    <a:pt x="909" y="593"/>
                  </a:lnTo>
                  <a:cubicBezTo>
                    <a:pt x="911" y="592"/>
                    <a:pt x="914" y="591"/>
                    <a:pt x="917" y="592"/>
                  </a:cubicBezTo>
                  <a:lnTo>
                    <a:pt x="926" y="595"/>
                  </a:lnTo>
                  <a:lnTo>
                    <a:pt x="916" y="600"/>
                  </a:lnTo>
                  <a:lnTo>
                    <a:pt x="923" y="581"/>
                  </a:lnTo>
                  <a:cubicBezTo>
                    <a:pt x="924" y="578"/>
                    <a:pt x="926" y="576"/>
                    <a:pt x="929" y="575"/>
                  </a:cubicBezTo>
                  <a:cubicBezTo>
                    <a:pt x="932" y="575"/>
                    <a:pt x="935" y="576"/>
                    <a:pt x="937" y="579"/>
                  </a:cubicBezTo>
                  <a:lnTo>
                    <a:pt x="946" y="592"/>
                  </a:lnTo>
                  <a:lnTo>
                    <a:pt x="934" y="590"/>
                  </a:lnTo>
                  <a:lnTo>
                    <a:pt x="963" y="564"/>
                  </a:lnTo>
                  <a:lnTo>
                    <a:pt x="964" y="577"/>
                  </a:lnTo>
                  <a:lnTo>
                    <a:pt x="948" y="567"/>
                  </a:lnTo>
                  <a:cubicBezTo>
                    <a:pt x="948" y="567"/>
                    <a:pt x="947" y="567"/>
                    <a:pt x="947" y="566"/>
                  </a:cubicBezTo>
                  <a:lnTo>
                    <a:pt x="944" y="563"/>
                  </a:lnTo>
                  <a:cubicBezTo>
                    <a:pt x="941" y="561"/>
                    <a:pt x="941" y="557"/>
                    <a:pt x="942" y="554"/>
                  </a:cubicBezTo>
                  <a:lnTo>
                    <a:pt x="945" y="547"/>
                  </a:lnTo>
                  <a:lnTo>
                    <a:pt x="945" y="551"/>
                  </a:lnTo>
                  <a:lnTo>
                    <a:pt x="945" y="528"/>
                  </a:lnTo>
                  <a:lnTo>
                    <a:pt x="945" y="529"/>
                  </a:lnTo>
                  <a:lnTo>
                    <a:pt x="941" y="510"/>
                  </a:lnTo>
                  <a:cubicBezTo>
                    <a:pt x="941" y="509"/>
                    <a:pt x="941" y="509"/>
                    <a:pt x="941" y="509"/>
                  </a:cubicBezTo>
                  <a:lnTo>
                    <a:pt x="941" y="502"/>
                  </a:lnTo>
                  <a:cubicBezTo>
                    <a:pt x="941" y="499"/>
                    <a:pt x="943" y="496"/>
                    <a:pt x="946" y="495"/>
                  </a:cubicBezTo>
                  <a:cubicBezTo>
                    <a:pt x="948" y="494"/>
                    <a:pt x="951" y="494"/>
                    <a:pt x="954" y="495"/>
                  </a:cubicBezTo>
                  <a:lnTo>
                    <a:pt x="963" y="502"/>
                  </a:lnTo>
                  <a:lnTo>
                    <a:pt x="975" y="508"/>
                  </a:lnTo>
                  <a:lnTo>
                    <a:pt x="964" y="515"/>
                  </a:lnTo>
                  <a:lnTo>
                    <a:pt x="964" y="496"/>
                  </a:lnTo>
                  <a:lnTo>
                    <a:pt x="964" y="498"/>
                  </a:lnTo>
                  <a:lnTo>
                    <a:pt x="954" y="465"/>
                  </a:lnTo>
                  <a:cubicBezTo>
                    <a:pt x="954" y="463"/>
                    <a:pt x="954" y="460"/>
                    <a:pt x="956" y="458"/>
                  </a:cubicBezTo>
                  <a:lnTo>
                    <a:pt x="965" y="445"/>
                  </a:lnTo>
                  <a:cubicBezTo>
                    <a:pt x="967" y="444"/>
                    <a:pt x="969" y="442"/>
                    <a:pt x="971" y="442"/>
                  </a:cubicBezTo>
                  <a:cubicBezTo>
                    <a:pt x="973" y="442"/>
                    <a:pt x="975" y="443"/>
                    <a:pt x="977" y="444"/>
                  </a:cubicBezTo>
                  <a:lnTo>
                    <a:pt x="993" y="457"/>
                  </a:lnTo>
                  <a:lnTo>
                    <a:pt x="986" y="455"/>
                  </a:lnTo>
                  <a:lnTo>
                    <a:pt x="1005" y="452"/>
                  </a:lnTo>
                  <a:cubicBezTo>
                    <a:pt x="1006" y="452"/>
                    <a:pt x="1007" y="452"/>
                    <a:pt x="1008" y="452"/>
                  </a:cubicBezTo>
                  <a:lnTo>
                    <a:pt x="1024" y="455"/>
                  </a:lnTo>
                  <a:lnTo>
                    <a:pt x="1016" y="458"/>
                  </a:lnTo>
                  <a:lnTo>
                    <a:pt x="1055" y="409"/>
                  </a:lnTo>
                  <a:cubicBezTo>
                    <a:pt x="1056" y="408"/>
                    <a:pt x="1057" y="408"/>
                    <a:pt x="1058" y="407"/>
                  </a:cubicBezTo>
                  <a:lnTo>
                    <a:pt x="1096" y="391"/>
                  </a:lnTo>
                  <a:cubicBezTo>
                    <a:pt x="1098" y="390"/>
                    <a:pt x="1101" y="390"/>
                    <a:pt x="1103" y="391"/>
                  </a:cubicBezTo>
                  <a:lnTo>
                    <a:pt x="1109" y="394"/>
                  </a:lnTo>
                  <a:lnTo>
                    <a:pt x="1106" y="393"/>
                  </a:lnTo>
                  <a:lnTo>
                    <a:pt x="1115" y="393"/>
                  </a:lnTo>
                  <a:lnTo>
                    <a:pt x="1113" y="394"/>
                  </a:lnTo>
                  <a:lnTo>
                    <a:pt x="1122" y="391"/>
                  </a:lnTo>
                  <a:lnTo>
                    <a:pt x="1118" y="394"/>
                  </a:lnTo>
                  <a:lnTo>
                    <a:pt x="1131" y="372"/>
                  </a:lnTo>
                  <a:lnTo>
                    <a:pt x="1130" y="376"/>
                  </a:lnTo>
                  <a:lnTo>
                    <a:pt x="1126" y="350"/>
                  </a:lnTo>
                  <a:cubicBezTo>
                    <a:pt x="1126" y="349"/>
                    <a:pt x="1127" y="347"/>
                    <a:pt x="1128" y="345"/>
                  </a:cubicBezTo>
                  <a:lnTo>
                    <a:pt x="1134" y="335"/>
                  </a:lnTo>
                  <a:lnTo>
                    <a:pt x="1133" y="338"/>
                  </a:lnTo>
                  <a:lnTo>
                    <a:pt x="1143" y="296"/>
                  </a:lnTo>
                  <a:cubicBezTo>
                    <a:pt x="1143" y="295"/>
                    <a:pt x="1143" y="294"/>
                    <a:pt x="1143" y="293"/>
                  </a:cubicBezTo>
                  <a:lnTo>
                    <a:pt x="1172" y="245"/>
                  </a:lnTo>
                  <a:lnTo>
                    <a:pt x="1171" y="247"/>
                  </a:lnTo>
                  <a:lnTo>
                    <a:pt x="1178" y="224"/>
                  </a:lnTo>
                  <a:lnTo>
                    <a:pt x="1177" y="227"/>
                  </a:lnTo>
                  <a:lnTo>
                    <a:pt x="1174" y="198"/>
                  </a:lnTo>
                  <a:lnTo>
                    <a:pt x="1179" y="204"/>
                  </a:lnTo>
                  <a:lnTo>
                    <a:pt x="1157" y="194"/>
                  </a:lnTo>
                  <a:lnTo>
                    <a:pt x="1148" y="191"/>
                  </a:lnTo>
                  <a:lnTo>
                    <a:pt x="1125" y="181"/>
                  </a:lnTo>
                  <a:lnTo>
                    <a:pt x="1127" y="182"/>
                  </a:lnTo>
                  <a:lnTo>
                    <a:pt x="1076" y="179"/>
                  </a:lnTo>
                  <a:lnTo>
                    <a:pt x="1080" y="178"/>
                  </a:lnTo>
                  <a:lnTo>
                    <a:pt x="1064" y="185"/>
                  </a:lnTo>
                  <a:lnTo>
                    <a:pt x="1067" y="183"/>
                  </a:lnTo>
                  <a:lnTo>
                    <a:pt x="1038" y="215"/>
                  </a:lnTo>
                  <a:lnTo>
                    <a:pt x="1040" y="210"/>
                  </a:lnTo>
                  <a:lnTo>
                    <a:pt x="1040" y="236"/>
                  </a:lnTo>
                  <a:lnTo>
                    <a:pt x="1043" y="257"/>
                  </a:lnTo>
                  <a:lnTo>
                    <a:pt x="1044" y="272"/>
                  </a:lnTo>
                  <a:cubicBezTo>
                    <a:pt x="1044" y="273"/>
                    <a:pt x="1043" y="274"/>
                    <a:pt x="1043" y="275"/>
                  </a:cubicBezTo>
                  <a:lnTo>
                    <a:pt x="1030" y="301"/>
                  </a:lnTo>
                  <a:cubicBezTo>
                    <a:pt x="1030" y="302"/>
                    <a:pt x="1029" y="303"/>
                    <a:pt x="1028" y="303"/>
                  </a:cubicBezTo>
                  <a:lnTo>
                    <a:pt x="1016" y="316"/>
                  </a:lnTo>
                  <a:lnTo>
                    <a:pt x="1017" y="314"/>
                  </a:lnTo>
                  <a:lnTo>
                    <a:pt x="1014" y="321"/>
                  </a:lnTo>
                  <a:cubicBezTo>
                    <a:pt x="1013" y="322"/>
                    <a:pt x="1012" y="324"/>
                    <a:pt x="1010" y="324"/>
                  </a:cubicBezTo>
                  <a:lnTo>
                    <a:pt x="994" y="331"/>
                  </a:lnTo>
                  <a:cubicBezTo>
                    <a:pt x="992" y="332"/>
                    <a:pt x="991" y="332"/>
                    <a:pt x="989" y="331"/>
                  </a:cubicBezTo>
                  <a:lnTo>
                    <a:pt x="941" y="322"/>
                  </a:lnTo>
                  <a:cubicBezTo>
                    <a:pt x="938" y="321"/>
                    <a:pt x="935" y="318"/>
                    <a:pt x="935" y="314"/>
                  </a:cubicBezTo>
                  <a:lnTo>
                    <a:pt x="932" y="249"/>
                  </a:lnTo>
                  <a:cubicBezTo>
                    <a:pt x="932" y="248"/>
                    <a:pt x="932" y="247"/>
                    <a:pt x="932" y="246"/>
                  </a:cubicBezTo>
                  <a:lnTo>
                    <a:pt x="961" y="177"/>
                  </a:lnTo>
                  <a:lnTo>
                    <a:pt x="961" y="179"/>
                  </a:lnTo>
                  <a:lnTo>
                    <a:pt x="970" y="127"/>
                  </a:lnTo>
                  <a:lnTo>
                    <a:pt x="973" y="135"/>
                  </a:lnTo>
                  <a:lnTo>
                    <a:pt x="960" y="125"/>
                  </a:lnTo>
                  <a:cubicBezTo>
                    <a:pt x="957" y="123"/>
                    <a:pt x="956" y="119"/>
                    <a:pt x="958" y="115"/>
                  </a:cubicBezTo>
                  <a:lnTo>
                    <a:pt x="961" y="109"/>
                  </a:lnTo>
                  <a:lnTo>
                    <a:pt x="968" y="120"/>
                  </a:lnTo>
                  <a:lnTo>
                    <a:pt x="926" y="117"/>
                  </a:lnTo>
                  <a:cubicBezTo>
                    <a:pt x="925" y="117"/>
                    <a:pt x="923" y="116"/>
                    <a:pt x="922" y="116"/>
                  </a:cubicBezTo>
                  <a:lnTo>
                    <a:pt x="909" y="106"/>
                  </a:lnTo>
                  <a:lnTo>
                    <a:pt x="917" y="107"/>
                  </a:lnTo>
                  <a:lnTo>
                    <a:pt x="907" y="110"/>
                  </a:lnTo>
                  <a:lnTo>
                    <a:pt x="913" y="104"/>
                  </a:lnTo>
                  <a:lnTo>
                    <a:pt x="903" y="166"/>
                  </a:lnTo>
                  <a:lnTo>
                    <a:pt x="893" y="205"/>
                  </a:lnTo>
                  <a:lnTo>
                    <a:pt x="894" y="203"/>
                  </a:lnTo>
                  <a:lnTo>
                    <a:pt x="894" y="213"/>
                  </a:lnTo>
                  <a:lnTo>
                    <a:pt x="887" y="260"/>
                  </a:lnTo>
                  <a:cubicBezTo>
                    <a:pt x="887" y="262"/>
                    <a:pt x="885" y="265"/>
                    <a:pt x="882" y="266"/>
                  </a:cubicBezTo>
                  <a:lnTo>
                    <a:pt x="860" y="276"/>
                  </a:lnTo>
                  <a:cubicBezTo>
                    <a:pt x="858" y="277"/>
                    <a:pt x="855" y="276"/>
                    <a:pt x="852" y="275"/>
                  </a:cubicBezTo>
                  <a:cubicBezTo>
                    <a:pt x="850" y="273"/>
                    <a:pt x="849" y="271"/>
                    <a:pt x="849" y="268"/>
                  </a:cubicBezTo>
                  <a:lnTo>
                    <a:pt x="852" y="174"/>
                  </a:lnTo>
                  <a:lnTo>
                    <a:pt x="852" y="177"/>
                  </a:lnTo>
                  <a:lnTo>
                    <a:pt x="846" y="157"/>
                  </a:lnTo>
                  <a:cubicBezTo>
                    <a:pt x="845" y="155"/>
                    <a:pt x="846" y="153"/>
                    <a:pt x="847" y="151"/>
                  </a:cubicBezTo>
                  <a:lnTo>
                    <a:pt x="850" y="145"/>
                  </a:lnTo>
                  <a:cubicBezTo>
                    <a:pt x="851" y="142"/>
                    <a:pt x="854" y="140"/>
                    <a:pt x="857" y="140"/>
                  </a:cubicBezTo>
                  <a:lnTo>
                    <a:pt x="870" y="140"/>
                  </a:lnTo>
                  <a:lnTo>
                    <a:pt x="862" y="150"/>
                  </a:lnTo>
                  <a:lnTo>
                    <a:pt x="852" y="111"/>
                  </a:lnTo>
                  <a:cubicBezTo>
                    <a:pt x="851" y="107"/>
                    <a:pt x="853" y="104"/>
                    <a:pt x="856" y="102"/>
                  </a:cubicBezTo>
                  <a:lnTo>
                    <a:pt x="895" y="83"/>
                  </a:lnTo>
                  <a:lnTo>
                    <a:pt x="890" y="89"/>
                  </a:lnTo>
                  <a:lnTo>
                    <a:pt x="897" y="34"/>
                  </a:lnTo>
                  <a:lnTo>
                    <a:pt x="903" y="42"/>
                  </a:lnTo>
                  <a:lnTo>
                    <a:pt x="794" y="16"/>
                  </a:lnTo>
                  <a:lnTo>
                    <a:pt x="803" y="13"/>
                  </a:lnTo>
                  <a:lnTo>
                    <a:pt x="797" y="23"/>
                  </a:lnTo>
                  <a:lnTo>
                    <a:pt x="798" y="18"/>
                  </a:lnTo>
                  <a:lnTo>
                    <a:pt x="801" y="115"/>
                  </a:lnTo>
                  <a:lnTo>
                    <a:pt x="797" y="108"/>
                  </a:lnTo>
                  <a:lnTo>
                    <a:pt x="838" y="128"/>
                  </a:lnTo>
                  <a:cubicBezTo>
                    <a:pt x="841" y="129"/>
                    <a:pt x="843" y="133"/>
                    <a:pt x="843" y="136"/>
                  </a:cubicBezTo>
                  <a:lnTo>
                    <a:pt x="839" y="165"/>
                  </a:lnTo>
                  <a:cubicBezTo>
                    <a:pt x="839" y="169"/>
                    <a:pt x="835" y="172"/>
                    <a:pt x="831" y="172"/>
                  </a:cubicBezTo>
                  <a:lnTo>
                    <a:pt x="809" y="172"/>
                  </a:lnTo>
                  <a:lnTo>
                    <a:pt x="694" y="169"/>
                  </a:lnTo>
                  <a:lnTo>
                    <a:pt x="701" y="165"/>
                  </a:lnTo>
                  <a:lnTo>
                    <a:pt x="653" y="249"/>
                  </a:lnTo>
                  <a:lnTo>
                    <a:pt x="654" y="248"/>
                  </a:lnTo>
                  <a:lnTo>
                    <a:pt x="632" y="326"/>
                  </a:lnTo>
                  <a:lnTo>
                    <a:pt x="631" y="320"/>
                  </a:lnTo>
                  <a:lnTo>
                    <a:pt x="673" y="401"/>
                  </a:lnTo>
                  <a:lnTo>
                    <a:pt x="670" y="398"/>
                  </a:lnTo>
                  <a:lnTo>
                    <a:pt x="711" y="424"/>
                  </a:lnTo>
                  <a:cubicBezTo>
                    <a:pt x="713" y="425"/>
                    <a:pt x="715" y="427"/>
                    <a:pt x="715" y="429"/>
                  </a:cubicBezTo>
                  <a:lnTo>
                    <a:pt x="731" y="530"/>
                  </a:lnTo>
                  <a:cubicBezTo>
                    <a:pt x="731" y="532"/>
                    <a:pt x="731" y="534"/>
                    <a:pt x="730" y="536"/>
                  </a:cubicBezTo>
                  <a:lnTo>
                    <a:pt x="710" y="565"/>
                  </a:lnTo>
                  <a:lnTo>
                    <a:pt x="709" y="554"/>
                  </a:lnTo>
                  <a:lnTo>
                    <a:pt x="814" y="635"/>
                  </a:lnTo>
                  <a:cubicBezTo>
                    <a:pt x="816" y="637"/>
                    <a:pt x="818" y="641"/>
                    <a:pt x="817" y="644"/>
                  </a:cubicBezTo>
                  <a:lnTo>
                    <a:pt x="804" y="696"/>
                  </a:lnTo>
                  <a:cubicBezTo>
                    <a:pt x="804" y="697"/>
                    <a:pt x="803" y="699"/>
                    <a:pt x="801" y="700"/>
                  </a:cubicBezTo>
                  <a:lnTo>
                    <a:pt x="766" y="726"/>
                  </a:lnTo>
                  <a:cubicBezTo>
                    <a:pt x="765" y="727"/>
                    <a:pt x="763" y="728"/>
                    <a:pt x="761" y="728"/>
                  </a:cubicBezTo>
                  <a:lnTo>
                    <a:pt x="701" y="728"/>
                  </a:lnTo>
                  <a:lnTo>
                    <a:pt x="706" y="725"/>
                  </a:lnTo>
                  <a:lnTo>
                    <a:pt x="694" y="738"/>
                  </a:lnTo>
                  <a:lnTo>
                    <a:pt x="696" y="734"/>
                  </a:lnTo>
                  <a:lnTo>
                    <a:pt x="693" y="753"/>
                  </a:lnTo>
                  <a:lnTo>
                    <a:pt x="690" y="747"/>
                  </a:lnTo>
                  <a:lnTo>
                    <a:pt x="706" y="763"/>
                  </a:lnTo>
                  <a:cubicBezTo>
                    <a:pt x="709" y="765"/>
                    <a:pt x="709" y="769"/>
                    <a:pt x="708" y="772"/>
                  </a:cubicBezTo>
                  <a:lnTo>
                    <a:pt x="695" y="798"/>
                  </a:lnTo>
                  <a:lnTo>
                    <a:pt x="695" y="792"/>
                  </a:lnTo>
                  <a:lnTo>
                    <a:pt x="705" y="818"/>
                  </a:lnTo>
                  <a:cubicBezTo>
                    <a:pt x="706" y="819"/>
                    <a:pt x="706" y="821"/>
                    <a:pt x="705" y="823"/>
                  </a:cubicBezTo>
                  <a:lnTo>
                    <a:pt x="686" y="881"/>
                  </a:lnTo>
                  <a:lnTo>
                    <a:pt x="676" y="914"/>
                  </a:lnTo>
                  <a:lnTo>
                    <a:pt x="677" y="911"/>
                  </a:lnTo>
                  <a:lnTo>
                    <a:pt x="680" y="953"/>
                  </a:lnTo>
                  <a:cubicBezTo>
                    <a:pt x="680" y="955"/>
                    <a:pt x="679" y="957"/>
                    <a:pt x="678" y="959"/>
                  </a:cubicBezTo>
                  <a:cubicBezTo>
                    <a:pt x="676" y="961"/>
                    <a:pt x="674" y="962"/>
                    <a:pt x="672" y="962"/>
                  </a:cubicBezTo>
                  <a:lnTo>
                    <a:pt x="662" y="962"/>
                  </a:lnTo>
                  <a:cubicBezTo>
                    <a:pt x="660" y="962"/>
                    <a:pt x="658" y="961"/>
                    <a:pt x="657" y="959"/>
                  </a:cubicBezTo>
                  <a:lnTo>
                    <a:pt x="622" y="927"/>
                  </a:lnTo>
                  <a:cubicBezTo>
                    <a:pt x="621" y="927"/>
                    <a:pt x="621" y="926"/>
                    <a:pt x="621" y="926"/>
                  </a:cubicBezTo>
                  <a:lnTo>
                    <a:pt x="605" y="903"/>
                  </a:lnTo>
                  <a:lnTo>
                    <a:pt x="610" y="906"/>
                  </a:lnTo>
                  <a:lnTo>
                    <a:pt x="591" y="903"/>
                  </a:lnTo>
                  <a:cubicBezTo>
                    <a:pt x="589" y="903"/>
                    <a:pt x="587" y="902"/>
                    <a:pt x="586" y="901"/>
                  </a:cubicBezTo>
                  <a:lnTo>
                    <a:pt x="529" y="839"/>
                  </a:lnTo>
                  <a:lnTo>
                    <a:pt x="537" y="841"/>
                  </a:lnTo>
                  <a:lnTo>
                    <a:pt x="515" y="848"/>
                  </a:lnTo>
                  <a:cubicBezTo>
                    <a:pt x="512" y="848"/>
                    <a:pt x="510" y="848"/>
                    <a:pt x="508" y="846"/>
                  </a:cubicBezTo>
                  <a:lnTo>
                    <a:pt x="470" y="821"/>
                  </a:lnTo>
                  <a:lnTo>
                    <a:pt x="450" y="804"/>
                  </a:lnTo>
                  <a:lnTo>
                    <a:pt x="453" y="805"/>
                  </a:lnTo>
                  <a:lnTo>
                    <a:pt x="428" y="799"/>
                  </a:lnTo>
                  <a:lnTo>
                    <a:pt x="429" y="799"/>
                  </a:lnTo>
                  <a:lnTo>
                    <a:pt x="407" y="799"/>
                  </a:lnTo>
                  <a:lnTo>
                    <a:pt x="413" y="797"/>
                  </a:lnTo>
                  <a:lnTo>
                    <a:pt x="384" y="823"/>
                  </a:lnTo>
                  <a:cubicBezTo>
                    <a:pt x="383" y="824"/>
                    <a:pt x="382" y="824"/>
                    <a:pt x="381" y="825"/>
                  </a:cubicBezTo>
                  <a:lnTo>
                    <a:pt x="346" y="838"/>
                  </a:lnTo>
                  <a:cubicBezTo>
                    <a:pt x="345" y="838"/>
                    <a:pt x="344" y="838"/>
                    <a:pt x="343" y="838"/>
                  </a:cubicBezTo>
                  <a:lnTo>
                    <a:pt x="318" y="838"/>
                  </a:lnTo>
                  <a:cubicBezTo>
                    <a:pt x="317" y="838"/>
                    <a:pt x="317" y="838"/>
                    <a:pt x="316" y="838"/>
                  </a:cubicBezTo>
                  <a:lnTo>
                    <a:pt x="300" y="835"/>
                  </a:lnTo>
                  <a:lnTo>
                    <a:pt x="306" y="834"/>
                  </a:lnTo>
                  <a:lnTo>
                    <a:pt x="299" y="837"/>
                  </a:lnTo>
                  <a:cubicBezTo>
                    <a:pt x="298" y="838"/>
                    <a:pt x="297" y="838"/>
                    <a:pt x="296" y="838"/>
                  </a:cubicBezTo>
                  <a:lnTo>
                    <a:pt x="280" y="838"/>
                  </a:lnTo>
                  <a:lnTo>
                    <a:pt x="286" y="835"/>
                  </a:lnTo>
                  <a:lnTo>
                    <a:pt x="274" y="854"/>
                  </a:lnTo>
                  <a:lnTo>
                    <a:pt x="251" y="890"/>
                  </a:lnTo>
                  <a:cubicBezTo>
                    <a:pt x="251" y="890"/>
                    <a:pt x="251" y="891"/>
                    <a:pt x="250" y="891"/>
                  </a:cubicBezTo>
                  <a:lnTo>
                    <a:pt x="231" y="910"/>
                  </a:lnTo>
                  <a:lnTo>
                    <a:pt x="233" y="907"/>
                  </a:lnTo>
                  <a:lnTo>
                    <a:pt x="223" y="937"/>
                  </a:lnTo>
                  <a:cubicBezTo>
                    <a:pt x="223" y="939"/>
                    <a:pt x="221" y="941"/>
                    <a:pt x="218" y="942"/>
                  </a:cubicBezTo>
                  <a:lnTo>
                    <a:pt x="209" y="945"/>
                  </a:lnTo>
                  <a:cubicBezTo>
                    <a:pt x="208" y="945"/>
                    <a:pt x="207" y="945"/>
                    <a:pt x="206" y="945"/>
                  </a:cubicBezTo>
                  <a:lnTo>
                    <a:pt x="200" y="945"/>
                  </a:lnTo>
                  <a:lnTo>
                    <a:pt x="206" y="932"/>
                  </a:lnTo>
                  <a:lnTo>
                    <a:pt x="215" y="941"/>
                  </a:lnTo>
                  <a:cubicBezTo>
                    <a:pt x="216" y="942"/>
                    <a:pt x="217" y="943"/>
                    <a:pt x="217" y="945"/>
                  </a:cubicBezTo>
                  <a:lnTo>
                    <a:pt x="220" y="954"/>
                  </a:lnTo>
                  <a:cubicBezTo>
                    <a:pt x="221" y="956"/>
                    <a:pt x="221" y="958"/>
                    <a:pt x="220" y="959"/>
                  </a:cubicBezTo>
                  <a:lnTo>
                    <a:pt x="211" y="989"/>
                  </a:lnTo>
                  <a:cubicBezTo>
                    <a:pt x="210" y="991"/>
                    <a:pt x="207" y="994"/>
                    <a:pt x="204" y="994"/>
                  </a:cubicBezTo>
                  <a:lnTo>
                    <a:pt x="182" y="997"/>
                  </a:lnTo>
                  <a:lnTo>
                    <a:pt x="188" y="993"/>
                  </a:lnTo>
                  <a:lnTo>
                    <a:pt x="185" y="999"/>
                  </a:lnTo>
                  <a:cubicBezTo>
                    <a:pt x="184" y="1000"/>
                    <a:pt x="184" y="1001"/>
                    <a:pt x="183" y="1001"/>
                  </a:cubicBezTo>
                  <a:lnTo>
                    <a:pt x="170" y="1014"/>
                  </a:lnTo>
                  <a:cubicBezTo>
                    <a:pt x="169" y="1016"/>
                    <a:pt x="168" y="1016"/>
                    <a:pt x="166" y="1017"/>
                  </a:cubicBezTo>
                  <a:lnTo>
                    <a:pt x="144" y="1020"/>
                  </a:lnTo>
                  <a:cubicBezTo>
                    <a:pt x="143" y="1020"/>
                    <a:pt x="143" y="1020"/>
                    <a:pt x="142" y="1020"/>
                  </a:cubicBezTo>
                  <a:lnTo>
                    <a:pt x="139" y="1020"/>
                  </a:lnTo>
                  <a:lnTo>
                    <a:pt x="133" y="1020"/>
                  </a:lnTo>
                  <a:lnTo>
                    <a:pt x="126" y="1020"/>
                  </a:lnTo>
                  <a:lnTo>
                    <a:pt x="132" y="1018"/>
                  </a:lnTo>
                  <a:lnTo>
                    <a:pt x="129" y="1021"/>
                  </a:lnTo>
                  <a:cubicBezTo>
                    <a:pt x="127" y="1023"/>
                    <a:pt x="123" y="1024"/>
                    <a:pt x="120" y="1022"/>
                  </a:cubicBezTo>
                  <a:lnTo>
                    <a:pt x="113" y="1019"/>
                  </a:lnTo>
                  <a:lnTo>
                    <a:pt x="125" y="1012"/>
                  </a:lnTo>
                  <a:lnTo>
                    <a:pt x="125" y="1018"/>
                  </a:lnTo>
                  <a:cubicBezTo>
                    <a:pt x="125" y="1021"/>
                    <a:pt x="123" y="1024"/>
                    <a:pt x="121" y="1026"/>
                  </a:cubicBezTo>
                  <a:cubicBezTo>
                    <a:pt x="118" y="1027"/>
                    <a:pt x="115" y="1027"/>
                    <a:pt x="112" y="1025"/>
                  </a:cubicBezTo>
                  <a:lnTo>
                    <a:pt x="103" y="1019"/>
                  </a:lnTo>
                  <a:lnTo>
                    <a:pt x="111" y="1019"/>
                  </a:lnTo>
                  <a:lnTo>
                    <a:pt x="98" y="1026"/>
                  </a:lnTo>
                  <a:cubicBezTo>
                    <a:pt x="96" y="1027"/>
                    <a:pt x="94" y="1027"/>
                    <a:pt x="93" y="1026"/>
                  </a:cubicBezTo>
                  <a:lnTo>
                    <a:pt x="80" y="1023"/>
                  </a:lnTo>
                  <a:lnTo>
                    <a:pt x="85" y="1022"/>
                  </a:lnTo>
                  <a:lnTo>
                    <a:pt x="79" y="1026"/>
                  </a:lnTo>
                  <a:cubicBezTo>
                    <a:pt x="78" y="1026"/>
                    <a:pt x="77" y="1027"/>
                    <a:pt x="75" y="1027"/>
                  </a:cubicBezTo>
                  <a:lnTo>
                    <a:pt x="69" y="1027"/>
                  </a:lnTo>
                  <a:lnTo>
                    <a:pt x="72" y="1026"/>
                  </a:lnTo>
                  <a:lnTo>
                    <a:pt x="62" y="1029"/>
                  </a:lnTo>
                  <a:cubicBezTo>
                    <a:pt x="59" y="1030"/>
                    <a:pt x="56" y="1030"/>
                    <a:pt x="54" y="1027"/>
                  </a:cubicBezTo>
                  <a:lnTo>
                    <a:pt x="51" y="1024"/>
                  </a:lnTo>
                  <a:lnTo>
                    <a:pt x="62" y="1024"/>
                  </a:lnTo>
                  <a:lnTo>
                    <a:pt x="59" y="1027"/>
                  </a:lnTo>
                  <a:cubicBezTo>
                    <a:pt x="58" y="1028"/>
                    <a:pt x="58" y="1028"/>
                    <a:pt x="57" y="1029"/>
                  </a:cubicBezTo>
                  <a:lnTo>
                    <a:pt x="44" y="1035"/>
                  </a:lnTo>
                  <a:cubicBezTo>
                    <a:pt x="43" y="1036"/>
                    <a:pt x="42" y="1036"/>
                    <a:pt x="40" y="1036"/>
                  </a:cubicBezTo>
                  <a:lnTo>
                    <a:pt x="37" y="1036"/>
                  </a:lnTo>
                  <a:lnTo>
                    <a:pt x="44" y="1033"/>
                  </a:lnTo>
                  <a:lnTo>
                    <a:pt x="37" y="1042"/>
                  </a:lnTo>
                  <a:cubicBezTo>
                    <a:pt x="36" y="1045"/>
                    <a:pt x="33" y="1046"/>
                    <a:pt x="31" y="1046"/>
                  </a:cubicBezTo>
                  <a:lnTo>
                    <a:pt x="24" y="1046"/>
                  </a:lnTo>
                  <a:lnTo>
                    <a:pt x="32" y="1042"/>
                  </a:lnTo>
                  <a:lnTo>
                    <a:pt x="28" y="1048"/>
                  </a:lnTo>
                  <a:cubicBezTo>
                    <a:pt x="27" y="1051"/>
                    <a:pt x="24" y="1052"/>
                    <a:pt x="21" y="1052"/>
                  </a:cubicBezTo>
                  <a:lnTo>
                    <a:pt x="15" y="1052"/>
                  </a:lnTo>
                  <a:lnTo>
                    <a:pt x="23" y="1044"/>
                  </a:lnTo>
                  <a:lnTo>
                    <a:pt x="23" y="1057"/>
                  </a:lnTo>
                  <a:cubicBezTo>
                    <a:pt x="23" y="1060"/>
                    <a:pt x="21" y="1063"/>
                    <a:pt x="19" y="1064"/>
                  </a:cubicBezTo>
                  <a:cubicBezTo>
                    <a:pt x="17" y="1066"/>
                    <a:pt x="14" y="1066"/>
                    <a:pt x="11" y="1065"/>
                  </a:cubicBezTo>
                  <a:lnTo>
                    <a:pt x="5" y="1061"/>
                  </a:lnTo>
                  <a:lnTo>
                    <a:pt x="16" y="1054"/>
                  </a:lnTo>
                  <a:lnTo>
                    <a:pt x="16" y="1057"/>
                  </a:lnTo>
                  <a:lnTo>
                    <a:pt x="0" y="1057"/>
                  </a:lnTo>
                  <a:lnTo>
                    <a:pt x="0" y="1054"/>
                  </a:lnTo>
                  <a:cubicBezTo>
                    <a:pt x="0" y="1051"/>
                    <a:pt x="2" y="1049"/>
                    <a:pt x="4" y="1047"/>
                  </a:cubicBezTo>
                  <a:cubicBezTo>
                    <a:pt x="7" y="1046"/>
                    <a:pt x="10" y="1046"/>
                    <a:pt x="12" y="1047"/>
                  </a:cubicBezTo>
                  <a:lnTo>
                    <a:pt x="18" y="1050"/>
                  </a:lnTo>
                  <a:lnTo>
                    <a:pt x="7" y="1057"/>
                  </a:lnTo>
                  <a:lnTo>
                    <a:pt x="7" y="1044"/>
                  </a:lnTo>
                  <a:cubicBezTo>
                    <a:pt x="7" y="1040"/>
                    <a:pt x="10" y="1036"/>
                    <a:pt x="15" y="1036"/>
                  </a:cubicBezTo>
                  <a:lnTo>
                    <a:pt x="21" y="1036"/>
                  </a:lnTo>
                  <a:lnTo>
                    <a:pt x="14" y="1041"/>
                  </a:lnTo>
                  <a:lnTo>
                    <a:pt x="17" y="1034"/>
                  </a:lnTo>
                  <a:cubicBezTo>
                    <a:pt x="19" y="1032"/>
                    <a:pt x="21" y="1030"/>
                    <a:pt x="24" y="1030"/>
                  </a:cubicBezTo>
                  <a:lnTo>
                    <a:pt x="31" y="1030"/>
                  </a:lnTo>
                  <a:lnTo>
                    <a:pt x="24" y="1034"/>
                  </a:lnTo>
                  <a:lnTo>
                    <a:pt x="30" y="1024"/>
                  </a:lnTo>
                  <a:cubicBezTo>
                    <a:pt x="32" y="1022"/>
                    <a:pt x="34" y="1020"/>
                    <a:pt x="37" y="1020"/>
                  </a:cubicBezTo>
                  <a:lnTo>
                    <a:pt x="40" y="1020"/>
                  </a:lnTo>
                  <a:lnTo>
                    <a:pt x="37" y="1021"/>
                  </a:lnTo>
                  <a:lnTo>
                    <a:pt x="49" y="1015"/>
                  </a:lnTo>
                  <a:lnTo>
                    <a:pt x="47" y="1016"/>
                  </a:lnTo>
                  <a:lnTo>
                    <a:pt x="51" y="1013"/>
                  </a:lnTo>
                  <a:cubicBezTo>
                    <a:pt x="52" y="1011"/>
                    <a:pt x="54" y="1010"/>
                    <a:pt x="56" y="1010"/>
                  </a:cubicBezTo>
                  <a:cubicBezTo>
                    <a:pt x="58" y="1010"/>
                    <a:pt x="61" y="1011"/>
                    <a:pt x="62" y="1013"/>
                  </a:cubicBezTo>
                  <a:lnTo>
                    <a:pt x="65" y="1016"/>
                  </a:lnTo>
                  <a:lnTo>
                    <a:pt x="57" y="1014"/>
                  </a:lnTo>
                  <a:lnTo>
                    <a:pt x="66" y="1011"/>
                  </a:lnTo>
                  <a:cubicBezTo>
                    <a:pt x="67" y="1011"/>
                    <a:pt x="68" y="1010"/>
                    <a:pt x="69" y="1010"/>
                  </a:cubicBezTo>
                  <a:lnTo>
                    <a:pt x="75" y="1010"/>
                  </a:lnTo>
                  <a:lnTo>
                    <a:pt x="72" y="1011"/>
                  </a:lnTo>
                  <a:lnTo>
                    <a:pt x="78" y="1008"/>
                  </a:lnTo>
                  <a:cubicBezTo>
                    <a:pt x="80" y="1007"/>
                    <a:pt x="82" y="1007"/>
                    <a:pt x="84" y="1007"/>
                  </a:cubicBezTo>
                  <a:lnTo>
                    <a:pt x="97" y="1011"/>
                  </a:lnTo>
                  <a:lnTo>
                    <a:pt x="91" y="1011"/>
                  </a:lnTo>
                  <a:lnTo>
                    <a:pt x="104" y="1005"/>
                  </a:lnTo>
                  <a:cubicBezTo>
                    <a:pt x="106" y="1004"/>
                    <a:pt x="109" y="1004"/>
                    <a:pt x="112" y="1005"/>
                  </a:cubicBezTo>
                  <a:lnTo>
                    <a:pt x="121" y="1012"/>
                  </a:lnTo>
                  <a:lnTo>
                    <a:pt x="109" y="1018"/>
                  </a:lnTo>
                  <a:lnTo>
                    <a:pt x="109" y="1012"/>
                  </a:lnTo>
                  <a:cubicBezTo>
                    <a:pt x="109" y="1009"/>
                    <a:pt x="110" y="1007"/>
                    <a:pt x="113" y="1005"/>
                  </a:cubicBezTo>
                  <a:cubicBezTo>
                    <a:pt x="115" y="1004"/>
                    <a:pt x="118" y="1004"/>
                    <a:pt x="121" y="1005"/>
                  </a:cubicBezTo>
                  <a:lnTo>
                    <a:pt x="127" y="1008"/>
                  </a:lnTo>
                  <a:lnTo>
                    <a:pt x="118" y="1010"/>
                  </a:lnTo>
                  <a:lnTo>
                    <a:pt x="121" y="1006"/>
                  </a:lnTo>
                  <a:cubicBezTo>
                    <a:pt x="122" y="1005"/>
                    <a:pt x="124" y="1004"/>
                    <a:pt x="126" y="1004"/>
                  </a:cubicBezTo>
                  <a:lnTo>
                    <a:pt x="133" y="1004"/>
                  </a:lnTo>
                  <a:lnTo>
                    <a:pt x="139" y="1004"/>
                  </a:lnTo>
                  <a:lnTo>
                    <a:pt x="142" y="1004"/>
                  </a:lnTo>
                  <a:lnTo>
                    <a:pt x="141" y="1004"/>
                  </a:lnTo>
                  <a:lnTo>
                    <a:pt x="164" y="1001"/>
                  </a:lnTo>
                  <a:lnTo>
                    <a:pt x="159" y="1003"/>
                  </a:lnTo>
                  <a:lnTo>
                    <a:pt x="172" y="990"/>
                  </a:lnTo>
                  <a:lnTo>
                    <a:pt x="170" y="992"/>
                  </a:lnTo>
                  <a:lnTo>
                    <a:pt x="174" y="986"/>
                  </a:lnTo>
                  <a:cubicBezTo>
                    <a:pt x="175" y="983"/>
                    <a:pt x="177" y="982"/>
                    <a:pt x="180" y="981"/>
                  </a:cubicBezTo>
                  <a:lnTo>
                    <a:pt x="202" y="978"/>
                  </a:lnTo>
                  <a:lnTo>
                    <a:pt x="195" y="984"/>
                  </a:lnTo>
                  <a:lnTo>
                    <a:pt x="205" y="954"/>
                  </a:lnTo>
                  <a:lnTo>
                    <a:pt x="205" y="959"/>
                  </a:lnTo>
                  <a:lnTo>
                    <a:pt x="202" y="950"/>
                  </a:lnTo>
                  <a:lnTo>
                    <a:pt x="204" y="953"/>
                  </a:lnTo>
                  <a:lnTo>
                    <a:pt x="194" y="943"/>
                  </a:lnTo>
                  <a:cubicBezTo>
                    <a:pt x="192" y="941"/>
                    <a:pt x="191" y="937"/>
                    <a:pt x="192" y="934"/>
                  </a:cubicBezTo>
                  <a:cubicBezTo>
                    <a:pt x="194" y="931"/>
                    <a:pt x="197" y="929"/>
                    <a:pt x="200" y="929"/>
                  </a:cubicBezTo>
                  <a:lnTo>
                    <a:pt x="206" y="929"/>
                  </a:lnTo>
                  <a:lnTo>
                    <a:pt x="204" y="930"/>
                  </a:lnTo>
                  <a:lnTo>
                    <a:pt x="213" y="926"/>
                  </a:lnTo>
                  <a:lnTo>
                    <a:pt x="208" y="932"/>
                  </a:lnTo>
                  <a:lnTo>
                    <a:pt x="218" y="902"/>
                  </a:lnTo>
                  <a:cubicBezTo>
                    <a:pt x="218" y="901"/>
                    <a:pt x="219" y="900"/>
                    <a:pt x="220" y="899"/>
                  </a:cubicBezTo>
                  <a:lnTo>
                    <a:pt x="239" y="880"/>
                  </a:lnTo>
                  <a:lnTo>
                    <a:pt x="238" y="881"/>
                  </a:lnTo>
                  <a:lnTo>
                    <a:pt x="260" y="845"/>
                  </a:lnTo>
                  <a:lnTo>
                    <a:pt x="273" y="826"/>
                  </a:lnTo>
                  <a:cubicBezTo>
                    <a:pt x="274" y="823"/>
                    <a:pt x="277" y="822"/>
                    <a:pt x="280" y="822"/>
                  </a:cubicBezTo>
                  <a:lnTo>
                    <a:pt x="296" y="822"/>
                  </a:lnTo>
                  <a:lnTo>
                    <a:pt x="292" y="823"/>
                  </a:lnTo>
                  <a:lnTo>
                    <a:pt x="298" y="820"/>
                  </a:lnTo>
                  <a:cubicBezTo>
                    <a:pt x="300" y="819"/>
                    <a:pt x="302" y="819"/>
                    <a:pt x="304" y="819"/>
                  </a:cubicBezTo>
                  <a:lnTo>
                    <a:pt x="319" y="822"/>
                  </a:lnTo>
                  <a:lnTo>
                    <a:pt x="318" y="822"/>
                  </a:lnTo>
                  <a:lnTo>
                    <a:pt x="343" y="822"/>
                  </a:lnTo>
                  <a:lnTo>
                    <a:pt x="341" y="823"/>
                  </a:lnTo>
                  <a:lnTo>
                    <a:pt x="376" y="810"/>
                  </a:lnTo>
                  <a:lnTo>
                    <a:pt x="373" y="811"/>
                  </a:lnTo>
                  <a:lnTo>
                    <a:pt x="402" y="785"/>
                  </a:lnTo>
                  <a:cubicBezTo>
                    <a:pt x="403" y="784"/>
                    <a:pt x="405" y="783"/>
                    <a:pt x="407" y="783"/>
                  </a:cubicBezTo>
                  <a:lnTo>
                    <a:pt x="429" y="783"/>
                  </a:lnTo>
                  <a:cubicBezTo>
                    <a:pt x="430" y="783"/>
                    <a:pt x="431" y="783"/>
                    <a:pt x="431" y="783"/>
                  </a:cubicBezTo>
                  <a:lnTo>
                    <a:pt x="457" y="790"/>
                  </a:lnTo>
                  <a:cubicBezTo>
                    <a:pt x="458" y="790"/>
                    <a:pt x="459" y="791"/>
                    <a:pt x="460" y="792"/>
                  </a:cubicBezTo>
                  <a:lnTo>
                    <a:pt x="479" y="807"/>
                  </a:lnTo>
                  <a:lnTo>
                    <a:pt x="517" y="833"/>
                  </a:lnTo>
                  <a:lnTo>
                    <a:pt x="510" y="832"/>
                  </a:lnTo>
                  <a:lnTo>
                    <a:pt x="533" y="826"/>
                  </a:lnTo>
                  <a:cubicBezTo>
                    <a:pt x="535" y="825"/>
                    <a:pt x="539" y="826"/>
                    <a:pt x="541" y="828"/>
                  </a:cubicBezTo>
                  <a:lnTo>
                    <a:pt x="598" y="890"/>
                  </a:lnTo>
                  <a:lnTo>
                    <a:pt x="593" y="887"/>
                  </a:lnTo>
                  <a:lnTo>
                    <a:pt x="613" y="890"/>
                  </a:lnTo>
                  <a:cubicBezTo>
                    <a:pt x="615" y="891"/>
                    <a:pt x="617" y="892"/>
                    <a:pt x="618" y="894"/>
                  </a:cubicBezTo>
                  <a:lnTo>
                    <a:pt x="634" y="916"/>
                  </a:lnTo>
                  <a:lnTo>
                    <a:pt x="633" y="915"/>
                  </a:lnTo>
                  <a:lnTo>
                    <a:pt x="668" y="948"/>
                  </a:lnTo>
                  <a:lnTo>
                    <a:pt x="662" y="946"/>
                  </a:lnTo>
                  <a:lnTo>
                    <a:pt x="672" y="946"/>
                  </a:lnTo>
                  <a:lnTo>
                    <a:pt x="664" y="954"/>
                  </a:lnTo>
                  <a:lnTo>
                    <a:pt x="661" y="912"/>
                  </a:lnTo>
                  <a:cubicBezTo>
                    <a:pt x="661" y="911"/>
                    <a:pt x="661" y="910"/>
                    <a:pt x="661" y="909"/>
                  </a:cubicBezTo>
                  <a:lnTo>
                    <a:pt x="671" y="876"/>
                  </a:lnTo>
                  <a:lnTo>
                    <a:pt x="690" y="818"/>
                  </a:lnTo>
                  <a:lnTo>
                    <a:pt x="690" y="823"/>
                  </a:lnTo>
                  <a:lnTo>
                    <a:pt x="680" y="797"/>
                  </a:lnTo>
                  <a:cubicBezTo>
                    <a:pt x="680" y="795"/>
                    <a:pt x="680" y="793"/>
                    <a:pt x="681" y="791"/>
                  </a:cubicBezTo>
                  <a:lnTo>
                    <a:pt x="693" y="765"/>
                  </a:lnTo>
                  <a:lnTo>
                    <a:pt x="695" y="774"/>
                  </a:lnTo>
                  <a:lnTo>
                    <a:pt x="679" y="758"/>
                  </a:lnTo>
                  <a:cubicBezTo>
                    <a:pt x="677" y="756"/>
                    <a:pt x="676" y="753"/>
                    <a:pt x="677" y="751"/>
                  </a:cubicBezTo>
                  <a:lnTo>
                    <a:pt x="680" y="731"/>
                  </a:lnTo>
                  <a:cubicBezTo>
                    <a:pt x="680" y="730"/>
                    <a:pt x="681" y="728"/>
                    <a:pt x="682" y="727"/>
                  </a:cubicBezTo>
                  <a:lnTo>
                    <a:pt x="695" y="714"/>
                  </a:lnTo>
                  <a:cubicBezTo>
                    <a:pt x="696" y="713"/>
                    <a:pt x="698" y="712"/>
                    <a:pt x="701" y="712"/>
                  </a:cubicBezTo>
                  <a:lnTo>
                    <a:pt x="761" y="712"/>
                  </a:lnTo>
                  <a:lnTo>
                    <a:pt x="756" y="713"/>
                  </a:lnTo>
                  <a:lnTo>
                    <a:pt x="792" y="687"/>
                  </a:lnTo>
                  <a:lnTo>
                    <a:pt x="789" y="692"/>
                  </a:lnTo>
                  <a:lnTo>
                    <a:pt x="801" y="640"/>
                  </a:lnTo>
                  <a:lnTo>
                    <a:pt x="804" y="648"/>
                  </a:lnTo>
                  <a:lnTo>
                    <a:pt x="699" y="567"/>
                  </a:lnTo>
                  <a:cubicBezTo>
                    <a:pt x="696" y="564"/>
                    <a:pt x="695" y="560"/>
                    <a:pt x="697" y="556"/>
                  </a:cubicBezTo>
                  <a:lnTo>
                    <a:pt x="716" y="527"/>
                  </a:lnTo>
                  <a:lnTo>
                    <a:pt x="715" y="533"/>
                  </a:lnTo>
                  <a:lnTo>
                    <a:pt x="699" y="432"/>
                  </a:lnTo>
                  <a:lnTo>
                    <a:pt x="703" y="437"/>
                  </a:lnTo>
                  <a:lnTo>
                    <a:pt x="661" y="411"/>
                  </a:lnTo>
                  <a:cubicBezTo>
                    <a:pt x="660" y="411"/>
                    <a:pt x="659" y="410"/>
                    <a:pt x="658" y="408"/>
                  </a:cubicBezTo>
                  <a:lnTo>
                    <a:pt x="617" y="327"/>
                  </a:lnTo>
                  <a:cubicBezTo>
                    <a:pt x="616" y="325"/>
                    <a:pt x="616" y="323"/>
                    <a:pt x="616" y="321"/>
                  </a:cubicBezTo>
                  <a:lnTo>
                    <a:pt x="639" y="243"/>
                  </a:lnTo>
                  <a:cubicBezTo>
                    <a:pt x="639" y="243"/>
                    <a:pt x="639" y="242"/>
                    <a:pt x="639" y="242"/>
                  </a:cubicBezTo>
                  <a:lnTo>
                    <a:pt x="687" y="157"/>
                  </a:lnTo>
                  <a:cubicBezTo>
                    <a:pt x="689" y="155"/>
                    <a:pt x="691" y="153"/>
                    <a:pt x="694" y="153"/>
                  </a:cubicBezTo>
                  <a:lnTo>
                    <a:pt x="809" y="156"/>
                  </a:lnTo>
                  <a:lnTo>
                    <a:pt x="831" y="156"/>
                  </a:lnTo>
                  <a:lnTo>
                    <a:pt x="823" y="163"/>
                  </a:lnTo>
                  <a:lnTo>
                    <a:pt x="827" y="134"/>
                  </a:lnTo>
                  <a:lnTo>
                    <a:pt x="831" y="142"/>
                  </a:lnTo>
                  <a:lnTo>
                    <a:pt x="790" y="123"/>
                  </a:lnTo>
                  <a:cubicBezTo>
                    <a:pt x="787" y="122"/>
                    <a:pt x="785" y="119"/>
                    <a:pt x="785" y="116"/>
                  </a:cubicBezTo>
                  <a:lnTo>
                    <a:pt x="782" y="18"/>
                  </a:lnTo>
                  <a:cubicBezTo>
                    <a:pt x="782" y="17"/>
                    <a:pt x="782" y="15"/>
                    <a:pt x="783" y="14"/>
                  </a:cubicBezTo>
                  <a:lnTo>
                    <a:pt x="790" y="4"/>
                  </a:lnTo>
                  <a:cubicBezTo>
                    <a:pt x="791" y="1"/>
                    <a:pt x="795" y="0"/>
                    <a:pt x="798" y="1"/>
                  </a:cubicBezTo>
                  <a:lnTo>
                    <a:pt x="907" y="27"/>
                  </a:lnTo>
                  <a:cubicBezTo>
                    <a:pt x="911" y="28"/>
                    <a:pt x="913" y="31"/>
                    <a:pt x="913" y="35"/>
                  </a:cubicBezTo>
                  <a:lnTo>
                    <a:pt x="906" y="91"/>
                  </a:lnTo>
                  <a:cubicBezTo>
                    <a:pt x="906" y="93"/>
                    <a:pt x="904" y="96"/>
                    <a:pt x="902" y="97"/>
                  </a:cubicBezTo>
                  <a:lnTo>
                    <a:pt x="864" y="116"/>
                  </a:lnTo>
                  <a:lnTo>
                    <a:pt x="868" y="107"/>
                  </a:lnTo>
                  <a:lnTo>
                    <a:pt x="877" y="146"/>
                  </a:lnTo>
                  <a:cubicBezTo>
                    <a:pt x="878" y="149"/>
                    <a:pt x="877" y="151"/>
                    <a:pt x="876" y="153"/>
                  </a:cubicBezTo>
                  <a:cubicBezTo>
                    <a:pt x="874" y="155"/>
                    <a:pt x="872" y="156"/>
                    <a:pt x="870" y="156"/>
                  </a:cubicBezTo>
                  <a:lnTo>
                    <a:pt x="857" y="156"/>
                  </a:lnTo>
                  <a:lnTo>
                    <a:pt x="864" y="152"/>
                  </a:lnTo>
                  <a:lnTo>
                    <a:pt x="861" y="158"/>
                  </a:lnTo>
                  <a:lnTo>
                    <a:pt x="861" y="152"/>
                  </a:lnTo>
                  <a:lnTo>
                    <a:pt x="868" y="172"/>
                  </a:lnTo>
                  <a:cubicBezTo>
                    <a:pt x="868" y="172"/>
                    <a:pt x="868" y="173"/>
                    <a:pt x="868" y="174"/>
                  </a:cubicBezTo>
                  <a:lnTo>
                    <a:pt x="865" y="269"/>
                  </a:lnTo>
                  <a:lnTo>
                    <a:pt x="854" y="261"/>
                  </a:lnTo>
                  <a:lnTo>
                    <a:pt x="876" y="251"/>
                  </a:lnTo>
                  <a:lnTo>
                    <a:pt x="871" y="257"/>
                  </a:lnTo>
                  <a:lnTo>
                    <a:pt x="878" y="213"/>
                  </a:lnTo>
                  <a:lnTo>
                    <a:pt x="878" y="203"/>
                  </a:lnTo>
                  <a:cubicBezTo>
                    <a:pt x="878" y="203"/>
                    <a:pt x="878" y="202"/>
                    <a:pt x="878" y="201"/>
                  </a:cubicBezTo>
                  <a:lnTo>
                    <a:pt x="887" y="163"/>
                  </a:lnTo>
                  <a:lnTo>
                    <a:pt x="897" y="101"/>
                  </a:lnTo>
                  <a:cubicBezTo>
                    <a:pt x="897" y="98"/>
                    <a:pt x="899" y="96"/>
                    <a:pt x="902" y="95"/>
                  </a:cubicBezTo>
                  <a:lnTo>
                    <a:pt x="912" y="92"/>
                  </a:lnTo>
                  <a:cubicBezTo>
                    <a:pt x="914" y="91"/>
                    <a:pt x="917" y="91"/>
                    <a:pt x="919" y="93"/>
                  </a:cubicBezTo>
                  <a:lnTo>
                    <a:pt x="932" y="103"/>
                  </a:lnTo>
                  <a:lnTo>
                    <a:pt x="928" y="101"/>
                  </a:lnTo>
                  <a:lnTo>
                    <a:pt x="969" y="104"/>
                  </a:lnTo>
                  <a:cubicBezTo>
                    <a:pt x="972" y="105"/>
                    <a:pt x="974" y="106"/>
                    <a:pt x="975" y="108"/>
                  </a:cubicBezTo>
                  <a:cubicBezTo>
                    <a:pt x="977" y="111"/>
                    <a:pt x="977" y="114"/>
                    <a:pt x="976" y="116"/>
                  </a:cubicBezTo>
                  <a:lnTo>
                    <a:pt x="973" y="122"/>
                  </a:lnTo>
                  <a:lnTo>
                    <a:pt x="970" y="113"/>
                  </a:lnTo>
                  <a:lnTo>
                    <a:pt x="983" y="122"/>
                  </a:lnTo>
                  <a:cubicBezTo>
                    <a:pt x="985" y="124"/>
                    <a:pt x="987" y="127"/>
                    <a:pt x="986" y="130"/>
                  </a:cubicBezTo>
                  <a:lnTo>
                    <a:pt x="976" y="182"/>
                  </a:lnTo>
                  <a:cubicBezTo>
                    <a:pt x="976" y="183"/>
                    <a:pt x="976" y="183"/>
                    <a:pt x="976" y="184"/>
                  </a:cubicBezTo>
                  <a:lnTo>
                    <a:pt x="947" y="252"/>
                  </a:lnTo>
                  <a:lnTo>
                    <a:pt x="948" y="248"/>
                  </a:lnTo>
                  <a:lnTo>
                    <a:pt x="951" y="313"/>
                  </a:lnTo>
                  <a:lnTo>
                    <a:pt x="945" y="306"/>
                  </a:lnTo>
                  <a:lnTo>
                    <a:pt x="992" y="316"/>
                  </a:lnTo>
                  <a:lnTo>
                    <a:pt x="988" y="316"/>
                  </a:lnTo>
                  <a:lnTo>
                    <a:pt x="1004" y="310"/>
                  </a:lnTo>
                  <a:lnTo>
                    <a:pt x="1000" y="313"/>
                  </a:lnTo>
                  <a:lnTo>
                    <a:pt x="1003" y="307"/>
                  </a:lnTo>
                  <a:cubicBezTo>
                    <a:pt x="1003" y="306"/>
                    <a:pt x="1004" y="305"/>
                    <a:pt x="1004" y="305"/>
                  </a:cubicBezTo>
                  <a:lnTo>
                    <a:pt x="1017" y="292"/>
                  </a:lnTo>
                  <a:lnTo>
                    <a:pt x="1016" y="294"/>
                  </a:lnTo>
                  <a:lnTo>
                    <a:pt x="1028" y="268"/>
                  </a:lnTo>
                  <a:lnTo>
                    <a:pt x="1027" y="272"/>
                  </a:lnTo>
                  <a:lnTo>
                    <a:pt x="1028" y="260"/>
                  </a:lnTo>
                  <a:lnTo>
                    <a:pt x="1024" y="236"/>
                  </a:lnTo>
                  <a:lnTo>
                    <a:pt x="1024" y="210"/>
                  </a:lnTo>
                  <a:cubicBezTo>
                    <a:pt x="1024" y="208"/>
                    <a:pt x="1025" y="206"/>
                    <a:pt x="1026" y="205"/>
                  </a:cubicBezTo>
                  <a:lnTo>
                    <a:pt x="1055" y="172"/>
                  </a:lnTo>
                  <a:cubicBezTo>
                    <a:pt x="1056" y="171"/>
                    <a:pt x="1057" y="170"/>
                    <a:pt x="1058" y="170"/>
                  </a:cubicBezTo>
                  <a:lnTo>
                    <a:pt x="1074" y="163"/>
                  </a:lnTo>
                  <a:cubicBezTo>
                    <a:pt x="1075" y="163"/>
                    <a:pt x="1076" y="163"/>
                    <a:pt x="1077" y="163"/>
                  </a:cubicBezTo>
                  <a:lnTo>
                    <a:pt x="1129" y="166"/>
                  </a:lnTo>
                  <a:cubicBezTo>
                    <a:pt x="1129" y="166"/>
                    <a:pt x="1130" y="166"/>
                    <a:pt x="1131" y="167"/>
                  </a:cubicBezTo>
                  <a:lnTo>
                    <a:pt x="1153" y="176"/>
                  </a:lnTo>
                  <a:lnTo>
                    <a:pt x="1163" y="180"/>
                  </a:lnTo>
                  <a:lnTo>
                    <a:pt x="1185" y="189"/>
                  </a:lnTo>
                  <a:cubicBezTo>
                    <a:pt x="1188" y="191"/>
                    <a:pt x="1190" y="193"/>
                    <a:pt x="1190" y="196"/>
                  </a:cubicBezTo>
                  <a:lnTo>
                    <a:pt x="1193" y="225"/>
                  </a:lnTo>
                  <a:cubicBezTo>
                    <a:pt x="1193" y="226"/>
                    <a:pt x="1193" y="227"/>
                    <a:pt x="1193" y="228"/>
                  </a:cubicBezTo>
                  <a:lnTo>
                    <a:pt x="1187" y="251"/>
                  </a:lnTo>
                  <a:cubicBezTo>
                    <a:pt x="1187" y="252"/>
                    <a:pt x="1186" y="252"/>
                    <a:pt x="1186" y="253"/>
                  </a:cubicBezTo>
                  <a:lnTo>
                    <a:pt x="1157" y="302"/>
                  </a:lnTo>
                  <a:lnTo>
                    <a:pt x="1158" y="299"/>
                  </a:lnTo>
                  <a:lnTo>
                    <a:pt x="1149" y="341"/>
                  </a:lnTo>
                  <a:cubicBezTo>
                    <a:pt x="1148" y="342"/>
                    <a:pt x="1148" y="343"/>
                    <a:pt x="1147" y="344"/>
                  </a:cubicBezTo>
                  <a:lnTo>
                    <a:pt x="1141" y="354"/>
                  </a:lnTo>
                  <a:lnTo>
                    <a:pt x="1142" y="348"/>
                  </a:lnTo>
                  <a:lnTo>
                    <a:pt x="1146" y="374"/>
                  </a:lnTo>
                  <a:cubicBezTo>
                    <a:pt x="1146" y="376"/>
                    <a:pt x="1145" y="378"/>
                    <a:pt x="1145" y="379"/>
                  </a:cubicBezTo>
                  <a:lnTo>
                    <a:pt x="1132" y="402"/>
                  </a:lnTo>
                  <a:cubicBezTo>
                    <a:pt x="1131" y="404"/>
                    <a:pt x="1129" y="405"/>
                    <a:pt x="1127" y="406"/>
                  </a:cubicBezTo>
                  <a:lnTo>
                    <a:pt x="1118" y="409"/>
                  </a:lnTo>
                  <a:cubicBezTo>
                    <a:pt x="1117" y="409"/>
                    <a:pt x="1116" y="409"/>
                    <a:pt x="1115" y="409"/>
                  </a:cubicBezTo>
                  <a:lnTo>
                    <a:pt x="1106" y="409"/>
                  </a:lnTo>
                  <a:cubicBezTo>
                    <a:pt x="1104" y="409"/>
                    <a:pt x="1103" y="409"/>
                    <a:pt x="1102" y="409"/>
                  </a:cubicBezTo>
                  <a:lnTo>
                    <a:pt x="1096" y="405"/>
                  </a:lnTo>
                  <a:lnTo>
                    <a:pt x="1102" y="406"/>
                  </a:lnTo>
                  <a:lnTo>
                    <a:pt x="1064" y="422"/>
                  </a:lnTo>
                  <a:lnTo>
                    <a:pt x="1067" y="419"/>
                  </a:lnTo>
                  <a:lnTo>
                    <a:pt x="1029" y="468"/>
                  </a:lnTo>
                  <a:cubicBezTo>
                    <a:pt x="1027" y="470"/>
                    <a:pt x="1024" y="472"/>
                    <a:pt x="1021" y="471"/>
                  </a:cubicBezTo>
                  <a:lnTo>
                    <a:pt x="1005" y="468"/>
                  </a:lnTo>
                  <a:lnTo>
                    <a:pt x="1008" y="468"/>
                  </a:lnTo>
                  <a:lnTo>
                    <a:pt x="989" y="471"/>
                  </a:lnTo>
                  <a:cubicBezTo>
                    <a:pt x="987" y="471"/>
                    <a:pt x="984" y="471"/>
                    <a:pt x="983" y="469"/>
                  </a:cubicBezTo>
                  <a:lnTo>
                    <a:pt x="967" y="456"/>
                  </a:lnTo>
                  <a:lnTo>
                    <a:pt x="978" y="455"/>
                  </a:lnTo>
                  <a:lnTo>
                    <a:pt x="969" y="468"/>
                  </a:lnTo>
                  <a:lnTo>
                    <a:pt x="970" y="461"/>
                  </a:lnTo>
                  <a:lnTo>
                    <a:pt x="979" y="493"/>
                  </a:lnTo>
                  <a:cubicBezTo>
                    <a:pt x="980" y="494"/>
                    <a:pt x="980" y="495"/>
                    <a:pt x="980" y="496"/>
                  </a:cubicBezTo>
                  <a:lnTo>
                    <a:pt x="980" y="515"/>
                  </a:lnTo>
                  <a:cubicBezTo>
                    <a:pt x="980" y="518"/>
                    <a:pt x="978" y="520"/>
                    <a:pt x="976" y="522"/>
                  </a:cubicBezTo>
                  <a:cubicBezTo>
                    <a:pt x="974" y="523"/>
                    <a:pt x="971" y="524"/>
                    <a:pt x="968" y="522"/>
                  </a:cubicBezTo>
                  <a:lnTo>
                    <a:pt x="954" y="515"/>
                  </a:lnTo>
                  <a:lnTo>
                    <a:pt x="945" y="509"/>
                  </a:lnTo>
                  <a:lnTo>
                    <a:pt x="957" y="502"/>
                  </a:lnTo>
                  <a:lnTo>
                    <a:pt x="957" y="509"/>
                  </a:lnTo>
                  <a:lnTo>
                    <a:pt x="957" y="507"/>
                  </a:lnTo>
                  <a:lnTo>
                    <a:pt x="960" y="527"/>
                  </a:lnTo>
                  <a:cubicBezTo>
                    <a:pt x="961" y="527"/>
                    <a:pt x="961" y="528"/>
                    <a:pt x="961" y="528"/>
                  </a:cubicBezTo>
                  <a:lnTo>
                    <a:pt x="961" y="551"/>
                  </a:lnTo>
                  <a:cubicBezTo>
                    <a:pt x="961" y="552"/>
                    <a:pt x="960" y="553"/>
                    <a:pt x="960" y="554"/>
                  </a:cubicBezTo>
                  <a:lnTo>
                    <a:pt x="957" y="561"/>
                  </a:lnTo>
                  <a:lnTo>
                    <a:pt x="955" y="552"/>
                  </a:lnTo>
                  <a:lnTo>
                    <a:pt x="958" y="555"/>
                  </a:lnTo>
                  <a:lnTo>
                    <a:pt x="957" y="554"/>
                  </a:lnTo>
                  <a:lnTo>
                    <a:pt x="973" y="563"/>
                  </a:lnTo>
                  <a:cubicBezTo>
                    <a:pt x="975" y="565"/>
                    <a:pt x="976" y="567"/>
                    <a:pt x="976" y="570"/>
                  </a:cubicBezTo>
                  <a:cubicBezTo>
                    <a:pt x="977" y="572"/>
                    <a:pt x="976" y="575"/>
                    <a:pt x="974" y="576"/>
                  </a:cubicBezTo>
                  <a:lnTo>
                    <a:pt x="945" y="602"/>
                  </a:lnTo>
                  <a:cubicBezTo>
                    <a:pt x="944" y="604"/>
                    <a:pt x="941" y="604"/>
                    <a:pt x="939" y="604"/>
                  </a:cubicBezTo>
                  <a:cubicBezTo>
                    <a:pt x="937" y="604"/>
                    <a:pt x="935" y="603"/>
                    <a:pt x="933" y="601"/>
                  </a:cubicBezTo>
                  <a:lnTo>
                    <a:pt x="924" y="588"/>
                  </a:lnTo>
                  <a:lnTo>
                    <a:pt x="938" y="586"/>
                  </a:lnTo>
                  <a:lnTo>
                    <a:pt x="931" y="605"/>
                  </a:lnTo>
                  <a:cubicBezTo>
                    <a:pt x="931" y="607"/>
                    <a:pt x="929" y="609"/>
                    <a:pt x="927" y="610"/>
                  </a:cubicBezTo>
                  <a:cubicBezTo>
                    <a:pt x="926" y="611"/>
                    <a:pt x="923" y="611"/>
                    <a:pt x="921" y="610"/>
                  </a:cubicBezTo>
                  <a:lnTo>
                    <a:pt x="912" y="607"/>
                  </a:lnTo>
                  <a:lnTo>
                    <a:pt x="919" y="606"/>
                  </a:lnTo>
                  <a:lnTo>
                    <a:pt x="900" y="622"/>
                  </a:lnTo>
                  <a:lnTo>
                    <a:pt x="903" y="616"/>
                  </a:lnTo>
                  <a:lnTo>
                    <a:pt x="903" y="632"/>
                  </a:lnTo>
                  <a:cubicBezTo>
                    <a:pt x="903" y="633"/>
                    <a:pt x="903" y="634"/>
                    <a:pt x="902" y="636"/>
                  </a:cubicBezTo>
                  <a:lnTo>
                    <a:pt x="890" y="662"/>
                  </a:lnTo>
                  <a:lnTo>
                    <a:pt x="890" y="660"/>
                  </a:lnTo>
                  <a:lnTo>
                    <a:pt x="877" y="709"/>
                  </a:lnTo>
                  <a:cubicBezTo>
                    <a:pt x="877" y="710"/>
                    <a:pt x="877" y="711"/>
                    <a:pt x="876" y="711"/>
                  </a:cubicBezTo>
                  <a:lnTo>
                    <a:pt x="867" y="724"/>
                  </a:lnTo>
                  <a:lnTo>
                    <a:pt x="862" y="712"/>
                  </a:lnTo>
                  <a:lnTo>
                    <a:pt x="897" y="722"/>
                  </a:lnTo>
                  <a:lnTo>
                    <a:pt x="894" y="721"/>
                  </a:lnTo>
                  <a:lnTo>
                    <a:pt x="958" y="715"/>
                  </a:lnTo>
                  <a:cubicBezTo>
                    <a:pt x="962" y="715"/>
                    <a:pt x="966" y="718"/>
                    <a:pt x="967" y="722"/>
                  </a:cubicBezTo>
                  <a:lnTo>
                    <a:pt x="970" y="745"/>
                  </a:lnTo>
                  <a:lnTo>
                    <a:pt x="966" y="739"/>
                  </a:lnTo>
                  <a:lnTo>
                    <a:pt x="972" y="742"/>
                  </a:lnTo>
                  <a:lnTo>
                    <a:pt x="970" y="741"/>
                  </a:lnTo>
                  <a:lnTo>
                    <a:pt x="1069" y="761"/>
                  </a:lnTo>
                  <a:cubicBezTo>
                    <a:pt x="1071" y="761"/>
                    <a:pt x="1073" y="762"/>
                    <a:pt x="1074" y="764"/>
                  </a:cubicBezTo>
                  <a:lnTo>
                    <a:pt x="1093" y="790"/>
                  </a:lnTo>
                  <a:lnTo>
                    <a:pt x="1086" y="786"/>
                  </a:lnTo>
                  <a:lnTo>
                    <a:pt x="1134" y="783"/>
                  </a:lnTo>
                  <a:lnTo>
                    <a:pt x="1132" y="784"/>
                  </a:lnTo>
                  <a:lnTo>
                    <a:pt x="1157" y="774"/>
                  </a:lnTo>
                  <a:cubicBezTo>
                    <a:pt x="1159" y="773"/>
                    <a:pt x="1161" y="773"/>
                    <a:pt x="1163" y="774"/>
                  </a:cubicBezTo>
                  <a:lnTo>
                    <a:pt x="1204" y="790"/>
                  </a:lnTo>
                  <a:lnTo>
                    <a:pt x="1201" y="790"/>
                  </a:lnTo>
                  <a:lnTo>
                    <a:pt x="1227" y="790"/>
                  </a:lnTo>
                  <a:lnTo>
                    <a:pt x="1219" y="798"/>
                  </a:lnTo>
                  <a:lnTo>
                    <a:pt x="1219" y="773"/>
                  </a:lnTo>
                  <a:lnTo>
                    <a:pt x="1213" y="724"/>
                  </a:lnTo>
                  <a:cubicBezTo>
                    <a:pt x="1212" y="722"/>
                    <a:pt x="1213" y="720"/>
                    <a:pt x="1214" y="719"/>
                  </a:cubicBezTo>
                  <a:lnTo>
                    <a:pt x="1227" y="699"/>
                  </a:lnTo>
                  <a:cubicBezTo>
                    <a:pt x="1229" y="696"/>
                    <a:pt x="1233" y="694"/>
                    <a:pt x="1237" y="696"/>
                  </a:cubicBezTo>
                  <a:lnTo>
                    <a:pt x="1262" y="709"/>
                  </a:lnTo>
                  <a:lnTo>
                    <a:pt x="1259" y="708"/>
                  </a:lnTo>
                  <a:lnTo>
                    <a:pt x="1300" y="708"/>
                  </a:lnTo>
                  <a:lnTo>
                    <a:pt x="1298" y="709"/>
                  </a:lnTo>
                  <a:lnTo>
                    <a:pt x="1320" y="702"/>
                  </a:lnTo>
                  <a:lnTo>
                    <a:pt x="1316" y="706"/>
                  </a:lnTo>
                  <a:lnTo>
                    <a:pt x="1325" y="690"/>
                  </a:lnTo>
                  <a:cubicBezTo>
                    <a:pt x="1326" y="688"/>
                    <a:pt x="1328" y="686"/>
                    <a:pt x="1330" y="686"/>
                  </a:cubicBezTo>
                  <a:lnTo>
                    <a:pt x="1375" y="676"/>
                  </a:lnTo>
                  <a:lnTo>
                    <a:pt x="1369" y="682"/>
                  </a:lnTo>
                  <a:lnTo>
                    <a:pt x="1375" y="656"/>
                  </a:lnTo>
                  <a:cubicBezTo>
                    <a:pt x="1376" y="655"/>
                    <a:pt x="1376" y="653"/>
                    <a:pt x="1377" y="652"/>
                  </a:cubicBezTo>
                  <a:lnTo>
                    <a:pt x="1384" y="646"/>
                  </a:lnTo>
                  <a:cubicBezTo>
                    <a:pt x="1387" y="643"/>
                    <a:pt x="1391" y="643"/>
                    <a:pt x="1394" y="645"/>
                  </a:cubicBezTo>
                  <a:lnTo>
                    <a:pt x="1407" y="655"/>
                  </a:lnTo>
                  <a:cubicBezTo>
                    <a:pt x="1409" y="656"/>
                    <a:pt x="1410" y="658"/>
                    <a:pt x="1410" y="660"/>
                  </a:cubicBezTo>
                  <a:lnTo>
                    <a:pt x="1413" y="683"/>
                  </a:lnTo>
                  <a:lnTo>
                    <a:pt x="1400" y="678"/>
                  </a:lnTo>
                  <a:lnTo>
                    <a:pt x="1403" y="675"/>
                  </a:lnTo>
                  <a:lnTo>
                    <a:pt x="1401" y="679"/>
                  </a:lnTo>
                  <a:lnTo>
                    <a:pt x="1407" y="651"/>
                  </a:lnTo>
                  <a:lnTo>
                    <a:pt x="1410" y="612"/>
                  </a:lnTo>
                  <a:lnTo>
                    <a:pt x="1412" y="617"/>
                  </a:lnTo>
                  <a:lnTo>
                    <a:pt x="1402" y="604"/>
                  </a:lnTo>
                  <a:lnTo>
                    <a:pt x="1406" y="607"/>
                  </a:lnTo>
                  <a:lnTo>
                    <a:pt x="1390" y="600"/>
                  </a:lnTo>
                  <a:cubicBezTo>
                    <a:pt x="1389" y="600"/>
                    <a:pt x="1388" y="600"/>
                    <a:pt x="1387" y="599"/>
                  </a:cubicBezTo>
                  <a:lnTo>
                    <a:pt x="1365" y="580"/>
                  </a:lnTo>
                  <a:cubicBezTo>
                    <a:pt x="1364" y="579"/>
                    <a:pt x="1364" y="578"/>
                    <a:pt x="1363" y="577"/>
                  </a:cubicBezTo>
                  <a:lnTo>
                    <a:pt x="1354" y="558"/>
                  </a:lnTo>
                  <a:cubicBezTo>
                    <a:pt x="1353" y="557"/>
                    <a:pt x="1353" y="556"/>
                    <a:pt x="1353" y="555"/>
                  </a:cubicBezTo>
                  <a:lnTo>
                    <a:pt x="1350" y="536"/>
                  </a:lnTo>
                  <a:cubicBezTo>
                    <a:pt x="1349" y="534"/>
                    <a:pt x="1350" y="533"/>
                    <a:pt x="1350" y="531"/>
                  </a:cubicBezTo>
                  <a:lnTo>
                    <a:pt x="1366" y="496"/>
                  </a:lnTo>
                  <a:cubicBezTo>
                    <a:pt x="1367" y="495"/>
                    <a:pt x="1367" y="494"/>
                    <a:pt x="1368" y="493"/>
                  </a:cubicBezTo>
                  <a:lnTo>
                    <a:pt x="1388" y="477"/>
                  </a:lnTo>
                  <a:cubicBezTo>
                    <a:pt x="1389" y="475"/>
                    <a:pt x="1391" y="474"/>
                    <a:pt x="1393" y="475"/>
                  </a:cubicBezTo>
                  <a:lnTo>
                    <a:pt x="1429" y="478"/>
                  </a:lnTo>
                  <a:cubicBezTo>
                    <a:pt x="1429" y="478"/>
                    <a:pt x="1430" y="478"/>
                    <a:pt x="1431" y="478"/>
                  </a:cubicBezTo>
                  <a:lnTo>
                    <a:pt x="1456" y="488"/>
                  </a:lnTo>
                  <a:lnTo>
                    <a:pt x="1520" y="514"/>
                  </a:lnTo>
                  <a:lnTo>
                    <a:pt x="1543" y="524"/>
                  </a:lnTo>
                  <a:lnTo>
                    <a:pt x="1540" y="523"/>
                  </a:lnTo>
                  <a:lnTo>
                    <a:pt x="1607" y="527"/>
                  </a:lnTo>
                  <a:lnTo>
                    <a:pt x="1601" y="529"/>
                  </a:lnTo>
                  <a:lnTo>
                    <a:pt x="1671" y="467"/>
                  </a:lnTo>
                  <a:lnTo>
                    <a:pt x="1680" y="458"/>
                  </a:lnTo>
                  <a:lnTo>
                    <a:pt x="1678" y="463"/>
                  </a:lnTo>
                  <a:lnTo>
                    <a:pt x="1678" y="447"/>
                  </a:lnTo>
                  <a:cubicBezTo>
                    <a:pt x="1678" y="443"/>
                    <a:pt x="1680" y="440"/>
                    <a:pt x="1684" y="439"/>
                  </a:cubicBezTo>
                  <a:lnTo>
                    <a:pt x="1731" y="423"/>
                  </a:lnTo>
                  <a:lnTo>
                    <a:pt x="1730" y="424"/>
                  </a:lnTo>
                  <a:lnTo>
                    <a:pt x="1762" y="404"/>
                  </a:lnTo>
                  <a:lnTo>
                    <a:pt x="1758" y="411"/>
                  </a:lnTo>
                  <a:lnTo>
                    <a:pt x="1758" y="388"/>
                  </a:lnTo>
                  <a:cubicBezTo>
                    <a:pt x="1758" y="387"/>
                    <a:pt x="1758" y="385"/>
                    <a:pt x="1759" y="384"/>
                  </a:cubicBezTo>
                  <a:lnTo>
                    <a:pt x="1769" y="371"/>
                  </a:lnTo>
                  <a:cubicBezTo>
                    <a:pt x="1771" y="368"/>
                    <a:pt x="1775" y="367"/>
                    <a:pt x="1778" y="368"/>
                  </a:cubicBezTo>
                  <a:lnTo>
                    <a:pt x="1788" y="371"/>
                  </a:lnTo>
                  <a:lnTo>
                    <a:pt x="1781" y="372"/>
                  </a:lnTo>
                  <a:lnTo>
                    <a:pt x="1807" y="359"/>
                  </a:lnTo>
                  <a:cubicBezTo>
                    <a:pt x="1807" y="358"/>
                    <a:pt x="1808" y="358"/>
                    <a:pt x="1809" y="358"/>
                  </a:cubicBezTo>
                  <a:lnTo>
                    <a:pt x="1821" y="355"/>
                  </a:lnTo>
                  <a:cubicBezTo>
                    <a:pt x="1823" y="354"/>
                    <a:pt x="1824" y="354"/>
                    <a:pt x="1825" y="355"/>
                  </a:cubicBezTo>
                  <a:lnTo>
                    <a:pt x="1838" y="358"/>
                  </a:lnTo>
                  <a:cubicBezTo>
                    <a:pt x="1839" y="358"/>
                    <a:pt x="1839" y="358"/>
                    <a:pt x="1840" y="359"/>
                  </a:cubicBezTo>
                  <a:lnTo>
                    <a:pt x="1862" y="372"/>
                  </a:lnTo>
                  <a:lnTo>
                    <a:pt x="1891" y="388"/>
                  </a:lnTo>
                  <a:cubicBezTo>
                    <a:pt x="1892" y="389"/>
                    <a:pt x="1893" y="389"/>
                    <a:pt x="1893" y="390"/>
                  </a:cubicBezTo>
                  <a:lnTo>
                    <a:pt x="1916" y="419"/>
                  </a:lnTo>
                  <a:lnTo>
                    <a:pt x="1912" y="417"/>
                  </a:lnTo>
                  <a:lnTo>
                    <a:pt x="1931" y="423"/>
                  </a:lnTo>
                  <a:lnTo>
                    <a:pt x="1929" y="423"/>
                  </a:lnTo>
                  <a:lnTo>
                    <a:pt x="1960" y="423"/>
                  </a:lnTo>
                  <a:cubicBezTo>
                    <a:pt x="1963" y="423"/>
                    <a:pt x="1965" y="424"/>
                    <a:pt x="1967" y="425"/>
                  </a:cubicBezTo>
                  <a:cubicBezTo>
                    <a:pt x="1968" y="427"/>
                    <a:pt x="1969" y="430"/>
                    <a:pt x="1968" y="432"/>
                  </a:cubicBezTo>
                  <a:lnTo>
                    <a:pt x="1965" y="451"/>
                  </a:lnTo>
                  <a:cubicBezTo>
                    <a:pt x="1965" y="454"/>
                    <a:pt x="1964" y="455"/>
                    <a:pt x="1962" y="457"/>
                  </a:cubicBezTo>
                  <a:lnTo>
                    <a:pt x="1917" y="489"/>
                  </a:lnTo>
                  <a:lnTo>
                    <a:pt x="1920" y="486"/>
                  </a:lnTo>
                  <a:lnTo>
                    <a:pt x="1917" y="493"/>
                  </a:lnTo>
                  <a:lnTo>
                    <a:pt x="1915" y="484"/>
                  </a:lnTo>
                  <a:lnTo>
                    <a:pt x="1934" y="503"/>
                  </a:lnTo>
                  <a:cubicBezTo>
                    <a:pt x="1936" y="504"/>
                    <a:pt x="1937" y="507"/>
                    <a:pt x="1937" y="509"/>
                  </a:cubicBezTo>
                  <a:lnTo>
                    <a:pt x="1937" y="512"/>
                  </a:lnTo>
                  <a:cubicBezTo>
                    <a:pt x="1937" y="514"/>
                    <a:pt x="1936" y="515"/>
                    <a:pt x="1935" y="517"/>
                  </a:cubicBezTo>
                  <a:lnTo>
                    <a:pt x="1922" y="534"/>
                  </a:lnTo>
                  <a:lnTo>
                    <a:pt x="1906" y="550"/>
                  </a:lnTo>
                  <a:lnTo>
                    <a:pt x="1907" y="548"/>
                  </a:lnTo>
                  <a:lnTo>
                    <a:pt x="1897" y="565"/>
                  </a:lnTo>
                  <a:lnTo>
                    <a:pt x="1898" y="563"/>
                  </a:lnTo>
                  <a:lnTo>
                    <a:pt x="1892" y="585"/>
                  </a:lnTo>
                  <a:lnTo>
                    <a:pt x="1891" y="579"/>
                  </a:lnTo>
                  <a:lnTo>
                    <a:pt x="1907" y="605"/>
                  </a:lnTo>
                  <a:lnTo>
                    <a:pt x="1906" y="604"/>
                  </a:lnTo>
                  <a:lnTo>
                    <a:pt x="1935" y="636"/>
                  </a:lnTo>
                  <a:cubicBezTo>
                    <a:pt x="1937" y="639"/>
                    <a:pt x="1937" y="643"/>
                    <a:pt x="1935" y="647"/>
                  </a:cubicBezTo>
                  <a:lnTo>
                    <a:pt x="1897" y="698"/>
                  </a:lnTo>
                  <a:cubicBezTo>
                    <a:pt x="1896" y="700"/>
                    <a:pt x="1894" y="701"/>
                    <a:pt x="1892" y="702"/>
                  </a:cubicBezTo>
                  <a:lnTo>
                    <a:pt x="1872" y="705"/>
                  </a:lnTo>
                  <a:lnTo>
                    <a:pt x="1879" y="699"/>
                  </a:lnTo>
                  <a:lnTo>
                    <a:pt x="1876" y="709"/>
                  </a:lnTo>
                  <a:cubicBezTo>
                    <a:pt x="1875" y="711"/>
                    <a:pt x="1873" y="713"/>
                    <a:pt x="1871" y="714"/>
                  </a:cubicBezTo>
                  <a:cubicBezTo>
                    <a:pt x="1869" y="715"/>
                    <a:pt x="1866" y="715"/>
                    <a:pt x="1864" y="714"/>
                  </a:cubicBezTo>
                  <a:lnTo>
                    <a:pt x="1845" y="704"/>
                  </a:lnTo>
                  <a:lnTo>
                    <a:pt x="1854" y="703"/>
                  </a:lnTo>
                  <a:lnTo>
                    <a:pt x="1838" y="716"/>
                  </a:lnTo>
                  <a:lnTo>
                    <a:pt x="1841" y="709"/>
                  </a:lnTo>
                  <a:lnTo>
                    <a:pt x="1844" y="735"/>
                  </a:lnTo>
                  <a:cubicBezTo>
                    <a:pt x="1844" y="738"/>
                    <a:pt x="1843" y="741"/>
                    <a:pt x="1840" y="743"/>
                  </a:cubicBezTo>
                  <a:lnTo>
                    <a:pt x="1824" y="753"/>
                  </a:lnTo>
                  <a:lnTo>
                    <a:pt x="1828" y="748"/>
                  </a:lnTo>
                  <a:lnTo>
                    <a:pt x="1825" y="761"/>
                  </a:lnTo>
                  <a:cubicBezTo>
                    <a:pt x="1825" y="761"/>
                    <a:pt x="1824" y="762"/>
                    <a:pt x="1824" y="763"/>
                  </a:cubicBezTo>
                  <a:lnTo>
                    <a:pt x="1808" y="792"/>
                  </a:lnTo>
                  <a:cubicBezTo>
                    <a:pt x="1808" y="792"/>
                    <a:pt x="1807" y="793"/>
                    <a:pt x="1807" y="794"/>
                  </a:cubicBezTo>
                  <a:lnTo>
                    <a:pt x="1781" y="820"/>
                  </a:lnTo>
                  <a:cubicBezTo>
                    <a:pt x="1781" y="820"/>
                    <a:pt x="1780" y="821"/>
                    <a:pt x="1779" y="821"/>
                  </a:cubicBezTo>
                  <a:lnTo>
                    <a:pt x="1766" y="828"/>
                  </a:lnTo>
                  <a:lnTo>
                    <a:pt x="1771" y="820"/>
                  </a:lnTo>
                  <a:lnTo>
                    <a:pt x="1771" y="837"/>
                  </a:lnTo>
                  <a:cubicBezTo>
                    <a:pt x="1771" y="838"/>
                    <a:pt x="1770" y="840"/>
                    <a:pt x="1769" y="841"/>
                  </a:cubicBezTo>
                  <a:lnTo>
                    <a:pt x="1728" y="900"/>
                  </a:lnTo>
                  <a:cubicBezTo>
                    <a:pt x="1728" y="900"/>
                    <a:pt x="1727" y="900"/>
                    <a:pt x="1727" y="901"/>
                  </a:cubicBezTo>
                  <a:lnTo>
                    <a:pt x="1711" y="917"/>
                  </a:lnTo>
                  <a:lnTo>
                    <a:pt x="1713" y="914"/>
                  </a:lnTo>
                  <a:lnTo>
                    <a:pt x="1706" y="930"/>
                  </a:lnTo>
                  <a:lnTo>
                    <a:pt x="1706" y="923"/>
                  </a:lnTo>
                  <a:lnTo>
                    <a:pt x="1728" y="959"/>
                  </a:lnTo>
                  <a:lnTo>
                    <a:pt x="1727" y="958"/>
                  </a:lnTo>
                  <a:lnTo>
                    <a:pt x="1746" y="977"/>
                  </a:lnTo>
                  <a:lnTo>
                    <a:pt x="1740" y="975"/>
                  </a:lnTo>
                  <a:lnTo>
                    <a:pt x="1760" y="975"/>
                  </a:lnTo>
                  <a:cubicBezTo>
                    <a:pt x="1764" y="975"/>
                    <a:pt x="1768" y="978"/>
                    <a:pt x="1768" y="983"/>
                  </a:cubicBezTo>
                  <a:lnTo>
                    <a:pt x="1768" y="1022"/>
                  </a:lnTo>
                  <a:cubicBezTo>
                    <a:pt x="1768" y="1024"/>
                    <a:pt x="1767" y="1026"/>
                    <a:pt x="1765" y="1027"/>
                  </a:cubicBezTo>
                  <a:lnTo>
                    <a:pt x="1749" y="1044"/>
                  </a:lnTo>
                  <a:lnTo>
                    <a:pt x="1750" y="1042"/>
                  </a:lnTo>
                  <a:lnTo>
                    <a:pt x="1712" y="1104"/>
                  </a:lnTo>
                  <a:cubicBezTo>
                    <a:pt x="1711" y="1106"/>
                    <a:pt x="1709" y="1107"/>
                    <a:pt x="1707" y="1108"/>
                  </a:cubicBezTo>
                  <a:lnTo>
                    <a:pt x="1691" y="1111"/>
                  </a:lnTo>
                  <a:lnTo>
                    <a:pt x="1692" y="1110"/>
                  </a:lnTo>
                  <a:lnTo>
                    <a:pt x="1636" y="1133"/>
                  </a:lnTo>
                  <a:lnTo>
                    <a:pt x="1616" y="1143"/>
                  </a:lnTo>
                  <a:cubicBezTo>
                    <a:pt x="1615" y="1143"/>
                    <a:pt x="1613" y="1144"/>
                    <a:pt x="1611" y="1143"/>
                  </a:cubicBezTo>
                  <a:lnTo>
                    <a:pt x="1586" y="1137"/>
                  </a:lnTo>
                  <a:lnTo>
                    <a:pt x="1570" y="1134"/>
                  </a:lnTo>
                  <a:lnTo>
                    <a:pt x="1578" y="1131"/>
                  </a:lnTo>
                  <a:lnTo>
                    <a:pt x="1565" y="1147"/>
                  </a:lnTo>
                  <a:cubicBezTo>
                    <a:pt x="1563" y="1149"/>
                    <a:pt x="1559" y="1151"/>
                    <a:pt x="1556" y="1150"/>
                  </a:cubicBezTo>
                  <a:lnTo>
                    <a:pt x="1534" y="1143"/>
                  </a:lnTo>
                  <a:lnTo>
                    <a:pt x="1538" y="1143"/>
                  </a:lnTo>
                  <a:lnTo>
                    <a:pt x="1503" y="1153"/>
                  </a:lnTo>
                  <a:cubicBezTo>
                    <a:pt x="1503" y="1153"/>
                    <a:pt x="1502" y="1153"/>
                    <a:pt x="1501" y="1153"/>
                  </a:cubicBezTo>
                  <a:lnTo>
                    <a:pt x="1488" y="1153"/>
                  </a:lnTo>
                  <a:lnTo>
                    <a:pt x="1482" y="1153"/>
                  </a:lnTo>
                  <a:lnTo>
                    <a:pt x="1453" y="1153"/>
                  </a:lnTo>
                  <a:lnTo>
                    <a:pt x="1461" y="1147"/>
                  </a:lnTo>
                  <a:lnTo>
                    <a:pt x="1458" y="1160"/>
                  </a:lnTo>
                  <a:cubicBezTo>
                    <a:pt x="1458" y="1161"/>
                    <a:pt x="1457" y="1163"/>
                    <a:pt x="1456" y="1164"/>
                  </a:cubicBezTo>
                  <a:lnTo>
                    <a:pt x="1449" y="1170"/>
                  </a:lnTo>
                  <a:cubicBezTo>
                    <a:pt x="1448" y="1172"/>
                    <a:pt x="1446" y="1173"/>
                    <a:pt x="1444" y="1173"/>
                  </a:cubicBezTo>
                  <a:lnTo>
                    <a:pt x="1441" y="1173"/>
                  </a:lnTo>
                  <a:lnTo>
                    <a:pt x="1444" y="1172"/>
                  </a:lnTo>
                  <a:lnTo>
                    <a:pt x="1438" y="1175"/>
                  </a:lnTo>
                  <a:cubicBezTo>
                    <a:pt x="1437" y="1175"/>
                    <a:pt x="1437" y="1175"/>
                    <a:pt x="1436" y="1176"/>
                  </a:cubicBezTo>
                  <a:lnTo>
                    <a:pt x="1423" y="1179"/>
                  </a:lnTo>
                  <a:lnTo>
                    <a:pt x="1428" y="1176"/>
                  </a:lnTo>
                  <a:lnTo>
                    <a:pt x="1422" y="1185"/>
                  </a:lnTo>
                  <a:cubicBezTo>
                    <a:pt x="1421" y="1186"/>
                    <a:pt x="1420" y="1187"/>
                    <a:pt x="1419" y="1188"/>
                  </a:cubicBezTo>
                  <a:lnTo>
                    <a:pt x="1394" y="1204"/>
                  </a:lnTo>
                  <a:cubicBezTo>
                    <a:pt x="1393" y="1204"/>
                    <a:pt x="1392" y="1205"/>
                    <a:pt x="1391" y="1205"/>
                  </a:cubicBezTo>
                  <a:lnTo>
                    <a:pt x="1375" y="1208"/>
                  </a:lnTo>
                  <a:cubicBezTo>
                    <a:pt x="1373" y="1209"/>
                    <a:pt x="1372" y="1208"/>
                    <a:pt x="1370" y="1207"/>
                  </a:cubicBezTo>
                  <a:lnTo>
                    <a:pt x="1364" y="1204"/>
                  </a:lnTo>
                  <a:lnTo>
                    <a:pt x="1375" y="1197"/>
                  </a:lnTo>
                  <a:lnTo>
                    <a:pt x="1375" y="1210"/>
                  </a:lnTo>
                  <a:cubicBezTo>
                    <a:pt x="1375" y="1215"/>
                    <a:pt x="1372" y="1218"/>
                    <a:pt x="1367" y="1218"/>
                  </a:cubicBezTo>
                  <a:lnTo>
                    <a:pt x="1358" y="1218"/>
                  </a:lnTo>
                  <a:cubicBezTo>
                    <a:pt x="1355" y="1218"/>
                    <a:pt x="1353" y="1217"/>
                    <a:pt x="1352" y="1216"/>
                  </a:cubicBezTo>
                  <a:lnTo>
                    <a:pt x="1349" y="1212"/>
                  </a:lnTo>
                  <a:cubicBezTo>
                    <a:pt x="1348" y="1212"/>
                    <a:pt x="1347" y="1211"/>
                    <a:pt x="1347" y="1209"/>
                  </a:cubicBezTo>
                  <a:lnTo>
                    <a:pt x="1344" y="1201"/>
                  </a:lnTo>
                  <a:lnTo>
                    <a:pt x="1338" y="1188"/>
                  </a:lnTo>
                  <a:lnTo>
                    <a:pt x="1343" y="1192"/>
                  </a:lnTo>
                  <a:lnTo>
                    <a:pt x="1326" y="1188"/>
                  </a:lnTo>
                  <a:lnTo>
                    <a:pt x="1307" y="1182"/>
                  </a:lnTo>
                  <a:lnTo>
                    <a:pt x="1317" y="1178"/>
                  </a:lnTo>
                  <a:lnTo>
                    <a:pt x="1314" y="1184"/>
                  </a:lnTo>
                  <a:lnTo>
                    <a:pt x="1311" y="1174"/>
                  </a:lnTo>
                  <a:lnTo>
                    <a:pt x="1321" y="1181"/>
                  </a:lnTo>
                  <a:lnTo>
                    <a:pt x="1316" y="1179"/>
                  </a:lnTo>
                  <a:lnTo>
                    <a:pt x="1323" y="1179"/>
                  </a:lnTo>
                  <a:cubicBezTo>
                    <a:pt x="1327" y="1179"/>
                    <a:pt x="1331" y="1183"/>
                    <a:pt x="1331" y="1187"/>
                  </a:cubicBezTo>
                  <a:lnTo>
                    <a:pt x="1331" y="1197"/>
                  </a:lnTo>
                  <a:cubicBezTo>
                    <a:pt x="1331" y="1202"/>
                    <a:pt x="1327" y="1205"/>
                    <a:pt x="1323" y="1205"/>
                  </a:cubicBezTo>
                  <a:lnTo>
                    <a:pt x="1316" y="1205"/>
                  </a:lnTo>
                  <a:cubicBezTo>
                    <a:pt x="1315" y="1205"/>
                    <a:pt x="1313" y="1205"/>
                    <a:pt x="1312" y="1204"/>
                  </a:cubicBezTo>
                  <a:lnTo>
                    <a:pt x="1302" y="1197"/>
                  </a:lnTo>
                  <a:lnTo>
                    <a:pt x="1307" y="1199"/>
                  </a:lnTo>
                  <a:lnTo>
                    <a:pt x="1291" y="1199"/>
                  </a:lnTo>
                  <a:cubicBezTo>
                    <a:pt x="1289" y="1199"/>
                    <a:pt x="1286" y="1198"/>
                    <a:pt x="1285" y="1196"/>
                  </a:cubicBezTo>
                  <a:lnTo>
                    <a:pt x="1279" y="1190"/>
                  </a:lnTo>
                  <a:lnTo>
                    <a:pt x="1288" y="1191"/>
                  </a:lnTo>
                  <a:lnTo>
                    <a:pt x="1275" y="1198"/>
                  </a:lnTo>
                  <a:lnTo>
                    <a:pt x="1279" y="1192"/>
                  </a:lnTo>
                  <a:lnTo>
                    <a:pt x="1276" y="1218"/>
                  </a:lnTo>
                  <a:cubicBezTo>
                    <a:pt x="1276" y="1218"/>
                    <a:pt x="1276" y="1219"/>
                    <a:pt x="1276" y="1220"/>
                  </a:cubicBezTo>
                  <a:lnTo>
                    <a:pt x="1266" y="1242"/>
                  </a:lnTo>
                  <a:lnTo>
                    <a:pt x="1266" y="1237"/>
                  </a:lnTo>
                  <a:lnTo>
                    <a:pt x="1273" y="1260"/>
                  </a:lnTo>
                  <a:cubicBezTo>
                    <a:pt x="1273" y="1262"/>
                    <a:pt x="1273" y="1264"/>
                    <a:pt x="1272" y="1266"/>
                  </a:cubicBezTo>
                  <a:lnTo>
                    <a:pt x="1259" y="1289"/>
                  </a:lnTo>
                  <a:lnTo>
                    <a:pt x="1257" y="1279"/>
                  </a:lnTo>
                  <a:lnTo>
                    <a:pt x="1273" y="1292"/>
                  </a:lnTo>
                  <a:lnTo>
                    <a:pt x="1262" y="1293"/>
                  </a:lnTo>
                  <a:lnTo>
                    <a:pt x="1271" y="1280"/>
                  </a:lnTo>
                  <a:cubicBezTo>
                    <a:pt x="1273" y="1278"/>
                    <a:pt x="1274" y="1277"/>
                    <a:pt x="1276" y="1277"/>
                  </a:cubicBezTo>
                  <a:lnTo>
                    <a:pt x="1292" y="1274"/>
                  </a:lnTo>
                  <a:cubicBezTo>
                    <a:pt x="1295" y="1273"/>
                    <a:pt x="1298" y="1274"/>
                    <a:pt x="1300" y="1276"/>
                  </a:cubicBezTo>
                  <a:lnTo>
                    <a:pt x="1316" y="1292"/>
                  </a:lnTo>
                  <a:lnTo>
                    <a:pt x="1303" y="1294"/>
                  </a:lnTo>
                  <a:lnTo>
                    <a:pt x="1316" y="1271"/>
                  </a:lnTo>
                  <a:cubicBezTo>
                    <a:pt x="1317" y="1269"/>
                    <a:pt x="1319" y="1267"/>
                    <a:pt x="1322" y="1267"/>
                  </a:cubicBezTo>
                  <a:cubicBezTo>
                    <a:pt x="1324" y="1267"/>
                    <a:pt x="1327" y="1268"/>
                    <a:pt x="1328" y="1269"/>
                  </a:cubicBezTo>
                  <a:lnTo>
                    <a:pt x="1351" y="1292"/>
                  </a:lnTo>
                  <a:lnTo>
                    <a:pt x="1346" y="1290"/>
                  </a:lnTo>
                  <a:lnTo>
                    <a:pt x="1365" y="1293"/>
                  </a:lnTo>
                  <a:cubicBezTo>
                    <a:pt x="1366" y="1293"/>
                    <a:pt x="1367" y="1294"/>
                    <a:pt x="1368" y="1294"/>
                  </a:cubicBezTo>
                  <a:lnTo>
                    <a:pt x="1390" y="1307"/>
                  </a:lnTo>
                  <a:cubicBezTo>
                    <a:pt x="1392" y="1308"/>
                    <a:pt x="1393" y="1309"/>
                    <a:pt x="1394" y="1310"/>
                  </a:cubicBezTo>
                  <a:lnTo>
                    <a:pt x="1400" y="1323"/>
                  </a:lnTo>
                  <a:cubicBezTo>
                    <a:pt x="1400" y="1324"/>
                    <a:pt x="1401" y="1325"/>
                    <a:pt x="1401" y="1326"/>
                  </a:cubicBezTo>
                  <a:lnTo>
                    <a:pt x="1404" y="1349"/>
                  </a:lnTo>
                  <a:cubicBezTo>
                    <a:pt x="1404" y="1350"/>
                    <a:pt x="1404" y="1352"/>
                    <a:pt x="1403" y="1353"/>
                  </a:cubicBezTo>
                  <a:lnTo>
                    <a:pt x="1394" y="1373"/>
                  </a:lnTo>
                  <a:cubicBezTo>
                    <a:pt x="1392" y="1376"/>
                    <a:pt x="1389" y="1377"/>
                    <a:pt x="1386" y="1377"/>
                  </a:cubicBezTo>
                  <a:lnTo>
                    <a:pt x="1370" y="1377"/>
                  </a:lnTo>
                  <a:lnTo>
                    <a:pt x="1377" y="1374"/>
                  </a:lnTo>
                  <a:lnTo>
                    <a:pt x="1364" y="1390"/>
                  </a:lnTo>
                  <a:lnTo>
                    <a:pt x="1366" y="1385"/>
                  </a:lnTo>
                  <a:lnTo>
                    <a:pt x="1366" y="1405"/>
                  </a:lnTo>
                  <a:lnTo>
                    <a:pt x="1360" y="1397"/>
                  </a:lnTo>
                  <a:lnTo>
                    <a:pt x="1385" y="1404"/>
                  </a:lnTo>
                  <a:cubicBezTo>
                    <a:pt x="1388" y="1405"/>
                    <a:pt x="1391" y="1407"/>
                    <a:pt x="1391" y="1410"/>
                  </a:cubicBezTo>
                  <a:lnTo>
                    <a:pt x="1394" y="1433"/>
                  </a:lnTo>
                  <a:lnTo>
                    <a:pt x="1386" y="1426"/>
                  </a:lnTo>
                  <a:lnTo>
                    <a:pt x="1396" y="1426"/>
                  </a:lnTo>
                  <a:cubicBezTo>
                    <a:pt x="1398" y="1426"/>
                    <a:pt x="1400" y="1427"/>
                    <a:pt x="1402" y="1429"/>
                  </a:cubicBezTo>
                  <a:lnTo>
                    <a:pt x="1421" y="1448"/>
                  </a:lnTo>
                  <a:cubicBezTo>
                    <a:pt x="1423" y="1450"/>
                    <a:pt x="1423" y="1453"/>
                    <a:pt x="1423" y="1455"/>
                  </a:cubicBezTo>
                  <a:lnTo>
                    <a:pt x="1420" y="1471"/>
                  </a:lnTo>
                  <a:lnTo>
                    <a:pt x="1420" y="1469"/>
                  </a:lnTo>
                  <a:lnTo>
                    <a:pt x="1423" y="1493"/>
                  </a:lnTo>
                  <a:lnTo>
                    <a:pt x="1423" y="1499"/>
                  </a:lnTo>
                  <a:cubicBezTo>
                    <a:pt x="1423" y="1500"/>
                    <a:pt x="1423" y="1502"/>
                    <a:pt x="1422" y="1503"/>
                  </a:cubicBezTo>
                  <a:lnTo>
                    <a:pt x="1416" y="1516"/>
                  </a:lnTo>
                  <a:lnTo>
                    <a:pt x="1417" y="1512"/>
                  </a:lnTo>
                  <a:lnTo>
                    <a:pt x="1417" y="1515"/>
                  </a:lnTo>
                  <a:lnTo>
                    <a:pt x="1405" y="1508"/>
                  </a:lnTo>
                  <a:lnTo>
                    <a:pt x="1428" y="1498"/>
                  </a:lnTo>
                  <a:cubicBezTo>
                    <a:pt x="1431" y="1497"/>
                    <a:pt x="1434" y="1498"/>
                    <a:pt x="1437" y="1500"/>
                  </a:cubicBezTo>
                  <a:lnTo>
                    <a:pt x="1443" y="1507"/>
                  </a:lnTo>
                  <a:lnTo>
                    <a:pt x="1433" y="1505"/>
                  </a:lnTo>
                  <a:lnTo>
                    <a:pt x="1449" y="1496"/>
                  </a:lnTo>
                  <a:lnTo>
                    <a:pt x="1465" y="1486"/>
                  </a:lnTo>
                  <a:cubicBezTo>
                    <a:pt x="1467" y="1484"/>
                    <a:pt x="1470" y="1484"/>
                    <a:pt x="1473" y="1486"/>
                  </a:cubicBezTo>
                  <a:lnTo>
                    <a:pt x="1479" y="1489"/>
                  </a:lnTo>
                  <a:cubicBezTo>
                    <a:pt x="1480" y="1489"/>
                    <a:pt x="1481" y="1490"/>
                    <a:pt x="1482" y="1491"/>
                  </a:cubicBezTo>
                  <a:lnTo>
                    <a:pt x="1495" y="1507"/>
                  </a:lnTo>
                  <a:cubicBezTo>
                    <a:pt x="1496" y="1509"/>
                    <a:pt x="1496" y="1510"/>
                    <a:pt x="1496" y="1512"/>
                  </a:cubicBezTo>
                  <a:lnTo>
                    <a:pt x="1496" y="1515"/>
                  </a:lnTo>
                  <a:cubicBezTo>
                    <a:pt x="1496" y="1517"/>
                    <a:pt x="1496" y="1519"/>
                    <a:pt x="1494" y="1521"/>
                  </a:cubicBezTo>
                  <a:lnTo>
                    <a:pt x="1488" y="1527"/>
                  </a:lnTo>
                  <a:lnTo>
                    <a:pt x="1490" y="1522"/>
                  </a:lnTo>
                  <a:lnTo>
                    <a:pt x="1490" y="1541"/>
                  </a:lnTo>
                  <a:cubicBezTo>
                    <a:pt x="1490" y="1543"/>
                    <a:pt x="1490" y="1544"/>
                    <a:pt x="1489" y="1546"/>
                  </a:cubicBezTo>
                  <a:lnTo>
                    <a:pt x="1483" y="1555"/>
                  </a:lnTo>
                  <a:lnTo>
                    <a:pt x="1480" y="1561"/>
                  </a:lnTo>
                  <a:lnTo>
                    <a:pt x="1476" y="1568"/>
                  </a:lnTo>
                  <a:cubicBezTo>
                    <a:pt x="1476" y="1568"/>
                    <a:pt x="1476" y="1569"/>
                    <a:pt x="1475" y="1570"/>
                  </a:cubicBezTo>
                  <a:lnTo>
                    <a:pt x="1469" y="1576"/>
                  </a:lnTo>
                  <a:lnTo>
                    <a:pt x="1471" y="1573"/>
                  </a:lnTo>
                  <a:lnTo>
                    <a:pt x="1467" y="1583"/>
                  </a:lnTo>
                  <a:cubicBezTo>
                    <a:pt x="1467" y="1585"/>
                    <a:pt x="1465" y="1587"/>
                    <a:pt x="1463" y="1587"/>
                  </a:cubicBezTo>
                  <a:lnTo>
                    <a:pt x="1457" y="1591"/>
                  </a:lnTo>
                  <a:lnTo>
                    <a:pt x="1458" y="1590"/>
                  </a:lnTo>
                  <a:lnTo>
                    <a:pt x="1445" y="1600"/>
                  </a:lnTo>
                  <a:lnTo>
                    <a:pt x="1449" y="1593"/>
                  </a:lnTo>
                  <a:lnTo>
                    <a:pt x="1449" y="1603"/>
                  </a:lnTo>
                  <a:lnTo>
                    <a:pt x="1449" y="1619"/>
                  </a:lnTo>
                  <a:cubicBezTo>
                    <a:pt x="1449" y="1622"/>
                    <a:pt x="1447" y="1625"/>
                    <a:pt x="1444" y="1626"/>
                  </a:cubicBezTo>
                  <a:lnTo>
                    <a:pt x="1431" y="1633"/>
                  </a:lnTo>
                  <a:cubicBezTo>
                    <a:pt x="1428" y="1635"/>
                    <a:pt x="1425" y="1634"/>
                    <a:pt x="1422" y="1631"/>
                  </a:cubicBezTo>
                  <a:lnTo>
                    <a:pt x="1416" y="1625"/>
                  </a:lnTo>
                  <a:lnTo>
                    <a:pt x="1421" y="1627"/>
                  </a:lnTo>
                  <a:lnTo>
                    <a:pt x="1412" y="1627"/>
                  </a:lnTo>
                  <a:cubicBezTo>
                    <a:pt x="1411" y="1627"/>
                    <a:pt x="1409" y="1627"/>
                    <a:pt x="1408" y="1626"/>
                  </a:cubicBezTo>
                  <a:lnTo>
                    <a:pt x="1395" y="1620"/>
                  </a:lnTo>
                  <a:lnTo>
                    <a:pt x="1401" y="1621"/>
                  </a:lnTo>
                  <a:lnTo>
                    <a:pt x="1379" y="1627"/>
                  </a:lnTo>
                  <a:lnTo>
                    <a:pt x="1385" y="1619"/>
                  </a:lnTo>
                  <a:lnTo>
                    <a:pt x="1385" y="1623"/>
                  </a:lnTo>
                  <a:cubicBezTo>
                    <a:pt x="1385" y="1626"/>
                    <a:pt x="1383" y="1629"/>
                    <a:pt x="1380" y="1630"/>
                  </a:cubicBezTo>
                  <a:lnTo>
                    <a:pt x="1351" y="1643"/>
                  </a:lnTo>
                  <a:lnTo>
                    <a:pt x="1353" y="1642"/>
                  </a:lnTo>
                  <a:lnTo>
                    <a:pt x="1324" y="1664"/>
                  </a:lnTo>
                  <a:lnTo>
                    <a:pt x="1308" y="1677"/>
                  </a:lnTo>
                  <a:lnTo>
                    <a:pt x="1311" y="1674"/>
                  </a:lnTo>
                  <a:lnTo>
                    <a:pt x="1304" y="1690"/>
                  </a:lnTo>
                  <a:cubicBezTo>
                    <a:pt x="1304" y="1693"/>
                    <a:pt x="1302" y="1694"/>
                    <a:pt x="1300" y="1695"/>
                  </a:cubicBezTo>
                  <a:lnTo>
                    <a:pt x="1274" y="1705"/>
                  </a:lnTo>
                  <a:lnTo>
                    <a:pt x="1276" y="1704"/>
                  </a:lnTo>
                  <a:lnTo>
                    <a:pt x="1264" y="1713"/>
                  </a:lnTo>
                  <a:cubicBezTo>
                    <a:pt x="1263" y="1714"/>
                    <a:pt x="1263" y="1714"/>
                    <a:pt x="1262" y="1714"/>
                  </a:cubicBezTo>
                  <a:lnTo>
                    <a:pt x="1224" y="1734"/>
                  </a:lnTo>
                  <a:cubicBezTo>
                    <a:pt x="1223" y="1734"/>
                    <a:pt x="1222" y="1734"/>
                    <a:pt x="1220" y="1734"/>
                  </a:cubicBezTo>
                  <a:lnTo>
                    <a:pt x="1211" y="1734"/>
                  </a:lnTo>
                  <a:lnTo>
                    <a:pt x="1217" y="1732"/>
                  </a:lnTo>
                  <a:lnTo>
                    <a:pt x="1213" y="1735"/>
                  </a:lnTo>
                  <a:lnTo>
                    <a:pt x="1207" y="1742"/>
                  </a:lnTo>
                  <a:lnTo>
                    <a:pt x="1191" y="1758"/>
                  </a:lnTo>
                  <a:cubicBezTo>
                    <a:pt x="1189" y="1760"/>
                    <a:pt x="1187" y="1761"/>
                    <a:pt x="1184" y="1760"/>
                  </a:cubicBezTo>
                  <a:lnTo>
                    <a:pt x="1162" y="1757"/>
                  </a:lnTo>
                  <a:cubicBezTo>
                    <a:pt x="1160" y="1757"/>
                    <a:pt x="1158" y="1756"/>
                    <a:pt x="1156" y="1754"/>
                  </a:cubicBezTo>
                  <a:lnTo>
                    <a:pt x="1134" y="1721"/>
                  </a:lnTo>
                  <a:cubicBezTo>
                    <a:pt x="1133" y="1720"/>
                    <a:pt x="1133" y="1718"/>
                    <a:pt x="1133" y="1717"/>
                  </a:cubicBezTo>
                  <a:lnTo>
                    <a:pt x="1133" y="1707"/>
                  </a:lnTo>
                  <a:lnTo>
                    <a:pt x="1147" y="1712"/>
                  </a:lnTo>
                  <a:lnTo>
                    <a:pt x="1131" y="1732"/>
                  </a:lnTo>
                  <a:cubicBezTo>
                    <a:pt x="1131" y="1732"/>
                    <a:pt x="1130" y="1732"/>
                    <a:pt x="1130" y="1733"/>
                  </a:cubicBezTo>
                  <a:lnTo>
                    <a:pt x="1111" y="1749"/>
                  </a:lnTo>
                  <a:cubicBezTo>
                    <a:pt x="1109" y="1750"/>
                    <a:pt x="1108" y="1751"/>
                    <a:pt x="1106" y="1751"/>
                  </a:cubicBezTo>
                  <a:lnTo>
                    <a:pt x="1090" y="1751"/>
                  </a:lnTo>
                  <a:cubicBezTo>
                    <a:pt x="1089" y="1751"/>
                    <a:pt x="1088" y="1751"/>
                    <a:pt x="1087" y="1750"/>
                  </a:cubicBezTo>
                  <a:lnTo>
                    <a:pt x="1049" y="1737"/>
                  </a:lnTo>
                  <a:cubicBezTo>
                    <a:pt x="1046" y="1736"/>
                    <a:pt x="1043" y="1733"/>
                    <a:pt x="1043" y="1730"/>
                  </a:cubicBezTo>
                  <a:lnTo>
                    <a:pt x="1043" y="1717"/>
                  </a:lnTo>
                  <a:lnTo>
                    <a:pt x="1045" y="1721"/>
                  </a:lnTo>
                  <a:lnTo>
                    <a:pt x="1032" y="1702"/>
                  </a:lnTo>
                  <a:cubicBezTo>
                    <a:pt x="1031" y="1701"/>
                    <a:pt x="1031" y="1700"/>
                    <a:pt x="1031" y="1699"/>
                  </a:cubicBezTo>
                  <a:lnTo>
                    <a:pt x="1028" y="1683"/>
                  </a:lnTo>
                  <a:cubicBezTo>
                    <a:pt x="1027" y="1681"/>
                    <a:pt x="1027" y="1680"/>
                    <a:pt x="1028" y="1679"/>
                  </a:cubicBezTo>
                  <a:lnTo>
                    <a:pt x="1032" y="1668"/>
                  </a:lnTo>
                  <a:lnTo>
                    <a:pt x="1038" y="1655"/>
                  </a:lnTo>
                  <a:lnTo>
                    <a:pt x="1037" y="1661"/>
                  </a:lnTo>
                  <a:lnTo>
                    <a:pt x="1034" y="1651"/>
                  </a:lnTo>
                  <a:cubicBezTo>
                    <a:pt x="1034" y="1650"/>
                    <a:pt x="1034" y="1649"/>
                    <a:pt x="1034" y="1649"/>
                  </a:cubicBezTo>
                  <a:lnTo>
                    <a:pt x="1034" y="1639"/>
                  </a:lnTo>
                  <a:lnTo>
                    <a:pt x="1034" y="1613"/>
                  </a:lnTo>
                  <a:cubicBezTo>
                    <a:pt x="1034" y="1612"/>
                    <a:pt x="1034" y="1612"/>
                    <a:pt x="1034" y="1612"/>
                  </a:cubicBezTo>
                  <a:lnTo>
                    <a:pt x="1037" y="1592"/>
                  </a:lnTo>
                  <a:cubicBezTo>
                    <a:pt x="1037" y="1591"/>
                    <a:pt x="1038" y="1590"/>
                    <a:pt x="1038" y="1589"/>
                  </a:cubicBezTo>
                  <a:lnTo>
                    <a:pt x="1045" y="1579"/>
                  </a:lnTo>
                  <a:lnTo>
                    <a:pt x="1046" y="1589"/>
                  </a:lnTo>
                  <a:lnTo>
                    <a:pt x="995" y="1534"/>
                  </a:lnTo>
                  <a:lnTo>
                    <a:pt x="1000" y="1536"/>
                  </a:lnTo>
                  <a:lnTo>
                    <a:pt x="997" y="1536"/>
                  </a:lnTo>
                  <a:cubicBezTo>
                    <a:pt x="994" y="1536"/>
                    <a:pt x="992" y="1535"/>
                    <a:pt x="990" y="1532"/>
                  </a:cubicBezTo>
                  <a:lnTo>
                    <a:pt x="981" y="1516"/>
                  </a:lnTo>
                  <a:cubicBezTo>
                    <a:pt x="980" y="1515"/>
                    <a:pt x="980" y="1514"/>
                    <a:pt x="980" y="1512"/>
                  </a:cubicBezTo>
                  <a:lnTo>
                    <a:pt x="980" y="1506"/>
                  </a:lnTo>
                  <a:lnTo>
                    <a:pt x="982" y="1511"/>
                  </a:lnTo>
                  <a:lnTo>
                    <a:pt x="979" y="1508"/>
                  </a:lnTo>
                  <a:lnTo>
                    <a:pt x="981" y="1510"/>
                  </a:lnTo>
                  <a:lnTo>
                    <a:pt x="974" y="1506"/>
                  </a:lnTo>
                  <a:lnTo>
                    <a:pt x="978" y="1507"/>
                  </a:lnTo>
                  <a:lnTo>
                    <a:pt x="975" y="1507"/>
                  </a:lnTo>
                  <a:lnTo>
                    <a:pt x="982" y="1503"/>
                  </a:lnTo>
                  <a:lnTo>
                    <a:pt x="979" y="1509"/>
                  </a:lnTo>
                  <a:cubicBezTo>
                    <a:pt x="978" y="1511"/>
                    <a:pt x="977" y="1512"/>
                    <a:pt x="976" y="1513"/>
                  </a:cubicBezTo>
                  <a:lnTo>
                    <a:pt x="953" y="1526"/>
                  </a:lnTo>
                  <a:lnTo>
                    <a:pt x="956" y="1523"/>
                  </a:lnTo>
                  <a:lnTo>
                    <a:pt x="950" y="1533"/>
                  </a:lnTo>
                  <a:cubicBezTo>
                    <a:pt x="949" y="1534"/>
                    <a:pt x="948" y="1534"/>
                    <a:pt x="947" y="1535"/>
                  </a:cubicBezTo>
                  <a:lnTo>
                    <a:pt x="938" y="1541"/>
                  </a:lnTo>
                  <a:cubicBezTo>
                    <a:pt x="937" y="1542"/>
                    <a:pt x="935" y="1543"/>
                    <a:pt x="933" y="1543"/>
                  </a:cubicBezTo>
                  <a:lnTo>
                    <a:pt x="927" y="1543"/>
                  </a:lnTo>
                  <a:lnTo>
                    <a:pt x="933" y="1540"/>
                  </a:lnTo>
                  <a:lnTo>
                    <a:pt x="926" y="1547"/>
                  </a:lnTo>
                  <a:cubicBezTo>
                    <a:pt x="925" y="1548"/>
                    <a:pt x="924" y="1549"/>
                    <a:pt x="922" y="1549"/>
                  </a:cubicBezTo>
                  <a:lnTo>
                    <a:pt x="903" y="1553"/>
                  </a:lnTo>
                  <a:lnTo>
                    <a:pt x="907" y="1550"/>
                  </a:lnTo>
                  <a:lnTo>
                    <a:pt x="904" y="1553"/>
                  </a:lnTo>
                  <a:cubicBezTo>
                    <a:pt x="902" y="1556"/>
                    <a:pt x="898" y="1557"/>
                    <a:pt x="895" y="1555"/>
                  </a:cubicBezTo>
                  <a:lnTo>
                    <a:pt x="882" y="1549"/>
                  </a:lnTo>
                  <a:lnTo>
                    <a:pt x="886" y="1549"/>
                  </a:lnTo>
                  <a:lnTo>
                    <a:pt x="841" y="1549"/>
                  </a:lnTo>
                  <a:cubicBezTo>
                    <a:pt x="840" y="1549"/>
                    <a:pt x="839" y="1549"/>
                    <a:pt x="838" y="1549"/>
                  </a:cubicBezTo>
                  <a:lnTo>
                    <a:pt x="803" y="1536"/>
                  </a:lnTo>
                  <a:lnTo>
                    <a:pt x="794" y="1533"/>
                  </a:lnTo>
                  <a:lnTo>
                    <a:pt x="798" y="1533"/>
                  </a:lnTo>
                  <a:lnTo>
                    <a:pt x="786" y="1536"/>
                  </a:lnTo>
                  <a:lnTo>
                    <a:pt x="790" y="1533"/>
                  </a:lnTo>
                  <a:lnTo>
                    <a:pt x="784" y="1542"/>
                  </a:lnTo>
                  <a:lnTo>
                    <a:pt x="775" y="1561"/>
                  </a:lnTo>
                  <a:cubicBezTo>
                    <a:pt x="774" y="1562"/>
                    <a:pt x="774" y="1563"/>
                    <a:pt x="773" y="1564"/>
                  </a:cubicBezTo>
                  <a:lnTo>
                    <a:pt x="747" y="1586"/>
                  </a:lnTo>
                  <a:cubicBezTo>
                    <a:pt x="747" y="1587"/>
                    <a:pt x="747" y="1587"/>
                    <a:pt x="746" y="1587"/>
                  </a:cubicBezTo>
                  <a:lnTo>
                    <a:pt x="724" y="1600"/>
                  </a:lnTo>
                  <a:cubicBezTo>
                    <a:pt x="723" y="1601"/>
                    <a:pt x="721" y="1601"/>
                    <a:pt x="720" y="1601"/>
                  </a:cubicBezTo>
                  <a:lnTo>
                    <a:pt x="717" y="1601"/>
                  </a:lnTo>
                  <a:lnTo>
                    <a:pt x="719" y="1601"/>
                  </a:lnTo>
                  <a:lnTo>
                    <a:pt x="710" y="1604"/>
                  </a:lnTo>
                  <a:cubicBezTo>
                    <a:pt x="709" y="1604"/>
                    <a:pt x="708" y="1605"/>
                    <a:pt x="707" y="1605"/>
                  </a:cubicBezTo>
                  <a:lnTo>
                    <a:pt x="704" y="1605"/>
                  </a:lnTo>
                  <a:lnTo>
                    <a:pt x="707" y="1604"/>
                  </a:lnTo>
                  <a:lnTo>
                    <a:pt x="701" y="1607"/>
                  </a:lnTo>
                  <a:lnTo>
                    <a:pt x="703" y="1605"/>
                  </a:lnTo>
                  <a:lnTo>
                    <a:pt x="694" y="1615"/>
                  </a:lnTo>
                  <a:cubicBezTo>
                    <a:pt x="692" y="1617"/>
                    <a:pt x="689" y="1618"/>
                    <a:pt x="686" y="1617"/>
                  </a:cubicBezTo>
                  <a:lnTo>
                    <a:pt x="673" y="1614"/>
                  </a:lnTo>
                  <a:lnTo>
                    <a:pt x="681" y="1612"/>
                  </a:lnTo>
                  <a:lnTo>
                    <a:pt x="678" y="1615"/>
                  </a:lnTo>
                  <a:cubicBezTo>
                    <a:pt x="676" y="1617"/>
                    <a:pt x="674" y="1618"/>
                    <a:pt x="672" y="1618"/>
                  </a:cubicBezTo>
                  <a:lnTo>
                    <a:pt x="662" y="1618"/>
                  </a:lnTo>
                  <a:lnTo>
                    <a:pt x="656" y="1618"/>
                  </a:lnTo>
                  <a:lnTo>
                    <a:pt x="650" y="1618"/>
                  </a:lnTo>
                  <a:cubicBezTo>
                    <a:pt x="645" y="1618"/>
                    <a:pt x="642" y="1614"/>
                    <a:pt x="642" y="1610"/>
                  </a:cubicBezTo>
                  <a:lnTo>
                    <a:pt x="642" y="1603"/>
                  </a:lnTo>
                  <a:lnTo>
                    <a:pt x="645" y="1609"/>
                  </a:lnTo>
                  <a:lnTo>
                    <a:pt x="632" y="1600"/>
                  </a:lnTo>
                  <a:lnTo>
                    <a:pt x="645" y="1595"/>
                  </a:lnTo>
                  <a:lnTo>
                    <a:pt x="641" y="1612"/>
                  </a:lnTo>
                  <a:lnTo>
                    <a:pt x="638" y="1622"/>
                  </a:lnTo>
                  <a:lnTo>
                    <a:pt x="638" y="1619"/>
                  </a:lnTo>
                  <a:lnTo>
                    <a:pt x="638" y="1623"/>
                  </a:lnTo>
                  <a:cubicBezTo>
                    <a:pt x="638" y="1625"/>
                    <a:pt x="638" y="1627"/>
                    <a:pt x="636" y="1628"/>
                  </a:cubicBezTo>
                  <a:lnTo>
                    <a:pt x="630" y="1635"/>
                  </a:lnTo>
                  <a:cubicBezTo>
                    <a:pt x="627" y="1637"/>
                    <a:pt x="624" y="1638"/>
                    <a:pt x="620" y="1636"/>
                  </a:cubicBezTo>
                  <a:lnTo>
                    <a:pt x="614" y="1633"/>
                  </a:lnTo>
                  <a:cubicBezTo>
                    <a:pt x="613" y="1633"/>
                    <a:pt x="613" y="1632"/>
                    <a:pt x="612" y="1631"/>
                  </a:cubicBezTo>
                  <a:lnTo>
                    <a:pt x="606" y="1625"/>
                  </a:lnTo>
                  <a:lnTo>
                    <a:pt x="611" y="1627"/>
                  </a:lnTo>
                  <a:lnTo>
                    <a:pt x="595" y="1627"/>
                  </a:lnTo>
                  <a:lnTo>
                    <a:pt x="579" y="1627"/>
                  </a:lnTo>
                  <a:cubicBezTo>
                    <a:pt x="578" y="1627"/>
                    <a:pt x="576" y="1627"/>
                    <a:pt x="575" y="1626"/>
                  </a:cubicBezTo>
                  <a:lnTo>
                    <a:pt x="562" y="1616"/>
                  </a:lnTo>
                  <a:lnTo>
                    <a:pt x="564" y="1617"/>
                  </a:lnTo>
                  <a:lnTo>
                    <a:pt x="554" y="1614"/>
                  </a:lnTo>
                  <a:lnTo>
                    <a:pt x="557" y="1614"/>
                  </a:lnTo>
                  <a:lnTo>
                    <a:pt x="551" y="1614"/>
                  </a:lnTo>
                  <a:lnTo>
                    <a:pt x="554" y="1613"/>
                  </a:lnTo>
                  <a:lnTo>
                    <a:pt x="548" y="1617"/>
                  </a:lnTo>
                  <a:lnTo>
                    <a:pt x="552" y="1612"/>
                  </a:lnTo>
                  <a:lnTo>
                    <a:pt x="542" y="1638"/>
                  </a:lnTo>
                  <a:cubicBezTo>
                    <a:pt x="542" y="1640"/>
                    <a:pt x="540" y="1642"/>
                    <a:pt x="539" y="1643"/>
                  </a:cubicBezTo>
                  <a:lnTo>
                    <a:pt x="491" y="1669"/>
                  </a:lnTo>
                  <a:cubicBezTo>
                    <a:pt x="489" y="1670"/>
                    <a:pt x="487" y="1670"/>
                    <a:pt x="485" y="1669"/>
                  </a:cubicBezTo>
                  <a:lnTo>
                    <a:pt x="472" y="1666"/>
                  </a:lnTo>
                  <a:lnTo>
                    <a:pt x="474" y="1666"/>
                  </a:lnTo>
                  <a:lnTo>
                    <a:pt x="471" y="1666"/>
                  </a:lnTo>
                  <a:cubicBezTo>
                    <a:pt x="470" y="1666"/>
                    <a:pt x="469" y="1666"/>
                    <a:pt x="468" y="1666"/>
                  </a:cubicBezTo>
                  <a:lnTo>
                    <a:pt x="450" y="1660"/>
                  </a:lnTo>
                  <a:lnTo>
                    <a:pt x="437" y="1656"/>
                  </a:lnTo>
                  <a:cubicBezTo>
                    <a:pt x="437" y="1656"/>
                    <a:pt x="436" y="1656"/>
                    <a:pt x="435" y="1656"/>
                  </a:cubicBezTo>
                  <a:lnTo>
                    <a:pt x="429" y="1652"/>
                  </a:lnTo>
                  <a:lnTo>
                    <a:pt x="441" y="1645"/>
                  </a:lnTo>
                  <a:lnTo>
                    <a:pt x="441" y="1649"/>
                  </a:lnTo>
                  <a:cubicBezTo>
                    <a:pt x="441" y="1652"/>
                    <a:pt x="439" y="1655"/>
                    <a:pt x="436" y="1656"/>
                  </a:cubicBezTo>
                  <a:cubicBezTo>
                    <a:pt x="433" y="1657"/>
                    <a:pt x="429" y="1656"/>
                    <a:pt x="427" y="1654"/>
                  </a:cubicBezTo>
                  <a:lnTo>
                    <a:pt x="424" y="1651"/>
                  </a:lnTo>
                  <a:cubicBezTo>
                    <a:pt x="421" y="1648"/>
                    <a:pt x="421" y="1643"/>
                    <a:pt x="424" y="1640"/>
                  </a:cubicBezTo>
                  <a:lnTo>
                    <a:pt x="433" y="1630"/>
                  </a:lnTo>
                  <a:lnTo>
                    <a:pt x="434" y="1642"/>
                  </a:lnTo>
                  <a:lnTo>
                    <a:pt x="421" y="1632"/>
                  </a:lnTo>
                  <a:lnTo>
                    <a:pt x="434" y="1626"/>
                  </a:lnTo>
                  <a:lnTo>
                    <a:pt x="434" y="1629"/>
                  </a:lnTo>
                  <a:cubicBezTo>
                    <a:pt x="434" y="1632"/>
                    <a:pt x="432" y="1635"/>
                    <a:pt x="429" y="1636"/>
                  </a:cubicBezTo>
                  <a:cubicBezTo>
                    <a:pt x="426" y="1638"/>
                    <a:pt x="423" y="1637"/>
                    <a:pt x="421" y="1635"/>
                  </a:cubicBezTo>
                  <a:lnTo>
                    <a:pt x="417" y="1631"/>
                  </a:lnTo>
                  <a:lnTo>
                    <a:pt x="431" y="1626"/>
                  </a:lnTo>
                  <a:lnTo>
                    <a:pt x="431" y="1629"/>
                  </a:lnTo>
                  <a:cubicBezTo>
                    <a:pt x="431" y="1632"/>
                    <a:pt x="430" y="1634"/>
                    <a:pt x="427" y="1636"/>
                  </a:cubicBezTo>
                  <a:cubicBezTo>
                    <a:pt x="425" y="1637"/>
                    <a:pt x="422" y="1637"/>
                    <a:pt x="419" y="1636"/>
                  </a:cubicBezTo>
                  <a:lnTo>
                    <a:pt x="413" y="1633"/>
                  </a:lnTo>
                  <a:cubicBezTo>
                    <a:pt x="410" y="1632"/>
                    <a:pt x="409" y="1629"/>
                    <a:pt x="409" y="1626"/>
                  </a:cubicBezTo>
                  <a:lnTo>
                    <a:pt x="409" y="1623"/>
                  </a:lnTo>
                  <a:lnTo>
                    <a:pt x="409" y="1619"/>
                  </a:lnTo>
                  <a:lnTo>
                    <a:pt x="417" y="1627"/>
                  </a:lnTo>
                  <a:lnTo>
                    <a:pt x="410" y="1627"/>
                  </a:lnTo>
                  <a:lnTo>
                    <a:pt x="407" y="1627"/>
                  </a:lnTo>
                  <a:lnTo>
                    <a:pt x="413" y="1625"/>
                  </a:lnTo>
                  <a:lnTo>
                    <a:pt x="410" y="1628"/>
                  </a:lnTo>
                  <a:cubicBezTo>
                    <a:pt x="408" y="1630"/>
                    <a:pt x="406" y="1631"/>
                    <a:pt x="404" y="1631"/>
                  </a:cubicBezTo>
                  <a:lnTo>
                    <a:pt x="401" y="1631"/>
                  </a:lnTo>
                  <a:cubicBezTo>
                    <a:pt x="399" y="1631"/>
                    <a:pt x="397" y="1630"/>
                    <a:pt x="395" y="1628"/>
                  </a:cubicBezTo>
                  <a:lnTo>
                    <a:pt x="392" y="1625"/>
                  </a:lnTo>
                  <a:lnTo>
                    <a:pt x="398" y="1627"/>
                  </a:lnTo>
                  <a:lnTo>
                    <a:pt x="388" y="1627"/>
                  </a:lnTo>
                  <a:lnTo>
                    <a:pt x="396" y="1619"/>
                  </a:lnTo>
                  <a:lnTo>
                    <a:pt x="396" y="1626"/>
                  </a:lnTo>
                  <a:cubicBezTo>
                    <a:pt x="396" y="1629"/>
                    <a:pt x="394" y="1632"/>
                    <a:pt x="391" y="1633"/>
                  </a:cubicBezTo>
                  <a:cubicBezTo>
                    <a:pt x="388" y="1634"/>
                    <a:pt x="385" y="1634"/>
                    <a:pt x="382" y="1631"/>
                  </a:cubicBezTo>
                  <a:lnTo>
                    <a:pt x="376" y="1625"/>
                  </a:lnTo>
                  <a:cubicBezTo>
                    <a:pt x="374" y="1623"/>
                    <a:pt x="374" y="1621"/>
                    <a:pt x="374" y="1619"/>
                  </a:cubicBezTo>
                  <a:lnTo>
                    <a:pt x="374" y="1610"/>
                  </a:lnTo>
                  <a:cubicBezTo>
                    <a:pt x="374" y="1608"/>
                    <a:pt x="374" y="1607"/>
                    <a:pt x="374" y="1606"/>
                  </a:cubicBezTo>
                  <a:lnTo>
                    <a:pt x="381" y="1593"/>
                  </a:lnTo>
                  <a:lnTo>
                    <a:pt x="380" y="1597"/>
                  </a:lnTo>
                  <a:lnTo>
                    <a:pt x="380" y="1593"/>
                  </a:lnTo>
                  <a:lnTo>
                    <a:pt x="388" y="1601"/>
                  </a:lnTo>
                  <a:lnTo>
                    <a:pt x="385" y="1601"/>
                  </a:lnTo>
                  <a:cubicBezTo>
                    <a:pt x="384" y="1601"/>
                    <a:pt x="384" y="1601"/>
                    <a:pt x="383" y="1601"/>
                  </a:cubicBezTo>
                  <a:lnTo>
                    <a:pt x="370" y="1598"/>
                  </a:lnTo>
                  <a:lnTo>
                    <a:pt x="376" y="1597"/>
                  </a:lnTo>
                  <a:lnTo>
                    <a:pt x="369" y="1600"/>
                  </a:lnTo>
                  <a:lnTo>
                    <a:pt x="366" y="1585"/>
                  </a:lnTo>
                  <a:lnTo>
                    <a:pt x="369" y="1585"/>
                  </a:lnTo>
                  <a:lnTo>
                    <a:pt x="369" y="1601"/>
                  </a:lnTo>
                  <a:lnTo>
                    <a:pt x="353" y="1601"/>
                  </a:lnTo>
                  <a:lnTo>
                    <a:pt x="350" y="1601"/>
                  </a:lnTo>
                  <a:lnTo>
                    <a:pt x="358" y="1593"/>
                  </a:lnTo>
                  <a:lnTo>
                    <a:pt x="358" y="1600"/>
                  </a:lnTo>
                  <a:cubicBezTo>
                    <a:pt x="358" y="1603"/>
                    <a:pt x="356" y="1606"/>
                    <a:pt x="353" y="1607"/>
                  </a:cubicBezTo>
                  <a:cubicBezTo>
                    <a:pt x="350" y="1608"/>
                    <a:pt x="346" y="1608"/>
                    <a:pt x="344" y="1605"/>
                  </a:cubicBezTo>
                  <a:lnTo>
                    <a:pt x="338" y="1599"/>
                  </a:lnTo>
                  <a:lnTo>
                    <a:pt x="334" y="1596"/>
                  </a:lnTo>
                  <a:lnTo>
                    <a:pt x="340" y="1598"/>
                  </a:lnTo>
                  <a:lnTo>
                    <a:pt x="337" y="1598"/>
                  </a:lnTo>
                  <a:cubicBezTo>
                    <a:pt x="335" y="1598"/>
                    <a:pt x="333" y="1597"/>
                    <a:pt x="331" y="1596"/>
                  </a:cubicBezTo>
                  <a:lnTo>
                    <a:pt x="325" y="1589"/>
                  </a:lnTo>
                  <a:lnTo>
                    <a:pt x="331" y="1592"/>
                  </a:lnTo>
                  <a:lnTo>
                    <a:pt x="324" y="1592"/>
                  </a:lnTo>
                  <a:cubicBezTo>
                    <a:pt x="322" y="1592"/>
                    <a:pt x="320" y="1591"/>
                    <a:pt x="319" y="1589"/>
                  </a:cubicBezTo>
                  <a:lnTo>
                    <a:pt x="309" y="1579"/>
                  </a:lnTo>
                  <a:cubicBezTo>
                    <a:pt x="307" y="1578"/>
                    <a:pt x="307" y="1576"/>
                    <a:pt x="307" y="1574"/>
                  </a:cubicBezTo>
                  <a:lnTo>
                    <a:pt x="307" y="1571"/>
                  </a:lnTo>
                  <a:lnTo>
                    <a:pt x="309" y="1577"/>
                  </a:lnTo>
                  <a:lnTo>
                    <a:pt x="281" y="1551"/>
                  </a:lnTo>
                  <a:cubicBezTo>
                    <a:pt x="279" y="1549"/>
                    <a:pt x="278" y="1547"/>
                    <a:pt x="278" y="1545"/>
                  </a:cubicBezTo>
                  <a:cubicBezTo>
                    <a:pt x="278" y="1543"/>
                    <a:pt x="279" y="1541"/>
                    <a:pt x="280" y="1539"/>
                  </a:cubicBezTo>
                  <a:lnTo>
                    <a:pt x="283" y="1536"/>
                  </a:lnTo>
                  <a:lnTo>
                    <a:pt x="281" y="1541"/>
                  </a:lnTo>
                  <a:lnTo>
                    <a:pt x="281" y="1532"/>
                  </a:lnTo>
                  <a:lnTo>
                    <a:pt x="283" y="1537"/>
                  </a:lnTo>
                  <a:lnTo>
                    <a:pt x="280" y="1534"/>
                  </a:lnTo>
                  <a:cubicBezTo>
                    <a:pt x="279" y="1533"/>
                    <a:pt x="279" y="1532"/>
                    <a:pt x="278" y="1531"/>
                  </a:cubicBezTo>
                  <a:lnTo>
                    <a:pt x="275" y="1521"/>
                  </a:lnTo>
                  <a:lnTo>
                    <a:pt x="283" y="1527"/>
                  </a:lnTo>
                  <a:lnTo>
                    <a:pt x="280" y="1527"/>
                  </a:lnTo>
                  <a:cubicBezTo>
                    <a:pt x="278" y="1527"/>
                    <a:pt x="277" y="1526"/>
                    <a:pt x="276" y="1526"/>
                  </a:cubicBezTo>
                  <a:lnTo>
                    <a:pt x="270" y="1523"/>
                  </a:lnTo>
                  <a:cubicBezTo>
                    <a:pt x="269" y="1522"/>
                    <a:pt x="268" y="1522"/>
                    <a:pt x="267" y="1521"/>
                  </a:cubicBezTo>
                  <a:lnTo>
                    <a:pt x="264" y="1518"/>
                  </a:lnTo>
                  <a:lnTo>
                    <a:pt x="270" y="1520"/>
                  </a:lnTo>
                  <a:lnTo>
                    <a:pt x="264" y="1520"/>
                  </a:lnTo>
                  <a:cubicBezTo>
                    <a:pt x="261" y="1520"/>
                    <a:pt x="258" y="1519"/>
                    <a:pt x="257" y="1516"/>
                  </a:cubicBezTo>
                  <a:cubicBezTo>
                    <a:pt x="255" y="1513"/>
                    <a:pt x="255" y="1510"/>
                    <a:pt x="257" y="1508"/>
                  </a:cubicBezTo>
                  <a:lnTo>
                    <a:pt x="263" y="1498"/>
                  </a:lnTo>
                  <a:lnTo>
                    <a:pt x="263" y="1506"/>
                  </a:lnTo>
                  <a:lnTo>
                    <a:pt x="260" y="1499"/>
                  </a:lnTo>
                  <a:cubicBezTo>
                    <a:pt x="258" y="1496"/>
                    <a:pt x="259" y="1493"/>
                    <a:pt x="261" y="1490"/>
                  </a:cubicBezTo>
                  <a:lnTo>
                    <a:pt x="264" y="1487"/>
                  </a:lnTo>
                  <a:lnTo>
                    <a:pt x="264" y="1498"/>
                  </a:lnTo>
                  <a:lnTo>
                    <a:pt x="261" y="1495"/>
                  </a:lnTo>
                  <a:lnTo>
                    <a:pt x="267" y="1497"/>
                  </a:lnTo>
                  <a:lnTo>
                    <a:pt x="264" y="1497"/>
                  </a:lnTo>
                  <a:cubicBezTo>
                    <a:pt x="259" y="1497"/>
                    <a:pt x="256" y="1494"/>
                    <a:pt x="256" y="1489"/>
                  </a:cubicBezTo>
                  <a:lnTo>
                    <a:pt x="256" y="1486"/>
                  </a:lnTo>
                  <a:lnTo>
                    <a:pt x="256" y="1476"/>
                  </a:lnTo>
                  <a:lnTo>
                    <a:pt x="256" y="1463"/>
                  </a:lnTo>
                  <a:lnTo>
                    <a:pt x="258" y="1469"/>
                  </a:lnTo>
                  <a:lnTo>
                    <a:pt x="248" y="1459"/>
                  </a:lnTo>
                  <a:lnTo>
                    <a:pt x="250" y="1461"/>
                  </a:lnTo>
                  <a:lnTo>
                    <a:pt x="244" y="1458"/>
                  </a:lnTo>
                  <a:lnTo>
                    <a:pt x="248" y="1458"/>
                  </a:lnTo>
                  <a:lnTo>
                    <a:pt x="244" y="1458"/>
                  </a:lnTo>
                  <a:lnTo>
                    <a:pt x="252" y="1454"/>
                  </a:lnTo>
                  <a:lnTo>
                    <a:pt x="248" y="1460"/>
                  </a:lnTo>
                  <a:cubicBezTo>
                    <a:pt x="247" y="1463"/>
                    <a:pt x="246" y="1464"/>
                    <a:pt x="243" y="1465"/>
                  </a:cubicBezTo>
                  <a:cubicBezTo>
                    <a:pt x="241" y="1465"/>
                    <a:pt x="239" y="1465"/>
                    <a:pt x="237" y="1464"/>
                  </a:cubicBezTo>
                  <a:lnTo>
                    <a:pt x="227" y="1457"/>
                  </a:lnTo>
                  <a:cubicBezTo>
                    <a:pt x="225" y="1456"/>
                    <a:pt x="224" y="1454"/>
                    <a:pt x="224" y="1451"/>
                  </a:cubicBezTo>
                  <a:cubicBezTo>
                    <a:pt x="224" y="1449"/>
                    <a:pt x="224" y="1447"/>
                    <a:pt x="226" y="1445"/>
                  </a:cubicBezTo>
                  <a:lnTo>
                    <a:pt x="229" y="1442"/>
                  </a:lnTo>
                  <a:lnTo>
                    <a:pt x="229" y="1453"/>
                  </a:lnTo>
                  <a:lnTo>
                    <a:pt x="226" y="1450"/>
                  </a:lnTo>
                  <a:cubicBezTo>
                    <a:pt x="223" y="1446"/>
                    <a:pt x="223" y="1441"/>
                    <a:pt x="226" y="1438"/>
                  </a:cubicBezTo>
                  <a:lnTo>
                    <a:pt x="229" y="1435"/>
                  </a:lnTo>
                  <a:lnTo>
                    <a:pt x="235" y="1449"/>
                  </a:lnTo>
                  <a:lnTo>
                    <a:pt x="225" y="1449"/>
                  </a:lnTo>
                  <a:cubicBezTo>
                    <a:pt x="221" y="1449"/>
                    <a:pt x="217" y="1445"/>
                    <a:pt x="217" y="1441"/>
                  </a:cubicBezTo>
                  <a:lnTo>
                    <a:pt x="217" y="1434"/>
                  </a:lnTo>
                  <a:lnTo>
                    <a:pt x="225" y="1442"/>
                  </a:lnTo>
                  <a:lnTo>
                    <a:pt x="213" y="1442"/>
                  </a:lnTo>
                  <a:lnTo>
                    <a:pt x="209" y="1442"/>
                  </a:lnTo>
                  <a:cubicBezTo>
                    <a:pt x="205" y="1442"/>
                    <a:pt x="201" y="1439"/>
                    <a:pt x="201" y="1434"/>
                  </a:cubicBezTo>
                  <a:lnTo>
                    <a:pt x="201" y="1431"/>
                  </a:lnTo>
                  <a:lnTo>
                    <a:pt x="203" y="1436"/>
                  </a:lnTo>
                  <a:lnTo>
                    <a:pt x="181" y="1410"/>
                  </a:lnTo>
                  <a:lnTo>
                    <a:pt x="187" y="1413"/>
                  </a:lnTo>
                  <a:lnTo>
                    <a:pt x="181" y="1413"/>
                  </a:lnTo>
                  <a:cubicBezTo>
                    <a:pt x="176" y="1413"/>
                    <a:pt x="173" y="1409"/>
                    <a:pt x="173" y="1405"/>
                  </a:cubicBezTo>
                  <a:lnTo>
                    <a:pt x="173" y="1392"/>
                  </a:lnTo>
                  <a:lnTo>
                    <a:pt x="174" y="1397"/>
                  </a:lnTo>
                  <a:lnTo>
                    <a:pt x="156" y="1372"/>
                  </a:lnTo>
                  <a:lnTo>
                    <a:pt x="149" y="1365"/>
                  </a:lnTo>
                  <a:cubicBezTo>
                    <a:pt x="148" y="1364"/>
                    <a:pt x="148" y="1363"/>
                    <a:pt x="147" y="1361"/>
                  </a:cubicBezTo>
                  <a:lnTo>
                    <a:pt x="144" y="1348"/>
                  </a:lnTo>
                  <a:lnTo>
                    <a:pt x="146" y="1352"/>
                  </a:lnTo>
                  <a:lnTo>
                    <a:pt x="130" y="1335"/>
                  </a:lnTo>
                  <a:lnTo>
                    <a:pt x="100" y="1295"/>
                  </a:lnTo>
                  <a:lnTo>
                    <a:pt x="75" y="1250"/>
                  </a:lnTo>
                  <a:lnTo>
                    <a:pt x="52" y="1207"/>
                  </a:lnTo>
                  <a:cubicBezTo>
                    <a:pt x="52" y="1206"/>
                    <a:pt x="51" y="1205"/>
                    <a:pt x="51" y="1204"/>
                  </a:cubicBezTo>
                  <a:lnTo>
                    <a:pt x="51" y="1139"/>
                  </a:lnTo>
                  <a:lnTo>
                    <a:pt x="56" y="1146"/>
                  </a:lnTo>
                  <a:lnTo>
                    <a:pt x="49" y="1143"/>
                  </a:lnTo>
                  <a:cubicBezTo>
                    <a:pt x="47" y="1141"/>
                    <a:pt x="46" y="1140"/>
                    <a:pt x="45" y="1137"/>
                  </a:cubicBezTo>
                  <a:lnTo>
                    <a:pt x="42" y="1124"/>
                  </a:lnTo>
                  <a:lnTo>
                    <a:pt x="45" y="1128"/>
                  </a:lnTo>
                  <a:lnTo>
                    <a:pt x="22" y="1109"/>
                  </a:lnTo>
                  <a:cubicBezTo>
                    <a:pt x="22" y="1109"/>
                    <a:pt x="22" y="1108"/>
                    <a:pt x="21" y="1108"/>
                  </a:cubicBezTo>
                  <a:lnTo>
                    <a:pt x="9" y="1092"/>
                  </a:lnTo>
                  <a:cubicBezTo>
                    <a:pt x="8" y="1091"/>
                    <a:pt x="7" y="1090"/>
                    <a:pt x="7" y="1088"/>
                  </a:cubicBezTo>
                  <a:lnTo>
                    <a:pt x="1" y="1059"/>
                  </a:lnTo>
                  <a:lnTo>
                    <a:pt x="16" y="1056"/>
                  </a:lnTo>
                  <a:close/>
                </a:path>
              </a:pathLst>
            </a:custGeom>
            <a:solidFill>
              <a:schemeClr val="accent1">
                <a:lumMod val="75000"/>
              </a:schemeClr>
            </a:solidFill>
            <a:ln w="3175" cap="flat">
              <a:solidFill>
                <a:schemeClr val="bg1"/>
              </a:solidFill>
              <a:prstDash val="solid"/>
              <a:round/>
              <a:headEnd/>
              <a:tailEnd/>
            </a:ln>
          </p:spPr>
          <p:txBody>
            <a:bodyPr vert="horz" wrap="square" lIns="91440" tIns="45720" rIns="91440" bIns="45720" numCol="1" anchor="t" anchorCtr="0" compatLnSpc="1">
              <a:prstTxWarp prst="textNoShape">
                <a:avLst/>
              </a:prstTxWarp>
            </a:bodyPr>
            <a:lstStyle/>
            <a:p>
              <a:endParaRPr lang="en-US"/>
            </a:p>
          </p:txBody>
        </p:sp>
        <p:sp>
          <p:nvSpPr>
            <p:cNvPr id="27" name="Freeform 910"/>
            <p:cNvSpPr>
              <a:spLocks/>
            </p:cNvSpPr>
            <p:nvPr/>
          </p:nvSpPr>
          <p:spPr bwMode="auto">
            <a:xfrm>
              <a:off x="3924340" y="4063279"/>
              <a:ext cx="1166393" cy="1144541"/>
            </a:xfrm>
            <a:custGeom>
              <a:avLst/>
              <a:gdLst/>
              <a:ahLst/>
              <a:cxnLst>
                <a:cxn ang="0">
                  <a:pos x="19" y="448"/>
                </a:cxn>
                <a:cxn ang="0">
                  <a:pos x="65" y="524"/>
                </a:cxn>
                <a:cxn ang="0">
                  <a:pos x="84" y="538"/>
                </a:cxn>
                <a:cxn ang="0">
                  <a:pos x="96" y="550"/>
                </a:cxn>
                <a:cxn ang="0">
                  <a:pos x="98" y="564"/>
                </a:cxn>
                <a:cxn ang="0">
                  <a:pos x="115" y="586"/>
                </a:cxn>
                <a:cxn ang="0">
                  <a:pos x="128" y="594"/>
                </a:cxn>
                <a:cxn ang="0">
                  <a:pos x="142" y="596"/>
                </a:cxn>
                <a:cxn ang="0">
                  <a:pos x="150" y="604"/>
                </a:cxn>
                <a:cxn ang="0">
                  <a:pos x="157" y="608"/>
                </a:cxn>
                <a:cxn ang="0">
                  <a:pos x="174" y="619"/>
                </a:cxn>
                <a:cxn ang="0">
                  <a:pos x="214" y="604"/>
                </a:cxn>
                <a:cxn ang="0">
                  <a:pos x="236" y="594"/>
                </a:cxn>
                <a:cxn ang="0">
                  <a:pos x="258" y="597"/>
                </a:cxn>
                <a:cxn ang="0">
                  <a:pos x="291" y="570"/>
                </a:cxn>
                <a:cxn ang="0">
                  <a:pos x="345" y="573"/>
                </a:cxn>
                <a:cxn ang="0">
                  <a:pos x="367" y="562"/>
                </a:cxn>
                <a:cxn ang="0">
                  <a:pos x="388" y="615"/>
                </a:cxn>
                <a:cxn ang="0">
                  <a:pos x="412" y="651"/>
                </a:cxn>
                <a:cxn ang="0">
                  <a:pos x="451" y="644"/>
                </a:cxn>
                <a:cxn ang="0">
                  <a:pos x="513" y="606"/>
                </a:cxn>
                <a:cxn ang="0">
                  <a:pos x="537" y="594"/>
                </a:cxn>
                <a:cxn ang="0">
                  <a:pos x="553" y="568"/>
                </a:cxn>
                <a:cxn ang="0">
                  <a:pos x="525" y="565"/>
                </a:cxn>
                <a:cxn ang="0">
                  <a:pos x="516" y="526"/>
                </a:cxn>
                <a:cxn ang="0">
                  <a:pos x="508" y="485"/>
                </a:cxn>
                <a:cxn ang="0">
                  <a:pos x="471" y="470"/>
                </a:cxn>
                <a:cxn ang="0">
                  <a:pos x="493" y="446"/>
                </a:cxn>
                <a:cxn ang="0">
                  <a:pos x="505" y="450"/>
                </a:cxn>
                <a:cxn ang="0">
                  <a:pos x="535" y="435"/>
                </a:cxn>
                <a:cxn ang="0">
                  <a:pos x="573" y="423"/>
                </a:cxn>
                <a:cxn ang="0">
                  <a:pos x="651" y="386"/>
                </a:cxn>
                <a:cxn ang="0">
                  <a:pos x="658" y="311"/>
                </a:cxn>
                <a:cxn ang="0">
                  <a:pos x="690" y="258"/>
                </a:cxn>
                <a:cxn ang="0">
                  <a:pos x="709" y="201"/>
                </a:cxn>
                <a:cxn ang="0">
                  <a:pos x="720" y="159"/>
                </a:cxn>
                <a:cxn ang="0">
                  <a:pos x="663" y="138"/>
                </a:cxn>
                <a:cxn ang="0">
                  <a:pos x="574" y="196"/>
                </a:cxn>
                <a:cxn ang="0">
                  <a:pos x="511" y="212"/>
                </a:cxn>
                <a:cxn ang="0">
                  <a:pos x="518" y="241"/>
                </a:cxn>
                <a:cxn ang="0">
                  <a:pos x="454" y="268"/>
                </a:cxn>
                <a:cxn ang="0">
                  <a:pos x="360" y="278"/>
                </a:cxn>
                <a:cxn ang="0">
                  <a:pos x="333" y="228"/>
                </a:cxn>
                <a:cxn ang="0">
                  <a:pos x="354" y="204"/>
                </a:cxn>
                <a:cxn ang="0">
                  <a:pos x="361" y="166"/>
                </a:cxn>
                <a:cxn ang="0">
                  <a:pos x="419" y="146"/>
                </a:cxn>
                <a:cxn ang="0">
                  <a:pos x="432" y="67"/>
                </a:cxn>
                <a:cxn ang="0">
                  <a:pos x="385" y="99"/>
                </a:cxn>
                <a:cxn ang="0">
                  <a:pos x="364" y="45"/>
                </a:cxn>
                <a:cxn ang="0">
                  <a:pos x="329" y="77"/>
                </a:cxn>
                <a:cxn ang="0">
                  <a:pos x="334" y="31"/>
                </a:cxn>
                <a:cxn ang="0">
                  <a:pos x="257" y="57"/>
                </a:cxn>
                <a:cxn ang="0">
                  <a:pos x="295" y="257"/>
                </a:cxn>
                <a:cxn ang="0">
                  <a:pos x="251" y="327"/>
                </a:cxn>
                <a:cxn ang="0">
                  <a:pos x="189" y="312"/>
                </a:cxn>
                <a:cxn ang="0">
                  <a:pos x="110" y="307"/>
                </a:cxn>
                <a:cxn ang="0">
                  <a:pos x="72" y="348"/>
                </a:cxn>
                <a:cxn ang="0">
                  <a:pos x="49" y="376"/>
                </a:cxn>
                <a:cxn ang="0">
                  <a:pos x="28" y="378"/>
                </a:cxn>
                <a:cxn ang="0">
                  <a:pos x="9" y="386"/>
                </a:cxn>
              </a:cxnLst>
              <a:rect l="0" t="0" r="r" b="b"/>
              <a:pathLst>
                <a:path w="732" h="654">
                  <a:moveTo>
                    <a:pt x="0" y="393"/>
                  </a:moveTo>
                  <a:lnTo>
                    <a:pt x="3" y="405"/>
                  </a:lnTo>
                  <a:lnTo>
                    <a:pt x="7" y="411"/>
                  </a:lnTo>
                  <a:lnTo>
                    <a:pt x="16" y="418"/>
                  </a:lnTo>
                  <a:lnTo>
                    <a:pt x="17" y="423"/>
                  </a:lnTo>
                  <a:lnTo>
                    <a:pt x="17" y="423"/>
                  </a:lnTo>
                  <a:lnTo>
                    <a:pt x="19" y="424"/>
                  </a:lnTo>
                  <a:lnTo>
                    <a:pt x="19" y="448"/>
                  </a:lnTo>
                  <a:lnTo>
                    <a:pt x="28" y="464"/>
                  </a:lnTo>
                  <a:lnTo>
                    <a:pt x="37" y="481"/>
                  </a:lnTo>
                  <a:lnTo>
                    <a:pt x="48" y="496"/>
                  </a:lnTo>
                  <a:lnTo>
                    <a:pt x="54" y="502"/>
                  </a:lnTo>
                  <a:lnTo>
                    <a:pt x="55" y="507"/>
                  </a:lnTo>
                  <a:lnTo>
                    <a:pt x="58" y="509"/>
                  </a:lnTo>
                  <a:lnTo>
                    <a:pt x="65" y="519"/>
                  </a:lnTo>
                  <a:lnTo>
                    <a:pt x="65" y="524"/>
                  </a:lnTo>
                  <a:lnTo>
                    <a:pt x="67" y="524"/>
                  </a:lnTo>
                  <a:lnTo>
                    <a:pt x="75" y="534"/>
                  </a:lnTo>
                  <a:lnTo>
                    <a:pt x="75" y="535"/>
                  </a:lnTo>
                  <a:lnTo>
                    <a:pt x="77" y="535"/>
                  </a:lnTo>
                  <a:lnTo>
                    <a:pt x="81" y="535"/>
                  </a:lnTo>
                  <a:lnTo>
                    <a:pt x="81" y="537"/>
                  </a:lnTo>
                  <a:lnTo>
                    <a:pt x="85" y="537"/>
                  </a:lnTo>
                  <a:lnTo>
                    <a:pt x="84" y="538"/>
                  </a:lnTo>
                  <a:lnTo>
                    <a:pt x="85" y="540"/>
                  </a:lnTo>
                  <a:lnTo>
                    <a:pt x="84" y="541"/>
                  </a:lnTo>
                  <a:lnTo>
                    <a:pt x="87" y="543"/>
                  </a:lnTo>
                  <a:lnTo>
                    <a:pt x="88" y="541"/>
                  </a:lnTo>
                  <a:lnTo>
                    <a:pt x="90" y="541"/>
                  </a:lnTo>
                  <a:lnTo>
                    <a:pt x="92" y="542"/>
                  </a:lnTo>
                  <a:lnTo>
                    <a:pt x="96" y="546"/>
                  </a:lnTo>
                  <a:lnTo>
                    <a:pt x="96" y="550"/>
                  </a:lnTo>
                  <a:lnTo>
                    <a:pt x="96" y="554"/>
                  </a:lnTo>
                  <a:lnTo>
                    <a:pt x="96" y="555"/>
                  </a:lnTo>
                  <a:lnTo>
                    <a:pt x="97" y="555"/>
                  </a:lnTo>
                  <a:lnTo>
                    <a:pt x="98" y="557"/>
                  </a:lnTo>
                  <a:lnTo>
                    <a:pt x="97" y="558"/>
                  </a:lnTo>
                  <a:lnTo>
                    <a:pt x="98" y="560"/>
                  </a:lnTo>
                  <a:lnTo>
                    <a:pt x="96" y="564"/>
                  </a:lnTo>
                  <a:lnTo>
                    <a:pt x="98" y="564"/>
                  </a:lnTo>
                  <a:lnTo>
                    <a:pt x="99" y="565"/>
                  </a:lnTo>
                  <a:lnTo>
                    <a:pt x="102" y="567"/>
                  </a:lnTo>
                  <a:lnTo>
                    <a:pt x="103" y="567"/>
                  </a:lnTo>
                  <a:lnTo>
                    <a:pt x="104" y="570"/>
                  </a:lnTo>
                  <a:lnTo>
                    <a:pt x="105" y="571"/>
                  </a:lnTo>
                  <a:lnTo>
                    <a:pt x="105" y="575"/>
                  </a:lnTo>
                  <a:lnTo>
                    <a:pt x="104" y="576"/>
                  </a:lnTo>
                  <a:lnTo>
                    <a:pt x="115" y="586"/>
                  </a:lnTo>
                  <a:lnTo>
                    <a:pt x="115" y="587"/>
                  </a:lnTo>
                  <a:lnTo>
                    <a:pt x="118" y="591"/>
                  </a:lnTo>
                  <a:lnTo>
                    <a:pt x="121" y="591"/>
                  </a:lnTo>
                  <a:lnTo>
                    <a:pt x="123" y="593"/>
                  </a:lnTo>
                  <a:lnTo>
                    <a:pt x="124" y="593"/>
                  </a:lnTo>
                  <a:lnTo>
                    <a:pt x="126" y="594"/>
                  </a:lnTo>
                  <a:lnTo>
                    <a:pt x="128" y="597"/>
                  </a:lnTo>
                  <a:lnTo>
                    <a:pt x="128" y="594"/>
                  </a:lnTo>
                  <a:lnTo>
                    <a:pt x="129" y="594"/>
                  </a:lnTo>
                  <a:lnTo>
                    <a:pt x="135" y="594"/>
                  </a:lnTo>
                  <a:lnTo>
                    <a:pt x="135" y="594"/>
                  </a:lnTo>
                  <a:lnTo>
                    <a:pt x="134" y="594"/>
                  </a:lnTo>
                  <a:lnTo>
                    <a:pt x="136" y="593"/>
                  </a:lnTo>
                  <a:lnTo>
                    <a:pt x="141" y="594"/>
                  </a:lnTo>
                  <a:lnTo>
                    <a:pt x="142" y="594"/>
                  </a:lnTo>
                  <a:lnTo>
                    <a:pt x="142" y="596"/>
                  </a:lnTo>
                  <a:lnTo>
                    <a:pt x="140" y="601"/>
                  </a:lnTo>
                  <a:lnTo>
                    <a:pt x="140" y="604"/>
                  </a:lnTo>
                  <a:lnTo>
                    <a:pt x="142" y="607"/>
                  </a:lnTo>
                  <a:lnTo>
                    <a:pt x="142" y="604"/>
                  </a:lnTo>
                  <a:lnTo>
                    <a:pt x="146" y="604"/>
                  </a:lnTo>
                  <a:lnTo>
                    <a:pt x="147" y="606"/>
                  </a:lnTo>
                  <a:lnTo>
                    <a:pt x="148" y="606"/>
                  </a:lnTo>
                  <a:lnTo>
                    <a:pt x="150" y="604"/>
                  </a:lnTo>
                  <a:lnTo>
                    <a:pt x="151" y="604"/>
                  </a:lnTo>
                  <a:lnTo>
                    <a:pt x="153" y="604"/>
                  </a:lnTo>
                  <a:lnTo>
                    <a:pt x="153" y="604"/>
                  </a:lnTo>
                  <a:lnTo>
                    <a:pt x="153" y="606"/>
                  </a:lnTo>
                  <a:lnTo>
                    <a:pt x="153" y="607"/>
                  </a:lnTo>
                  <a:lnTo>
                    <a:pt x="156" y="608"/>
                  </a:lnTo>
                  <a:lnTo>
                    <a:pt x="156" y="607"/>
                  </a:lnTo>
                  <a:lnTo>
                    <a:pt x="157" y="608"/>
                  </a:lnTo>
                  <a:lnTo>
                    <a:pt x="157" y="607"/>
                  </a:lnTo>
                  <a:lnTo>
                    <a:pt x="162" y="610"/>
                  </a:lnTo>
                  <a:lnTo>
                    <a:pt x="158" y="614"/>
                  </a:lnTo>
                  <a:lnTo>
                    <a:pt x="159" y="615"/>
                  </a:lnTo>
                  <a:lnTo>
                    <a:pt x="159" y="614"/>
                  </a:lnTo>
                  <a:lnTo>
                    <a:pt x="162" y="615"/>
                  </a:lnTo>
                  <a:lnTo>
                    <a:pt x="166" y="616"/>
                  </a:lnTo>
                  <a:lnTo>
                    <a:pt x="174" y="619"/>
                  </a:lnTo>
                  <a:lnTo>
                    <a:pt x="175" y="619"/>
                  </a:lnTo>
                  <a:lnTo>
                    <a:pt x="180" y="620"/>
                  </a:lnTo>
                  <a:lnTo>
                    <a:pt x="198" y="610"/>
                  </a:lnTo>
                  <a:lnTo>
                    <a:pt x="201" y="601"/>
                  </a:lnTo>
                  <a:lnTo>
                    <a:pt x="204" y="599"/>
                  </a:lnTo>
                  <a:lnTo>
                    <a:pt x="206" y="599"/>
                  </a:lnTo>
                  <a:lnTo>
                    <a:pt x="210" y="601"/>
                  </a:lnTo>
                  <a:lnTo>
                    <a:pt x="214" y="604"/>
                  </a:lnTo>
                  <a:lnTo>
                    <a:pt x="220" y="604"/>
                  </a:lnTo>
                  <a:lnTo>
                    <a:pt x="226" y="604"/>
                  </a:lnTo>
                  <a:lnTo>
                    <a:pt x="229" y="607"/>
                  </a:lnTo>
                  <a:lnTo>
                    <a:pt x="231" y="608"/>
                  </a:lnTo>
                  <a:lnTo>
                    <a:pt x="233" y="606"/>
                  </a:lnTo>
                  <a:lnTo>
                    <a:pt x="233" y="604"/>
                  </a:lnTo>
                  <a:lnTo>
                    <a:pt x="235" y="601"/>
                  </a:lnTo>
                  <a:lnTo>
                    <a:pt x="236" y="594"/>
                  </a:lnTo>
                  <a:lnTo>
                    <a:pt x="241" y="598"/>
                  </a:lnTo>
                  <a:lnTo>
                    <a:pt x="241" y="601"/>
                  </a:lnTo>
                  <a:lnTo>
                    <a:pt x="243" y="601"/>
                  </a:lnTo>
                  <a:lnTo>
                    <a:pt x="245" y="601"/>
                  </a:lnTo>
                  <a:lnTo>
                    <a:pt x="249" y="601"/>
                  </a:lnTo>
                  <a:lnTo>
                    <a:pt x="250" y="599"/>
                  </a:lnTo>
                  <a:lnTo>
                    <a:pt x="255" y="601"/>
                  </a:lnTo>
                  <a:lnTo>
                    <a:pt x="258" y="597"/>
                  </a:lnTo>
                  <a:lnTo>
                    <a:pt x="261" y="596"/>
                  </a:lnTo>
                  <a:lnTo>
                    <a:pt x="262" y="596"/>
                  </a:lnTo>
                  <a:lnTo>
                    <a:pt x="266" y="594"/>
                  </a:lnTo>
                  <a:lnTo>
                    <a:pt x="267" y="594"/>
                  </a:lnTo>
                  <a:lnTo>
                    <a:pt x="275" y="589"/>
                  </a:lnTo>
                  <a:lnTo>
                    <a:pt x="285" y="581"/>
                  </a:lnTo>
                  <a:lnTo>
                    <a:pt x="288" y="574"/>
                  </a:lnTo>
                  <a:lnTo>
                    <a:pt x="291" y="570"/>
                  </a:lnTo>
                  <a:lnTo>
                    <a:pt x="295" y="569"/>
                  </a:lnTo>
                  <a:lnTo>
                    <a:pt x="299" y="570"/>
                  </a:lnTo>
                  <a:lnTo>
                    <a:pt x="312" y="575"/>
                  </a:lnTo>
                  <a:lnTo>
                    <a:pt x="329" y="575"/>
                  </a:lnTo>
                  <a:lnTo>
                    <a:pt x="334" y="577"/>
                  </a:lnTo>
                  <a:lnTo>
                    <a:pt x="335" y="576"/>
                  </a:lnTo>
                  <a:lnTo>
                    <a:pt x="342" y="575"/>
                  </a:lnTo>
                  <a:lnTo>
                    <a:pt x="345" y="573"/>
                  </a:lnTo>
                  <a:lnTo>
                    <a:pt x="347" y="573"/>
                  </a:lnTo>
                  <a:lnTo>
                    <a:pt x="351" y="570"/>
                  </a:lnTo>
                  <a:lnTo>
                    <a:pt x="353" y="567"/>
                  </a:lnTo>
                  <a:lnTo>
                    <a:pt x="361" y="562"/>
                  </a:lnTo>
                  <a:lnTo>
                    <a:pt x="363" y="559"/>
                  </a:lnTo>
                  <a:lnTo>
                    <a:pt x="364" y="559"/>
                  </a:lnTo>
                  <a:lnTo>
                    <a:pt x="366" y="560"/>
                  </a:lnTo>
                  <a:lnTo>
                    <a:pt x="367" y="562"/>
                  </a:lnTo>
                  <a:lnTo>
                    <a:pt x="367" y="564"/>
                  </a:lnTo>
                  <a:lnTo>
                    <a:pt x="371" y="570"/>
                  </a:lnTo>
                  <a:lnTo>
                    <a:pt x="372" y="570"/>
                  </a:lnTo>
                  <a:lnTo>
                    <a:pt x="391" y="591"/>
                  </a:lnTo>
                  <a:lnTo>
                    <a:pt x="389" y="594"/>
                  </a:lnTo>
                  <a:lnTo>
                    <a:pt x="388" y="602"/>
                  </a:lnTo>
                  <a:lnTo>
                    <a:pt x="388" y="612"/>
                  </a:lnTo>
                  <a:lnTo>
                    <a:pt x="388" y="615"/>
                  </a:lnTo>
                  <a:lnTo>
                    <a:pt x="389" y="619"/>
                  </a:lnTo>
                  <a:lnTo>
                    <a:pt x="387" y="624"/>
                  </a:lnTo>
                  <a:lnTo>
                    <a:pt x="385" y="627"/>
                  </a:lnTo>
                  <a:lnTo>
                    <a:pt x="387" y="633"/>
                  </a:lnTo>
                  <a:lnTo>
                    <a:pt x="391" y="641"/>
                  </a:lnTo>
                  <a:lnTo>
                    <a:pt x="391" y="646"/>
                  </a:lnTo>
                  <a:lnTo>
                    <a:pt x="406" y="651"/>
                  </a:lnTo>
                  <a:lnTo>
                    <a:pt x="412" y="651"/>
                  </a:lnTo>
                  <a:lnTo>
                    <a:pt x="419" y="644"/>
                  </a:lnTo>
                  <a:lnTo>
                    <a:pt x="425" y="637"/>
                  </a:lnTo>
                  <a:lnTo>
                    <a:pt x="425" y="641"/>
                  </a:lnTo>
                  <a:lnTo>
                    <a:pt x="433" y="653"/>
                  </a:lnTo>
                  <a:lnTo>
                    <a:pt x="441" y="654"/>
                  </a:lnTo>
                  <a:lnTo>
                    <a:pt x="447" y="648"/>
                  </a:lnTo>
                  <a:lnTo>
                    <a:pt x="450" y="646"/>
                  </a:lnTo>
                  <a:lnTo>
                    <a:pt x="451" y="644"/>
                  </a:lnTo>
                  <a:lnTo>
                    <a:pt x="454" y="644"/>
                  </a:lnTo>
                  <a:lnTo>
                    <a:pt x="469" y="637"/>
                  </a:lnTo>
                  <a:lnTo>
                    <a:pt x="474" y="633"/>
                  </a:lnTo>
                  <a:lnTo>
                    <a:pt x="483" y="630"/>
                  </a:lnTo>
                  <a:lnTo>
                    <a:pt x="486" y="624"/>
                  </a:lnTo>
                  <a:lnTo>
                    <a:pt x="492" y="619"/>
                  </a:lnTo>
                  <a:lnTo>
                    <a:pt x="502" y="610"/>
                  </a:lnTo>
                  <a:lnTo>
                    <a:pt x="513" y="606"/>
                  </a:lnTo>
                  <a:lnTo>
                    <a:pt x="513" y="604"/>
                  </a:lnTo>
                  <a:lnTo>
                    <a:pt x="522" y="602"/>
                  </a:lnTo>
                  <a:lnTo>
                    <a:pt x="526" y="604"/>
                  </a:lnTo>
                  <a:lnTo>
                    <a:pt x="530" y="604"/>
                  </a:lnTo>
                  <a:lnTo>
                    <a:pt x="532" y="607"/>
                  </a:lnTo>
                  <a:lnTo>
                    <a:pt x="537" y="604"/>
                  </a:lnTo>
                  <a:lnTo>
                    <a:pt x="537" y="598"/>
                  </a:lnTo>
                  <a:lnTo>
                    <a:pt x="537" y="594"/>
                  </a:lnTo>
                  <a:lnTo>
                    <a:pt x="542" y="591"/>
                  </a:lnTo>
                  <a:lnTo>
                    <a:pt x="544" y="589"/>
                  </a:lnTo>
                  <a:lnTo>
                    <a:pt x="546" y="586"/>
                  </a:lnTo>
                  <a:lnTo>
                    <a:pt x="548" y="583"/>
                  </a:lnTo>
                  <a:lnTo>
                    <a:pt x="549" y="581"/>
                  </a:lnTo>
                  <a:lnTo>
                    <a:pt x="550" y="579"/>
                  </a:lnTo>
                  <a:lnTo>
                    <a:pt x="553" y="575"/>
                  </a:lnTo>
                  <a:lnTo>
                    <a:pt x="553" y="568"/>
                  </a:lnTo>
                  <a:lnTo>
                    <a:pt x="555" y="565"/>
                  </a:lnTo>
                  <a:lnTo>
                    <a:pt x="555" y="564"/>
                  </a:lnTo>
                  <a:lnTo>
                    <a:pt x="550" y="558"/>
                  </a:lnTo>
                  <a:lnTo>
                    <a:pt x="548" y="557"/>
                  </a:lnTo>
                  <a:lnTo>
                    <a:pt x="542" y="560"/>
                  </a:lnTo>
                  <a:lnTo>
                    <a:pt x="536" y="564"/>
                  </a:lnTo>
                  <a:lnTo>
                    <a:pt x="534" y="562"/>
                  </a:lnTo>
                  <a:lnTo>
                    <a:pt x="525" y="565"/>
                  </a:lnTo>
                  <a:lnTo>
                    <a:pt x="525" y="564"/>
                  </a:lnTo>
                  <a:lnTo>
                    <a:pt x="528" y="559"/>
                  </a:lnTo>
                  <a:lnTo>
                    <a:pt x="528" y="557"/>
                  </a:lnTo>
                  <a:lnTo>
                    <a:pt x="526" y="548"/>
                  </a:lnTo>
                  <a:lnTo>
                    <a:pt x="528" y="542"/>
                  </a:lnTo>
                  <a:lnTo>
                    <a:pt x="520" y="535"/>
                  </a:lnTo>
                  <a:lnTo>
                    <a:pt x="517" y="535"/>
                  </a:lnTo>
                  <a:lnTo>
                    <a:pt x="516" y="526"/>
                  </a:lnTo>
                  <a:lnTo>
                    <a:pt x="506" y="524"/>
                  </a:lnTo>
                  <a:lnTo>
                    <a:pt x="506" y="516"/>
                  </a:lnTo>
                  <a:lnTo>
                    <a:pt x="511" y="510"/>
                  </a:lnTo>
                  <a:lnTo>
                    <a:pt x="517" y="510"/>
                  </a:lnTo>
                  <a:lnTo>
                    <a:pt x="520" y="503"/>
                  </a:lnTo>
                  <a:lnTo>
                    <a:pt x="519" y="495"/>
                  </a:lnTo>
                  <a:lnTo>
                    <a:pt x="517" y="490"/>
                  </a:lnTo>
                  <a:lnTo>
                    <a:pt x="508" y="485"/>
                  </a:lnTo>
                  <a:lnTo>
                    <a:pt x="501" y="484"/>
                  </a:lnTo>
                  <a:lnTo>
                    <a:pt x="493" y="475"/>
                  </a:lnTo>
                  <a:lnTo>
                    <a:pt x="488" y="484"/>
                  </a:lnTo>
                  <a:lnTo>
                    <a:pt x="482" y="478"/>
                  </a:lnTo>
                  <a:lnTo>
                    <a:pt x="476" y="479"/>
                  </a:lnTo>
                  <a:lnTo>
                    <a:pt x="472" y="484"/>
                  </a:lnTo>
                  <a:lnTo>
                    <a:pt x="466" y="479"/>
                  </a:lnTo>
                  <a:lnTo>
                    <a:pt x="471" y="470"/>
                  </a:lnTo>
                  <a:lnTo>
                    <a:pt x="469" y="462"/>
                  </a:lnTo>
                  <a:lnTo>
                    <a:pt x="472" y="453"/>
                  </a:lnTo>
                  <a:lnTo>
                    <a:pt x="474" y="444"/>
                  </a:lnTo>
                  <a:lnTo>
                    <a:pt x="478" y="441"/>
                  </a:lnTo>
                  <a:lnTo>
                    <a:pt x="481" y="444"/>
                  </a:lnTo>
                  <a:lnTo>
                    <a:pt x="487" y="444"/>
                  </a:lnTo>
                  <a:lnTo>
                    <a:pt x="490" y="446"/>
                  </a:lnTo>
                  <a:lnTo>
                    <a:pt x="493" y="446"/>
                  </a:lnTo>
                  <a:lnTo>
                    <a:pt x="493" y="442"/>
                  </a:lnTo>
                  <a:lnTo>
                    <a:pt x="490" y="442"/>
                  </a:lnTo>
                  <a:lnTo>
                    <a:pt x="487" y="440"/>
                  </a:lnTo>
                  <a:lnTo>
                    <a:pt x="488" y="437"/>
                  </a:lnTo>
                  <a:lnTo>
                    <a:pt x="495" y="440"/>
                  </a:lnTo>
                  <a:lnTo>
                    <a:pt x="501" y="441"/>
                  </a:lnTo>
                  <a:lnTo>
                    <a:pt x="504" y="446"/>
                  </a:lnTo>
                  <a:lnTo>
                    <a:pt x="505" y="450"/>
                  </a:lnTo>
                  <a:lnTo>
                    <a:pt x="506" y="451"/>
                  </a:lnTo>
                  <a:lnTo>
                    <a:pt x="510" y="451"/>
                  </a:lnTo>
                  <a:lnTo>
                    <a:pt x="510" y="446"/>
                  </a:lnTo>
                  <a:lnTo>
                    <a:pt x="512" y="447"/>
                  </a:lnTo>
                  <a:lnTo>
                    <a:pt x="518" y="446"/>
                  </a:lnTo>
                  <a:lnTo>
                    <a:pt x="528" y="440"/>
                  </a:lnTo>
                  <a:lnTo>
                    <a:pt x="530" y="436"/>
                  </a:lnTo>
                  <a:lnTo>
                    <a:pt x="535" y="435"/>
                  </a:lnTo>
                  <a:lnTo>
                    <a:pt x="537" y="434"/>
                  </a:lnTo>
                  <a:lnTo>
                    <a:pt x="538" y="434"/>
                  </a:lnTo>
                  <a:lnTo>
                    <a:pt x="541" y="431"/>
                  </a:lnTo>
                  <a:lnTo>
                    <a:pt x="542" y="426"/>
                  </a:lnTo>
                  <a:lnTo>
                    <a:pt x="553" y="426"/>
                  </a:lnTo>
                  <a:lnTo>
                    <a:pt x="555" y="426"/>
                  </a:lnTo>
                  <a:lnTo>
                    <a:pt x="560" y="426"/>
                  </a:lnTo>
                  <a:lnTo>
                    <a:pt x="573" y="423"/>
                  </a:lnTo>
                  <a:lnTo>
                    <a:pt x="582" y="425"/>
                  </a:lnTo>
                  <a:lnTo>
                    <a:pt x="586" y="419"/>
                  </a:lnTo>
                  <a:lnTo>
                    <a:pt x="592" y="420"/>
                  </a:lnTo>
                  <a:lnTo>
                    <a:pt x="602" y="423"/>
                  </a:lnTo>
                  <a:lnTo>
                    <a:pt x="609" y="419"/>
                  </a:lnTo>
                  <a:lnTo>
                    <a:pt x="630" y="411"/>
                  </a:lnTo>
                  <a:lnTo>
                    <a:pt x="636" y="409"/>
                  </a:lnTo>
                  <a:lnTo>
                    <a:pt x="651" y="386"/>
                  </a:lnTo>
                  <a:lnTo>
                    <a:pt x="657" y="380"/>
                  </a:lnTo>
                  <a:lnTo>
                    <a:pt x="657" y="366"/>
                  </a:lnTo>
                  <a:lnTo>
                    <a:pt x="649" y="366"/>
                  </a:lnTo>
                  <a:lnTo>
                    <a:pt x="642" y="358"/>
                  </a:lnTo>
                  <a:lnTo>
                    <a:pt x="634" y="345"/>
                  </a:lnTo>
                  <a:lnTo>
                    <a:pt x="636" y="339"/>
                  </a:lnTo>
                  <a:lnTo>
                    <a:pt x="642" y="333"/>
                  </a:lnTo>
                  <a:lnTo>
                    <a:pt x="658" y="311"/>
                  </a:lnTo>
                  <a:lnTo>
                    <a:pt x="658" y="304"/>
                  </a:lnTo>
                  <a:lnTo>
                    <a:pt x="663" y="302"/>
                  </a:lnTo>
                  <a:lnTo>
                    <a:pt x="672" y="292"/>
                  </a:lnTo>
                  <a:lnTo>
                    <a:pt x="678" y="282"/>
                  </a:lnTo>
                  <a:lnTo>
                    <a:pt x="679" y="277"/>
                  </a:lnTo>
                  <a:lnTo>
                    <a:pt x="685" y="273"/>
                  </a:lnTo>
                  <a:lnTo>
                    <a:pt x="684" y="263"/>
                  </a:lnTo>
                  <a:lnTo>
                    <a:pt x="690" y="258"/>
                  </a:lnTo>
                  <a:lnTo>
                    <a:pt x="697" y="262"/>
                  </a:lnTo>
                  <a:lnTo>
                    <a:pt x="699" y="258"/>
                  </a:lnTo>
                  <a:lnTo>
                    <a:pt x="706" y="257"/>
                  </a:lnTo>
                  <a:lnTo>
                    <a:pt x="720" y="238"/>
                  </a:lnTo>
                  <a:lnTo>
                    <a:pt x="709" y="225"/>
                  </a:lnTo>
                  <a:lnTo>
                    <a:pt x="703" y="216"/>
                  </a:lnTo>
                  <a:lnTo>
                    <a:pt x="706" y="207"/>
                  </a:lnTo>
                  <a:lnTo>
                    <a:pt x="709" y="201"/>
                  </a:lnTo>
                  <a:lnTo>
                    <a:pt x="715" y="195"/>
                  </a:lnTo>
                  <a:lnTo>
                    <a:pt x="720" y="189"/>
                  </a:lnTo>
                  <a:lnTo>
                    <a:pt x="720" y="188"/>
                  </a:lnTo>
                  <a:lnTo>
                    <a:pt x="713" y="180"/>
                  </a:lnTo>
                  <a:lnTo>
                    <a:pt x="714" y="178"/>
                  </a:lnTo>
                  <a:lnTo>
                    <a:pt x="731" y="166"/>
                  </a:lnTo>
                  <a:lnTo>
                    <a:pt x="732" y="159"/>
                  </a:lnTo>
                  <a:lnTo>
                    <a:pt x="720" y="159"/>
                  </a:lnTo>
                  <a:lnTo>
                    <a:pt x="713" y="156"/>
                  </a:lnTo>
                  <a:lnTo>
                    <a:pt x="705" y="145"/>
                  </a:lnTo>
                  <a:lnTo>
                    <a:pt x="694" y="139"/>
                  </a:lnTo>
                  <a:lnTo>
                    <a:pt x="685" y="134"/>
                  </a:lnTo>
                  <a:lnTo>
                    <a:pt x="681" y="133"/>
                  </a:lnTo>
                  <a:lnTo>
                    <a:pt x="676" y="134"/>
                  </a:lnTo>
                  <a:lnTo>
                    <a:pt x="666" y="139"/>
                  </a:lnTo>
                  <a:lnTo>
                    <a:pt x="663" y="138"/>
                  </a:lnTo>
                  <a:lnTo>
                    <a:pt x="659" y="142"/>
                  </a:lnTo>
                  <a:lnTo>
                    <a:pt x="659" y="151"/>
                  </a:lnTo>
                  <a:lnTo>
                    <a:pt x="647" y="159"/>
                  </a:lnTo>
                  <a:lnTo>
                    <a:pt x="629" y="165"/>
                  </a:lnTo>
                  <a:lnTo>
                    <a:pt x="629" y="171"/>
                  </a:lnTo>
                  <a:lnTo>
                    <a:pt x="626" y="174"/>
                  </a:lnTo>
                  <a:lnTo>
                    <a:pt x="599" y="198"/>
                  </a:lnTo>
                  <a:lnTo>
                    <a:pt x="574" y="196"/>
                  </a:lnTo>
                  <a:lnTo>
                    <a:pt x="566" y="193"/>
                  </a:lnTo>
                  <a:lnTo>
                    <a:pt x="542" y="183"/>
                  </a:lnTo>
                  <a:lnTo>
                    <a:pt x="532" y="179"/>
                  </a:lnTo>
                  <a:lnTo>
                    <a:pt x="519" y="178"/>
                  </a:lnTo>
                  <a:lnTo>
                    <a:pt x="512" y="184"/>
                  </a:lnTo>
                  <a:lnTo>
                    <a:pt x="506" y="198"/>
                  </a:lnTo>
                  <a:lnTo>
                    <a:pt x="507" y="205"/>
                  </a:lnTo>
                  <a:lnTo>
                    <a:pt x="511" y="212"/>
                  </a:lnTo>
                  <a:lnTo>
                    <a:pt x="519" y="219"/>
                  </a:lnTo>
                  <a:lnTo>
                    <a:pt x="525" y="222"/>
                  </a:lnTo>
                  <a:lnTo>
                    <a:pt x="529" y="227"/>
                  </a:lnTo>
                  <a:lnTo>
                    <a:pt x="528" y="241"/>
                  </a:lnTo>
                  <a:lnTo>
                    <a:pt x="525" y="252"/>
                  </a:lnTo>
                  <a:lnTo>
                    <a:pt x="524" y="253"/>
                  </a:lnTo>
                  <a:lnTo>
                    <a:pt x="523" y="245"/>
                  </a:lnTo>
                  <a:lnTo>
                    <a:pt x="518" y="241"/>
                  </a:lnTo>
                  <a:lnTo>
                    <a:pt x="516" y="244"/>
                  </a:lnTo>
                  <a:lnTo>
                    <a:pt x="513" y="253"/>
                  </a:lnTo>
                  <a:lnTo>
                    <a:pt x="496" y="257"/>
                  </a:lnTo>
                  <a:lnTo>
                    <a:pt x="493" y="263"/>
                  </a:lnTo>
                  <a:lnTo>
                    <a:pt x="484" y="265"/>
                  </a:lnTo>
                  <a:lnTo>
                    <a:pt x="469" y="265"/>
                  </a:lnTo>
                  <a:lnTo>
                    <a:pt x="459" y="261"/>
                  </a:lnTo>
                  <a:lnTo>
                    <a:pt x="454" y="268"/>
                  </a:lnTo>
                  <a:lnTo>
                    <a:pt x="457" y="286"/>
                  </a:lnTo>
                  <a:lnTo>
                    <a:pt x="457" y="296"/>
                  </a:lnTo>
                  <a:lnTo>
                    <a:pt x="447" y="296"/>
                  </a:lnTo>
                  <a:lnTo>
                    <a:pt x="432" y="290"/>
                  </a:lnTo>
                  <a:lnTo>
                    <a:pt x="422" y="294"/>
                  </a:lnTo>
                  <a:lnTo>
                    <a:pt x="405" y="295"/>
                  </a:lnTo>
                  <a:lnTo>
                    <a:pt x="397" y="285"/>
                  </a:lnTo>
                  <a:lnTo>
                    <a:pt x="360" y="278"/>
                  </a:lnTo>
                  <a:lnTo>
                    <a:pt x="358" y="277"/>
                  </a:lnTo>
                  <a:lnTo>
                    <a:pt x="357" y="268"/>
                  </a:lnTo>
                  <a:lnTo>
                    <a:pt x="333" y="270"/>
                  </a:lnTo>
                  <a:lnTo>
                    <a:pt x="319" y="267"/>
                  </a:lnTo>
                  <a:lnTo>
                    <a:pt x="323" y="262"/>
                  </a:lnTo>
                  <a:lnTo>
                    <a:pt x="328" y="244"/>
                  </a:lnTo>
                  <a:lnTo>
                    <a:pt x="333" y="234"/>
                  </a:lnTo>
                  <a:lnTo>
                    <a:pt x="333" y="228"/>
                  </a:lnTo>
                  <a:lnTo>
                    <a:pt x="340" y="222"/>
                  </a:lnTo>
                  <a:lnTo>
                    <a:pt x="343" y="223"/>
                  </a:lnTo>
                  <a:lnTo>
                    <a:pt x="346" y="216"/>
                  </a:lnTo>
                  <a:lnTo>
                    <a:pt x="349" y="220"/>
                  </a:lnTo>
                  <a:lnTo>
                    <a:pt x="360" y="211"/>
                  </a:lnTo>
                  <a:lnTo>
                    <a:pt x="354" y="207"/>
                  </a:lnTo>
                  <a:lnTo>
                    <a:pt x="353" y="206"/>
                  </a:lnTo>
                  <a:lnTo>
                    <a:pt x="354" y="204"/>
                  </a:lnTo>
                  <a:lnTo>
                    <a:pt x="354" y="195"/>
                  </a:lnTo>
                  <a:lnTo>
                    <a:pt x="353" y="188"/>
                  </a:lnTo>
                  <a:lnTo>
                    <a:pt x="353" y="185"/>
                  </a:lnTo>
                  <a:lnTo>
                    <a:pt x="357" y="188"/>
                  </a:lnTo>
                  <a:lnTo>
                    <a:pt x="361" y="190"/>
                  </a:lnTo>
                  <a:lnTo>
                    <a:pt x="361" y="183"/>
                  </a:lnTo>
                  <a:lnTo>
                    <a:pt x="358" y="171"/>
                  </a:lnTo>
                  <a:lnTo>
                    <a:pt x="361" y="166"/>
                  </a:lnTo>
                  <a:lnTo>
                    <a:pt x="367" y="171"/>
                  </a:lnTo>
                  <a:lnTo>
                    <a:pt x="375" y="169"/>
                  </a:lnTo>
                  <a:lnTo>
                    <a:pt x="381" y="171"/>
                  </a:lnTo>
                  <a:lnTo>
                    <a:pt x="395" y="152"/>
                  </a:lnTo>
                  <a:lnTo>
                    <a:pt x="409" y="146"/>
                  </a:lnTo>
                  <a:lnTo>
                    <a:pt x="412" y="147"/>
                  </a:lnTo>
                  <a:lnTo>
                    <a:pt x="415" y="147"/>
                  </a:lnTo>
                  <a:lnTo>
                    <a:pt x="419" y="146"/>
                  </a:lnTo>
                  <a:lnTo>
                    <a:pt x="424" y="138"/>
                  </a:lnTo>
                  <a:lnTo>
                    <a:pt x="422" y="128"/>
                  </a:lnTo>
                  <a:lnTo>
                    <a:pt x="425" y="124"/>
                  </a:lnTo>
                  <a:lnTo>
                    <a:pt x="428" y="109"/>
                  </a:lnTo>
                  <a:lnTo>
                    <a:pt x="439" y="90"/>
                  </a:lnTo>
                  <a:lnTo>
                    <a:pt x="441" y="82"/>
                  </a:lnTo>
                  <a:lnTo>
                    <a:pt x="440" y="71"/>
                  </a:lnTo>
                  <a:lnTo>
                    <a:pt x="432" y="67"/>
                  </a:lnTo>
                  <a:lnTo>
                    <a:pt x="428" y="66"/>
                  </a:lnTo>
                  <a:lnTo>
                    <a:pt x="420" y="62"/>
                  </a:lnTo>
                  <a:lnTo>
                    <a:pt x="401" y="61"/>
                  </a:lnTo>
                  <a:lnTo>
                    <a:pt x="395" y="63"/>
                  </a:lnTo>
                  <a:lnTo>
                    <a:pt x="384" y="76"/>
                  </a:lnTo>
                  <a:lnTo>
                    <a:pt x="384" y="85"/>
                  </a:lnTo>
                  <a:lnTo>
                    <a:pt x="385" y="94"/>
                  </a:lnTo>
                  <a:lnTo>
                    <a:pt x="385" y="99"/>
                  </a:lnTo>
                  <a:lnTo>
                    <a:pt x="381" y="109"/>
                  </a:lnTo>
                  <a:lnTo>
                    <a:pt x="376" y="114"/>
                  </a:lnTo>
                  <a:lnTo>
                    <a:pt x="375" y="116"/>
                  </a:lnTo>
                  <a:lnTo>
                    <a:pt x="369" y="118"/>
                  </a:lnTo>
                  <a:lnTo>
                    <a:pt x="351" y="115"/>
                  </a:lnTo>
                  <a:lnTo>
                    <a:pt x="349" y="90"/>
                  </a:lnTo>
                  <a:lnTo>
                    <a:pt x="360" y="65"/>
                  </a:lnTo>
                  <a:lnTo>
                    <a:pt x="364" y="45"/>
                  </a:lnTo>
                  <a:lnTo>
                    <a:pt x="359" y="42"/>
                  </a:lnTo>
                  <a:lnTo>
                    <a:pt x="360" y="39"/>
                  </a:lnTo>
                  <a:lnTo>
                    <a:pt x="345" y="38"/>
                  </a:lnTo>
                  <a:lnTo>
                    <a:pt x="340" y="34"/>
                  </a:lnTo>
                  <a:lnTo>
                    <a:pt x="336" y="36"/>
                  </a:lnTo>
                  <a:lnTo>
                    <a:pt x="333" y="58"/>
                  </a:lnTo>
                  <a:lnTo>
                    <a:pt x="329" y="73"/>
                  </a:lnTo>
                  <a:lnTo>
                    <a:pt x="329" y="77"/>
                  </a:lnTo>
                  <a:lnTo>
                    <a:pt x="327" y="94"/>
                  </a:lnTo>
                  <a:lnTo>
                    <a:pt x="318" y="97"/>
                  </a:lnTo>
                  <a:lnTo>
                    <a:pt x="319" y="62"/>
                  </a:lnTo>
                  <a:lnTo>
                    <a:pt x="317" y="55"/>
                  </a:lnTo>
                  <a:lnTo>
                    <a:pt x="318" y="52"/>
                  </a:lnTo>
                  <a:lnTo>
                    <a:pt x="323" y="52"/>
                  </a:lnTo>
                  <a:lnTo>
                    <a:pt x="319" y="38"/>
                  </a:lnTo>
                  <a:lnTo>
                    <a:pt x="334" y="31"/>
                  </a:lnTo>
                  <a:lnTo>
                    <a:pt x="336" y="10"/>
                  </a:lnTo>
                  <a:lnTo>
                    <a:pt x="295" y="0"/>
                  </a:lnTo>
                  <a:lnTo>
                    <a:pt x="293" y="4"/>
                  </a:lnTo>
                  <a:lnTo>
                    <a:pt x="294" y="40"/>
                  </a:lnTo>
                  <a:lnTo>
                    <a:pt x="310" y="48"/>
                  </a:lnTo>
                  <a:lnTo>
                    <a:pt x="309" y="58"/>
                  </a:lnTo>
                  <a:lnTo>
                    <a:pt x="300" y="58"/>
                  </a:lnTo>
                  <a:lnTo>
                    <a:pt x="257" y="57"/>
                  </a:lnTo>
                  <a:lnTo>
                    <a:pt x="239" y="89"/>
                  </a:lnTo>
                  <a:lnTo>
                    <a:pt x="231" y="118"/>
                  </a:lnTo>
                  <a:lnTo>
                    <a:pt x="247" y="149"/>
                  </a:lnTo>
                  <a:lnTo>
                    <a:pt x="262" y="159"/>
                  </a:lnTo>
                  <a:lnTo>
                    <a:pt x="268" y="196"/>
                  </a:lnTo>
                  <a:lnTo>
                    <a:pt x="261" y="207"/>
                  </a:lnTo>
                  <a:lnTo>
                    <a:pt x="300" y="238"/>
                  </a:lnTo>
                  <a:lnTo>
                    <a:pt x="295" y="257"/>
                  </a:lnTo>
                  <a:lnTo>
                    <a:pt x="282" y="267"/>
                  </a:lnTo>
                  <a:lnTo>
                    <a:pt x="260" y="267"/>
                  </a:lnTo>
                  <a:lnTo>
                    <a:pt x="255" y="272"/>
                  </a:lnTo>
                  <a:lnTo>
                    <a:pt x="254" y="279"/>
                  </a:lnTo>
                  <a:lnTo>
                    <a:pt x="260" y="285"/>
                  </a:lnTo>
                  <a:lnTo>
                    <a:pt x="255" y="295"/>
                  </a:lnTo>
                  <a:lnTo>
                    <a:pt x="258" y="304"/>
                  </a:lnTo>
                  <a:lnTo>
                    <a:pt x="251" y="327"/>
                  </a:lnTo>
                  <a:lnTo>
                    <a:pt x="248" y="339"/>
                  </a:lnTo>
                  <a:lnTo>
                    <a:pt x="249" y="355"/>
                  </a:lnTo>
                  <a:lnTo>
                    <a:pt x="245" y="355"/>
                  </a:lnTo>
                  <a:lnTo>
                    <a:pt x="232" y="342"/>
                  </a:lnTo>
                  <a:lnTo>
                    <a:pt x="226" y="334"/>
                  </a:lnTo>
                  <a:lnTo>
                    <a:pt x="219" y="333"/>
                  </a:lnTo>
                  <a:lnTo>
                    <a:pt x="198" y="309"/>
                  </a:lnTo>
                  <a:lnTo>
                    <a:pt x="189" y="312"/>
                  </a:lnTo>
                  <a:lnTo>
                    <a:pt x="175" y="302"/>
                  </a:lnTo>
                  <a:lnTo>
                    <a:pt x="168" y="296"/>
                  </a:lnTo>
                  <a:lnTo>
                    <a:pt x="158" y="294"/>
                  </a:lnTo>
                  <a:lnTo>
                    <a:pt x="150" y="294"/>
                  </a:lnTo>
                  <a:lnTo>
                    <a:pt x="139" y="303"/>
                  </a:lnTo>
                  <a:lnTo>
                    <a:pt x="126" y="308"/>
                  </a:lnTo>
                  <a:lnTo>
                    <a:pt x="116" y="308"/>
                  </a:lnTo>
                  <a:lnTo>
                    <a:pt x="110" y="307"/>
                  </a:lnTo>
                  <a:lnTo>
                    <a:pt x="108" y="308"/>
                  </a:lnTo>
                  <a:lnTo>
                    <a:pt x="102" y="308"/>
                  </a:lnTo>
                  <a:lnTo>
                    <a:pt x="97" y="316"/>
                  </a:lnTo>
                  <a:lnTo>
                    <a:pt x="88" y="329"/>
                  </a:lnTo>
                  <a:lnTo>
                    <a:pt x="81" y="336"/>
                  </a:lnTo>
                  <a:lnTo>
                    <a:pt x="78" y="347"/>
                  </a:lnTo>
                  <a:lnTo>
                    <a:pt x="74" y="348"/>
                  </a:lnTo>
                  <a:lnTo>
                    <a:pt x="72" y="348"/>
                  </a:lnTo>
                  <a:lnTo>
                    <a:pt x="75" y="352"/>
                  </a:lnTo>
                  <a:lnTo>
                    <a:pt x="77" y="356"/>
                  </a:lnTo>
                  <a:lnTo>
                    <a:pt x="73" y="367"/>
                  </a:lnTo>
                  <a:lnTo>
                    <a:pt x="65" y="368"/>
                  </a:lnTo>
                  <a:lnTo>
                    <a:pt x="64" y="370"/>
                  </a:lnTo>
                  <a:lnTo>
                    <a:pt x="59" y="375"/>
                  </a:lnTo>
                  <a:lnTo>
                    <a:pt x="50" y="376"/>
                  </a:lnTo>
                  <a:lnTo>
                    <a:pt x="49" y="376"/>
                  </a:lnTo>
                  <a:lnTo>
                    <a:pt x="47" y="376"/>
                  </a:lnTo>
                  <a:lnTo>
                    <a:pt x="44" y="376"/>
                  </a:lnTo>
                  <a:lnTo>
                    <a:pt x="43" y="378"/>
                  </a:lnTo>
                  <a:lnTo>
                    <a:pt x="41" y="376"/>
                  </a:lnTo>
                  <a:lnTo>
                    <a:pt x="41" y="379"/>
                  </a:lnTo>
                  <a:lnTo>
                    <a:pt x="37" y="376"/>
                  </a:lnTo>
                  <a:lnTo>
                    <a:pt x="33" y="379"/>
                  </a:lnTo>
                  <a:lnTo>
                    <a:pt x="28" y="378"/>
                  </a:lnTo>
                  <a:lnTo>
                    <a:pt x="25" y="379"/>
                  </a:lnTo>
                  <a:lnTo>
                    <a:pt x="23" y="379"/>
                  </a:lnTo>
                  <a:lnTo>
                    <a:pt x="19" y="380"/>
                  </a:lnTo>
                  <a:lnTo>
                    <a:pt x="18" y="379"/>
                  </a:lnTo>
                  <a:lnTo>
                    <a:pt x="17" y="380"/>
                  </a:lnTo>
                  <a:lnTo>
                    <a:pt x="12" y="382"/>
                  </a:lnTo>
                  <a:lnTo>
                    <a:pt x="11" y="382"/>
                  </a:lnTo>
                  <a:lnTo>
                    <a:pt x="9" y="386"/>
                  </a:lnTo>
                  <a:lnTo>
                    <a:pt x="6" y="386"/>
                  </a:lnTo>
                  <a:lnTo>
                    <a:pt x="5" y="388"/>
                  </a:lnTo>
                  <a:lnTo>
                    <a:pt x="3" y="388"/>
                  </a:lnTo>
                  <a:lnTo>
                    <a:pt x="3" y="393"/>
                  </a:lnTo>
                  <a:lnTo>
                    <a:pt x="0" y="392"/>
                  </a:lnTo>
                  <a:lnTo>
                    <a:pt x="0" y="393"/>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33" name="Freeform 916"/>
            <p:cNvSpPr>
              <a:spLocks/>
            </p:cNvSpPr>
            <p:nvPr/>
          </p:nvSpPr>
          <p:spPr bwMode="auto">
            <a:xfrm>
              <a:off x="4838267" y="3516988"/>
              <a:ext cx="1051666" cy="1039538"/>
            </a:xfrm>
            <a:custGeom>
              <a:avLst/>
              <a:gdLst/>
              <a:ahLst/>
              <a:cxnLst>
                <a:cxn ang="0">
                  <a:pos x="18" y="253"/>
                </a:cxn>
                <a:cxn ang="0">
                  <a:pos x="25" y="307"/>
                </a:cxn>
                <a:cxn ang="0">
                  <a:pos x="51" y="329"/>
                </a:cxn>
                <a:cxn ang="0">
                  <a:pos x="91" y="353"/>
                </a:cxn>
                <a:cxn ang="0">
                  <a:pos x="106" y="360"/>
                </a:cxn>
                <a:cxn ang="0">
                  <a:pos x="131" y="360"/>
                </a:cxn>
                <a:cxn ang="0">
                  <a:pos x="161" y="322"/>
                </a:cxn>
                <a:cxn ang="0">
                  <a:pos x="182" y="339"/>
                </a:cxn>
                <a:cxn ang="0">
                  <a:pos x="174" y="374"/>
                </a:cxn>
                <a:cxn ang="0">
                  <a:pos x="182" y="399"/>
                </a:cxn>
                <a:cxn ang="0">
                  <a:pos x="183" y="429"/>
                </a:cxn>
                <a:cxn ang="0">
                  <a:pos x="161" y="483"/>
                </a:cxn>
                <a:cxn ang="0">
                  <a:pos x="176" y="496"/>
                </a:cxn>
                <a:cxn ang="0">
                  <a:pos x="219" y="512"/>
                </a:cxn>
                <a:cxn ang="0">
                  <a:pos x="254" y="535"/>
                </a:cxn>
                <a:cxn ang="0">
                  <a:pos x="285" y="554"/>
                </a:cxn>
                <a:cxn ang="0">
                  <a:pos x="308" y="532"/>
                </a:cxn>
                <a:cxn ang="0">
                  <a:pos x="346" y="528"/>
                </a:cxn>
                <a:cxn ang="0">
                  <a:pos x="387" y="555"/>
                </a:cxn>
                <a:cxn ang="0">
                  <a:pos x="417" y="560"/>
                </a:cxn>
                <a:cxn ang="0">
                  <a:pos x="429" y="541"/>
                </a:cxn>
                <a:cxn ang="0">
                  <a:pos x="469" y="559"/>
                </a:cxn>
                <a:cxn ang="0">
                  <a:pos x="480" y="562"/>
                </a:cxn>
                <a:cxn ang="0">
                  <a:pos x="488" y="544"/>
                </a:cxn>
                <a:cxn ang="0">
                  <a:pos x="510" y="527"/>
                </a:cxn>
                <a:cxn ang="0">
                  <a:pos x="523" y="540"/>
                </a:cxn>
                <a:cxn ang="0">
                  <a:pos x="556" y="581"/>
                </a:cxn>
                <a:cxn ang="0">
                  <a:pos x="575" y="577"/>
                </a:cxn>
                <a:cxn ang="0">
                  <a:pos x="594" y="588"/>
                </a:cxn>
                <a:cxn ang="0">
                  <a:pos x="612" y="591"/>
                </a:cxn>
                <a:cxn ang="0">
                  <a:pos x="630" y="594"/>
                </a:cxn>
                <a:cxn ang="0">
                  <a:pos x="633" y="566"/>
                </a:cxn>
                <a:cxn ang="0">
                  <a:pos x="649" y="556"/>
                </a:cxn>
                <a:cxn ang="0">
                  <a:pos x="641" y="538"/>
                </a:cxn>
                <a:cxn ang="0">
                  <a:pos x="652" y="510"/>
                </a:cxn>
                <a:cxn ang="0">
                  <a:pos x="655" y="488"/>
                </a:cxn>
                <a:cxn ang="0">
                  <a:pos x="655" y="471"/>
                </a:cxn>
                <a:cxn ang="0">
                  <a:pos x="643" y="446"/>
                </a:cxn>
                <a:cxn ang="0">
                  <a:pos x="636" y="409"/>
                </a:cxn>
                <a:cxn ang="0">
                  <a:pos x="564" y="399"/>
                </a:cxn>
                <a:cxn ang="0">
                  <a:pos x="510" y="391"/>
                </a:cxn>
                <a:cxn ang="0">
                  <a:pos x="486" y="351"/>
                </a:cxn>
                <a:cxn ang="0">
                  <a:pos x="458" y="348"/>
                </a:cxn>
                <a:cxn ang="0">
                  <a:pos x="375" y="322"/>
                </a:cxn>
                <a:cxn ang="0">
                  <a:pos x="387" y="292"/>
                </a:cxn>
                <a:cxn ang="0">
                  <a:pos x="373" y="254"/>
                </a:cxn>
                <a:cxn ang="0">
                  <a:pos x="355" y="244"/>
                </a:cxn>
                <a:cxn ang="0">
                  <a:pos x="298" y="248"/>
                </a:cxn>
                <a:cxn ang="0">
                  <a:pos x="292" y="141"/>
                </a:cxn>
                <a:cxn ang="0">
                  <a:pos x="271" y="78"/>
                </a:cxn>
                <a:cxn ang="0">
                  <a:pos x="253" y="18"/>
                </a:cxn>
                <a:cxn ang="0">
                  <a:pos x="237" y="0"/>
                </a:cxn>
                <a:cxn ang="0">
                  <a:pos x="243" y="15"/>
                </a:cxn>
                <a:cxn ang="0">
                  <a:pos x="214" y="37"/>
                </a:cxn>
                <a:cxn ang="0">
                  <a:pos x="183" y="67"/>
                </a:cxn>
                <a:cxn ang="0">
                  <a:pos x="185" y="106"/>
                </a:cxn>
                <a:cxn ang="0">
                  <a:pos x="105" y="197"/>
                </a:cxn>
                <a:cxn ang="0">
                  <a:pos x="45" y="214"/>
                </a:cxn>
                <a:cxn ang="0">
                  <a:pos x="11" y="231"/>
                </a:cxn>
              </a:cxnLst>
              <a:rect l="0" t="0" r="r" b="b"/>
              <a:pathLst>
                <a:path w="660" h="594">
                  <a:moveTo>
                    <a:pt x="0" y="242"/>
                  </a:moveTo>
                  <a:lnTo>
                    <a:pt x="3" y="247"/>
                  </a:lnTo>
                  <a:lnTo>
                    <a:pt x="11" y="249"/>
                  </a:lnTo>
                  <a:lnTo>
                    <a:pt x="18" y="253"/>
                  </a:lnTo>
                  <a:lnTo>
                    <a:pt x="18" y="258"/>
                  </a:lnTo>
                  <a:lnTo>
                    <a:pt x="19" y="294"/>
                  </a:lnTo>
                  <a:lnTo>
                    <a:pt x="24" y="300"/>
                  </a:lnTo>
                  <a:lnTo>
                    <a:pt x="25" y="307"/>
                  </a:lnTo>
                  <a:lnTo>
                    <a:pt x="39" y="322"/>
                  </a:lnTo>
                  <a:lnTo>
                    <a:pt x="43" y="322"/>
                  </a:lnTo>
                  <a:lnTo>
                    <a:pt x="45" y="324"/>
                  </a:lnTo>
                  <a:lnTo>
                    <a:pt x="51" y="329"/>
                  </a:lnTo>
                  <a:lnTo>
                    <a:pt x="58" y="328"/>
                  </a:lnTo>
                  <a:lnTo>
                    <a:pt x="64" y="334"/>
                  </a:lnTo>
                  <a:lnTo>
                    <a:pt x="73" y="337"/>
                  </a:lnTo>
                  <a:lnTo>
                    <a:pt x="91" y="353"/>
                  </a:lnTo>
                  <a:lnTo>
                    <a:pt x="96" y="366"/>
                  </a:lnTo>
                  <a:lnTo>
                    <a:pt x="101" y="372"/>
                  </a:lnTo>
                  <a:lnTo>
                    <a:pt x="106" y="369"/>
                  </a:lnTo>
                  <a:lnTo>
                    <a:pt x="106" y="360"/>
                  </a:lnTo>
                  <a:lnTo>
                    <a:pt x="109" y="358"/>
                  </a:lnTo>
                  <a:lnTo>
                    <a:pt x="120" y="363"/>
                  </a:lnTo>
                  <a:lnTo>
                    <a:pt x="127" y="363"/>
                  </a:lnTo>
                  <a:lnTo>
                    <a:pt x="131" y="360"/>
                  </a:lnTo>
                  <a:lnTo>
                    <a:pt x="145" y="345"/>
                  </a:lnTo>
                  <a:lnTo>
                    <a:pt x="153" y="336"/>
                  </a:lnTo>
                  <a:lnTo>
                    <a:pt x="155" y="320"/>
                  </a:lnTo>
                  <a:lnTo>
                    <a:pt x="161" y="322"/>
                  </a:lnTo>
                  <a:lnTo>
                    <a:pt x="168" y="331"/>
                  </a:lnTo>
                  <a:lnTo>
                    <a:pt x="176" y="334"/>
                  </a:lnTo>
                  <a:lnTo>
                    <a:pt x="179" y="334"/>
                  </a:lnTo>
                  <a:lnTo>
                    <a:pt x="182" y="339"/>
                  </a:lnTo>
                  <a:lnTo>
                    <a:pt x="182" y="346"/>
                  </a:lnTo>
                  <a:lnTo>
                    <a:pt x="184" y="355"/>
                  </a:lnTo>
                  <a:lnTo>
                    <a:pt x="182" y="367"/>
                  </a:lnTo>
                  <a:lnTo>
                    <a:pt x="174" y="374"/>
                  </a:lnTo>
                  <a:lnTo>
                    <a:pt x="169" y="378"/>
                  </a:lnTo>
                  <a:lnTo>
                    <a:pt x="169" y="385"/>
                  </a:lnTo>
                  <a:lnTo>
                    <a:pt x="177" y="396"/>
                  </a:lnTo>
                  <a:lnTo>
                    <a:pt x="182" y="399"/>
                  </a:lnTo>
                  <a:lnTo>
                    <a:pt x="185" y="401"/>
                  </a:lnTo>
                  <a:lnTo>
                    <a:pt x="185" y="405"/>
                  </a:lnTo>
                  <a:lnTo>
                    <a:pt x="185" y="422"/>
                  </a:lnTo>
                  <a:lnTo>
                    <a:pt x="183" y="429"/>
                  </a:lnTo>
                  <a:lnTo>
                    <a:pt x="182" y="449"/>
                  </a:lnTo>
                  <a:lnTo>
                    <a:pt x="171" y="469"/>
                  </a:lnTo>
                  <a:lnTo>
                    <a:pt x="167" y="477"/>
                  </a:lnTo>
                  <a:lnTo>
                    <a:pt x="161" y="483"/>
                  </a:lnTo>
                  <a:lnTo>
                    <a:pt x="160" y="490"/>
                  </a:lnTo>
                  <a:lnTo>
                    <a:pt x="163" y="495"/>
                  </a:lnTo>
                  <a:lnTo>
                    <a:pt x="171" y="495"/>
                  </a:lnTo>
                  <a:lnTo>
                    <a:pt x="176" y="496"/>
                  </a:lnTo>
                  <a:lnTo>
                    <a:pt x="183" y="499"/>
                  </a:lnTo>
                  <a:lnTo>
                    <a:pt x="188" y="508"/>
                  </a:lnTo>
                  <a:lnTo>
                    <a:pt x="206" y="510"/>
                  </a:lnTo>
                  <a:lnTo>
                    <a:pt x="219" y="512"/>
                  </a:lnTo>
                  <a:lnTo>
                    <a:pt x="227" y="510"/>
                  </a:lnTo>
                  <a:lnTo>
                    <a:pt x="239" y="527"/>
                  </a:lnTo>
                  <a:lnTo>
                    <a:pt x="251" y="535"/>
                  </a:lnTo>
                  <a:lnTo>
                    <a:pt x="254" y="535"/>
                  </a:lnTo>
                  <a:lnTo>
                    <a:pt x="267" y="544"/>
                  </a:lnTo>
                  <a:lnTo>
                    <a:pt x="271" y="549"/>
                  </a:lnTo>
                  <a:lnTo>
                    <a:pt x="277" y="553"/>
                  </a:lnTo>
                  <a:lnTo>
                    <a:pt x="285" y="554"/>
                  </a:lnTo>
                  <a:lnTo>
                    <a:pt x="297" y="553"/>
                  </a:lnTo>
                  <a:lnTo>
                    <a:pt x="301" y="546"/>
                  </a:lnTo>
                  <a:lnTo>
                    <a:pt x="302" y="537"/>
                  </a:lnTo>
                  <a:lnTo>
                    <a:pt x="308" y="532"/>
                  </a:lnTo>
                  <a:lnTo>
                    <a:pt x="325" y="527"/>
                  </a:lnTo>
                  <a:lnTo>
                    <a:pt x="332" y="528"/>
                  </a:lnTo>
                  <a:lnTo>
                    <a:pt x="338" y="529"/>
                  </a:lnTo>
                  <a:lnTo>
                    <a:pt x="346" y="528"/>
                  </a:lnTo>
                  <a:lnTo>
                    <a:pt x="350" y="529"/>
                  </a:lnTo>
                  <a:lnTo>
                    <a:pt x="356" y="535"/>
                  </a:lnTo>
                  <a:lnTo>
                    <a:pt x="362" y="538"/>
                  </a:lnTo>
                  <a:lnTo>
                    <a:pt x="387" y="555"/>
                  </a:lnTo>
                  <a:lnTo>
                    <a:pt x="393" y="556"/>
                  </a:lnTo>
                  <a:lnTo>
                    <a:pt x="406" y="558"/>
                  </a:lnTo>
                  <a:lnTo>
                    <a:pt x="414" y="558"/>
                  </a:lnTo>
                  <a:lnTo>
                    <a:pt x="417" y="560"/>
                  </a:lnTo>
                  <a:lnTo>
                    <a:pt x="422" y="556"/>
                  </a:lnTo>
                  <a:lnTo>
                    <a:pt x="423" y="550"/>
                  </a:lnTo>
                  <a:lnTo>
                    <a:pt x="427" y="544"/>
                  </a:lnTo>
                  <a:lnTo>
                    <a:pt x="429" y="541"/>
                  </a:lnTo>
                  <a:lnTo>
                    <a:pt x="441" y="545"/>
                  </a:lnTo>
                  <a:lnTo>
                    <a:pt x="451" y="554"/>
                  </a:lnTo>
                  <a:lnTo>
                    <a:pt x="463" y="560"/>
                  </a:lnTo>
                  <a:lnTo>
                    <a:pt x="469" y="559"/>
                  </a:lnTo>
                  <a:lnTo>
                    <a:pt x="472" y="556"/>
                  </a:lnTo>
                  <a:lnTo>
                    <a:pt x="474" y="556"/>
                  </a:lnTo>
                  <a:lnTo>
                    <a:pt x="478" y="559"/>
                  </a:lnTo>
                  <a:lnTo>
                    <a:pt x="480" y="562"/>
                  </a:lnTo>
                  <a:lnTo>
                    <a:pt x="486" y="562"/>
                  </a:lnTo>
                  <a:lnTo>
                    <a:pt x="488" y="558"/>
                  </a:lnTo>
                  <a:lnTo>
                    <a:pt x="489" y="546"/>
                  </a:lnTo>
                  <a:lnTo>
                    <a:pt x="488" y="544"/>
                  </a:lnTo>
                  <a:lnTo>
                    <a:pt x="489" y="539"/>
                  </a:lnTo>
                  <a:lnTo>
                    <a:pt x="496" y="529"/>
                  </a:lnTo>
                  <a:lnTo>
                    <a:pt x="503" y="526"/>
                  </a:lnTo>
                  <a:lnTo>
                    <a:pt x="510" y="527"/>
                  </a:lnTo>
                  <a:lnTo>
                    <a:pt x="510" y="529"/>
                  </a:lnTo>
                  <a:lnTo>
                    <a:pt x="512" y="531"/>
                  </a:lnTo>
                  <a:lnTo>
                    <a:pt x="521" y="527"/>
                  </a:lnTo>
                  <a:lnTo>
                    <a:pt x="523" y="540"/>
                  </a:lnTo>
                  <a:lnTo>
                    <a:pt x="524" y="543"/>
                  </a:lnTo>
                  <a:lnTo>
                    <a:pt x="534" y="565"/>
                  </a:lnTo>
                  <a:lnTo>
                    <a:pt x="553" y="594"/>
                  </a:lnTo>
                  <a:lnTo>
                    <a:pt x="556" y="581"/>
                  </a:lnTo>
                  <a:lnTo>
                    <a:pt x="557" y="577"/>
                  </a:lnTo>
                  <a:lnTo>
                    <a:pt x="564" y="576"/>
                  </a:lnTo>
                  <a:lnTo>
                    <a:pt x="568" y="574"/>
                  </a:lnTo>
                  <a:lnTo>
                    <a:pt x="575" y="577"/>
                  </a:lnTo>
                  <a:lnTo>
                    <a:pt x="581" y="584"/>
                  </a:lnTo>
                  <a:lnTo>
                    <a:pt x="585" y="587"/>
                  </a:lnTo>
                  <a:lnTo>
                    <a:pt x="588" y="588"/>
                  </a:lnTo>
                  <a:lnTo>
                    <a:pt x="594" y="588"/>
                  </a:lnTo>
                  <a:lnTo>
                    <a:pt x="600" y="589"/>
                  </a:lnTo>
                  <a:lnTo>
                    <a:pt x="604" y="592"/>
                  </a:lnTo>
                  <a:lnTo>
                    <a:pt x="606" y="591"/>
                  </a:lnTo>
                  <a:lnTo>
                    <a:pt x="612" y="591"/>
                  </a:lnTo>
                  <a:lnTo>
                    <a:pt x="616" y="592"/>
                  </a:lnTo>
                  <a:lnTo>
                    <a:pt x="618" y="592"/>
                  </a:lnTo>
                  <a:lnTo>
                    <a:pt x="627" y="594"/>
                  </a:lnTo>
                  <a:lnTo>
                    <a:pt x="630" y="594"/>
                  </a:lnTo>
                  <a:lnTo>
                    <a:pt x="633" y="592"/>
                  </a:lnTo>
                  <a:lnTo>
                    <a:pt x="635" y="587"/>
                  </a:lnTo>
                  <a:lnTo>
                    <a:pt x="634" y="574"/>
                  </a:lnTo>
                  <a:lnTo>
                    <a:pt x="633" y="566"/>
                  </a:lnTo>
                  <a:lnTo>
                    <a:pt x="633" y="562"/>
                  </a:lnTo>
                  <a:lnTo>
                    <a:pt x="643" y="560"/>
                  </a:lnTo>
                  <a:lnTo>
                    <a:pt x="647" y="558"/>
                  </a:lnTo>
                  <a:lnTo>
                    <a:pt x="649" y="556"/>
                  </a:lnTo>
                  <a:lnTo>
                    <a:pt x="652" y="553"/>
                  </a:lnTo>
                  <a:lnTo>
                    <a:pt x="649" y="546"/>
                  </a:lnTo>
                  <a:lnTo>
                    <a:pt x="643" y="543"/>
                  </a:lnTo>
                  <a:lnTo>
                    <a:pt x="641" y="538"/>
                  </a:lnTo>
                  <a:lnTo>
                    <a:pt x="641" y="533"/>
                  </a:lnTo>
                  <a:lnTo>
                    <a:pt x="637" y="529"/>
                  </a:lnTo>
                  <a:lnTo>
                    <a:pt x="643" y="517"/>
                  </a:lnTo>
                  <a:lnTo>
                    <a:pt x="652" y="510"/>
                  </a:lnTo>
                  <a:lnTo>
                    <a:pt x="659" y="506"/>
                  </a:lnTo>
                  <a:lnTo>
                    <a:pt x="660" y="500"/>
                  </a:lnTo>
                  <a:lnTo>
                    <a:pt x="660" y="493"/>
                  </a:lnTo>
                  <a:lnTo>
                    <a:pt x="655" y="488"/>
                  </a:lnTo>
                  <a:lnTo>
                    <a:pt x="654" y="485"/>
                  </a:lnTo>
                  <a:lnTo>
                    <a:pt x="655" y="477"/>
                  </a:lnTo>
                  <a:lnTo>
                    <a:pt x="657" y="473"/>
                  </a:lnTo>
                  <a:lnTo>
                    <a:pt x="655" y="471"/>
                  </a:lnTo>
                  <a:lnTo>
                    <a:pt x="649" y="468"/>
                  </a:lnTo>
                  <a:lnTo>
                    <a:pt x="627" y="463"/>
                  </a:lnTo>
                  <a:lnTo>
                    <a:pt x="636" y="462"/>
                  </a:lnTo>
                  <a:lnTo>
                    <a:pt x="643" y="446"/>
                  </a:lnTo>
                  <a:lnTo>
                    <a:pt x="640" y="436"/>
                  </a:lnTo>
                  <a:lnTo>
                    <a:pt x="653" y="426"/>
                  </a:lnTo>
                  <a:lnTo>
                    <a:pt x="653" y="419"/>
                  </a:lnTo>
                  <a:lnTo>
                    <a:pt x="636" y="409"/>
                  </a:lnTo>
                  <a:lnTo>
                    <a:pt x="648" y="391"/>
                  </a:lnTo>
                  <a:lnTo>
                    <a:pt x="587" y="397"/>
                  </a:lnTo>
                  <a:lnTo>
                    <a:pt x="588" y="393"/>
                  </a:lnTo>
                  <a:lnTo>
                    <a:pt x="564" y="399"/>
                  </a:lnTo>
                  <a:lnTo>
                    <a:pt x="540" y="391"/>
                  </a:lnTo>
                  <a:lnTo>
                    <a:pt x="531" y="395"/>
                  </a:lnTo>
                  <a:lnTo>
                    <a:pt x="521" y="391"/>
                  </a:lnTo>
                  <a:lnTo>
                    <a:pt x="510" y="391"/>
                  </a:lnTo>
                  <a:lnTo>
                    <a:pt x="500" y="389"/>
                  </a:lnTo>
                  <a:lnTo>
                    <a:pt x="494" y="379"/>
                  </a:lnTo>
                  <a:lnTo>
                    <a:pt x="492" y="366"/>
                  </a:lnTo>
                  <a:lnTo>
                    <a:pt x="486" y="351"/>
                  </a:lnTo>
                  <a:lnTo>
                    <a:pt x="465" y="339"/>
                  </a:lnTo>
                  <a:lnTo>
                    <a:pt x="456" y="337"/>
                  </a:lnTo>
                  <a:lnTo>
                    <a:pt x="456" y="340"/>
                  </a:lnTo>
                  <a:lnTo>
                    <a:pt x="458" y="348"/>
                  </a:lnTo>
                  <a:lnTo>
                    <a:pt x="458" y="355"/>
                  </a:lnTo>
                  <a:lnTo>
                    <a:pt x="399" y="331"/>
                  </a:lnTo>
                  <a:lnTo>
                    <a:pt x="376" y="325"/>
                  </a:lnTo>
                  <a:lnTo>
                    <a:pt x="375" y="322"/>
                  </a:lnTo>
                  <a:lnTo>
                    <a:pt x="372" y="315"/>
                  </a:lnTo>
                  <a:lnTo>
                    <a:pt x="376" y="297"/>
                  </a:lnTo>
                  <a:lnTo>
                    <a:pt x="385" y="295"/>
                  </a:lnTo>
                  <a:lnTo>
                    <a:pt x="387" y="292"/>
                  </a:lnTo>
                  <a:lnTo>
                    <a:pt x="390" y="275"/>
                  </a:lnTo>
                  <a:lnTo>
                    <a:pt x="376" y="264"/>
                  </a:lnTo>
                  <a:lnTo>
                    <a:pt x="376" y="258"/>
                  </a:lnTo>
                  <a:lnTo>
                    <a:pt x="373" y="254"/>
                  </a:lnTo>
                  <a:lnTo>
                    <a:pt x="361" y="257"/>
                  </a:lnTo>
                  <a:lnTo>
                    <a:pt x="358" y="254"/>
                  </a:lnTo>
                  <a:lnTo>
                    <a:pt x="356" y="251"/>
                  </a:lnTo>
                  <a:lnTo>
                    <a:pt x="355" y="244"/>
                  </a:lnTo>
                  <a:lnTo>
                    <a:pt x="355" y="242"/>
                  </a:lnTo>
                  <a:lnTo>
                    <a:pt x="326" y="241"/>
                  </a:lnTo>
                  <a:lnTo>
                    <a:pt x="326" y="249"/>
                  </a:lnTo>
                  <a:lnTo>
                    <a:pt x="298" y="248"/>
                  </a:lnTo>
                  <a:lnTo>
                    <a:pt x="294" y="237"/>
                  </a:lnTo>
                  <a:lnTo>
                    <a:pt x="295" y="207"/>
                  </a:lnTo>
                  <a:lnTo>
                    <a:pt x="295" y="152"/>
                  </a:lnTo>
                  <a:lnTo>
                    <a:pt x="292" y="141"/>
                  </a:lnTo>
                  <a:lnTo>
                    <a:pt x="284" y="125"/>
                  </a:lnTo>
                  <a:lnTo>
                    <a:pt x="274" y="112"/>
                  </a:lnTo>
                  <a:lnTo>
                    <a:pt x="271" y="103"/>
                  </a:lnTo>
                  <a:lnTo>
                    <a:pt x="271" y="78"/>
                  </a:lnTo>
                  <a:lnTo>
                    <a:pt x="273" y="67"/>
                  </a:lnTo>
                  <a:lnTo>
                    <a:pt x="271" y="51"/>
                  </a:lnTo>
                  <a:lnTo>
                    <a:pt x="270" y="45"/>
                  </a:lnTo>
                  <a:lnTo>
                    <a:pt x="253" y="18"/>
                  </a:lnTo>
                  <a:lnTo>
                    <a:pt x="243" y="9"/>
                  </a:lnTo>
                  <a:lnTo>
                    <a:pt x="242" y="6"/>
                  </a:lnTo>
                  <a:lnTo>
                    <a:pt x="239" y="3"/>
                  </a:lnTo>
                  <a:lnTo>
                    <a:pt x="237" y="0"/>
                  </a:lnTo>
                  <a:lnTo>
                    <a:pt x="237" y="3"/>
                  </a:lnTo>
                  <a:lnTo>
                    <a:pt x="237" y="9"/>
                  </a:lnTo>
                  <a:lnTo>
                    <a:pt x="239" y="11"/>
                  </a:lnTo>
                  <a:lnTo>
                    <a:pt x="243" y="15"/>
                  </a:lnTo>
                  <a:lnTo>
                    <a:pt x="238" y="18"/>
                  </a:lnTo>
                  <a:lnTo>
                    <a:pt x="232" y="22"/>
                  </a:lnTo>
                  <a:lnTo>
                    <a:pt x="219" y="31"/>
                  </a:lnTo>
                  <a:lnTo>
                    <a:pt x="214" y="37"/>
                  </a:lnTo>
                  <a:lnTo>
                    <a:pt x="209" y="51"/>
                  </a:lnTo>
                  <a:lnTo>
                    <a:pt x="209" y="59"/>
                  </a:lnTo>
                  <a:lnTo>
                    <a:pt x="202" y="69"/>
                  </a:lnTo>
                  <a:lnTo>
                    <a:pt x="183" y="67"/>
                  </a:lnTo>
                  <a:lnTo>
                    <a:pt x="180" y="70"/>
                  </a:lnTo>
                  <a:lnTo>
                    <a:pt x="178" y="75"/>
                  </a:lnTo>
                  <a:lnTo>
                    <a:pt x="179" y="83"/>
                  </a:lnTo>
                  <a:lnTo>
                    <a:pt x="185" y="106"/>
                  </a:lnTo>
                  <a:lnTo>
                    <a:pt x="185" y="109"/>
                  </a:lnTo>
                  <a:lnTo>
                    <a:pt x="153" y="141"/>
                  </a:lnTo>
                  <a:lnTo>
                    <a:pt x="144" y="153"/>
                  </a:lnTo>
                  <a:lnTo>
                    <a:pt x="105" y="197"/>
                  </a:lnTo>
                  <a:lnTo>
                    <a:pt x="99" y="201"/>
                  </a:lnTo>
                  <a:lnTo>
                    <a:pt x="79" y="207"/>
                  </a:lnTo>
                  <a:lnTo>
                    <a:pt x="61" y="211"/>
                  </a:lnTo>
                  <a:lnTo>
                    <a:pt x="45" y="214"/>
                  </a:lnTo>
                  <a:lnTo>
                    <a:pt x="31" y="218"/>
                  </a:lnTo>
                  <a:lnTo>
                    <a:pt x="21" y="224"/>
                  </a:lnTo>
                  <a:lnTo>
                    <a:pt x="18" y="228"/>
                  </a:lnTo>
                  <a:lnTo>
                    <a:pt x="11" y="231"/>
                  </a:lnTo>
                  <a:lnTo>
                    <a:pt x="1" y="238"/>
                  </a:lnTo>
                  <a:lnTo>
                    <a:pt x="0" y="242"/>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31" name="Freeform 914"/>
            <p:cNvSpPr>
              <a:spLocks/>
            </p:cNvSpPr>
            <p:nvPr/>
          </p:nvSpPr>
          <p:spPr bwMode="auto">
            <a:xfrm>
              <a:off x="4937762" y="4357290"/>
              <a:ext cx="592757" cy="598521"/>
            </a:xfrm>
            <a:custGeom>
              <a:avLst/>
              <a:gdLst/>
              <a:ahLst/>
              <a:cxnLst>
                <a:cxn ang="0">
                  <a:pos x="19" y="220"/>
                </a:cxn>
                <a:cxn ang="0">
                  <a:pos x="18" y="200"/>
                </a:cxn>
                <a:cxn ang="0">
                  <a:pos x="5" y="172"/>
                </a:cxn>
                <a:cxn ang="0">
                  <a:pos x="28" y="139"/>
                </a:cxn>
                <a:cxn ang="0">
                  <a:pos x="47" y="116"/>
                </a:cxn>
                <a:cxn ang="0">
                  <a:pos x="53" y="98"/>
                </a:cxn>
                <a:cxn ang="0">
                  <a:pos x="67" y="93"/>
                </a:cxn>
                <a:cxn ang="0">
                  <a:pos x="78" y="60"/>
                </a:cxn>
                <a:cxn ang="0">
                  <a:pos x="78" y="36"/>
                </a:cxn>
                <a:cxn ang="0">
                  <a:pos x="90" y="22"/>
                </a:cxn>
                <a:cxn ang="0">
                  <a:pos x="100" y="0"/>
                </a:cxn>
                <a:cxn ang="0">
                  <a:pos x="115" y="6"/>
                </a:cxn>
                <a:cxn ang="0">
                  <a:pos x="144" y="19"/>
                </a:cxn>
                <a:cxn ang="0">
                  <a:pos x="179" y="37"/>
                </a:cxn>
                <a:cxn ang="0">
                  <a:pos x="205" y="53"/>
                </a:cxn>
                <a:cxn ang="0">
                  <a:pos x="225" y="63"/>
                </a:cxn>
                <a:cxn ang="0">
                  <a:pos x="240" y="47"/>
                </a:cxn>
                <a:cxn ang="0">
                  <a:pos x="270" y="39"/>
                </a:cxn>
                <a:cxn ang="0">
                  <a:pos x="288" y="39"/>
                </a:cxn>
                <a:cxn ang="0">
                  <a:pos x="325" y="64"/>
                </a:cxn>
                <a:cxn ang="0">
                  <a:pos x="352" y="67"/>
                </a:cxn>
                <a:cxn ang="0">
                  <a:pos x="359" y="81"/>
                </a:cxn>
                <a:cxn ang="0">
                  <a:pos x="372" y="96"/>
                </a:cxn>
                <a:cxn ang="0">
                  <a:pos x="360" y="116"/>
                </a:cxn>
                <a:cxn ang="0">
                  <a:pos x="336" y="113"/>
                </a:cxn>
                <a:cxn ang="0">
                  <a:pos x="324" y="117"/>
                </a:cxn>
                <a:cxn ang="0">
                  <a:pos x="315" y="150"/>
                </a:cxn>
                <a:cxn ang="0">
                  <a:pos x="304" y="157"/>
                </a:cxn>
                <a:cxn ang="0">
                  <a:pos x="291" y="150"/>
                </a:cxn>
                <a:cxn ang="0">
                  <a:pos x="277" y="148"/>
                </a:cxn>
                <a:cxn ang="0">
                  <a:pos x="270" y="163"/>
                </a:cxn>
                <a:cxn ang="0">
                  <a:pos x="252" y="159"/>
                </a:cxn>
                <a:cxn ang="0">
                  <a:pos x="243" y="170"/>
                </a:cxn>
                <a:cxn ang="0">
                  <a:pos x="240" y="201"/>
                </a:cxn>
                <a:cxn ang="0">
                  <a:pos x="253" y="247"/>
                </a:cxn>
                <a:cxn ang="0">
                  <a:pos x="265" y="263"/>
                </a:cxn>
                <a:cxn ang="0">
                  <a:pos x="291" y="286"/>
                </a:cxn>
                <a:cxn ang="0">
                  <a:pos x="294" y="304"/>
                </a:cxn>
                <a:cxn ang="0">
                  <a:pos x="291" y="312"/>
                </a:cxn>
                <a:cxn ang="0">
                  <a:pos x="276" y="333"/>
                </a:cxn>
                <a:cxn ang="0">
                  <a:pos x="255" y="341"/>
                </a:cxn>
                <a:cxn ang="0">
                  <a:pos x="243" y="341"/>
                </a:cxn>
                <a:cxn ang="0">
                  <a:pos x="221" y="340"/>
                </a:cxn>
                <a:cxn ang="0">
                  <a:pos x="204" y="336"/>
                </a:cxn>
                <a:cxn ang="0">
                  <a:pos x="190" y="340"/>
                </a:cxn>
                <a:cxn ang="0">
                  <a:pos x="196" y="333"/>
                </a:cxn>
                <a:cxn ang="0">
                  <a:pos x="192" y="313"/>
                </a:cxn>
                <a:cxn ang="0">
                  <a:pos x="168" y="313"/>
                </a:cxn>
                <a:cxn ang="0">
                  <a:pos x="153" y="319"/>
                </a:cxn>
                <a:cxn ang="0">
                  <a:pos x="138" y="322"/>
                </a:cxn>
                <a:cxn ang="0">
                  <a:pos x="132" y="317"/>
                </a:cxn>
                <a:cxn ang="0">
                  <a:pos x="124" y="319"/>
                </a:cxn>
                <a:cxn ang="0">
                  <a:pos x="109" y="266"/>
                </a:cxn>
                <a:cxn ang="0">
                  <a:pos x="100" y="266"/>
                </a:cxn>
                <a:cxn ang="0">
                  <a:pos x="87" y="264"/>
                </a:cxn>
                <a:cxn ang="0">
                  <a:pos x="77" y="272"/>
                </a:cxn>
                <a:cxn ang="0">
                  <a:pos x="64" y="282"/>
                </a:cxn>
                <a:cxn ang="0">
                  <a:pos x="48" y="277"/>
                </a:cxn>
                <a:cxn ang="0">
                  <a:pos x="31" y="266"/>
                </a:cxn>
                <a:cxn ang="0">
                  <a:pos x="31" y="249"/>
                </a:cxn>
                <a:cxn ang="0">
                  <a:pos x="16" y="250"/>
                </a:cxn>
                <a:cxn ang="0">
                  <a:pos x="0" y="243"/>
                </a:cxn>
              </a:cxnLst>
              <a:rect l="0" t="0" r="r" b="b"/>
              <a:pathLst>
                <a:path w="372" h="342">
                  <a:moveTo>
                    <a:pt x="0" y="243"/>
                  </a:moveTo>
                  <a:lnTo>
                    <a:pt x="5" y="242"/>
                  </a:lnTo>
                  <a:lnTo>
                    <a:pt x="19" y="220"/>
                  </a:lnTo>
                  <a:lnTo>
                    <a:pt x="25" y="213"/>
                  </a:lnTo>
                  <a:lnTo>
                    <a:pt x="25" y="200"/>
                  </a:lnTo>
                  <a:lnTo>
                    <a:pt x="18" y="200"/>
                  </a:lnTo>
                  <a:lnTo>
                    <a:pt x="12" y="192"/>
                  </a:lnTo>
                  <a:lnTo>
                    <a:pt x="3" y="178"/>
                  </a:lnTo>
                  <a:lnTo>
                    <a:pt x="5" y="172"/>
                  </a:lnTo>
                  <a:lnTo>
                    <a:pt x="12" y="166"/>
                  </a:lnTo>
                  <a:lnTo>
                    <a:pt x="28" y="145"/>
                  </a:lnTo>
                  <a:lnTo>
                    <a:pt x="28" y="139"/>
                  </a:lnTo>
                  <a:lnTo>
                    <a:pt x="31" y="136"/>
                  </a:lnTo>
                  <a:lnTo>
                    <a:pt x="41" y="127"/>
                  </a:lnTo>
                  <a:lnTo>
                    <a:pt x="47" y="116"/>
                  </a:lnTo>
                  <a:lnTo>
                    <a:pt x="48" y="111"/>
                  </a:lnTo>
                  <a:lnTo>
                    <a:pt x="54" y="107"/>
                  </a:lnTo>
                  <a:lnTo>
                    <a:pt x="53" y="98"/>
                  </a:lnTo>
                  <a:lnTo>
                    <a:pt x="60" y="93"/>
                  </a:lnTo>
                  <a:lnTo>
                    <a:pt x="66" y="96"/>
                  </a:lnTo>
                  <a:lnTo>
                    <a:pt x="67" y="93"/>
                  </a:lnTo>
                  <a:lnTo>
                    <a:pt x="76" y="92"/>
                  </a:lnTo>
                  <a:lnTo>
                    <a:pt x="90" y="72"/>
                  </a:lnTo>
                  <a:lnTo>
                    <a:pt x="78" y="60"/>
                  </a:lnTo>
                  <a:lnTo>
                    <a:pt x="73" y="49"/>
                  </a:lnTo>
                  <a:lnTo>
                    <a:pt x="76" y="42"/>
                  </a:lnTo>
                  <a:lnTo>
                    <a:pt x="78" y="36"/>
                  </a:lnTo>
                  <a:lnTo>
                    <a:pt x="84" y="29"/>
                  </a:lnTo>
                  <a:lnTo>
                    <a:pt x="90" y="24"/>
                  </a:lnTo>
                  <a:lnTo>
                    <a:pt x="90" y="22"/>
                  </a:lnTo>
                  <a:lnTo>
                    <a:pt x="82" y="16"/>
                  </a:lnTo>
                  <a:lnTo>
                    <a:pt x="83" y="13"/>
                  </a:lnTo>
                  <a:lnTo>
                    <a:pt x="100" y="0"/>
                  </a:lnTo>
                  <a:lnTo>
                    <a:pt x="103" y="5"/>
                  </a:lnTo>
                  <a:lnTo>
                    <a:pt x="109" y="5"/>
                  </a:lnTo>
                  <a:lnTo>
                    <a:pt x="115" y="6"/>
                  </a:lnTo>
                  <a:lnTo>
                    <a:pt x="121" y="10"/>
                  </a:lnTo>
                  <a:lnTo>
                    <a:pt x="126" y="19"/>
                  </a:lnTo>
                  <a:lnTo>
                    <a:pt x="144" y="19"/>
                  </a:lnTo>
                  <a:lnTo>
                    <a:pt x="157" y="22"/>
                  </a:lnTo>
                  <a:lnTo>
                    <a:pt x="167" y="19"/>
                  </a:lnTo>
                  <a:lnTo>
                    <a:pt x="179" y="37"/>
                  </a:lnTo>
                  <a:lnTo>
                    <a:pt x="190" y="46"/>
                  </a:lnTo>
                  <a:lnTo>
                    <a:pt x="193" y="46"/>
                  </a:lnTo>
                  <a:lnTo>
                    <a:pt x="205" y="53"/>
                  </a:lnTo>
                  <a:lnTo>
                    <a:pt x="210" y="59"/>
                  </a:lnTo>
                  <a:lnTo>
                    <a:pt x="215" y="61"/>
                  </a:lnTo>
                  <a:lnTo>
                    <a:pt x="225" y="63"/>
                  </a:lnTo>
                  <a:lnTo>
                    <a:pt x="235" y="61"/>
                  </a:lnTo>
                  <a:lnTo>
                    <a:pt x="239" y="57"/>
                  </a:lnTo>
                  <a:lnTo>
                    <a:pt x="240" y="47"/>
                  </a:lnTo>
                  <a:lnTo>
                    <a:pt x="246" y="41"/>
                  </a:lnTo>
                  <a:lnTo>
                    <a:pt x="263" y="36"/>
                  </a:lnTo>
                  <a:lnTo>
                    <a:pt x="270" y="39"/>
                  </a:lnTo>
                  <a:lnTo>
                    <a:pt x="276" y="39"/>
                  </a:lnTo>
                  <a:lnTo>
                    <a:pt x="285" y="39"/>
                  </a:lnTo>
                  <a:lnTo>
                    <a:pt x="288" y="39"/>
                  </a:lnTo>
                  <a:lnTo>
                    <a:pt x="294" y="45"/>
                  </a:lnTo>
                  <a:lnTo>
                    <a:pt x="300" y="48"/>
                  </a:lnTo>
                  <a:lnTo>
                    <a:pt x="325" y="64"/>
                  </a:lnTo>
                  <a:lnTo>
                    <a:pt x="330" y="65"/>
                  </a:lnTo>
                  <a:lnTo>
                    <a:pt x="345" y="67"/>
                  </a:lnTo>
                  <a:lnTo>
                    <a:pt x="352" y="67"/>
                  </a:lnTo>
                  <a:lnTo>
                    <a:pt x="355" y="70"/>
                  </a:lnTo>
                  <a:lnTo>
                    <a:pt x="355" y="79"/>
                  </a:lnTo>
                  <a:lnTo>
                    <a:pt x="359" y="81"/>
                  </a:lnTo>
                  <a:lnTo>
                    <a:pt x="359" y="92"/>
                  </a:lnTo>
                  <a:lnTo>
                    <a:pt x="361" y="96"/>
                  </a:lnTo>
                  <a:lnTo>
                    <a:pt x="372" y="96"/>
                  </a:lnTo>
                  <a:lnTo>
                    <a:pt x="372" y="106"/>
                  </a:lnTo>
                  <a:lnTo>
                    <a:pt x="361" y="111"/>
                  </a:lnTo>
                  <a:lnTo>
                    <a:pt x="360" y="116"/>
                  </a:lnTo>
                  <a:lnTo>
                    <a:pt x="349" y="121"/>
                  </a:lnTo>
                  <a:lnTo>
                    <a:pt x="343" y="116"/>
                  </a:lnTo>
                  <a:lnTo>
                    <a:pt x="336" y="113"/>
                  </a:lnTo>
                  <a:lnTo>
                    <a:pt x="335" y="110"/>
                  </a:lnTo>
                  <a:lnTo>
                    <a:pt x="325" y="111"/>
                  </a:lnTo>
                  <a:lnTo>
                    <a:pt x="324" y="117"/>
                  </a:lnTo>
                  <a:lnTo>
                    <a:pt x="315" y="135"/>
                  </a:lnTo>
                  <a:lnTo>
                    <a:pt x="315" y="142"/>
                  </a:lnTo>
                  <a:lnTo>
                    <a:pt x="315" y="150"/>
                  </a:lnTo>
                  <a:lnTo>
                    <a:pt x="311" y="153"/>
                  </a:lnTo>
                  <a:lnTo>
                    <a:pt x="306" y="157"/>
                  </a:lnTo>
                  <a:lnTo>
                    <a:pt x="304" y="157"/>
                  </a:lnTo>
                  <a:lnTo>
                    <a:pt x="300" y="152"/>
                  </a:lnTo>
                  <a:lnTo>
                    <a:pt x="298" y="152"/>
                  </a:lnTo>
                  <a:lnTo>
                    <a:pt x="291" y="150"/>
                  </a:lnTo>
                  <a:lnTo>
                    <a:pt x="282" y="146"/>
                  </a:lnTo>
                  <a:lnTo>
                    <a:pt x="281" y="146"/>
                  </a:lnTo>
                  <a:lnTo>
                    <a:pt x="277" y="148"/>
                  </a:lnTo>
                  <a:lnTo>
                    <a:pt x="275" y="160"/>
                  </a:lnTo>
                  <a:lnTo>
                    <a:pt x="273" y="162"/>
                  </a:lnTo>
                  <a:lnTo>
                    <a:pt x="270" y="163"/>
                  </a:lnTo>
                  <a:lnTo>
                    <a:pt x="261" y="163"/>
                  </a:lnTo>
                  <a:lnTo>
                    <a:pt x="257" y="159"/>
                  </a:lnTo>
                  <a:lnTo>
                    <a:pt x="252" y="159"/>
                  </a:lnTo>
                  <a:lnTo>
                    <a:pt x="250" y="158"/>
                  </a:lnTo>
                  <a:lnTo>
                    <a:pt x="245" y="160"/>
                  </a:lnTo>
                  <a:lnTo>
                    <a:pt x="243" y="170"/>
                  </a:lnTo>
                  <a:lnTo>
                    <a:pt x="240" y="172"/>
                  </a:lnTo>
                  <a:lnTo>
                    <a:pt x="238" y="187"/>
                  </a:lnTo>
                  <a:lnTo>
                    <a:pt x="240" y="201"/>
                  </a:lnTo>
                  <a:lnTo>
                    <a:pt x="246" y="216"/>
                  </a:lnTo>
                  <a:lnTo>
                    <a:pt x="251" y="219"/>
                  </a:lnTo>
                  <a:lnTo>
                    <a:pt x="253" y="247"/>
                  </a:lnTo>
                  <a:lnTo>
                    <a:pt x="257" y="253"/>
                  </a:lnTo>
                  <a:lnTo>
                    <a:pt x="259" y="254"/>
                  </a:lnTo>
                  <a:lnTo>
                    <a:pt x="265" y="263"/>
                  </a:lnTo>
                  <a:lnTo>
                    <a:pt x="280" y="273"/>
                  </a:lnTo>
                  <a:lnTo>
                    <a:pt x="281" y="278"/>
                  </a:lnTo>
                  <a:lnTo>
                    <a:pt x="291" y="286"/>
                  </a:lnTo>
                  <a:lnTo>
                    <a:pt x="292" y="292"/>
                  </a:lnTo>
                  <a:lnTo>
                    <a:pt x="298" y="299"/>
                  </a:lnTo>
                  <a:lnTo>
                    <a:pt x="294" y="304"/>
                  </a:lnTo>
                  <a:lnTo>
                    <a:pt x="294" y="310"/>
                  </a:lnTo>
                  <a:lnTo>
                    <a:pt x="292" y="310"/>
                  </a:lnTo>
                  <a:lnTo>
                    <a:pt x="291" y="312"/>
                  </a:lnTo>
                  <a:lnTo>
                    <a:pt x="291" y="315"/>
                  </a:lnTo>
                  <a:lnTo>
                    <a:pt x="285" y="322"/>
                  </a:lnTo>
                  <a:lnTo>
                    <a:pt x="276" y="333"/>
                  </a:lnTo>
                  <a:lnTo>
                    <a:pt x="270" y="339"/>
                  </a:lnTo>
                  <a:lnTo>
                    <a:pt x="259" y="341"/>
                  </a:lnTo>
                  <a:lnTo>
                    <a:pt x="255" y="341"/>
                  </a:lnTo>
                  <a:lnTo>
                    <a:pt x="253" y="340"/>
                  </a:lnTo>
                  <a:lnTo>
                    <a:pt x="250" y="339"/>
                  </a:lnTo>
                  <a:lnTo>
                    <a:pt x="243" y="341"/>
                  </a:lnTo>
                  <a:lnTo>
                    <a:pt x="231" y="340"/>
                  </a:lnTo>
                  <a:lnTo>
                    <a:pt x="226" y="341"/>
                  </a:lnTo>
                  <a:lnTo>
                    <a:pt x="221" y="340"/>
                  </a:lnTo>
                  <a:lnTo>
                    <a:pt x="219" y="340"/>
                  </a:lnTo>
                  <a:lnTo>
                    <a:pt x="216" y="337"/>
                  </a:lnTo>
                  <a:lnTo>
                    <a:pt x="204" y="336"/>
                  </a:lnTo>
                  <a:lnTo>
                    <a:pt x="196" y="342"/>
                  </a:lnTo>
                  <a:lnTo>
                    <a:pt x="193" y="340"/>
                  </a:lnTo>
                  <a:lnTo>
                    <a:pt x="190" y="340"/>
                  </a:lnTo>
                  <a:lnTo>
                    <a:pt x="189" y="340"/>
                  </a:lnTo>
                  <a:lnTo>
                    <a:pt x="189" y="336"/>
                  </a:lnTo>
                  <a:lnTo>
                    <a:pt x="196" y="333"/>
                  </a:lnTo>
                  <a:lnTo>
                    <a:pt x="197" y="328"/>
                  </a:lnTo>
                  <a:lnTo>
                    <a:pt x="196" y="318"/>
                  </a:lnTo>
                  <a:lnTo>
                    <a:pt x="192" y="313"/>
                  </a:lnTo>
                  <a:lnTo>
                    <a:pt x="181" y="312"/>
                  </a:lnTo>
                  <a:lnTo>
                    <a:pt x="174" y="313"/>
                  </a:lnTo>
                  <a:lnTo>
                    <a:pt x="168" y="313"/>
                  </a:lnTo>
                  <a:lnTo>
                    <a:pt x="167" y="317"/>
                  </a:lnTo>
                  <a:lnTo>
                    <a:pt x="155" y="312"/>
                  </a:lnTo>
                  <a:lnTo>
                    <a:pt x="153" y="319"/>
                  </a:lnTo>
                  <a:lnTo>
                    <a:pt x="151" y="319"/>
                  </a:lnTo>
                  <a:lnTo>
                    <a:pt x="145" y="321"/>
                  </a:lnTo>
                  <a:lnTo>
                    <a:pt x="138" y="322"/>
                  </a:lnTo>
                  <a:lnTo>
                    <a:pt x="136" y="321"/>
                  </a:lnTo>
                  <a:lnTo>
                    <a:pt x="133" y="319"/>
                  </a:lnTo>
                  <a:lnTo>
                    <a:pt x="132" y="317"/>
                  </a:lnTo>
                  <a:lnTo>
                    <a:pt x="130" y="319"/>
                  </a:lnTo>
                  <a:lnTo>
                    <a:pt x="127" y="319"/>
                  </a:lnTo>
                  <a:lnTo>
                    <a:pt x="124" y="319"/>
                  </a:lnTo>
                  <a:lnTo>
                    <a:pt x="118" y="313"/>
                  </a:lnTo>
                  <a:lnTo>
                    <a:pt x="114" y="305"/>
                  </a:lnTo>
                  <a:lnTo>
                    <a:pt x="109" y="266"/>
                  </a:lnTo>
                  <a:lnTo>
                    <a:pt x="106" y="266"/>
                  </a:lnTo>
                  <a:lnTo>
                    <a:pt x="102" y="269"/>
                  </a:lnTo>
                  <a:lnTo>
                    <a:pt x="100" y="266"/>
                  </a:lnTo>
                  <a:lnTo>
                    <a:pt x="91" y="261"/>
                  </a:lnTo>
                  <a:lnTo>
                    <a:pt x="89" y="261"/>
                  </a:lnTo>
                  <a:lnTo>
                    <a:pt x="87" y="264"/>
                  </a:lnTo>
                  <a:lnTo>
                    <a:pt x="84" y="265"/>
                  </a:lnTo>
                  <a:lnTo>
                    <a:pt x="82" y="271"/>
                  </a:lnTo>
                  <a:lnTo>
                    <a:pt x="77" y="272"/>
                  </a:lnTo>
                  <a:lnTo>
                    <a:pt x="77" y="277"/>
                  </a:lnTo>
                  <a:lnTo>
                    <a:pt x="69" y="282"/>
                  </a:lnTo>
                  <a:lnTo>
                    <a:pt x="64" y="282"/>
                  </a:lnTo>
                  <a:lnTo>
                    <a:pt x="58" y="279"/>
                  </a:lnTo>
                  <a:lnTo>
                    <a:pt x="54" y="279"/>
                  </a:lnTo>
                  <a:lnTo>
                    <a:pt x="48" y="277"/>
                  </a:lnTo>
                  <a:lnTo>
                    <a:pt x="39" y="276"/>
                  </a:lnTo>
                  <a:lnTo>
                    <a:pt x="36" y="275"/>
                  </a:lnTo>
                  <a:lnTo>
                    <a:pt x="31" y="266"/>
                  </a:lnTo>
                  <a:lnTo>
                    <a:pt x="33" y="259"/>
                  </a:lnTo>
                  <a:lnTo>
                    <a:pt x="30" y="255"/>
                  </a:lnTo>
                  <a:lnTo>
                    <a:pt x="31" y="249"/>
                  </a:lnTo>
                  <a:lnTo>
                    <a:pt x="21" y="246"/>
                  </a:lnTo>
                  <a:lnTo>
                    <a:pt x="21" y="252"/>
                  </a:lnTo>
                  <a:lnTo>
                    <a:pt x="16" y="250"/>
                  </a:lnTo>
                  <a:lnTo>
                    <a:pt x="12" y="244"/>
                  </a:lnTo>
                  <a:lnTo>
                    <a:pt x="4" y="246"/>
                  </a:lnTo>
                  <a:lnTo>
                    <a:pt x="0" y="243"/>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sp>
          <p:nvSpPr>
            <p:cNvPr id="69" name="Freeform 953"/>
            <p:cNvSpPr>
              <a:spLocks/>
            </p:cNvSpPr>
            <p:nvPr/>
          </p:nvSpPr>
          <p:spPr bwMode="auto">
            <a:xfrm>
              <a:off x="5301065" y="4420292"/>
              <a:ext cx="401545" cy="493518"/>
            </a:xfrm>
            <a:custGeom>
              <a:avLst/>
              <a:gdLst/>
              <a:ahLst/>
              <a:cxnLst>
                <a:cxn ang="0">
                  <a:pos x="3" y="138"/>
                </a:cxn>
                <a:cxn ang="0">
                  <a:pos x="7" y="125"/>
                </a:cxn>
                <a:cxn ang="0">
                  <a:pos x="15" y="124"/>
                </a:cxn>
                <a:cxn ang="0">
                  <a:pos x="23" y="129"/>
                </a:cxn>
                <a:cxn ang="0">
                  <a:pos x="35" y="127"/>
                </a:cxn>
                <a:cxn ang="0">
                  <a:pos x="40" y="113"/>
                </a:cxn>
                <a:cxn ang="0">
                  <a:pos x="44" y="111"/>
                </a:cxn>
                <a:cxn ang="0">
                  <a:pos x="60" y="118"/>
                </a:cxn>
                <a:cxn ang="0">
                  <a:pos x="66" y="121"/>
                </a:cxn>
                <a:cxn ang="0">
                  <a:pos x="73" y="119"/>
                </a:cxn>
                <a:cxn ang="0">
                  <a:pos x="75" y="108"/>
                </a:cxn>
                <a:cxn ang="0">
                  <a:pos x="86" y="82"/>
                </a:cxn>
                <a:cxn ang="0">
                  <a:pos x="97" y="75"/>
                </a:cxn>
                <a:cxn ang="0">
                  <a:pos x="105" y="81"/>
                </a:cxn>
                <a:cxn ang="0">
                  <a:pos x="122" y="81"/>
                </a:cxn>
                <a:cxn ang="0">
                  <a:pos x="134" y="71"/>
                </a:cxn>
                <a:cxn ang="0">
                  <a:pos x="123" y="61"/>
                </a:cxn>
                <a:cxn ang="0">
                  <a:pos x="121" y="47"/>
                </a:cxn>
                <a:cxn ang="0">
                  <a:pos x="117" y="35"/>
                </a:cxn>
                <a:cxn ang="0">
                  <a:pos x="122" y="25"/>
                </a:cxn>
                <a:cxn ang="0">
                  <a:pos x="129" y="17"/>
                </a:cxn>
                <a:cxn ang="0">
                  <a:pos x="151" y="29"/>
                </a:cxn>
                <a:cxn ang="0">
                  <a:pos x="167" y="34"/>
                </a:cxn>
                <a:cxn ang="0">
                  <a:pos x="172" y="31"/>
                </a:cxn>
                <a:cxn ang="0">
                  <a:pos x="179" y="37"/>
                </a:cxn>
                <a:cxn ang="0">
                  <a:pos x="186" y="33"/>
                </a:cxn>
                <a:cxn ang="0">
                  <a:pos x="186" y="19"/>
                </a:cxn>
                <a:cxn ang="0">
                  <a:pos x="196" y="5"/>
                </a:cxn>
                <a:cxn ang="0">
                  <a:pos x="209" y="1"/>
                </a:cxn>
                <a:cxn ang="0">
                  <a:pos x="211" y="6"/>
                </a:cxn>
                <a:cxn ang="0">
                  <a:pos x="222" y="16"/>
                </a:cxn>
                <a:cxn ang="0">
                  <a:pos x="232" y="40"/>
                </a:cxn>
                <a:cxn ang="0">
                  <a:pos x="250" y="72"/>
                </a:cxn>
                <a:cxn ang="0">
                  <a:pos x="241" y="75"/>
                </a:cxn>
                <a:cxn ang="0">
                  <a:pos x="229" y="84"/>
                </a:cxn>
                <a:cxn ang="0">
                  <a:pos x="214" y="85"/>
                </a:cxn>
                <a:cxn ang="0">
                  <a:pos x="204" y="79"/>
                </a:cxn>
                <a:cxn ang="0">
                  <a:pos x="191" y="114"/>
                </a:cxn>
                <a:cxn ang="0">
                  <a:pos x="177" y="133"/>
                </a:cxn>
                <a:cxn ang="0">
                  <a:pos x="170" y="144"/>
                </a:cxn>
                <a:cxn ang="0">
                  <a:pos x="167" y="161"/>
                </a:cxn>
                <a:cxn ang="0">
                  <a:pos x="144" y="172"/>
                </a:cxn>
                <a:cxn ang="0">
                  <a:pos x="129" y="175"/>
                </a:cxn>
                <a:cxn ang="0">
                  <a:pos x="117" y="211"/>
                </a:cxn>
                <a:cxn ang="0">
                  <a:pos x="106" y="223"/>
                </a:cxn>
                <a:cxn ang="0">
                  <a:pos x="118" y="235"/>
                </a:cxn>
                <a:cxn ang="0">
                  <a:pos x="126" y="238"/>
                </a:cxn>
                <a:cxn ang="0">
                  <a:pos x="129" y="244"/>
                </a:cxn>
                <a:cxn ang="0">
                  <a:pos x="122" y="276"/>
                </a:cxn>
                <a:cxn ang="0">
                  <a:pos x="117" y="271"/>
                </a:cxn>
                <a:cxn ang="0">
                  <a:pos x="80" y="274"/>
                </a:cxn>
                <a:cxn ang="0">
                  <a:pos x="60" y="263"/>
                </a:cxn>
                <a:cxn ang="0">
                  <a:pos x="53" y="251"/>
                </a:cxn>
                <a:cxn ang="0">
                  <a:pos x="42" y="239"/>
                </a:cxn>
                <a:cxn ang="0">
                  <a:pos x="22" y="220"/>
                </a:cxn>
                <a:cxn ang="0">
                  <a:pos x="16" y="211"/>
                </a:cxn>
                <a:cxn ang="0">
                  <a:pos x="9" y="181"/>
                </a:cxn>
                <a:cxn ang="0">
                  <a:pos x="0" y="151"/>
                </a:cxn>
              </a:cxnLst>
              <a:rect l="0" t="0" r="r" b="b"/>
              <a:pathLst>
                <a:path w="252" h="282">
                  <a:moveTo>
                    <a:pt x="0" y="151"/>
                  </a:moveTo>
                  <a:lnTo>
                    <a:pt x="3" y="138"/>
                  </a:lnTo>
                  <a:lnTo>
                    <a:pt x="5" y="135"/>
                  </a:lnTo>
                  <a:lnTo>
                    <a:pt x="7" y="125"/>
                  </a:lnTo>
                  <a:lnTo>
                    <a:pt x="12" y="123"/>
                  </a:lnTo>
                  <a:lnTo>
                    <a:pt x="15" y="124"/>
                  </a:lnTo>
                  <a:lnTo>
                    <a:pt x="18" y="124"/>
                  </a:lnTo>
                  <a:lnTo>
                    <a:pt x="23" y="129"/>
                  </a:lnTo>
                  <a:lnTo>
                    <a:pt x="32" y="129"/>
                  </a:lnTo>
                  <a:lnTo>
                    <a:pt x="35" y="127"/>
                  </a:lnTo>
                  <a:lnTo>
                    <a:pt x="37" y="125"/>
                  </a:lnTo>
                  <a:lnTo>
                    <a:pt x="40" y="113"/>
                  </a:lnTo>
                  <a:lnTo>
                    <a:pt x="43" y="111"/>
                  </a:lnTo>
                  <a:lnTo>
                    <a:pt x="44" y="111"/>
                  </a:lnTo>
                  <a:lnTo>
                    <a:pt x="53" y="114"/>
                  </a:lnTo>
                  <a:lnTo>
                    <a:pt x="60" y="118"/>
                  </a:lnTo>
                  <a:lnTo>
                    <a:pt x="62" y="118"/>
                  </a:lnTo>
                  <a:lnTo>
                    <a:pt x="66" y="121"/>
                  </a:lnTo>
                  <a:lnTo>
                    <a:pt x="68" y="121"/>
                  </a:lnTo>
                  <a:lnTo>
                    <a:pt x="73" y="119"/>
                  </a:lnTo>
                  <a:lnTo>
                    <a:pt x="75" y="114"/>
                  </a:lnTo>
                  <a:lnTo>
                    <a:pt x="75" y="108"/>
                  </a:lnTo>
                  <a:lnTo>
                    <a:pt x="76" y="101"/>
                  </a:lnTo>
                  <a:lnTo>
                    <a:pt x="86" y="82"/>
                  </a:lnTo>
                  <a:lnTo>
                    <a:pt x="87" y="77"/>
                  </a:lnTo>
                  <a:lnTo>
                    <a:pt x="97" y="75"/>
                  </a:lnTo>
                  <a:lnTo>
                    <a:pt x="98" y="79"/>
                  </a:lnTo>
                  <a:lnTo>
                    <a:pt x="105" y="81"/>
                  </a:lnTo>
                  <a:lnTo>
                    <a:pt x="111" y="85"/>
                  </a:lnTo>
                  <a:lnTo>
                    <a:pt x="122" y="81"/>
                  </a:lnTo>
                  <a:lnTo>
                    <a:pt x="123" y="77"/>
                  </a:lnTo>
                  <a:lnTo>
                    <a:pt x="134" y="71"/>
                  </a:lnTo>
                  <a:lnTo>
                    <a:pt x="134" y="61"/>
                  </a:lnTo>
                  <a:lnTo>
                    <a:pt x="123" y="61"/>
                  </a:lnTo>
                  <a:lnTo>
                    <a:pt x="121" y="58"/>
                  </a:lnTo>
                  <a:lnTo>
                    <a:pt x="121" y="47"/>
                  </a:lnTo>
                  <a:lnTo>
                    <a:pt x="117" y="45"/>
                  </a:lnTo>
                  <a:lnTo>
                    <a:pt x="117" y="35"/>
                  </a:lnTo>
                  <a:lnTo>
                    <a:pt x="122" y="30"/>
                  </a:lnTo>
                  <a:lnTo>
                    <a:pt x="122" y="25"/>
                  </a:lnTo>
                  <a:lnTo>
                    <a:pt x="126" y="19"/>
                  </a:lnTo>
                  <a:lnTo>
                    <a:pt x="129" y="17"/>
                  </a:lnTo>
                  <a:lnTo>
                    <a:pt x="140" y="21"/>
                  </a:lnTo>
                  <a:lnTo>
                    <a:pt x="151" y="29"/>
                  </a:lnTo>
                  <a:lnTo>
                    <a:pt x="163" y="35"/>
                  </a:lnTo>
                  <a:lnTo>
                    <a:pt x="167" y="34"/>
                  </a:lnTo>
                  <a:lnTo>
                    <a:pt x="171" y="31"/>
                  </a:lnTo>
                  <a:lnTo>
                    <a:pt x="172" y="31"/>
                  </a:lnTo>
                  <a:lnTo>
                    <a:pt x="178" y="34"/>
                  </a:lnTo>
                  <a:lnTo>
                    <a:pt x="179" y="37"/>
                  </a:lnTo>
                  <a:lnTo>
                    <a:pt x="184" y="37"/>
                  </a:lnTo>
                  <a:lnTo>
                    <a:pt x="186" y="33"/>
                  </a:lnTo>
                  <a:lnTo>
                    <a:pt x="187" y="22"/>
                  </a:lnTo>
                  <a:lnTo>
                    <a:pt x="186" y="19"/>
                  </a:lnTo>
                  <a:lnTo>
                    <a:pt x="187" y="15"/>
                  </a:lnTo>
                  <a:lnTo>
                    <a:pt x="196" y="5"/>
                  </a:lnTo>
                  <a:lnTo>
                    <a:pt x="201" y="0"/>
                  </a:lnTo>
                  <a:lnTo>
                    <a:pt x="209" y="1"/>
                  </a:lnTo>
                  <a:lnTo>
                    <a:pt x="209" y="5"/>
                  </a:lnTo>
                  <a:lnTo>
                    <a:pt x="211" y="6"/>
                  </a:lnTo>
                  <a:lnTo>
                    <a:pt x="219" y="1"/>
                  </a:lnTo>
                  <a:lnTo>
                    <a:pt x="222" y="16"/>
                  </a:lnTo>
                  <a:lnTo>
                    <a:pt x="223" y="18"/>
                  </a:lnTo>
                  <a:lnTo>
                    <a:pt x="232" y="40"/>
                  </a:lnTo>
                  <a:lnTo>
                    <a:pt x="252" y="70"/>
                  </a:lnTo>
                  <a:lnTo>
                    <a:pt x="250" y="72"/>
                  </a:lnTo>
                  <a:lnTo>
                    <a:pt x="244" y="75"/>
                  </a:lnTo>
                  <a:lnTo>
                    <a:pt x="241" y="75"/>
                  </a:lnTo>
                  <a:lnTo>
                    <a:pt x="235" y="76"/>
                  </a:lnTo>
                  <a:lnTo>
                    <a:pt x="229" y="84"/>
                  </a:lnTo>
                  <a:lnTo>
                    <a:pt x="226" y="85"/>
                  </a:lnTo>
                  <a:lnTo>
                    <a:pt x="214" y="85"/>
                  </a:lnTo>
                  <a:lnTo>
                    <a:pt x="207" y="81"/>
                  </a:lnTo>
                  <a:lnTo>
                    <a:pt x="204" y="79"/>
                  </a:lnTo>
                  <a:lnTo>
                    <a:pt x="202" y="90"/>
                  </a:lnTo>
                  <a:lnTo>
                    <a:pt x="191" y="114"/>
                  </a:lnTo>
                  <a:lnTo>
                    <a:pt x="178" y="130"/>
                  </a:lnTo>
                  <a:lnTo>
                    <a:pt x="177" y="133"/>
                  </a:lnTo>
                  <a:lnTo>
                    <a:pt x="171" y="141"/>
                  </a:lnTo>
                  <a:lnTo>
                    <a:pt x="170" y="144"/>
                  </a:lnTo>
                  <a:lnTo>
                    <a:pt x="172" y="159"/>
                  </a:lnTo>
                  <a:lnTo>
                    <a:pt x="167" y="161"/>
                  </a:lnTo>
                  <a:lnTo>
                    <a:pt x="154" y="166"/>
                  </a:lnTo>
                  <a:lnTo>
                    <a:pt x="144" y="172"/>
                  </a:lnTo>
                  <a:lnTo>
                    <a:pt x="134" y="175"/>
                  </a:lnTo>
                  <a:lnTo>
                    <a:pt x="129" y="175"/>
                  </a:lnTo>
                  <a:lnTo>
                    <a:pt x="121" y="179"/>
                  </a:lnTo>
                  <a:lnTo>
                    <a:pt x="117" y="211"/>
                  </a:lnTo>
                  <a:lnTo>
                    <a:pt x="114" y="216"/>
                  </a:lnTo>
                  <a:lnTo>
                    <a:pt x="106" y="223"/>
                  </a:lnTo>
                  <a:lnTo>
                    <a:pt x="106" y="227"/>
                  </a:lnTo>
                  <a:lnTo>
                    <a:pt x="118" y="235"/>
                  </a:lnTo>
                  <a:lnTo>
                    <a:pt x="123" y="238"/>
                  </a:lnTo>
                  <a:lnTo>
                    <a:pt x="126" y="238"/>
                  </a:lnTo>
                  <a:lnTo>
                    <a:pt x="126" y="241"/>
                  </a:lnTo>
                  <a:lnTo>
                    <a:pt x="129" y="244"/>
                  </a:lnTo>
                  <a:lnTo>
                    <a:pt x="123" y="277"/>
                  </a:lnTo>
                  <a:lnTo>
                    <a:pt x="122" y="276"/>
                  </a:lnTo>
                  <a:lnTo>
                    <a:pt x="120" y="271"/>
                  </a:lnTo>
                  <a:lnTo>
                    <a:pt x="117" y="271"/>
                  </a:lnTo>
                  <a:lnTo>
                    <a:pt x="121" y="282"/>
                  </a:lnTo>
                  <a:lnTo>
                    <a:pt x="80" y="274"/>
                  </a:lnTo>
                  <a:lnTo>
                    <a:pt x="76" y="271"/>
                  </a:lnTo>
                  <a:lnTo>
                    <a:pt x="60" y="263"/>
                  </a:lnTo>
                  <a:lnTo>
                    <a:pt x="54" y="257"/>
                  </a:lnTo>
                  <a:lnTo>
                    <a:pt x="53" y="251"/>
                  </a:lnTo>
                  <a:lnTo>
                    <a:pt x="43" y="243"/>
                  </a:lnTo>
                  <a:lnTo>
                    <a:pt x="42" y="239"/>
                  </a:lnTo>
                  <a:lnTo>
                    <a:pt x="28" y="228"/>
                  </a:lnTo>
                  <a:lnTo>
                    <a:pt x="22" y="220"/>
                  </a:lnTo>
                  <a:lnTo>
                    <a:pt x="18" y="219"/>
                  </a:lnTo>
                  <a:lnTo>
                    <a:pt x="16" y="211"/>
                  </a:lnTo>
                  <a:lnTo>
                    <a:pt x="13" y="184"/>
                  </a:lnTo>
                  <a:lnTo>
                    <a:pt x="9" y="181"/>
                  </a:lnTo>
                  <a:lnTo>
                    <a:pt x="3" y="166"/>
                  </a:lnTo>
                  <a:lnTo>
                    <a:pt x="0" y="151"/>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solidFill>
                  <a:schemeClr val="lt1"/>
                </a:solidFill>
              </a:endParaRPr>
            </a:p>
          </p:txBody>
        </p:sp>
        <p:sp>
          <p:nvSpPr>
            <p:cNvPr id="42" name="Freeform 925"/>
            <p:cNvSpPr>
              <a:spLocks/>
            </p:cNvSpPr>
            <p:nvPr/>
          </p:nvSpPr>
          <p:spPr bwMode="auto">
            <a:xfrm>
              <a:off x="3139376" y="1298604"/>
              <a:ext cx="1504178" cy="1832832"/>
            </a:xfrm>
            <a:custGeom>
              <a:avLst/>
              <a:gdLst/>
              <a:ahLst/>
              <a:cxnLst>
                <a:cxn ang="0">
                  <a:pos x="183" y="0"/>
                </a:cxn>
                <a:cxn ang="0">
                  <a:pos x="64" y="91"/>
                </a:cxn>
                <a:cxn ang="0">
                  <a:pos x="90" y="193"/>
                </a:cxn>
                <a:cxn ang="0">
                  <a:pos x="97" y="407"/>
                </a:cxn>
                <a:cxn ang="0">
                  <a:pos x="90" y="468"/>
                </a:cxn>
                <a:cxn ang="0">
                  <a:pos x="87" y="538"/>
                </a:cxn>
                <a:cxn ang="0">
                  <a:pos x="92" y="581"/>
                </a:cxn>
                <a:cxn ang="0">
                  <a:pos x="79" y="609"/>
                </a:cxn>
                <a:cxn ang="0">
                  <a:pos x="31" y="599"/>
                </a:cxn>
                <a:cxn ang="0">
                  <a:pos x="16" y="593"/>
                </a:cxn>
                <a:cxn ang="0">
                  <a:pos x="3" y="601"/>
                </a:cxn>
                <a:cxn ang="0">
                  <a:pos x="1" y="620"/>
                </a:cxn>
                <a:cxn ang="0">
                  <a:pos x="13" y="646"/>
                </a:cxn>
                <a:cxn ang="0">
                  <a:pos x="29" y="661"/>
                </a:cxn>
                <a:cxn ang="0">
                  <a:pos x="56" y="714"/>
                </a:cxn>
                <a:cxn ang="0">
                  <a:pos x="73" y="744"/>
                </a:cxn>
                <a:cxn ang="0">
                  <a:pos x="63" y="779"/>
                </a:cxn>
                <a:cxn ang="0">
                  <a:pos x="69" y="807"/>
                </a:cxn>
                <a:cxn ang="0">
                  <a:pos x="104" y="813"/>
                </a:cxn>
                <a:cxn ang="0">
                  <a:pos x="120" y="814"/>
                </a:cxn>
                <a:cxn ang="0">
                  <a:pos x="150" y="830"/>
                </a:cxn>
                <a:cxn ang="0">
                  <a:pos x="164" y="865"/>
                </a:cxn>
                <a:cxn ang="0">
                  <a:pos x="183" y="933"/>
                </a:cxn>
                <a:cxn ang="0">
                  <a:pos x="192" y="975"/>
                </a:cxn>
                <a:cxn ang="0">
                  <a:pos x="205" y="982"/>
                </a:cxn>
                <a:cxn ang="0">
                  <a:pos x="246" y="989"/>
                </a:cxn>
                <a:cxn ang="0">
                  <a:pos x="260" y="1019"/>
                </a:cxn>
                <a:cxn ang="0">
                  <a:pos x="289" y="1050"/>
                </a:cxn>
                <a:cxn ang="0">
                  <a:pos x="324" y="1079"/>
                </a:cxn>
                <a:cxn ang="0">
                  <a:pos x="350" y="1080"/>
                </a:cxn>
                <a:cxn ang="0">
                  <a:pos x="390" y="1019"/>
                </a:cxn>
                <a:cxn ang="0">
                  <a:pos x="408" y="997"/>
                </a:cxn>
                <a:cxn ang="0">
                  <a:pos x="402" y="962"/>
                </a:cxn>
                <a:cxn ang="0">
                  <a:pos x="418" y="960"/>
                </a:cxn>
                <a:cxn ang="0">
                  <a:pos x="445" y="944"/>
                </a:cxn>
                <a:cxn ang="0">
                  <a:pos x="460" y="895"/>
                </a:cxn>
                <a:cxn ang="0">
                  <a:pos x="475" y="891"/>
                </a:cxn>
                <a:cxn ang="0">
                  <a:pos x="490" y="888"/>
                </a:cxn>
                <a:cxn ang="0">
                  <a:pos x="527" y="919"/>
                </a:cxn>
                <a:cxn ang="0">
                  <a:pos x="569" y="949"/>
                </a:cxn>
                <a:cxn ang="0">
                  <a:pos x="601" y="960"/>
                </a:cxn>
                <a:cxn ang="0">
                  <a:pos x="623" y="950"/>
                </a:cxn>
                <a:cxn ang="0">
                  <a:pos x="660" y="952"/>
                </a:cxn>
                <a:cxn ang="0">
                  <a:pos x="696" y="962"/>
                </a:cxn>
                <a:cxn ang="0">
                  <a:pos x="743" y="950"/>
                </a:cxn>
                <a:cxn ang="0">
                  <a:pos x="805" y="916"/>
                </a:cxn>
                <a:cxn ang="0">
                  <a:pos x="858" y="906"/>
                </a:cxn>
                <a:cxn ang="0">
                  <a:pos x="948" y="515"/>
                </a:cxn>
                <a:cxn ang="0">
                  <a:pos x="855" y="470"/>
                </a:cxn>
                <a:cxn ang="0">
                  <a:pos x="797" y="441"/>
                </a:cxn>
                <a:cxn ang="0">
                  <a:pos x="712" y="331"/>
                </a:cxn>
                <a:cxn ang="0">
                  <a:pos x="672" y="221"/>
                </a:cxn>
                <a:cxn ang="0">
                  <a:pos x="574" y="136"/>
                </a:cxn>
                <a:cxn ang="0">
                  <a:pos x="499" y="77"/>
                </a:cxn>
                <a:cxn ang="0">
                  <a:pos x="445" y="17"/>
                </a:cxn>
              </a:cxnLst>
              <a:rect l="0" t="0" r="r" b="b"/>
              <a:pathLst>
                <a:path w="948" h="1080">
                  <a:moveTo>
                    <a:pt x="440" y="13"/>
                  </a:moveTo>
                  <a:lnTo>
                    <a:pt x="322" y="7"/>
                  </a:lnTo>
                  <a:lnTo>
                    <a:pt x="183" y="0"/>
                  </a:lnTo>
                  <a:lnTo>
                    <a:pt x="178" y="78"/>
                  </a:lnTo>
                  <a:lnTo>
                    <a:pt x="76" y="73"/>
                  </a:lnTo>
                  <a:lnTo>
                    <a:pt x="64" y="91"/>
                  </a:lnTo>
                  <a:lnTo>
                    <a:pt x="73" y="89"/>
                  </a:lnTo>
                  <a:lnTo>
                    <a:pt x="76" y="118"/>
                  </a:lnTo>
                  <a:lnTo>
                    <a:pt x="90" y="193"/>
                  </a:lnTo>
                  <a:lnTo>
                    <a:pt x="103" y="231"/>
                  </a:lnTo>
                  <a:lnTo>
                    <a:pt x="109" y="286"/>
                  </a:lnTo>
                  <a:lnTo>
                    <a:pt x="97" y="407"/>
                  </a:lnTo>
                  <a:lnTo>
                    <a:pt x="82" y="406"/>
                  </a:lnTo>
                  <a:lnTo>
                    <a:pt x="87" y="432"/>
                  </a:lnTo>
                  <a:lnTo>
                    <a:pt x="90" y="468"/>
                  </a:lnTo>
                  <a:lnTo>
                    <a:pt x="96" y="502"/>
                  </a:lnTo>
                  <a:lnTo>
                    <a:pt x="92" y="521"/>
                  </a:lnTo>
                  <a:lnTo>
                    <a:pt x="87" y="538"/>
                  </a:lnTo>
                  <a:lnTo>
                    <a:pt x="92" y="555"/>
                  </a:lnTo>
                  <a:lnTo>
                    <a:pt x="92" y="571"/>
                  </a:lnTo>
                  <a:lnTo>
                    <a:pt x="92" y="581"/>
                  </a:lnTo>
                  <a:lnTo>
                    <a:pt x="94" y="593"/>
                  </a:lnTo>
                  <a:lnTo>
                    <a:pt x="96" y="598"/>
                  </a:lnTo>
                  <a:lnTo>
                    <a:pt x="79" y="609"/>
                  </a:lnTo>
                  <a:lnTo>
                    <a:pt x="62" y="600"/>
                  </a:lnTo>
                  <a:lnTo>
                    <a:pt x="52" y="599"/>
                  </a:lnTo>
                  <a:lnTo>
                    <a:pt x="31" y="599"/>
                  </a:lnTo>
                  <a:lnTo>
                    <a:pt x="25" y="598"/>
                  </a:lnTo>
                  <a:lnTo>
                    <a:pt x="21" y="595"/>
                  </a:lnTo>
                  <a:lnTo>
                    <a:pt x="16" y="593"/>
                  </a:lnTo>
                  <a:lnTo>
                    <a:pt x="15" y="595"/>
                  </a:lnTo>
                  <a:lnTo>
                    <a:pt x="12" y="598"/>
                  </a:lnTo>
                  <a:lnTo>
                    <a:pt x="3" y="601"/>
                  </a:lnTo>
                  <a:lnTo>
                    <a:pt x="0" y="606"/>
                  </a:lnTo>
                  <a:lnTo>
                    <a:pt x="1" y="611"/>
                  </a:lnTo>
                  <a:lnTo>
                    <a:pt x="1" y="620"/>
                  </a:lnTo>
                  <a:lnTo>
                    <a:pt x="7" y="637"/>
                  </a:lnTo>
                  <a:lnTo>
                    <a:pt x="12" y="642"/>
                  </a:lnTo>
                  <a:lnTo>
                    <a:pt x="13" y="646"/>
                  </a:lnTo>
                  <a:lnTo>
                    <a:pt x="19" y="649"/>
                  </a:lnTo>
                  <a:lnTo>
                    <a:pt x="24" y="651"/>
                  </a:lnTo>
                  <a:lnTo>
                    <a:pt x="29" y="661"/>
                  </a:lnTo>
                  <a:lnTo>
                    <a:pt x="37" y="685"/>
                  </a:lnTo>
                  <a:lnTo>
                    <a:pt x="56" y="705"/>
                  </a:lnTo>
                  <a:lnTo>
                    <a:pt x="56" y="714"/>
                  </a:lnTo>
                  <a:lnTo>
                    <a:pt x="58" y="719"/>
                  </a:lnTo>
                  <a:lnTo>
                    <a:pt x="69" y="728"/>
                  </a:lnTo>
                  <a:lnTo>
                    <a:pt x="73" y="744"/>
                  </a:lnTo>
                  <a:lnTo>
                    <a:pt x="80" y="763"/>
                  </a:lnTo>
                  <a:lnTo>
                    <a:pt x="70" y="773"/>
                  </a:lnTo>
                  <a:lnTo>
                    <a:pt x="63" y="779"/>
                  </a:lnTo>
                  <a:lnTo>
                    <a:pt x="62" y="785"/>
                  </a:lnTo>
                  <a:lnTo>
                    <a:pt x="63" y="797"/>
                  </a:lnTo>
                  <a:lnTo>
                    <a:pt x="69" y="807"/>
                  </a:lnTo>
                  <a:lnTo>
                    <a:pt x="79" y="813"/>
                  </a:lnTo>
                  <a:lnTo>
                    <a:pt x="88" y="823"/>
                  </a:lnTo>
                  <a:lnTo>
                    <a:pt x="104" y="813"/>
                  </a:lnTo>
                  <a:lnTo>
                    <a:pt x="109" y="814"/>
                  </a:lnTo>
                  <a:lnTo>
                    <a:pt x="114" y="814"/>
                  </a:lnTo>
                  <a:lnTo>
                    <a:pt x="120" y="814"/>
                  </a:lnTo>
                  <a:lnTo>
                    <a:pt x="124" y="815"/>
                  </a:lnTo>
                  <a:lnTo>
                    <a:pt x="136" y="825"/>
                  </a:lnTo>
                  <a:lnTo>
                    <a:pt x="150" y="830"/>
                  </a:lnTo>
                  <a:lnTo>
                    <a:pt x="157" y="843"/>
                  </a:lnTo>
                  <a:lnTo>
                    <a:pt x="158" y="853"/>
                  </a:lnTo>
                  <a:lnTo>
                    <a:pt x="164" y="865"/>
                  </a:lnTo>
                  <a:lnTo>
                    <a:pt x="168" y="886"/>
                  </a:lnTo>
                  <a:lnTo>
                    <a:pt x="177" y="903"/>
                  </a:lnTo>
                  <a:lnTo>
                    <a:pt x="183" y="933"/>
                  </a:lnTo>
                  <a:lnTo>
                    <a:pt x="183" y="946"/>
                  </a:lnTo>
                  <a:lnTo>
                    <a:pt x="185" y="970"/>
                  </a:lnTo>
                  <a:lnTo>
                    <a:pt x="192" y="975"/>
                  </a:lnTo>
                  <a:lnTo>
                    <a:pt x="193" y="977"/>
                  </a:lnTo>
                  <a:lnTo>
                    <a:pt x="201" y="982"/>
                  </a:lnTo>
                  <a:lnTo>
                    <a:pt x="205" y="982"/>
                  </a:lnTo>
                  <a:lnTo>
                    <a:pt x="226" y="988"/>
                  </a:lnTo>
                  <a:lnTo>
                    <a:pt x="239" y="990"/>
                  </a:lnTo>
                  <a:lnTo>
                    <a:pt x="246" y="989"/>
                  </a:lnTo>
                  <a:lnTo>
                    <a:pt x="255" y="993"/>
                  </a:lnTo>
                  <a:lnTo>
                    <a:pt x="257" y="1001"/>
                  </a:lnTo>
                  <a:lnTo>
                    <a:pt x="260" y="1019"/>
                  </a:lnTo>
                  <a:lnTo>
                    <a:pt x="264" y="1029"/>
                  </a:lnTo>
                  <a:lnTo>
                    <a:pt x="274" y="1032"/>
                  </a:lnTo>
                  <a:lnTo>
                    <a:pt x="289" y="1050"/>
                  </a:lnTo>
                  <a:lnTo>
                    <a:pt x="295" y="1061"/>
                  </a:lnTo>
                  <a:lnTo>
                    <a:pt x="298" y="1077"/>
                  </a:lnTo>
                  <a:lnTo>
                    <a:pt x="324" y="1079"/>
                  </a:lnTo>
                  <a:lnTo>
                    <a:pt x="336" y="1078"/>
                  </a:lnTo>
                  <a:lnTo>
                    <a:pt x="342" y="1079"/>
                  </a:lnTo>
                  <a:lnTo>
                    <a:pt x="350" y="1080"/>
                  </a:lnTo>
                  <a:lnTo>
                    <a:pt x="372" y="1075"/>
                  </a:lnTo>
                  <a:lnTo>
                    <a:pt x="387" y="1067"/>
                  </a:lnTo>
                  <a:lnTo>
                    <a:pt x="390" y="1019"/>
                  </a:lnTo>
                  <a:lnTo>
                    <a:pt x="394" y="1012"/>
                  </a:lnTo>
                  <a:lnTo>
                    <a:pt x="405" y="1003"/>
                  </a:lnTo>
                  <a:lnTo>
                    <a:pt x="408" y="997"/>
                  </a:lnTo>
                  <a:lnTo>
                    <a:pt x="408" y="990"/>
                  </a:lnTo>
                  <a:lnTo>
                    <a:pt x="403" y="971"/>
                  </a:lnTo>
                  <a:lnTo>
                    <a:pt x="402" y="962"/>
                  </a:lnTo>
                  <a:lnTo>
                    <a:pt x="406" y="960"/>
                  </a:lnTo>
                  <a:lnTo>
                    <a:pt x="412" y="960"/>
                  </a:lnTo>
                  <a:lnTo>
                    <a:pt x="418" y="960"/>
                  </a:lnTo>
                  <a:lnTo>
                    <a:pt x="432" y="957"/>
                  </a:lnTo>
                  <a:lnTo>
                    <a:pt x="442" y="954"/>
                  </a:lnTo>
                  <a:lnTo>
                    <a:pt x="445" y="944"/>
                  </a:lnTo>
                  <a:lnTo>
                    <a:pt x="441" y="919"/>
                  </a:lnTo>
                  <a:lnTo>
                    <a:pt x="452" y="905"/>
                  </a:lnTo>
                  <a:lnTo>
                    <a:pt x="460" y="895"/>
                  </a:lnTo>
                  <a:lnTo>
                    <a:pt x="462" y="901"/>
                  </a:lnTo>
                  <a:lnTo>
                    <a:pt x="470" y="901"/>
                  </a:lnTo>
                  <a:lnTo>
                    <a:pt x="475" y="891"/>
                  </a:lnTo>
                  <a:lnTo>
                    <a:pt x="480" y="886"/>
                  </a:lnTo>
                  <a:lnTo>
                    <a:pt x="482" y="886"/>
                  </a:lnTo>
                  <a:lnTo>
                    <a:pt x="490" y="888"/>
                  </a:lnTo>
                  <a:lnTo>
                    <a:pt x="504" y="905"/>
                  </a:lnTo>
                  <a:lnTo>
                    <a:pt x="507" y="909"/>
                  </a:lnTo>
                  <a:lnTo>
                    <a:pt x="527" y="919"/>
                  </a:lnTo>
                  <a:lnTo>
                    <a:pt x="538" y="920"/>
                  </a:lnTo>
                  <a:lnTo>
                    <a:pt x="544" y="924"/>
                  </a:lnTo>
                  <a:lnTo>
                    <a:pt x="569" y="949"/>
                  </a:lnTo>
                  <a:lnTo>
                    <a:pt x="580" y="956"/>
                  </a:lnTo>
                  <a:lnTo>
                    <a:pt x="598" y="962"/>
                  </a:lnTo>
                  <a:lnTo>
                    <a:pt x="601" y="960"/>
                  </a:lnTo>
                  <a:lnTo>
                    <a:pt x="605" y="952"/>
                  </a:lnTo>
                  <a:lnTo>
                    <a:pt x="612" y="950"/>
                  </a:lnTo>
                  <a:lnTo>
                    <a:pt x="623" y="950"/>
                  </a:lnTo>
                  <a:lnTo>
                    <a:pt x="629" y="952"/>
                  </a:lnTo>
                  <a:lnTo>
                    <a:pt x="640" y="962"/>
                  </a:lnTo>
                  <a:lnTo>
                    <a:pt x="660" y="952"/>
                  </a:lnTo>
                  <a:lnTo>
                    <a:pt x="666" y="952"/>
                  </a:lnTo>
                  <a:lnTo>
                    <a:pt x="693" y="961"/>
                  </a:lnTo>
                  <a:lnTo>
                    <a:pt x="696" y="962"/>
                  </a:lnTo>
                  <a:lnTo>
                    <a:pt x="704" y="977"/>
                  </a:lnTo>
                  <a:lnTo>
                    <a:pt x="721" y="979"/>
                  </a:lnTo>
                  <a:lnTo>
                    <a:pt x="743" y="950"/>
                  </a:lnTo>
                  <a:lnTo>
                    <a:pt x="753" y="933"/>
                  </a:lnTo>
                  <a:lnTo>
                    <a:pt x="773" y="917"/>
                  </a:lnTo>
                  <a:lnTo>
                    <a:pt x="805" y="916"/>
                  </a:lnTo>
                  <a:lnTo>
                    <a:pt x="815" y="922"/>
                  </a:lnTo>
                  <a:lnTo>
                    <a:pt x="861" y="930"/>
                  </a:lnTo>
                  <a:lnTo>
                    <a:pt x="858" y="906"/>
                  </a:lnTo>
                  <a:lnTo>
                    <a:pt x="823" y="767"/>
                  </a:lnTo>
                  <a:lnTo>
                    <a:pt x="815" y="728"/>
                  </a:lnTo>
                  <a:lnTo>
                    <a:pt x="948" y="515"/>
                  </a:lnTo>
                  <a:lnTo>
                    <a:pt x="913" y="504"/>
                  </a:lnTo>
                  <a:lnTo>
                    <a:pt x="890" y="486"/>
                  </a:lnTo>
                  <a:lnTo>
                    <a:pt x="855" y="470"/>
                  </a:lnTo>
                  <a:lnTo>
                    <a:pt x="849" y="463"/>
                  </a:lnTo>
                  <a:lnTo>
                    <a:pt x="815" y="456"/>
                  </a:lnTo>
                  <a:lnTo>
                    <a:pt x="797" y="441"/>
                  </a:lnTo>
                  <a:lnTo>
                    <a:pt x="778" y="418"/>
                  </a:lnTo>
                  <a:lnTo>
                    <a:pt x="739" y="396"/>
                  </a:lnTo>
                  <a:lnTo>
                    <a:pt x="712" y="331"/>
                  </a:lnTo>
                  <a:lnTo>
                    <a:pt x="708" y="288"/>
                  </a:lnTo>
                  <a:lnTo>
                    <a:pt x="685" y="240"/>
                  </a:lnTo>
                  <a:lnTo>
                    <a:pt x="672" y="221"/>
                  </a:lnTo>
                  <a:lnTo>
                    <a:pt x="668" y="213"/>
                  </a:lnTo>
                  <a:lnTo>
                    <a:pt x="611" y="181"/>
                  </a:lnTo>
                  <a:lnTo>
                    <a:pt x="574" y="136"/>
                  </a:lnTo>
                  <a:lnTo>
                    <a:pt x="553" y="124"/>
                  </a:lnTo>
                  <a:lnTo>
                    <a:pt x="518" y="84"/>
                  </a:lnTo>
                  <a:lnTo>
                    <a:pt x="499" y="77"/>
                  </a:lnTo>
                  <a:lnTo>
                    <a:pt x="484" y="64"/>
                  </a:lnTo>
                  <a:lnTo>
                    <a:pt x="457" y="19"/>
                  </a:lnTo>
                  <a:lnTo>
                    <a:pt x="445" y="17"/>
                  </a:lnTo>
                  <a:lnTo>
                    <a:pt x="440" y="13"/>
                  </a:lnTo>
                  <a:close/>
                </a:path>
              </a:pathLst>
            </a:cu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txBody>
            <a:bodyPr vert="horz" wrap="square" lIns="91440" tIns="45720" rIns="91440" bIns="45720" numCol="1" anchor="t" anchorCtr="0" compatLnSpc="1">
              <a:prstTxWarp prst="textNoShape">
                <a:avLst/>
              </a:prstTxWarp>
            </a:bodyPr>
            <a:lstStyle/>
            <a:p>
              <a:endParaRPr lang="en-US"/>
            </a:p>
          </p:txBody>
        </p:sp>
        <p:cxnSp>
          <p:nvCxnSpPr>
            <p:cNvPr id="85" name="84 Conector recto de flecha"/>
            <p:cNvCxnSpPr/>
            <p:nvPr/>
          </p:nvCxnSpPr>
          <p:spPr>
            <a:xfrm flipH="1">
              <a:off x="3797193" y="1201145"/>
              <a:ext cx="401381" cy="1014384"/>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2" name="91 Conector recto de flecha"/>
            <p:cNvCxnSpPr/>
            <p:nvPr/>
          </p:nvCxnSpPr>
          <p:spPr>
            <a:xfrm flipH="1">
              <a:off x="4869606" y="1683613"/>
              <a:ext cx="651353" cy="1063833"/>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96" name="95 Conector recto de flecha"/>
            <p:cNvCxnSpPr/>
            <p:nvPr/>
          </p:nvCxnSpPr>
          <p:spPr>
            <a:xfrm flipV="1">
              <a:off x="1026606" y="1628800"/>
              <a:ext cx="593066" cy="864096"/>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1" name="100 Conector recto de flecha"/>
            <p:cNvCxnSpPr/>
            <p:nvPr/>
          </p:nvCxnSpPr>
          <p:spPr>
            <a:xfrm flipV="1">
              <a:off x="3374137" y="3464173"/>
              <a:ext cx="763446" cy="849819"/>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6" name="105 Conector recto de flecha"/>
            <p:cNvCxnSpPr/>
            <p:nvPr/>
          </p:nvCxnSpPr>
          <p:spPr>
            <a:xfrm flipV="1">
              <a:off x="3773421" y="4795118"/>
              <a:ext cx="630352" cy="774019"/>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9" name="108 Conector recto de flecha"/>
            <p:cNvCxnSpPr/>
            <p:nvPr/>
          </p:nvCxnSpPr>
          <p:spPr>
            <a:xfrm flipV="1">
              <a:off x="4521154" y="4595476"/>
              <a:ext cx="681186" cy="1064754"/>
            </a:xfrm>
            <a:prstGeom prst="straightConnector1">
              <a:avLst/>
            </a:prstGeom>
            <a:solidFill>
              <a:srgbClr val="C00000"/>
            </a:solidFill>
            <a:ln>
              <a:headEnd/>
              <a:tailEnd/>
            </a:ln>
            <a:scene3d>
              <a:camera prst="orthographicFront">
                <a:rot lat="0" lon="0" rev="0"/>
              </a:camera>
              <a:lightRig rig="threePt" dir="t">
                <a:rot lat="0" lon="0" rev="1200000"/>
              </a:lightRig>
            </a:scene3d>
            <a:sp3d>
              <a:bevelT w="107950"/>
              <a:bevelB h="57150"/>
            </a:sp3d>
          </p:spPr>
          <p:style>
            <a:lnRef idx="0">
              <a:schemeClr val="accent2"/>
            </a:lnRef>
            <a:fillRef idx="3">
              <a:schemeClr val="accent2"/>
            </a:fillRef>
            <a:effectRef idx="3">
              <a:schemeClr val="accent2"/>
            </a:effectRef>
            <a:fontRef idx="minor">
              <a:schemeClr val="lt1"/>
            </a:fontRef>
          </p:style>
        </p:cxnSp>
        <p:cxnSp>
          <p:nvCxnSpPr>
            <p:cNvPr id="113" name="112 Conector recto de flecha"/>
            <p:cNvCxnSpPr/>
            <p:nvPr/>
          </p:nvCxnSpPr>
          <p:spPr>
            <a:xfrm flipH="1">
              <a:off x="5535075" y="2803234"/>
              <a:ext cx="621101" cy="394750"/>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17" name="116 Conector recto de flecha"/>
            <p:cNvCxnSpPr/>
            <p:nvPr/>
          </p:nvCxnSpPr>
          <p:spPr>
            <a:xfrm flipH="1">
              <a:off x="5335434" y="3838910"/>
              <a:ext cx="998208" cy="423829"/>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21" name="120 Conector recto de flecha"/>
            <p:cNvCxnSpPr/>
            <p:nvPr/>
          </p:nvCxnSpPr>
          <p:spPr>
            <a:xfrm flipH="1" flipV="1">
              <a:off x="5468528" y="4662022"/>
              <a:ext cx="998208" cy="108549"/>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8" name="87 Conector recto de flecha"/>
            <p:cNvCxnSpPr/>
            <p:nvPr/>
          </p:nvCxnSpPr>
          <p:spPr>
            <a:xfrm flipV="1">
              <a:off x="4521154" y="4653137"/>
              <a:ext cx="681198" cy="1007093"/>
            </a:xfrm>
            <a:prstGeom prst="straightConnector1">
              <a:avLst/>
            </a:prstGeom>
            <a:ln w="25400">
              <a:solidFill>
                <a:schemeClr val="tx1">
                  <a:lumMod val="85000"/>
                  <a:lumOff val="15000"/>
                </a:schemeClr>
              </a:solidFill>
              <a:tailEnd type="arrow"/>
            </a:ln>
          </p:spPr>
          <p:style>
            <a:lnRef idx="1">
              <a:schemeClr val="accent1"/>
            </a:lnRef>
            <a:fillRef idx="0">
              <a:schemeClr val="accent1"/>
            </a:fillRef>
            <a:effectRef idx="0">
              <a:schemeClr val="accent1"/>
            </a:effectRef>
            <a:fontRef idx="minor">
              <a:schemeClr val="tx1"/>
            </a:fontRef>
          </p:style>
        </p:cxnSp>
      </p:grpSp>
      <p:sp>
        <p:nvSpPr>
          <p:cNvPr id="93" name="92 Rectángulo"/>
          <p:cNvSpPr/>
          <p:nvPr/>
        </p:nvSpPr>
        <p:spPr>
          <a:xfrm>
            <a:off x="3927599" y="143058"/>
            <a:ext cx="1329210" cy="1200329"/>
          </a:xfrm>
          <a:prstGeom prst="rect">
            <a:avLst/>
          </a:prstGeom>
        </p:spPr>
        <p:txBody>
          <a:bodyPr wrap="none">
            <a:spAutoFit/>
          </a:bodyPr>
          <a:lstStyle/>
          <a:p>
            <a:pPr algn="ctr"/>
            <a:r>
              <a:rPr lang="es-MX" sz="1200" dirty="0" smtClean="0">
                <a:solidFill>
                  <a:prstClr val="black"/>
                </a:solidFill>
                <a:latin typeface="Arial Rounded MT Bold"/>
                <a:cs typeface="Arial Rounded MT Bold"/>
              </a:rPr>
              <a:t>7 </a:t>
            </a:r>
            <a:r>
              <a:rPr lang="es-MX" sz="1200" dirty="0" err="1" smtClean="0">
                <a:solidFill>
                  <a:prstClr val="black"/>
                </a:solidFill>
                <a:latin typeface="Arial Rounded MT Bold"/>
                <a:cs typeface="Arial Rounded MT Bold"/>
              </a:rPr>
              <a:t>Institutions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63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16 </a:t>
            </a:r>
            <a:r>
              <a:rPr lang="es-MX" sz="1200" dirty="0" err="1" smtClean="0">
                <a:solidFill>
                  <a:prstClr val="black"/>
                </a:solidFill>
                <a:latin typeface="Arial Rounded MT Bold"/>
                <a:cs typeface="Arial Rounded MT Bold"/>
              </a:rPr>
              <a:t>Projects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76.6 </a:t>
            </a:r>
            <a:r>
              <a:rPr lang="es-MX" sz="1200" dirty="0" err="1" smtClean="0">
                <a:solidFill>
                  <a:prstClr val="black"/>
                </a:solidFill>
                <a:latin typeface="Arial Rounded MT Bold"/>
                <a:cs typeface="Arial Rounded MT Bold"/>
              </a:rPr>
              <a:t>Million</a:t>
            </a:r>
            <a:r>
              <a:rPr lang="es-MX" sz="1200" dirty="0" smtClean="0">
                <a:solidFill>
                  <a:prstClr val="black"/>
                </a:solidFill>
                <a:latin typeface="Arial Rounded MT Bold"/>
                <a:cs typeface="Arial Rounded MT Bold"/>
              </a:rPr>
              <a:t> </a:t>
            </a:r>
          </a:p>
          <a:p>
            <a:pPr algn="ctr"/>
            <a:r>
              <a:rPr lang="es-MX" sz="1200" dirty="0" err="1" smtClean="0">
                <a:solidFill>
                  <a:prstClr val="black"/>
                </a:solidFill>
                <a:latin typeface="Arial Rounded MT Bold"/>
                <a:cs typeface="Arial Rounded MT Bold"/>
              </a:rPr>
              <a:t>Mexican</a:t>
            </a:r>
            <a:r>
              <a:rPr lang="es-MX" sz="1200" dirty="0" smtClean="0">
                <a:solidFill>
                  <a:prstClr val="black"/>
                </a:solidFill>
                <a:latin typeface="Arial Rounded MT Bold"/>
                <a:cs typeface="Arial Rounded MT Bold"/>
              </a:rPr>
              <a:t> Pesos </a:t>
            </a:r>
          </a:p>
          <a:p>
            <a:pPr algn="ctr"/>
            <a:r>
              <a:rPr lang="es-MX" sz="1200" dirty="0" smtClean="0">
                <a:solidFill>
                  <a:prstClr val="black"/>
                </a:solidFill>
                <a:latin typeface="Arial Rounded MT Bold"/>
                <a:cs typeface="Arial Rounded MT Bold"/>
              </a:rPr>
              <a:t>(MDP)</a:t>
            </a:r>
            <a:endParaRPr lang="es-MX" sz="1200" dirty="0">
              <a:solidFill>
                <a:prstClr val="black"/>
              </a:solidFill>
              <a:latin typeface="Arial Rounded MT Bold"/>
              <a:cs typeface="Arial Rounded MT Bold"/>
            </a:endParaRPr>
          </a:p>
        </p:txBody>
      </p:sp>
      <p:sp>
        <p:nvSpPr>
          <p:cNvPr id="94" name="93 Rectángulo"/>
          <p:cNvSpPr/>
          <p:nvPr/>
        </p:nvSpPr>
        <p:spPr>
          <a:xfrm>
            <a:off x="5304839" y="1033252"/>
            <a:ext cx="1534112" cy="1200329"/>
          </a:xfrm>
          <a:prstGeom prst="rect">
            <a:avLst/>
          </a:prstGeom>
        </p:spPr>
        <p:txBody>
          <a:bodyPr wrap="square">
            <a:spAutoFit/>
          </a:bodyPr>
          <a:lstStyle/>
          <a:p>
            <a:pPr algn="ctr"/>
            <a:r>
              <a:rPr lang="es-MX" sz="1200" dirty="0" smtClean="0">
                <a:solidFill>
                  <a:prstClr val="black"/>
                </a:solidFill>
                <a:latin typeface="Arial Rounded MT Bold"/>
                <a:cs typeface="Arial Rounded MT Bold"/>
              </a:rPr>
              <a:t>2 </a:t>
            </a:r>
            <a:r>
              <a:rPr lang="es-MX" sz="1200" dirty="0" err="1" smtClean="0">
                <a:solidFill>
                  <a:prstClr val="black"/>
                </a:solidFill>
                <a:latin typeface="Arial Rounded MT Bold"/>
                <a:cs typeface="Arial Rounded MT Bold"/>
              </a:rPr>
              <a:t>Institutions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11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3 </a:t>
            </a:r>
            <a:r>
              <a:rPr lang="es-MX" sz="1200" dirty="0" err="1" smtClean="0">
                <a:solidFill>
                  <a:prstClr val="black"/>
                </a:solidFill>
                <a:latin typeface="Arial Rounded MT Bold"/>
                <a:cs typeface="Arial Rounded MT Bold"/>
              </a:rPr>
              <a:t>Projects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12.5 </a:t>
            </a:r>
            <a:r>
              <a:rPr lang="es-MX" sz="1200" dirty="0" err="1" smtClean="0">
                <a:solidFill>
                  <a:prstClr val="black"/>
                </a:solidFill>
                <a:latin typeface="Arial Rounded MT Bold"/>
                <a:cs typeface="Arial Rounded MT Bold"/>
              </a:rPr>
              <a:t>Million</a:t>
            </a:r>
            <a:r>
              <a:rPr lang="es-MX" sz="1200" dirty="0" smtClean="0">
                <a:solidFill>
                  <a:prstClr val="black"/>
                </a:solidFill>
                <a:latin typeface="Arial Rounded MT Bold"/>
                <a:cs typeface="Arial Rounded MT Bold"/>
              </a:rPr>
              <a:t> </a:t>
            </a:r>
          </a:p>
          <a:p>
            <a:pPr algn="ctr"/>
            <a:r>
              <a:rPr lang="es-MX" sz="1200" dirty="0" err="1" smtClean="0">
                <a:solidFill>
                  <a:prstClr val="black"/>
                </a:solidFill>
                <a:latin typeface="Arial Rounded MT Bold"/>
                <a:cs typeface="Arial Rounded MT Bold"/>
              </a:rPr>
              <a:t>Mexican</a:t>
            </a:r>
            <a:r>
              <a:rPr lang="es-MX" sz="1200" dirty="0" smtClean="0">
                <a:solidFill>
                  <a:prstClr val="black"/>
                </a:solidFill>
                <a:latin typeface="Arial Rounded MT Bold"/>
                <a:cs typeface="Arial Rounded MT Bold"/>
              </a:rPr>
              <a:t> Pesos </a:t>
            </a:r>
          </a:p>
          <a:p>
            <a:pPr algn="ctr"/>
            <a:r>
              <a:rPr lang="es-MX" sz="1200" dirty="0" smtClean="0">
                <a:solidFill>
                  <a:prstClr val="black"/>
                </a:solidFill>
                <a:latin typeface="Arial Rounded MT Bold"/>
                <a:cs typeface="Arial Rounded MT Bold"/>
              </a:rPr>
              <a:t>(MDP)</a:t>
            </a:r>
            <a:endParaRPr lang="es-MX" sz="1200" dirty="0">
              <a:solidFill>
                <a:prstClr val="black"/>
              </a:solidFill>
              <a:latin typeface="Arial Rounded MT Bold"/>
              <a:cs typeface="Arial Rounded MT Bold"/>
            </a:endParaRPr>
          </a:p>
        </p:txBody>
      </p:sp>
      <p:sp>
        <p:nvSpPr>
          <p:cNvPr id="97" name="96 Rectángulo"/>
          <p:cNvSpPr/>
          <p:nvPr/>
        </p:nvSpPr>
        <p:spPr>
          <a:xfrm>
            <a:off x="6076978" y="2337931"/>
            <a:ext cx="1291695" cy="830997"/>
          </a:xfrm>
          <a:prstGeom prst="rect">
            <a:avLst/>
          </a:prstGeom>
        </p:spPr>
        <p:txBody>
          <a:bodyPr wrap="square">
            <a:spAutoFit/>
          </a:bodyPr>
          <a:lstStyle/>
          <a:p>
            <a:pPr algn="ctr"/>
            <a:r>
              <a:rPr lang="es-MX" sz="1200" dirty="0" smtClean="0">
                <a:solidFill>
                  <a:prstClr val="black"/>
                </a:solidFill>
                <a:latin typeface="Arial Rounded MT Bold"/>
                <a:cs typeface="Arial Rounded MT Bold"/>
              </a:rPr>
              <a:t>2 </a:t>
            </a:r>
            <a:r>
              <a:rPr lang="en-US" sz="1200" dirty="0" smtClean="0">
                <a:solidFill>
                  <a:prstClr val="black"/>
                </a:solidFill>
                <a:latin typeface="Arial Rounded MT Bold"/>
                <a:cs typeface="Arial Rounded MT Bold"/>
              </a:rPr>
              <a:t>Institutions</a:t>
            </a:r>
          </a:p>
          <a:p>
            <a:pPr algn="ctr"/>
            <a:r>
              <a:rPr lang="es-MX" sz="1200" dirty="0" smtClean="0">
                <a:solidFill>
                  <a:prstClr val="black"/>
                </a:solidFill>
                <a:latin typeface="Arial Rounded MT Bold"/>
                <a:cs typeface="Arial Rounded MT Bold"/>
              </a:rPr>
              <a:t>7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2 </a:t>
            </a:r>
            <a:r>
              <a:rPr lang="es-MX" sz="1200" dirty="0" err="1" smtClean="0">
                <a:solidFill>
                  <a:prstClr val="black"/>
                </a:solidFill>
                <a:latin typeface="Arial Rounded MT Bold"/>
                <a:cs typeface="Arial Rounded MT Bold"/>
              </a:rPr>
              <a:t>Projects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18 MDP</a:t>
            </a:r>
            <a:endParaRPr lang="es-MX" sz="1200" dirty="0">
              <a:solidFill>
                <a:prstClr val="black"/>
              </a:solidFill>
              <a:latin typeface="Arial Rounded MT Bold"/>
              <a:cs typeface="Arial Rounded MT Bold"/>
            </a:endParaRPr>
          </a:p>
        </p:txBody>
      </p:sp>
      <p:sp>
        <p:nvSpPr>
          <p:cNvPr id="98" name="97 Rectángulo"/>
          <p:cNvSpPr/>
          <p:nvPr/>
        </p:nvSpPr>
        <p:spPr>
          <a:xfrm>
            <a:off x="6237327" y="3384694"/>
            <a:ext cx="1550726" cy="830997"/>
          </a:xfrm>
          <a:prstGeom prst="rect">
            <a:avLst/>
          </a:prstGeom>
        </p:spPr>
        <p:txBody>
          <a:bodyPr wrap="square">
            <a:spAutoFit/>
          </a:bodyPr>
          <a:lstStyle/>
          <a:p>
            <a:pPr algn="ctr"/>
            <a:r>
              <a:rPr lang="es-MX" sz="1200" dirty="0" smtClean="0">
                <a:solidFill>
                  <a:prstClr val="black"/>
                </a:solidFill>
                <a:latin typeface="Arial Rounded MT Bold"/>
                <a:cs typeface="Arial Rounded MT Bold"/>
              </a:rPr>
              <a:t>1 </a:t>
            </a:r>
            <a:r>
              <a:rPr lang="es-MX" sz="1200" dirty="0" err="1" smtClean="0">
                <a:solidFill>
                  <a:prstClr val="black"/>
                </a:solidFill>
                <a:latin typeface="Arial Rounded MT Bold"/>
                <a:cs typeface="Arial Rounded MT Bold"/>
              </a:rPr>
              <a:t>Institution</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22 Participantes</a:t>
            </a:r>
          </a:p>
          <a:p>
            <a:pPr algn="ctr"/>
            <a:r>
              <a:rPr lang="es-MX" sz="1200" dirty="0" smtClean="0">
                <a:solidFill>
                  <a:prstClr val="black"/>
                </a:solidFill>
                <a:latin typeface="Arial Rounded MT Bold"/>
                <a:cs typeface="Arial Rounded MT Bold"/>
              </a:rPr>
              <a:t>2 </a:t>
            </a:r>
            <a:r>
              <a:rPr lang="es-MX" sz="1200" dirty="0" err="1" smtClean="0">
                <a:solidFill>
                  <a:prstClr val="black"/>
                </a:solidFill>
                <a:latin typeface="Arial Rounded MT Bold"/>
                <a:cs typeface="Arial Rounded MT Bold"/>
              </a:rPr>
              <a:t>Projects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30 MDP</a:t>
            </a:r>
            <a:endParaRPr lang="es-MX" sz="1200" dirty="0">
              <a:solidFill>
                <a:prstClr val="black"/>
              </a:solidFill>
              <a:latin typeface="Arial Rounded MT Bold"/>
              <a:cs typeface="Arial Rounded MT Bold"/>
            </a:endParaRPr>
          </a:p>
        </p:txBody>
      </p:sp>
      <p:sp>
        <p:nvSpPr>
          <p:cNvPr id="99" name="98 Rectángulo"/>
          <p:cNvSpPr/>
          <p:nvPr/>
        </p:nvSpPr>
        <p:spPr>
          <a:xfrm>
            <a:off x="6384776" y="4407396"/>
            <a:ext cx="1561648" cy="830997"/>
          </a:xfrm>
          <a:prstGeom prst="rect">
            <a:avLst/>
          </a:prstGeom>
        </p:spPr>
        <p:txBody>
          <a:bodyPr wrap="square">
            <a:spAutoFit/>
          </a:bodyPr>
          <a:lstStyle/>
          <a:p>
            <a:pPr algn="ctr"/>
            <a:r>
              <a:rPr lang="en-US" sz="1200" dirty="0" smtClean="0">
                <a:solidFill>
                  <a:prstClr val="black"/>
                </a:solidFill>
                <a:latin typeface="Arial Rounded MT Bold"/>
                <a:cs typeface="Arial Rounded MT Bold"/>
              </a:rPr>
              <a:t>4 Institutions</a:t>
            </a:r>
          </a:p>
          <a:p>
            <a:pPr algn="ctr"/>
            <a:r>
              <a:rPr lang="en-US" sz="1200" dirty="0" smtClean="0">
                <a:solidFill>
                  <a:prstClr val="black"/>
                </a:solidFill>
                <a:latin typeface="Arial Rounded MT Bold"/>
                <a:cs typeface="Arial Rounded MT Bold"/>
              </a:rPr>
              <a:t> 34 </a:t>
            </a:r>
            <a:r>
              <a:rPr lang="en-US" sz="1200" dirty="0" err="1" smtClean="0">
                <a:solidFill>
                  <a:prstClr val="black"/>
                </a:solidFill>
                <a:latin typeface="Arial Rounded MT Bold"/>
                <a:cs typeface="Arial Rounded MT Bold"/>
              </a:rPr>
              <a:t>Participantes</a:t>
            </a:r>
            <a:endParaRPr lang="en-US" sz="1200" dirty="0" smtClean="0">
              <a:solidFill>
                <a:prstClr val="black"/>
              </a:solidFill>
              <a:latin typeface="Arial Rounded MT Bold"/>
              <a:cs typeface="Arial Rounded MT Bold"/>
            </a:endParaRPr>
          </a:p>
          <a:p>
            <a:pPr algn="ctr"/>
            <a:r>
              <a:rPr lang="en-US" sz="1200" dirty="0" smtClean="0">
                <a:solidFill>
                  <a:prstClr val="black"/>
                </a:solidFill>
                <a:latin typeface="Arial Rounded MT Bold"/>
                <a:cs typeface="Arial Rounded MT Bold"/>
              </a:rPr>
              <a:t>7 Projects</a:t>
            </a:r>
          </a:p>
          <a:p>
            <a:pPr algn="ctr"/>
            <a:r>
              <a:rPr lang="en-US" sz="1200" dirty="0" smtClean="0">
                <a:solidFill>
                  <a:prstClr val="black"/>
                </a:solidFill>
                <a:latin typeface="Arial Rounded MT Bold"/>
                <a:cs typeface="Arial Rounded MT Bold"/>
              </a:rPr>
              <a:t>28 MDP</a:t>
            </a:r>
            <a:endParaRPr lang="en-US" sz="1200" dirty="0">
              <a:solidFill>
                <a:prstClr val="black"/>
              </a:solidFill>
              <a:latin typeface="Arial Rounded MT Bold"/>
              <a:cs typeface="Arial Rounded MT Bold"/>
            </a:endParaRPr>
          </a:p>
        </p:txBody>
      </p:sp>
      <p:sp>
        <p:nvSpPr>
          <p:cNvPr id="102" name="101 Rectángulo"/>
          <p:cNvSpPr/>
          <p:nvPr/>
        </p:nvSpPr>
        <p:spPr>
          <a:xfrm>
            <a:off x="3797193" y="5569137"/>
            <a:ext cx="1420685" cy="830997"/>
          </a:xfrm>
          <a:prstGeom prst="rect">
            <a:avLst/>
          </a:prstGeom>
        </p:spPr>
        <p:txBody>
          <a:bodyPr wrap="square">
            <a:spAutoFit/>
          </a:bodyPr>
          <a:lstStyle/>
          <a:p>
            <a:pPr algn="ctr"/>
            <a:r>
              <a:rPr lang="es-MX" sz="1200" dirty="0" smtClean="0">
                <a:solidFill>
                  <a:prstClr val="black"/>
                </a:solidFill>
                <a:latin typeface="Arial Rounded MT Bold"/>
                <a:cs typeface="Arial Rounded MT Bold"/>
              </a:rPr>
              <a:t>1 </a:t>
            </a:r>
            <a:r>
              <a:rPr lang="es-MX" sz="1200" dirty="0" err="1" smtClean="0">
                <a:solidFill>
                  <a:prstClr val="black"/>
                </a:solidFill>
                <a:latin typeface="Arial Rounded MT Bold"/>
                <a:cs typeface="Arial Rounded MT Bold"/>
              </a:rPr>
              <a:t>Institution</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12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 Project</a:t>
            </a:r>
          </a:p>
          <a:p>
            <a:pPr algn="ctr"/>
            <a:r>
              <a:rPr lang="es-MX" sz="1200" dirty="0" smtClean="0">
                <a:solidFill>
                  <a:prstClr val="black"/>
                </a:solidFill>
                <a:latin typeface="Arial Rounded MT Bold"/>
                <a:cs typeface="Arial Rounded MT Bold"/>
              </a:rPr>
              <a:t>8.3 MDP</a:t>
            </a:r>
            <a:endParaRPr lang="es-MX" sz="1200" dirty="0">
              <a:solidFill>
                <a:prstClr val="black"/>
              </a:solidFill>
              <a:latin typeface="Arial Rounded MT Bold"/>
              <a:cs typeface="Arial Rounded MT Bold"/>
            </a:endParaRPr>
          </a:p>
        </p:txBody>
      </p:sp>
      <p:sp>
        <p:nvSpPr>
          <p:cNvPr id="103" name="102 Rectángulo"/>
          <p:cNvSpPr/>
          <p:nvPr/>
        </p:nvSpPr>
        <p:spPr>
          <a:xfrm>
            <a:off x="2440967" y="5274894"/>
            <a:ext cx="1522032" cy="830997"/>
          </a:xfrm>
          <a:prstGeom prst="rect">
            <a:avLst/>
          </a:prstGeom>
        </p:spPr>
        <p:txBody>
          <a:bodyPr wrap="square">
            <a:spAutoFit/>
          </a:bodyPr>
          <a:lstStyle/>
          <a:p>
            <a:pPr algn="ctr"/>
            <a:r>
              <a:rPr lang="es-MX" sz="1200" dirty="0" smtClean="0">
                <a:solidFill>
                  <a:prstClr val="black"/>
                </a:solidFill>
                <a:latin typeface="Arial Rounded MT Bold"/>
                <a:cs typeface="Arial Rounded MT Bold"/>
              </a:rPr>
              <a:t>1 </a:t>
            </a:r>
            <a:r>
              <a:rPr lang="es-MX" sz="1200" dirty="0" err="1" smtClean="0">
                <a:solidFill>
                  <a:prstClr val="black"/>
                </a:solidFill>
                <a:latin typeface="Arial Rounded MT Bold"/>
                <a:cs typeface="Arial Rounded MT Bold"/>
              </a:rPr>
              <a:t>Institution</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10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2 </a:t>
            </a:r>
            <a:r>
              <a:rPr lang="es-MX" sz="1200" dirty="0" err="1" smtClean="0">
                <a:solidFill>
                  <a:prstClr val="black"/>
                </a:solidFill>
                <a:latin typeface="Arial Rounded MT Bold"/>
                <a:cs typeface="Arial Rounded MT Bold"/>
              </a:rPr>
              <a:t>Projects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14.7 MDP</a:t>
            </a:r>
            <a:endParaRPr lang="es-MX" sz="1200" dirty="0">
              <a:solidFill>
                <a:prstClr val="black"/>
              </a:solidFill>
              <a:latin typeface="Arial Rounded MT Bold"/>
              <a:cs typeface="Arial Rounded MT Bold"/>
            </a:endParaRPr>
          </a:p>
        </p:txBody>
      </p:sp>
      <p:sp>
        <p:nvSpPr>
          <p:cNvPr id="104" name="103 Rectángulo"/>
          <p:cNvSpPr/>
          <p:nvPr/>
        </p:nvSpPr>
        <p:spPr>
          <a:xfrm>
            <a:off x="2123261" y="4070882"/>
            <a:ext cx="1351652" cy="830997"/>
          </a:xfrm>
          <a:prstGeom prst="rect">
            <a:avLst/>
          </a:prstGeom>
        </p:spPr>
        <p:txBody>
          <a:bodyPr wrap="none">
            <a:spAutoFit/>
          </a:bodyPr>
          <a:lstStyle/>
          <a:p>
            <a:pPr algn="ctr"/>
            <a:r>
              <a:rPr lang="es-MX" sz="1200" dirty="0" smtClean="0">
                <a:solidFill>
                  <a:prstClr val="black"/>
                </a:solidFill>
                <a:latin typeface="Arial Rounded MT Bold"/>
                <a:cs typeface="Arial Rounded MT Bold"/>
              </a:rPr>
              <a:t>2 </a:t>
            </a:r>
            <a:r>
              <a:rPr lang="es-MX" sz="1200" dirty="0" err="1" smtClean="0">
                <a:solidFill>
                  <a:prstClr val="black"/>
                </a:solidFill>
                <a:latin typeface="Arial Rounded MT Bold"/>
                <a:cs typeface="Arial Rounded MT Bold"/>
              </a:rPr>
              <a:t>Institutions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18 </a:t>
            </a:r>
            <a:r>
              <a:rPr lang="es-MX" sz="1200" dirty="0" err="1" smtClean="0">
                <a:solidFill>
                  <a:prstClr val="black"/>
                </a:solidFill>
                <a:latin typeface="Arial Rounded MT Bold"/>
                <a:cs typeface="Arial Rounded MT Bold"/>
              </a:rPr>
              <a:t>Participants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3 </a:t>
            </a:r>
            <a:r>
              <a:rPr lang="es-MX" sz="1200" dirty="0" err="1" smtClean="0">
                <a:solidFill>
                  <a:prstClr val="black"/>
                </a:solidFill>
                <a:latin typeface="Arial Rounded MT Bold"/>
                <a:cs typeface="Arial Rounded MT Bold"/>
              </a:rPr>
              <a:t>Projectos</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13.7 MDP</a:t>
            </a:r>
            <a:endParaRPr lang="es-MX" sz="1200" dirty="0">
              <a:solidFill>
                <a:prstClr val="black"/>
              </a:solidFill>
              <a:latin typeface="Arial Rounded MT Bold"/>
              <a:cs typeface="Arial Rounded MT Bold"/>
            </a:endParaRPr>
          </a:p>
        </p:txBody>
      </p:sp>
      <p:sp>
        <p:nvSpPr>
          <p:cNvPr id="107" name="106 Rectángulo"/>
          <p:cNvSpPr/>
          <p:nvPr/>
        </p:nvSpPr>
        <p:spPr>
          <a:xfrm>
            <a:off x="271092" y="2492740"/>
            <a:ext cx="1351652" cy="830997"/>
          </a:xfrm>
          <a:prstGeom prst="rect">
            <a:avLst/>
          </a:prstGeom>
        </p:spPr>
        <p:txBody>
          <a:bodyPr wrap="none">
            <a:spAutoFit/>
          </a:bodyPr>
          <a:lstStyle/>
          <a:p>
            <a:pPr algn="ctr"/>
            <a:r>
              <a:rPr lang="es-MX" sz="1200" dirty="0" smtClean="0">
                <a:solidFill>
                  <a:prstClr val="black"/>
                </a:solidFill>
                <a:latin typeface="Arial Rounded MT Bold"/>
                <a:cs typeface="Arial Rounded MT Bold"/>
              </a:rPr>
              <a:t>1 </a:t>
            </a:r>
            <a:r>
              <a:rPr lang="es-MX" sz="1200" dirty="0" err="1" smtClean="0">
                <a:solidFill>
                  <a:prstClr val="black"/>
                </a:solidFill>
                <a:latin typeface="Arial Rounded MT Bold"/>
                <a:cs typeface="Arial Rounded MT Bold"/>
              </a:rPr>
              <a:t>Institution</a:t>
            </a:r>
            <a:endParaRPr lang="es-MX" sz="1200" dirty="0" smtClean="0">
              <a:solidFill>
                <a:prstClr val="black"/>
              </a:solidFill>
              <a:latin typeface="Arial Rounded MT Bold"/>
              <a:cs typeface="Arial Rounded MT Bold"/>
            </a:endParaRPr>
          </a:p>
          <a:p>
            <a:pPr algn="ctr"/>
            <a:r>
              <a:rPr lang="es-MX" sz="1200" dirty="0" smtClean="0">
                <a:solidFill>
                  <a:prstClr val="black"/>
                </a:solidFill>
                <a:latin typeface="Arial Rounded MT Bold"/>
                <a:cs typeface="Arial Rounded MT Bold"/>
              </a:rPr>
              <a:t> 48 </a:t>
            </a:r>
            <a:r>
              <a:rPr lang="en-US" sz="1200" dirty="0" smtClean="0">
                <a:solidFill>
                  <a:prstClr val="black"/>
                </a:solidFill>
                <a:latin typeface="Arial Rounded MT Bold"/>
                <a:cs typeface="Arial Rounded MT Bold"/>
              </a:rPr>
              <a:t>Participants</a:t>
            </a:r>
          </a:p>
          <a:p>
            <a:pPr algn="ctr"/>
            <a:r>
              <a:rPr lang="es-MX" sz="1200" dirty="0" smtClean="0">
                <a:solidFill>
                  <a:prstClr val="black"/>
                </a:solidFill>
                <a:latin typeface="Arial Rounded MT Bold"/>
                <a:cs typeface="Arial Rounded MT Bold"/>
              </a:rPr>
              <a:t>5 </a:t>
            </a:r>
            <a:r>
              <a:rPr lang="en-US" sz="1200" dirty="0" smtClean="0">
                <a:solidFill>
                  <a:prstClr val="black"/>
                </a:solidFill>
                <a:latin typeface="Arial Rounded MT Bold"/>
                <a:cs typeface="Arial Rounded MT Bold"/>
              </a:rPr>
              <a:t>Projects</a:t>
            </a:r>
          </a:p>
          <a:p>
            <a:pPr algn="ctr"/>
            <a:r>
              <a:rPr lang="es-MX" sz="1200" dirty="0" smtClean="0">
                <a:solidFill>
                  <a:prstClr val="black"/>
                </a:solidFill>
                <a:latin typeface="Arial Rounded MT Bold"/>
                <a:cs typeface="Arial Rounded MT Bold"/>
              </a:rPr>
              <a:t>36.1 MDP</a:t>
            </a:r>
            <a:endParaRPr lang="es-MX" sz="1200" dirty="0">
              <a:solidFill>
                <a:prstClr val="black"/>
              </a:solidFill>
              <a:latin typeface="Arial Rounded MT Bold"/>
              <a:cs typeface="Arial Rounded MT Bold"/>
            </a:endParaRPr>
          </a:p>
        </p:txBody>
      </p:sp>
      <p:sp>
        <p:nvSpPr>
          <p:cNvPr id="3" name="TextBox 2"/>
          <p:cNvSpPr txBox="1"/>
          <p:nvPr/>
        </p:nvSpPr>
        <p:spPr>
          <a:xfrm>
            <a:off x="1219200" y="584200"/>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xmlns="" val="28609176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3166717" y="141015"/>
            <a:ext cx="5903687" cy="738664"/>
          </a:xfrm>
          <a:prstGeom prst="rect">
            <a:avLst/>
          </a:prstGeom>
          <a:noFill/>
        </p:spPr>
        <p:txBody>
          <a:bodyPr wrap="square" rtlCol="0">
            <a:spAutoFit/>
          </a:bodyPr>
          <a:lstStyle/>
          <a:p>
            <a:pPr algn="r"/>
            <a:r>
              <a:rPr lang="es-MX" sz="2400" b="1" dirty="0" smtClean="0">
                <a:solidFill>
                  <a:srgbClr val="C00000"/>
                </a:solidFill>
                <a:latin typeface="Arial Rounded MT Bold"/>
                <a:cs typeface="Arial Rounded MT Bold"/>
              </a:rPr>
              <a:t>D</a:t>
            </a:r>
            <a:r>
              <a:rPr lang="es-MX" b="1" dirty="0" smtClean="0">
                <a:solidFill>
                  <a:srgbClr val="C00000"/>
                </a:solidFill>
                <a:latin typeface="Arial Rounded MT Bold"/>
                <a:cs typeface="Arial Rounded MT Bold"/>
              </a:rPr>
              <a:t>ISTRIBUTION</a:t>
            </a:r>
            <a:r>
              <a:rPr lang="es-MX" sz="2400" b="1" dirty="0" smtClean="0">
                <a:solidFill>
                  <a:srgbClr val="C00000"/>
                </a:solidFill>
                <a:latin typeface="Arial Rounded MT Bold"/>
                <a:cs typeface="Arial Rounded MT Bold"/>
              </a:rPr>
              <a:t> </a:t>
            </a:r>
            <a:r>
              <a:rPr lang="es-MX" b="1" dirty="0" smtClean="0">
                <a:solidFill>
                  <a:srgbClr val="C00000"/>
                </a:solidFill>
                <a:latin typeface="Arial Rounded MT Bold"/>
                <a:cs typeface="Arial Rounded MT Bold"/>
              </a:rPr>
              <a:t>OF THE </a:t>
            </a:r>
            <a:r>
              <a:rPr lang="es-MX" sz="2400" b="1" dirty="0" smtClean="0">
                <a:solidFill>
                  <a:srgbClr val="C00000"/>
                </a:solidFill>
                <a:latin typeface="Arial Rounded MT Bold"/>
                <a:cs typeface="Arial Rounded MT Bold"/>
              </a:rPr>
              <a:t>S&amp;T P</a:t>
            </a:r>
            <a:r>
              <a:rPr lang="es-MX" b="1" dirty="0" smtClean="0">
                <a:solidFill>
                  <a:srgbClr val="C00000"/>
                </a:solidFill>
                <a:latin typeface="Arial Rounded MT Bold"/>
                <a:cs typeface="Arial Rounded MT Bold"/>
              </a:rPr>
              <a:t>ERSONNEL</a:t>
            </a:r>
            <a:r>
              <a:rPr lang="es-MX" sz="2400" b="1" dirty="0" smtClean="0">
                <a:solidFill>
                  <a:srgbClr val="C00000"/>
                </a:solidFill>
                <a:latin typeface="Arial Rounded MT Bold"/>
                <a:cs typeface="Arial Rounded MT Bold"/>
              </a:rPr>
              <a:t> </a:t>
            </a:r>
          </a:p>
          <a:p>
            <a:pPr algn="r"/>
            <a:r>
              <a:rPr lang="es-MX" dirty="0" smtClean="0">
                <a:solidFill>
                  <a:srgbClr val="C00000"/>
                </a:solidFill>
                <a:latin typeface="Arial Rounded MT Bold"/>
                <a:cs typeface="Arial Rounded MT Bold"/>
              </a:rPr>
              <a:t>per Institution and Degree</a:t>
            </a:r>
            <a:endParaRPr lang="es-MX" dirty="0">
              <a:solidFill>
                <a:srgbClr val="C00000"/>
              </a:solidFill>
              <a:latin typeface="Arial Rounded MT Bold"/>
              <a:cs typeface="Arial Rounded MT Bold"/>
            </a:endParaRPr>
          </a:p>
        </p:txBody>
      </p:sp>
      <p:sp>
        <p:nvSpPr>
          <p:cNvPr id="2" name="TextBox 1"/>
          <p:cNvSpPr txBox="1"/>
          <p:nvPr/>
        </p:nvSpPr>
        <p:spPr>
          <a:xfrm>
            <a:off x="6070451" y="1341909"/>
            <a:ext cx="2336024" cy="1538883"/>
          </a:xfrm>
          <a:prstGeom prst="rect">
            <a:avLst/>
          </a:prstGeom>
          <a:noFill/>
        </p:spPr>
        <p:txBody>
          <a:bodyPr wrap="none" rtlCol="0">
            <a:spAutoFit/>
          </a:bodyPr>
          <a:lstStyle/>
          <a:p>
            <a:r>
              <a:rPr lang="en-US" sz="2000" b="1" baseline="30000" dirty="0" smtClean="0">
                <a:solidFill>
                  <a:srgbClr val="C00000"/>
                </a:solidFill>
                <a:latin typeface="Arial Rounded MT Bold"/>
                <a:cs typeface="Arial Rounded MT Bold"/>
              </a:rPr>
              <a:t>1</a:t>
            </a:r>
            <a:r>
              <a:rPr lang="en-US" sz="2000" dirty="0" smtClean="0">
                <a:solidFill>
                  <a:srgbClr val="C00000"/>
                </a:solidFill>
                <a:latin typeface="Arial Rounded MT Bold"/>
                <a:cs typeface="Arial Rounded MT Bold"/>
              </a:rPr>
              <a:t>CEMIESol</a:t>
            </a:r>
            <a:endParaRPr lang="en-US" dirty="0" smtClean="0">
              <a:latin typeface="Arial Rounded MT Bold"/>
              <a:cs typeface="Arial Rounded MT Bold"/>
            </a:endParaRPr>
          </a:p>
          <a:p>
            <a:r>
              <a:rPr lang="en-US" sz="2000" dirty="0" smtClean="0">
                <a:latin typeface="Arial Rounded MT Bold"/>
                <a:cs typeface="Arial Rounded MT Bold"/>
              </a:rPr>
              <a:t>Thematic Units</a:t>
            </a:r>
          </a:p>
          <a:p>
            <a:r>
              <a:rPr lang="en-US" baseline="30000" dirty="0" smtClean="0">
                <a:latin typeface="Arial Rounded MT Bold"/>
                <a:cs typeface="Arial Rounded MT Bold"/>
              </a:rPr>
              <a:t>2</a:t>
            </a:r>
            <a:r>
              <a:rPr lang="en-US" dirty="0" smtClean="0">
                <a:latin typeface="Arial Rounded MT Bold"/>
                <a:cs typeface="Arial Rounded MT Bold"/>
              </a:rPr>
              <a:t>Solar Thermal</a:t>
            </a:r>
          </a:p>
          <a:p>
            <a:r>
              <a:rPr lang="en-US" baseline="30000" dirty="0" smtClean="0">
                <a:latin typeface="Arial Rounded MT Bold"/>
                <a:cs typeface="Arial Rounded MT Bold"/>
              </a:rPr>
              <a:t>3</a:t>
            </a:r>
            <a:r>
              <a:rPr lang="en-US" dirty="0" smtClean="0">
                <a:latin typeface="Arial Rounded MT Bold"/>
                <a:cs typeface="Arial Rounded MT Bold"/>
              </a:rPr>
              <a:t>Solar Architecture</a:t>
            </a:r>
          </a:p>
          <a:p>
            <a:r>
              <a:rPr lang="en-US" baseline="30000" dirty="0" smtClean="0">
                <a:latin typeface="Arial Rounded MT Bold"/>
                <a:cs typeface="Arial Rounded MT Bold"/>
              </a:rPr>
              <a:t>4</a:t>
            </a:r>
            <a:r>
              <a:rPr lang="en-US" dirty="0" smtClean="0">
                <a:latin typeface="Arial Rounded MT Bold"/>
                <a:cs typeface="Arial Rounded MT Bold"/>
              </a:rPr>
              <a:t>Advanced PV</a:t>
            </a:r>
            <a:endParaRPr lang="en-US" dirty="0">
              <a:latin typeface="Arial Rounded MT Bold"/>
              <a:cs typeface="Arial Rounded MT Bold"/>
            </a:endParaRPr>
          </a:p>
        </p:txBody>
      </p:sp>
      <p:sp>
        <p:nvSpPr>
          <p:cNvPr id="6" name="Isosceles Triangle 5"/>
          <p:cNvSpPr/>
          <p:nvPr/>
        </p:nvSpPr>
        <p:spPr>
          <a:xfrm rot="16200000">
            <a:off x="5732736" y="5695777"/>
            <a:ext cx="720080" cy="565846"/>
          </a:xfrm>
          <a:prstGeom prst="triangle">
            <a:avLst>
              <a:gd name="adj" fmla="val 46832"/>
            </a:avLst>
          </a:prstGeom>
          <a:gradFill flip="none" rotWithShape="1">
            <a:gsLst>
              <a:gs pos="0">
                <a:srgbClr val="C00000"/>
              </a:gs>
              <a:gs pos="45000">
                <a:srgbClr val="FF7A00"/>
              </a:gs>
              <a:gs pos="70000">
                <a:srgbClr val="FF0300"/>
              </a:gs>
              <a:gs pos="100000">
                <a:srgbClr val="4D0808"/>
              </a:gs>
            </a:gsLst>
            <a:lin ang="10800000" scaled="1"/>
            <a:tileRec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7 Rectángulo"/>
          <p:cNvSpPr/>
          <p:nvPr/>
        </p:nvSpPr>
        <p:spPr>
          <a:xfrm>
            <a:off x="6406108" y="5551985"/>
            <a:ext cx="2429340" cy="830997"/>
          </a:xfrm>
          <a:prstGeom prst="rect">
            <a:avLst/>
          </a:prstGeom>
        </p:spPr>
        <p:txBody>
          <a:bodyPr wrap="square">
            <a:spAutoFit/>
          </a:bodyPr>
          <a:lstStyle/>
          <a:p>
            <a:r>
              <a:rPr lang="es-MX" sz="1600" b="1" dirty="0" smtClean="0"/>
              <a:t>Integrated Sustainable Urban Development:</a:t>
            </a:r>
          </a:p>
          <a:p>
            <a:r>
              <a:rPr lang="es-MX" sz="1600" b="1" dirty="0" err="1" smtClean="0"/>
              <a:t>Housing</a:t>
            </a:r>
            <a:r>
              <a:rPr lang="es-MX" sz="1600" b="1" dirty="0" smtClean="0"/>
              <a:t> Prototypes</a:t>
            </a:r>
            <a:endParaRPr lang="es-MX" sz="1600" b="1" dirty="0"/>
          </a:p>
        </p:txBody>
      </p:sp>
      <p:graphicFrame>
        <p:nvGraphicFramePr>
          <p:cNvPr id="9" name="8 Tabla"/>
          <p:cNvGraphicFramePr>
            <a:graphicFrameLocks noGrp="1"/>
          </p:cNvGraphicFramePr>
          <p:nvPr>
            <p:extLst>
              <p:ext uri="{D42A27DB-BD31-4B8C-83A1-F6EECF244321}">
                <p14:modId xmlns:p14="http://schemas.microsoft.com/office/powerpoint/2010/main" xmlns="" val="1814622005"/>
              </p:ext>
            </p:extLst>
          </p:nvPr>
        </p:nvGraphicFramePr>
        <p:xfrm>
          <a:off x="290949" y="1189096"/>
          <a:ext cx="5514109" cy="5536157"/>
        </p:xfrm>
        <a:graphic>
          <a:graphicData uri="http://schemas.openxmlformats.org/drawingml/2006/table">
            <a:tbl>
              <a:tblPr/>
              <a:tblGrid>
                <a:gridCol w="346360"/>
                <a:gridCol w="1139140"/>
                <a:gridCol w="799264"/>
                <a:gridCol w="645869"/>
                <a:gridCol w="645869"/>
                <a:gridCol w="645869"/>
                <a:gridCol w="645869"/>
                <a:gridCol w="645869"/>
              </a:tblGrid>
              <a:tr h="257837">
                <a:tc>
                  <a:txBody>
                    <a:bodyPr/>
                    <a:lstStyle/>
                    <a:p>
                      <a:pPr algn="ctr" rtl="0" fontAlgn="ctr"/>
                      <a:r>
                        <a:rPr lang="es-MX" sz="1100" b="1" i="0" u="none" strike="noStrike" dirty="0">
                          <a:solidFill>
                            <a:srgbClr val="FFFFFF"/>
                          </a:solidFill>
                          <a:latin typeface="Calibri"/>
                        </a:rPr>
                        <a:t>No.</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err="1">
                          <a:solidFill>
                            <a:srgbClr val="FFFFFF"/>
                          </a:solidFill>
                          <a:latin typeface="Calibri"/>
                        </a:rPr>
                        <a:t>Institutions</a:t>
                      </a:r>
                      <a:r>
                        <a:rPr lang="es-MX" sz="1200" b="1" i="0" u="none" strike="noStrike" dirty="0">
                          <a:solidFill>
                            <a:srgbClr val="FFFFFF"/>
                          </a:solidFill>
                          <a:latin typeface="Calibri"/>
                        </a:rPr>
                        <a:t>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a:solidFill>
                            <a:srgbClr val="FFFFFF"/>
                          </a:solidFill>
                          <a:latin typeface="Calibri"/>
                        </a:rPr>
                        <a:t>Total  </a:t>
                      </a:r>
                      <a:r>
                        <a:rPr lang="es-MX" sz="1200" b="1" i="0" u="none" strike="noStrike" dirty="0" err="1">
                          <a:solidFill>
                            <a:srgbClr val="FFFFFF"/>
                          </a:solidFill>
                          <a:latin typeface="Calibri"/>
                        </a:rPr>
                        <a:t>Participants</a:t>
                      </a:r>
                      <a:r>
                        <a:rPr lang="es-MX" sz="1200" b="1" i="0" u="none" strike="noStrike" dirty="0">
                          <a:solidFill>
                            <a:srgbClr val="FFFFFF"/>
                          </a:solidFill>
                          <a:latin typeface="Calibri"/>
                        </a:rPr>
                        <a:t>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err="1">
                          <a:solidFill>
                            <a:srgbClr val="FFFFFF"/>
                          </a:solidFill>
                          <a:latin typeface="Calibri"/>
                        </a:rPr>
                        <a:t>Posdoc</a:t>
                      </a:r>
                      <a:r>
                        <a:rPr lang="es-MX" sz="1200" b="1" i="0" u="none" strike="noStrike" dirty="0">
                          <a:solidFill>
                            <a:srgbClr val="FFFFFF"/>
                          </a:solidFill>
                          <a:latin typeface="Calibri"/>
                        </a:rPr>
                        <a:t>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err="1">
                          <a:solidFill>
                            <a:srgbClr val="FFFFFF"/>
                          </a:solidFill>
                          <a:latin typeface="Calibri"/>
                        </a:rPr>
                        <a:t>PhD</a:t>
                      </a:r>
                      <a:r>
                        <a:rPr lang="es-MX" sz="1200" b="1" i="0" u="none" strike="noStrike" dirty="0">
                          <a:solidFill>
                            <a:srgbClr val="FFFFFF"/>
                          </a:solidFill>
                          <a:latin typeface="Calibri"/>
                        </a:rPr>
                        <a:t>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a:solidFill>
                            <a:srgbClr val="FFFFFF"/>
                          </a:solidFill>
                          <a:latin typeface="Calibri"/>
                        </a:rPr>
                        <a:t>M.C.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smtClean="0">
                          <a:solidFill>
                            <a:srgbClr val="FFFFFF"/>
                          </a:solidFill>
                          <a:latin typeface="Calibri"/>
                        </a:rPr>
                        <a:t>Others</a:t>
                      </a:r>
                      <a:endParaRPr lang="es-MX" sz="1200" b="1" i="0" u="none" strike="noStrike" dirty="0">
                        <a:solidFill>
                          <a:srgbClr val="FFFFFF"/>
                        </a:solidFill>
                        <a:latin typeface="Calibri"/>
                      </a:endParaRP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c>
                  <a:txBody>
                    <a:bodyPr/>
                    <a:lstStyle/>
                    <a:p>
                      <a:pPr algn="ctr" rtl="0" fontAlgn="ctr"/>
                      <a:r>
                        <a:rPr lang="es-MX" sz="1200" b="1" i="0" u="none" strike="noStrike" dirty="0">
                          <a:solidFill>
                            <a:srgbClr val="FFFFFF"/>
                          </a:solidFill>
                          <a:latin typeface="Calibri"/>
                        </a:rPr>
                        <a:t>S.N.I.</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17375D"/>
                    </a:solidFill>
                  </a:tcPr>
                </a:tc>
              </a:tr>
              <a:tr h="171891">
                <a:tc>
                  <a:txBody>
                    <a:bodyPr/>
                    <a:lstStyle/>
                    <a:p>
                      <a:pPr algn="ctr" rtl="0" fontAlgn="b"/>
                      <a:r>
                        <a:rPr lang="es-MX" sz="1200" b="0" i="0" u="none" strike="noStrike" dirty="0">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FF0000"/>
                          </a:solidFill>
                          <a:latin typeface="Arial Rounded MT Bold"/>
                        </a:rPr>
                        <a:t>CIMAV</a:t>
                      </a:r>
                      <a:r>
                        <a:rPr lang="es-MX" sz="1400" b="1" i="0" u="none" strike="noStrike" baseline="30000" dirty="0">
                          <a:solidFill>
                            <a:srgbClr val="FF0000"/>
                          </a:solidFill>
                          <a:latin typeface="Arial Rounded MT Bold"/>
                        </a:rPr>
                        <a:t>1 </a:t>
                      </a:r>
                      <a:endParaRPr lang="es-MX" sz="1400" b="0" i="0" u="none" strike="noStrike" dirty="0">
                        <a:solidFill>
                          <a:srgbClr val="FF0000"/>
                        </a:solidFill>
                        <a:latin typeface="Arial Rounded MT Bold"/>
                      </a:endParaRP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63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41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9</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37</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891">
                <a:tc>
                  <a:txBody>
                    <a:bodyPr/>
                    <a:lstStyle/>
                    <a:p>
                      <a:pPr algn="ctr" rtl="0" fontAlgn="b"/>
                      <a:r>
                        <a:rPr lang="es-MX" sz="1200" b="0" i="0" u="none" strike="noStrike">
                          <a:solidFill>
                            <a:srgbClr val="000000"/>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FF0000"/>
                          </a:solidFill>
                          <a:latin typeface="Arial Rounded MT Bold"/>
                        </a:rPr>
                        <a:t>UABC</a:t>
                      </a:r>
                      <a:r>
                        <a:rPr lang="es-MX" sz="1400" b="1" i="0" u="none" strike="noStrike" baseline="30000" dirty="0">
                          <a:solidFill>
                            <a:srgbClr val="FF0000"/>
                          </a:solidFill>
                          <a:latin typeface="Arial Rounded MT Bold"/>
                        </a:rPr>
                        <a:t>2 </a:t>
                      </a:r>
                      <a:endParaRPr lang="es-MX" sz="1400" b="0" i="0" u="none" strike="noStrike" dirty="0">
                        <a:solidFill>
                          <a:srgbClr val="FF0000"/>
                        </a:solidFill>
                        <a:latin typeface="Arial Rounded MT Bold"/>
                      </a:endParaRP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48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40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7</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21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71891">
                <a:tc>
                  <a:txBody>
                    <a:bodyPr/>
                    <a:lstStyle/>
                    <a:p>
                      <a:pPr algn="ctr" rtl="0" fontAlgn="b"/>
                      <a:r>
                        <a:rPr lang="es-MX" sz="1200" b="0" i="0" u="none" strike="noStrike">
                          <a:solidFill>
                            <a:srgbClr val="000000"/>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0" u="none" strike="noStrike" dirty="0">
                          <a:solidFill>
                            <a:srgbClr val="FF0000"/>
                          </a:solidFill>
                          <a:latin typeface="Arial Rounded MT Bold"/>
                        </a:rPr>
                        <a:t>UASLP</a:t>
                      </a:r>
                      <a:r>
                        <a:rPr lang="es-MX" sz="1400" b="1" i="0" u="none" strike="noStrike" baseline="30000" dirty="0">
                          <a:solidFill>
                            <a:srgbClr val="FF0000"/>
                          </a:solidFill>
                          <a:latin typeface="Arial Rounded MT Bold"/>
                        </a:rPr>
                        <a:t>3 </a:t>
                      </a:r>
                      <a:endParaRPr lang="es-MX" sz="1400" b="0" i="0" u="none" strike="noStrike" dirty="0">
                        <a:solidFill>
                          <a:srgbClr val="FF0000"/>
                        </a:solidFill>
                        <a:latin typeface="Arial Rounded MT Bold"/>
                      </a:endParaRP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dirty="0">
                          <a:solidFill>
                            <a:srgbClr val="000000"/>
                          </a:solidFill>
                          <a:latin typeface="Arial Rounded MT Bold"/>
                        </a:rPr>
                        <a:t>22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20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UTD</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14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UACH</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9</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CIATEC</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3474">
                <a:tc>
                  <a:txBody>
                    <a:bodyPr/>
                    <a:lstStyle/>
                    <a:p>
                      <a:pPr algn="ctr" rtl="0" fontAlgn="b"/>
                      <a:r>
                        <a:rPr lang="es-MX" sz="1200" b="0" i="0" u="none" strike="noStrike">
                          <a:solidFill>
                            <a:srgbClr val="000000"/>
                          </a:solidFill>
                          <a:latin typeface="Arial Rounded MT Bold"/>
                        </a:rPr>
                        <a:t>7</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CINVESTAV</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CIDETEQ</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9</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UAZMG</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CIDESI</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ITCH</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UACJ</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UTCH</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7</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COMIMSA</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UANL</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16</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CIQA</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17</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ITCH II </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18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UAQ</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368338">
                <a:tc>
                  <a:txBody>
                    <a:bodyPr/>
                    <a:lstStyle/>
                    <a:p>
                      <a:pPr algn="ctr" rtl="0" fontAlgn="b"/>
                      <a:r>
                        <a:rPr lang="es-MX" sz="1200" b="0" i="0" u="none" strike="noStrike">
                          <a:solidFill>
                            <a:srgbClr val="000000"/>
                          </a:solidFill>
                          <a:latin typeface="Arial Rounded MT Bold"/>
                        </a:rPr>
                        <a:t>19</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CIIDIR DURANGO</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28918">
                <a:tc>
                  <a:txBody>
                    <a:bodyPr/>
                    <a:lstStyle/>
                    <a:p>
                      <a:pPr algn="ctr" rtl="0" fontAlgn="b"/>
                      <a:r>
                        <a:rPr lang="es-MX" sz="1200" b="0" i="0" u="none" strike="noStrike">
                          <a:solidFill>
                            <a:srgbClr val="000000"/>
                          </a:solidFill>
                          <a:latin typeface="Arial Rounded MT Bold"/>
                        </a:rPr>
                        <a:t>20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984807"/>
                          </a:solidFill>
                          <a:latin typeface="Arial Rounded MT Bold"/>
                        </a:rPr>
                        <a:t>ITESM</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dirty="0">
                          <a:solidFill>
                            <a:srgbClr val="595959"/>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200" b="0" i="0" u="none" strike="noStrike">
                          <a:solidFill>
                            <a:srgbClr val="595959"/>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644592">
                <a:tc>
                  <a:txBody>
                    <a:bodyPr/>
                    <a:lstStyle/>
                    <a:p>
                      <a:pPr algn="ctr" rtl="0" fontAlgn="b"/>
                      <a:r>
                        <a:rPr lang="es-MX" sz="1200" b="0" i="0" u="none" strike="noStrike">
                          <a:solidFill>
                            <a:srgbClr val="000000"/>
                          </a:solidFill>
                          <a:latin typeface="Arial Rounded MT Bold"/>
                        </a:rPr>
                        <a:t>21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n-US" sz="1200" b="0" i="0" u="none" strike="noStrike">
                          <a:solidFill>
                            <a:srgbClr val="FF0000"/>
                          </a:solidFill>
                          <a:latin typeface="Arial Rounded MT Bold"/>
                        </a:rPr>
                        <a:t>Sustainable Housing Cluster of Nuevo León </a:t>
                      </a:r>
                      <a:r>
                        <a:rPr lang="en-US" sz="1200" b="1" i="0" u="none" strike="noStrike" baseline="30000">
                          <a:solidFill>
                            <a:srgbClr val="FF0000"/>
                          </a:solidFill>
                          <a:latin typeface="Arial Rounded MT Bold"/>
                        </a:rPr>
                        <a:t>4 </a:t>
                      </a:r>
                      <a:endParaRPr lang="en-US" sz="1200" b="0" i="0" u="none" strike="noStrike">
                        <a:solidFill>
                          <a:srgbClr val="FF0000"/>
                        </a:solidFill>
                        <a:latin typeface="Arial Rounded MT Bold"/>
                      </a:endParaRP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a:solidFill>
                            <a:srgbClr val="000000"/>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dirty="0">
                          <a:solidFill>
                            <a:srgbClr val="000000"/>
                          </a:solidFill>
                          <a:latin typeface="Arial Rounded MT Bold"/>
                        </a:rPr>
                        <a:t>1</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marL="0" algn="ctr" defTabSz="457200" rtl="0" eaLnBrk="1" fontAlgn="ctr" latinLnBrk="0" hangingPunct="1"/>
                      <a:r>
                        <a:rPr lang="es-MX" sz="1400" b="0" i="1" u="none" strike="noStrike" kern="1200" dirty="0">
                          <a:solidFill>
                            <a:srgbClr val="000000"/>
                          </a:solidFill>
                          <a:latin typeface="Arial Rounded MT Bold"/>
                          <a:ea typeface="+mn-ea"/>
                          <a:cs typeface="+mn-cs"/>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1400" b="0" i="1" u="none" strike="noStrike" dirty="0">
                          <a:solidFill>
                            <a:srgbClr val="000000"/>
                          </a:solidFill>
                          <a:latin typeface="Arial Rounded MT Bold"/>
                        </a:rPr>
                        <a:t>0</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90308">
                <a:tc>
                  <a:txBody>
                    <a:bodyPr/>
                    <a:lstStyle/>
                    <a:p>
                      <a:pPr algn="ctr" fontAlgn="ctr"/>
                      <a:r>
                        <a:rPr lang="es-MX" sz="1200" b="0" i="0" u="none" strike="noStrike">
                          <a:solidFill>
                            <a:srgbClr val="000000"/>
                          </a:solidFill>
                          <a:latin typeface="Arial Rounded MT Bold"/>
                        </a:rPr>
                        <a:t> </a:t>
                      </a:r>
                    </a:p>
                  </a:txBody>
                  <a:tcPr marL="6139" marR="6139" marT="6139" marB="0" anchor="ctr">
                    <a:lnL>
                      <a:noFill/>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a:noFill/>
                    </a:lnB>
                  </a:tcPr>
                </a:tc>
                <a:tc>
                  <a:txBody>
                    <a:bodyPr/>
                    <a:lstStyle/>
                    <a:p>
                      <a:pPr algn="ctr" rtl="0" fontAlgn="ctr"/>
                      <a:r>
                        <a:rPr lang="es-MX" sz="2400" b="0" i="0" u="none" strike="noStrike">
                          <a:solidFill>
                            <a:srgbClr val="FF0000"/>
                          </a:solidFill>
                          <a:latin typeface="Arial Rounded MT Bold"/>
                        </a:rPr>
                        <a:t>Total</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a:solidFill>
                            <a:srgbClr val="000000"/>
                          </a:solidFill>
                          <a:latin typeface="Arial Rounded MT Bold"/>
                        </a:rPr>
                        <a:t>268</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a:solidFill>
                            <a:srgbClr val="000000"/>
                          </a:solidFill>
                          <a:latin typeface="Arial Rounded MT Bold"/>
                        </a:rPr>
                        <a:t>12</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a:solidFill>
                            <a:srgbClr val="000000"/>
                          </a:solidFill>
                          <a:latin typeface="Arial Rounded MT Bold"/>
                        </a:rPr>
                        <a:t>173</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dirty="0">
                          <a:solidFill>
                            <a:srgbClr val="000000"/>
                          </a:solidFill>
                          <a:latin typeface="Arial Rounded MT Bold"/>
                        </a:rPr>
                        <a:t>49</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kern="1200" dirty="0">
                          <a:solidFill>
                            <a:srgbClr val="000000"/>
                          </a:solidFill>
                          <a:latin typeface="Arial Rounded MT Bold"/>
                          <a:ea typeface="+mn-ea"/>
                          <a:cs typeface="+mn-cs"/>
                        </a:rPr>
                        <a:t>34</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rtl="0" fontAlgn="ctr"/>
                      <a:r>
                        <a:rPr lang="es-MX" sz="2400" b="0" i="0" u="none" strike="noStrike" dirty="0">
                          <a:solidFill>
                            <a:srgbClr val="000000"/>
                          </a:solidFill>
                          <a:latin typeface="Arial Rounded MT Bold"/>
                        </a:rPr>
                        <a:t>135</a:t>
                      </a:r>
                    </a:p>
                  </a:txBody>
                  <a:tcPr marL="6139" marR="6139" marT="6139"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10" name="TextBox 9"/>
          <p:cNvSpPr txBox="1"/>
          <p:nvPr/>
        </p:nvSpPr>
        <p:spPr>
          <a:xfrm>
            <a:off x="5798912" y="3055752"/>
            <a:ext cx="3332692" cy="2492990"/>
          </a:xfrm>
          <a:prstGeom prst="rect">
            <a:avLst/>
          </a:prstGeom>
          <a:noFill/>
        </p:spPr>
        <p:txBody>
          <a:bodyPr wrap="square" rtlCol="0" anchor="ctr">
            <a:spAutoFit/>
          </a:bodyPr>
          <a:lstStyle/>
          <a:p>
            <a:pPr marL="92075" indent="-92075" fontAlgn="b">
              <a:buFont typeface="Arial"/>
              <a:buChar char="•"/>
            </a:pPr>
            <a:r>
              <a:rPr lang="en-US" sz="1200" dirty="0">
                <a:latin typeface="Arial Rounded MT Bold"/>
                <a:cs typeface="Arial Rounded MT Bold"/>
              </a:rPr>
              <a:t>Participants in this project represent a 60% of the total enrollment of the CONACYT – Thematic Research Network in “Energy Resources</a:t>
            </a:r>
            <a:r>
              <a:rPr lang="en-US" sz="1200" dirty="0" smtClean="0">
                <a:latin typeface="Arial Rounded MT Bold"/>
                <a:cs typeface="Arial Rounded MT Bold"/>
              </a:rPr>
              <a:t>”</a:t>
            </a:r>
          </a:p>
          <a:p>
            <a:pPr marL="92075" indent="-92075" fontAlgn="b">
              <a:buFont typeface="Arial"/>
              <a:buChar char="•"/>
            </a:pPr>
            <a:endParaRPr lang="en-US" sz="1200" dirty="0">
              <a:latin typeface="Arial Rounded MT Bold"/>
              <a:cs typeface="Arial Rounded MT Bold"/>
            </a:endParaRPr>
          </a:p>
          <a:p>
            <a:pPr marL="92075" indent="-92075" fontAlgn="b">
              <a:buFont typeface="Arial"/>
              <a:buChar char="•"/>
            </a:pPr>
            <a:endParaRPr lang="en-US" sz="1200" dirty="0">
              <a:latin typeface="Arial Rounded MT Bold"/>
              <a:cs typeface="Arial Rounded MT Bold"/>
            </a:endParaRPr>
          </a:p>
          <a:p>
            <a:pPr marL="92075" indent="-92075" fontAlgn="b">
              <a:buFont typeface="Arial"/>
              <a:buChar char="•"/>
            </a:pPr>
            <a:r>
              <a:rPr lang="en-US" sz="1200" dirty="0" smtClean="0">
                <a:latin typeface="Arial Rounded MT Bold"/>
                <a:cs typeface="Arial Rounded MT Bold"/>
              </a:rPr>
              <a:t>2,773 Researchers belong to the S.N.I. National Researcher System (Engineering, Science &amp; Technology research areas) 135 (5%) from these specific areas have a participation in                 this CEMIE-Sol project</a:t>
            </a:r>
          </a:p>
          <a:p>
            <a:pPr marL="92075" indent="-92075" fontAlgn="b">
              <a:buFont typeface="Arial"/>
              <a:buChar char="•"/>
            </a:pPr>
            <a:endParaRPr lang="en-US" sz="1200" dirty="0" smtClean="0">
              <a:latin typeface="Arial Rounded MT Bold"/>
              <a:cs typeface="Arial Rounded MT Bold"/>
            </a:endParaRPr>
          </a:p>
        </p:txBody>
      </p:sp>
      <p:sp>
        <p:nvSpPr>
          <p:cNvPr id="4" name="Oval 3"/>
          <p:cNvSpPr/>
          <p:nvPr/>
        </p:nvSpPr>
        <p:spPr>
          <a:xfrm>
            <a:off x="1755911" y="6360896"/>
            <a:ext cx="861391" cy="3241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Arrow Connector 6"/>
          <p:cNvCxnSpPr/>
          <p:nvPr/>
        </p:nvCxnSpPr>
        <p:spPr>
          <a:xfrm flipV="1">
            <a:off x="2396435" y="3865217"/>
            <a:ext cx="3674016" cy="2473523"/>
          </a:xfrm>
          <a:prstGeom prst="straightConnector1">
            <a:avLst/>
          </a:prstGeom>
          <a:ln w="6350">
            <a:tailEnd type="arrow"/>
          </a:ln>
        </p:spPr>
        <p:style>
          <a:lnRef idx="2">
            <a:schemeClr val="accent1"/>
          </a:lnRef>
          <a:fillRef idx="0">
            <a:schemeClr val="accent1"/>
          </a:fillRef>
          <a:effectRef idx="1">
            <a:schemeClr val="accent1"/>
          </a:effectRef>
          <a:fontRef idx="minor">
            <a:schemeClr val="tx1"/>
          </a:fontRef>
        </p:style>
      </p:cxnSp>
      <p:sp>
        <p:nvSpPr>
          <p:cNvPr id="11" name="Oval 10"/>
          <p:cNvSpPr/>
          <p:nvPr/>
        </p:nvSpPr>
        <p:spPr>
          <a:xfrm>
            <a:off x="5124173" y="6347651"/>
            <a:ext cx="718810" cy="324159"/>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5455478" y="5300869"/>
            <a:ext cx="839305" cy="1059957"/>
          </a:xfrm>
          <a:prstGeom prst="straightConnector1">
            <a:avLst/>
          </a:prstGeom>
          <a:ln w="6350">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134236299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3905" name="Imagen 3" descr="Captura de pantalla 2014-02-04 a la(s) 19.30.16.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03200" y="0"/>
            <a:ext cx="87328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38053191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29" name="Imagen 3" descr="Captura de pantalla 2014-02-04 a la(s) 19.30.38.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65100" y="0"/>
            <a:ext cx="87915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24590609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5953" name="Imagen 3" descr="Captura de pantalla 2014-02-04 a la(s) 19.30.49.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7800" y="0"/>
            <a:ext cx="8780463"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129838917"/>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7" name="Imagen 3" descr="Captura de pantalla 2014-02-04 a la(s) 19.30.58.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14300"/>
            <a:ext cx="9144000" cy="662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30143378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2"/>
          <p:cNvSpPr>
            <a:spLocks noChangeArrowheads="1"/>
          </p:cNvSpPr>
          <p:nvPr/>
        </p:nvSpPr>
        <p:spPr bwMode="auto">
          <a:xfrm>
            <a:off x="177800" y="5828623"/>
            <a:ext cx="1723899" cy="276981"/>
          </a:xfrm>
          <a:prstGeom prst="rect">
            <a:avLst/>
          </a:prstGeom>
          <a:noFill/>
          <a:ln w="9525">
            <a:noFill/>
            <a:miter lim="800000"/>
            <a:headEnd/>
            <a:tailEnd/>
          </a:ln>
          <a:effectLst/>
        </p:spPr>
        <p:txBody>
          <a:bodyPr wrap="none" lIns="91423" tIns="45711" rIns="91423" bIns="45711">
            <a:spAutoFit/>
          </a:bodyPr>
          <a:lstStyle/>
          <a:p>
            <a:pPr>
              <a:defRPr/>
            </a:pPr>
            <a:r>
              <a:rPr lang="en-US" sz="1200" b="1" i="1" dirty="0">
                <a:solidFill>
                  <a:srgbClr val="A50021"/>
                </a:solidFill>
                <a:effectLst>
                  <a:outerShdw blurRad="38100" dist="38100" dir="2700000" algn="tl">
                    <a:srgbClr val="C0C0C0"/>
                  </a:outerShdw>
                </a:effectLst>
              </a:rPr>
              <a:t>JEOL-2200FS HR-FE-TEM</a:t>
            </a:r>
            <a:endParaRPr lang="es-ES" sz="1200" b="1" i="1" dirty="0">
              <a:solidFill>
                <a:srgbClr val="A50021"/>
              </a:solidFill>
              <a:effectLst>
                <a:outerShdw blurRad="38100" dist="38100" dir="2700000" algn="tl">
                  <a:srgbClr val="C0C0C0"/>
                </a:outerShdw>
              </a:effectLst>
            </a:endParaRPr>
          </a:p>
        </p:txBody>
      </p:sp>
      <p:pic>
        <p:nvPicPr>
          <p:cNvPr id="20483" name="Picture 4"/>
          <p:cNvPicPr>
            <a:picLocks noChangeAspect="1" noChangeArrowheads="1"/>
          </p:cNvPicPr>
          <p:nvPr/>
        </p:nvPicPr>
        <p:blipFill>
          <a:blip r:embed="rId3" cstate="print">
            <a:lum bright="6000" contrast="6000"/>
            <a:extLst>
              <a:ext uri="{28A0092B-C50C-407E-A947-70E740481C1C}">
                <a14:useLocalDpi xmlns:a14="http://schemas.microsoft.com/office/drawing/2010/main" xmlns="" val="0"/>
              </a:ext>
            </a:extLst>
          </a:blip>
          <a:srcRect/>
          <a:stretch>
            <a:fillRect/>
          </a:stretch>
        </p:blipFill>
        <p:spPr bwMode="auto">
          <a:xfrm>
            <a:off x="2914650" y="1886861"/>
            <a:ext cx="2160588" cy="1971675"/>
          </a:xfrm>
          <a:prstGeom prst="rect">
            <a:avLst/>
          </a:prstGeom>
          <a:noFill/>
          <a:ln w="9525">
            <a:noFill/>
            <a:miter lim="800000"/>
            <a:headEnd/>
            <a:tailEnd/>
          </a:ln>
        </p:spPr>
      </p:pic>
      <p:sp>
        <p:nvSpPr>
          <p:cNvPr id="37893" name="Rectangle 5"/>
          <p:cNvSpPr>
            <a:spLocks noChangeArrowheads="1"/>
          </p:cNvSpPr>
          <p:nvPr/>
        </p:nvSpPr>
        <p:spPr bwMode="auto">
          <a:xfrm>
            <a:off x="3108325" y="3915686"/>
            <a:ext cx="1725613" cy="274637"/>
          </a:xfrm>
          <a:prstGeom prst="rect">
            <a:avLst/>
          </a:prstGeom>
          <a:noFill/>
          <a:ln w="9525">
            <a:noFill/>
            <a:miter lim="800000"/>
            <a:headEnd/>
            <a:tailEnd/>
          </a:ln>
          <a:effectLst/>
        </p:spPr>
        <p:txBody>
          <a:bodyPr wrap="none" lIns="91423" tIns="45711" rIns="91423" bIns="45711">
            <a:spAutoFit/>
          </a:bodyPr>
          <a:lstStyle/>
          <a:p>
            <a:pPr algn="l">
              <a:defRPr/>
            </a:pPr>
            <a:r>
              <a:rPr lang="es-ES" sz="1200" b="1" i="1" u="none" dirty="0">
                <a:solidFill>
                  <a:srgbClr val="A50021"/>
                </a:solidFill>
                <a:effectLst>
                  <a:outerShdw blurRad="38100" dist="38100" dir="2700000" algn="tl">
                    <a:srgbClr val="C0C0C0"/>
                  </a:outerShdw>
                </a:effectLst>
              </a:rPr>
              <a:t>PHILIPS CM-200 TEM</a:t>
            </a:r>
          </a:p>
        </p:txBody>
      </p:sp>
      <p:sp>
        <p:nvSpPr>
          <p:cNvPr id="20486" name="Text Box 7"/>
          <p:cNvSpPr txBox="1">
            <a:spLocks noChangeArrowheads="1"/>
          </p:cNvSpPr>
          <p:nvPr/>
        </p:nvSpPr>
        <p:spPr bwMode="auto">
          <a:xfrm>
            <a:off x="935113" y="330147"/>
            <a:ext cx="5041900" cy="364890"/>
          </a:xfrm>
          <a:prstGeom prst="rect">
            <a:avLst/>
          </a:prstGeom>
          <a:noFill/>
          <a:ln w="9525">
            <a:noFill/>
            <a:miter lim="800000"/>
            <a:headEnd/>
            <a:tailEnd/>
          </a:ln>
        </p:spPr>
        <p:txBody>
          <a:bodyPr lIns="91423" tIns="45711" rIns="91423" bIns="45711">
            <a:spAutoFit/>
          </a:bodyPr>
          <a:lstStyle/>
          <a:p>
            <a:pPr algn="l">
              <a:lnSpc>
                <a:spcPct val="70000"/>
              </a:lnSpc>
              <a:spcBef>
                <a:spcPct val="50000"/>
              </a:spcBef>
            </a:pPr>
            <a:r>
              <a:rPr lang="en-US" sz="2400" b="1" dirty="0" err="1">
                <a:ln w="12700">
                  <a:noFill/>
                  <a:prstDash val="solid"/>
                </a:ln>
                <a:solidFill>
                  <a:srgbClr val="003366"/>
                </a:solidFill>
                <a:effectLst>
                  <a:outerShdw blurRad="41275" dist="20320" dir="1800000" algn="tl" rotWithShape="0">
                    <a:srgbClr val="000000">
                      <a:alpha val="40000"/>
                    </a:srgbClr>
                  </a:outerShdw>
                </a:effectLst>
              </a:rPr>
              <a:t>Laboratorio</a:t>
            </a:r>
            <a:r>
              <a:rPr lang="en-US" sz="2400" dirty="0" smtClean="0">
                <a:solidFill>
                  <a:srgbClr val="003366"/>
                </a:solidFill>
                <a:latin typeface="Arial Black" pitchFamily="34" charset="0"/>
              </a:rPr>
              <a:t> </a:t>
            </a:r>
            <a:r>
              <a:rPr lang="en-US" sz="2400" b="1" dirty="0">
                <a:ln w="12700">
                  <a:noFill/>
                  <a:prstDash val="solid"/>
                </a:ln>
                <a:solidFill>
                  <a:srgbClr val="003366"/>
                </a:solidFill>
                <a:effectLst>
                  <a:outerShdw blurRad="41275" dist="20320" dir="1800000" algn="tl" rotWithShape="0">
                    <a:srgbClr val="000000">
                      <a:alpha val="40000"/>
                    </a:srgbClr>
                  </a:outerShdw>
                </a:effectLst>
              </a:rPr>
              <a:t>de </a:t>
            </a:r>
            <a:r>
              <a:rPr lang="en-US" sz="2400" b="1" dirty="0" err="1">
                <a:ln w="12700">
                  <a:noFill/>
                  <a:prstDash val="solid"/>
                </a:ln>
                <a:solidFill>
                  <a:srgbClr val="003366"/>
                </a:solidFill>
                <a:effectLst>
                  <a:outerShdw blurRad="41275" dist="20320" dir="1800000" algn="tl" rotWithShape="0">
                    <a:srgbClr val="000000">
                      <a:alpha val="40000"/>
                    </a:srgbClr>
                  </a:outerShdw>
                </a:effectLst>
              </a:rPr>
              <a:t>Microscopía</a:t>
            </a:r>
            <a:endParaRPr lang="en-US" sz="2400" b="1" dirty="0">
              <a:ln w="12700">
                <a:noFill/>
                <a:prstDash val="solid"/>
              </a:ln>
              <a:solidFill>
                <a:srgbClr val="003366"/>
              </a:solidFill>
              <a:effectLst>
                <a:outerShdw blurRad="41275" dist="20320" dir="1800000" algn="tl" rotWithShape="0">
                  <a:srgbClr val="000000">
                    <a:alpha val="40000"/>
                  </a:srgbClr>
                </a:outerShdw>
              </a:effectLst>
            </a:endParaRPr>
          </a:p>
        </p:txBody>
      </p:sp>
      <p:pic>
        <p:nvPicPr>
          <p:cNvPr id="20487" name="Picture 8"/>
          <p:cNvPicPr>
            <a:picLocks noChangeAspect="1" noChangeArrowheads="1"/>
          </p:cNvPicPr>
          <p:nvPr/>
        </p:nvPicPr>
        <p:blipFill>
          <a:blip r:embed="rId4" cstate="print">
            <a:lum bright="12000" contrast="6000"/>
            <a:extLst>
              <a:ext uri="{28A0092B-C50C-407E-A947-70E740481C1C}">
                <a14:useLocalDpi xmlns:a14="http://schemas.microsoft.com/office/drawing/2010/main" xmlns="" val="0"/>
              </a:ext>
            </a:extLst>
          </a:blip>
          <a:srcRect/>
          <a:stretch>
            <a:fillRect/>
          </a:stretch>
        </p:blipFill>
        <p:spPr bwMode="auto">
          <a:xfrm>
            <a:off x="7269163" y="1886861"/>
            <a:ext cx="1695450" cy="1943100"/>
          </a:xfrm>
          <a:prstGeom prst="rect">
            <a:avLst/>
          </a:prstGeom>
          <a:noFill/>
          <a:ln w="9525">
            <a:noFill/>
            <a:miter lim="800000"/>
            <a:headEnd/>
            <a:tailEnd/>
          </a:ln>
        </p:spPr>
      </p:pic>
      <p:sp>
        <p:nvSpPr>
          <p:cNvPr id="37897" name="Rectangle 9"/>
          <p:cNvSpPr>
            <a:spLocks noChangeArrowheads="1"/>
          </p:cNvSpPr>
          <p:nvPr/>
        </p:nvSpPr>
        <p:spPr bwMode="auto">
          <a:xfrm>
            <a:off x="7281863" y="3915686"/>
            <a:ext cx="1682750" cy="274637"/>
          </a:xfrm>
          <a:prstGeom prst="rect">
            <a:avLst/>
          </a:prstGeom>
          <a:noFill/>
          <a:ln w="9525">
            <a:noFill/>
            <a:miter lim="800000"/>
            <a:headEnd/>
            <a:tailEnd/>
          </a:ln>
          <a:effectLst/>
        </p:spPr>
        <p:txBody>
          <a:bodyPr wrap="none" lIns="91423" tIns="45711" rIns="91423" bIns="45711">
            <a:spAutoFit/>
          </a:bodyPr>
          <a:lstStyle/>
          <a:p>
            <a:pPr algn="l">
              <a:defRPr/>
            </a:pPr>
            <a:r>
              <a:rPr lang="en-US" sz="1200" b="1" i="1" u="none">
                <a:solidFill>
                  <a:srgbClr val="A50021"/>
                </a:solidFill>
                <a:effectLst>
                  <a:outerShdw blurRad="38100" dist="38100" dir="2700000" algn="tl">
                    <a:srgbClr val="C0C0C0"/>
                  </a:outerShdw>
                </a:effectLst>
              </a:rPr>
              <a:t>JEOL-7401F FE-SEM</a:t>
            </a:r>
            <a:endParaRPr lang="es-ES" sz="1200" b="1" i="1" u="none">
              <a:solidFill>
                <a:srgbClr val="A50021"/>
              </a:solidFill>
              <a:effectLst>
                <a:outerShdw blurRad="38100" dist="38100" dir="2700000" algn="tl">
                  <a:srgbClr val="C0C0C0"/>
                </a:outerShdw>
              </a:effectLst>
            </a:endParaRPr>
          </a:p>
        </p:txBody>
      </p:sp>
      <p:pic>
        <p:nvPicPr>
          <p:cNvPr id="20489" name="Picture 10"/>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7235825" y="4245886"/>
            <a:ext cx="1728788" cy="1584325"/>
          </a:xfrm>
          <a:prstGeom prst="rect">
            <a:avLst/>
          </a:prstGeom>
          <a:noFill/>
          <a:ln w="9525">
            <a:noFill/>
            <a:miter lim="800000"/>
            <a:headEnd/>
            <a:tailEnd/>
          </a:ln>
        </p:spPr>
      </p:pic>
      <p:sp>
        <p:nvSpPr>
          <p:cNvPr id="20490" name="Rectangle 11"/>
          <p:cNvSpPr>
            <a:spLocks noChangeArrowheads="1"/>
          </p:cNvSpPr>
          <p:nvPr/>
        </p:nvSpPr>
        <p:spPr bwMode="auto">
          <a:xfrm>
            <a:off x="7308850" y="5847673"/>
            <a:ext cx="1638300" cy="461647"/>
          </a:xfrm>
          <a:prstGeom prst="rect">
            <a:avLst/>
          </a:prstGeom>
          <a:noFill/>
          <a:ln w="9525">
            <a:noFill/>
            <a:miter lim="800000"/>
            <a:headEnd/>
            <a:tailEnd/>
          </a:ln>
        </p:spPr>
        <p:txBody>
          <a:bodyPr lIns="91423" tIns="45711" rIns="91423" bIns="45711">
            <a:spAutoFit/>
          </a:bodyPr>
          <a:lstStyle/>
          <a:p>
            <a:pPr>
              <a:defRPr/>
            </a:pPr>
            <a:r>
              <a:rPr lang="en-US" sz="1200" b="1" i="1" dirty="0">
                <a:solidFill>
                  <a:srgbClr val="A50021"/>
                </a:solidFill>
                <a:effectLst>
                  <a:outerShdw blurRad="38100" dist="38100" dir="2700000" algn="tl">
                    <a:srgbClr val="C0C0C0"/>
                  </a:outerShdw>
                </a:effectLst>
              </a:rPr>
              <a:t>Nova 200 </a:t>
            </a:r>
            <a:r>
              <a:rPr lang="en-US" sz="1200" b="1" i="1" dirty="0" err="1">
                <a:solidFill>
                  <a:srgbClr val="A50021"/>
                </a:solidFill>
                <a:effectLst>
                  <a:outerShdw blurRad="38100" dist="38100" dir="2700000" algn="tl">
                    <a:srgbClr val="C0C0C0"/>
                  </a:outerShdw>
                </a:effectLst>
              </a:rPr>
              <a:t>NanoSEM</a:t>
            </a:r>
            <a:r>
              <a:rPr lang="en-US" sz="1200" b="1" i="1" dirty="0">
                <a:solidFill>
                  <a:srgbClr val="A50021"/>
                </a:solidFill>
                <a:effectLst>
                  <a:outerShdw blurRad="38100" dist="38100" dir="2700000" algn="tl">
                    <a:srgbClr val="C0C0C0"/>
                  </a:outerShdw>
                </a:effectLst>
              </a:rPr>
              <a:t> </a:t>
            </a:r>
          </a:p>
          <a:p>
            <a:pPr algn="ctr">
              <a:defRPr/>
            </a:pPr>
            <a:r>
              <a:rPr lang="en-US" sz="1200" b="1" i="1" dirty="0">
                <a:solidFill>
                  <a:srgbClr val="A50021"/>
                </a:solidFill>
                <a:effectLst>
                  <a:outerShdw blurRad="38100" dist="38100" dir="2700000" algn="tl">
                    <a:srgbClr val="C0C0C0"/>
                  </a:outerShdw>
                </a:effectLst>
              </a:rPr>
              <a:t>HR-FE-SEM</a:t>
            </a:r>
            <a:endParaRPr lang="es-ES" sz="1200" b="1" i="1" dirty="0">
              <a:solidFill>
                <a:srgbClr val="A50021"/>
              </a:solidFill>
              <a:effectLst>
                <a:outerShdw blurRad="38100" dist="38100" dir="2700000" algn="tl">
                  <a:srgbClr val="C0C0C0"/>
                </a:outerShdw>
              </a:effectLst>
            </a:endParaRPr>
          </a:p>
        </p:txBody>
      </p:sp>
      <p:pic>
        <p:nvPicPr>
          <p:cNvPr id="20491" name="Picture 12"/>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5219700" y="1886861"/>
            <a:ext cx="1944688" cy="1943100"/>
          </a:xfrm>
          <a:prstGeom prst="rect">
            <a:avLst/>
          </a:prstGeom>
          <a:noFill/>
          <a:ln w="9525">
            <a:noFill/>
            <a:miter lim="800000"/>
            <a:headEnd/>
            <a:tailEnd/>
          </a:ln>
        </p:spPr>
      </p:pic>
      <p:sp>
        <p:nvSpPr>
          <p:cNvPr id="37901" name="Rectangle 13"/>
          <p:cNvSpPr>
            <a:spLocks noChangeArrowheads="1"/>
          </p:cNvSpPr>
          <p:nvPr/>
        </p:nvSpPr>
        <p:spPr bwMode="auto">
          <a:xfrm>
            <a:off x="5337175" y="3902986"/>
            <a:ext cx="1495425" cy="274637"/>
          </a:xfrm>
          <a:prstGeom prst="rect">
            <a:avLst/>
          </a:prstGeom>
          <a:noFill/>
          <a:ln w="9525">
            <a:noFill/>
            <a:miter lim="800000"/>
            <a:headEnd/>
            <a:tailEnd/>
          </a:ln>
          <a:effectLst/>
        </p:spPr>
        <p:txBody>
          <a:bodyPr wrap="none" lIns="91423" tIns="45711" rIns="91423" bIns="45711">
            <a:spAutoFit/>
          </a:bodyPr>
          <a:lstStyle/>
          <a:p>
            <a:pPr algn="l">
              <a:defRPr/>
            </a:pPr>
            <a:r>
              <a:rPr lang="es-ES" sz="1200" b="1" i="1" u="none">
                <a:solidFill>
                  <a:srgbClr val="A50021"/>
                </a:solidFill>
                <a:effectLst>
                  <a:outerShdw blurRad="38100" dist="38100" dir="2700000" algn="tl">
                    <a:srgbClr val="C0C0C0"/>
                  </a:outerShdw>
                </a:effectLst>
              </a:rPr>
              <a:t>JSM 5800-LV SEM</a:t>
            </a:r>
          </a:p>
        </p:txBody>
      </p:sp>
      <p:pic>
        <p:nvPicPr>
          <p:cNvPr id="20493" name="Picture 14"/>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2914650" y="4226836"/>
            <a:ext cx="1449388" cy="1631950"/>
          </a:xfrm>
          <a:prstGeom prst="rect">
            <a:avLst/>
          </a:prstGeom>
          <a:noFill/>
          <a:ln w="9525">
            <a:noFill/>
            <a:miter lim="800000"/>
            <a:headEnd/>
            <a:tailEnd/>
          </a:ln>
        </p:spPr>
      </p:pic>
      <p:sp>
        <p:nvSpPr>
          <p:cNvPr id="20494" name="Rectangle 15"/>
          <p:cNvSpPr>
            <a:spLocks noChangeArrowheads="1"/>
          </p:cNvSpPr>
          <p:nvPr/>
        </p:nvSpPr>
        <p:spPr bwMode="auto">
          <a:xfrm>
            <a:off x="2914650" y="5855611"/>
            <a:ext cx="1082826" cy="276981"/>
          </a:xfrm>
          <a:prstGeom prst="rect">
            <a:avLst/>
          </a:prstGeom>
          <a:noFill/>
          <a:ln w="9525">
            <a:noFill/>
            <a:miter lim="800000"/>
            <a:headEnd/>
            <a:tailEnd/>
          </a:ln>
        </p:spPr>
        <p:txBody>
          <a:bodyPr wrap="none" lIns="91423" tIns="45711" rIns="91423" bIns="45711">
            <a:spAutoFit/>
          </a:bodyPr>
          <a:lstStyle/>
          <a:p>
            <a:pPr>
              <a:defRPr/>
            </a:pPr>
            <a:r>
              <a:rPr lang="en-US" sz="1200" b="1" i="1" dirty="0" smtClean="0">
                <a:solidFill>
                  <a:srgbClr val="A50021"/>
                </a:solidFill>
                <a:effectLst>
                  <a:outerShdw blurRad="38100" dist="38100" dir="2700000" algn="tl">
                    <a:srgbClr val="C0C0C0"/>
                  </a:outerShdw>
                </a:effectLst>
              </a:rPr>
              <a:t>FIB-JEOL-9320</a:t>
            </a:r>
            <a:endParaRPr lang="es-ES" sz="1200" b="1" i="1" dirty="0">
              <a:solidFill>
                <a:srgbClr val="A50021"/>
              </a:solidFill>
              <a:effectLst>
                <a:outerShdw blurRad="38100" dist="38100" dir="2700000" algn="tl">
                  <a:srgbClr val="C0C0C0"/>
                </a:outerShdw>
              </a:effectLst>
            </a:endParaRPr>
          </a:p>
        </p:txBody>
      </p:sp>
      <p:pic>
        <p:nvPicPr>
          <p:cNvPr id="20495" name="Picture 16" descr="Plasma Etchin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4427538" y="4255411"/>
            <a:ext cx="1295400" cy="1601787"/>
          </a:xfrm>
          <a:prstGeom prst="rect">
            <a:avLst/>
          </a:prstGeom>
          <a:noFill/>
          <a:ln w="9525">
            <a:noFill/>
            <a:miter lim="800000"/>
            <a:headEnd/>
            <a:tailEnd/>
          </a:ln>
        </p:spPr>
      </p:pic>
      <p:sp>
        <p:nvSpPr>
          <p:cNvPr id="20496" name="Rectangle 17"/>
          <p:cNvSpPr>
            <a:spLocks noChangeArrowheads="1"/>
          </p:cNvSpPr>
          <p:nvPr/>
        </p:nvSpPr>
        <p:spPr bwMode="auto">
          <a:xfrm>
            <a:off x="4418013" y="5830211"/>
            <a:ext cx="1159963" cy="276981"/>
          </a:xfrm>
          <a:prstGeom prst="rect">
            <a:avLst/>
          </a:prstGeom>
          <a:noFill/>
          <a:ln w="9525">
            <a:noFill/>
            <a:miter lim="800000"/>
            <a:headEnd/>
            <a:tailEnd/>
          </a:ln>
        </p:spPr>
        <p:txBody>
          <a:bodyPr wrap="none" lIns="91423" tIns="45711" rIns="91423" bIns="45711">
            <a:spAutoFit/>
          </a:bodyPr>
          <a:lstStyle/>
          <a:p>
            <a:pPr>
              <a:defRPr/>
            </a:pPr>
            <a:r>
              <a:rPr lang="en-US" sz="1200" b="1" i="1" dirty="0">
                <a:solidFill>
                  <a:srgbClr val="A50021"/>
                </a:solidFill>
                <a:effectLst>
                  <a:outerShdw blurRad="38100" dist="38100" dir="2700000" algn="tl">
                    <a:srgbClr val="C0C0C0"/>
                  </a:outerShdw>
                </a:effectLst>
              </a:rPr>
              <a:t>Plasma Etching</a:t>
            </a:r>
            <a:endParaRPr lang="es-ES" sz="1200" b="1" i="1" dirty="0">
              <a:solidFill>
                <a:srgbClr val="A50021"/>
              </a:solidFill>
              <a:effectLst>
                <a:outerShdw blurRad="38100" dist="38100" dir="2700000" algn="tl">
                  <a:srgbClr val="C0C0C0"/>
                </a:outerShdw>
              </a:effectLst>
            </a:endParaRPr>
          </a:p>
        </p:txBody>
      </p:sp>
      <p:pic>
        <p:nvPicPr>
          <p:cNvPr id="20497" name="Picture 18" descr="DSC00926"/>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95963" y="4226836"/>
            <a:ext cx="1346200" cy="1630362"/>
          </a:xfrm>
          <a:prstGeom prst="rect">
            <a:avLst/>
          </a:prstGeom>
          <a:noFill/>
          <a:ln w="9525">
            <a:noFill/>
            <a:miter lim="800000"/>
            <a:headEnd/>
            <a:tailEnd/>
          </a:ln>
        </p:spPr>
      </p:pic>
      <p:sp>
        <p:nvSpPr>
          <p:cNvPr id="20498" name="Rectangle 19"/>
          <p:cNvSpPr>
            <a:spLocks noChangeArrowheads="1"/>
          </p:cNvSpPr>
          <p:nvPr/>
        </p:nvSpPr>
        <p:spPr bwMode="auto">
          <a:xfrm>
            <a:off x="5872163" y="5811161"/>
            <a:ext cx="1177276" cy="461647"/>
          </a:xfrm>
          <a:prstGeom prst="rect">
            <a:avLst/>
          </a:prstGeom>
          <a:noFill/>
          <a:ln w="9525">
            <a:noFill/>
            <a:miter lim="800000"/>
            <a:headEnd/>
            <a:tailEnd/>
          </a:ln>
        </p:spPr>
        <p:txBody>
          <a:bodyPr wrap="none" lIns="91423" tIns="45711" rIns="91423" bIns="45711">
            <a:spAutoFit/>
          </a:bodyPr>
          <a:lstStyle/>
          <a:p>
            <a:pPr>
              <a:defRPr/>
            </a:pPr>
            <a:r>
              <a:rPr lang="en-US" sz="1200" b="1" i="1" dirty="0">
                <a:solidFill>
                  <a:srgbClr val="A50021"/>
                </a:solidFill>
                <a:effectLst>
                  <a:outerShdw blurRad="38100" dist="38100" dir="2700000" algn="tl">
                    <a:srgbClr val="C0C0C0"/>
                  </a:outerShdw>
                </a:effectLst>
              </a:rPr>
              <a:t>Scanning Probe</a:t>
            </a:r>
          </a:p>
          <a:p>
            <a:pPr>
              <a:defRPr/>
            </a:pPr>
            <a:r>
              <a:rPr lang="en-US" sz="1200" b="1" i="1" dirty="0">
                <a:solidFill>
                  <a:srgbClr val="A50021"/>
                </a:solidFill>
                <a:effectLst>
                  <a:outerShdw blurRad="38100" dist="38100" dir="2700000" algn="tl">
                    <a:srgbClr val="C0C0C0"/>
                  </a:outerShdw>
                </a:effectLst>
              </a:rPr>
              <a:t>Microscope</a:t>
            </a:r>
            <a:endParaRPr lang="es-ES" sz="1200" b="1" i="1" dirty="0">
              <a:solidFill>
                <a:srgbClr val="A50021"/>
              </a:solidFill>
              <a:effectLst>
                <a:outerShdw blurRad="38100" dist="38100" dir="2700000" algn="tl">
                  <a:srgbClr val="C0C0C0"/>
                </a:outerShdw>
              </a:effectLst>
            </a:endParaRPr>
          </a:p>
        </p:txBody>
      </p:sp>
      <p:sp>
        <p:nvSpPr>
          <p:cNvPr id="20499" name="Text Box 21"/>
          <p:cNvSpPr txBox="1">
            <a:spLocks noChangeArrowheads="1"/>
          </p:cNvSpPr>
          <p:nvPr/>
        </p:nvSpPr>
        <p:spPr bwMode="auto">
          <a:xfrm>
            <a:off x="107504" y="6156027"/>
            <a:ext cx="3960813" cy="441325"/>
          </a:xfrm>
          <a:prstGeom prst="rect">
            <a:avLst/>
          </a:prstGeom>
          <a:noFill/>
          <a:ln w="9525">
            <a:noFill/>
            <a:miter lim="800000"/>
            <a:headEnd/>
            <a:tailEnd/>
          </a:ln>
        </p:spPr>
        <p:txBody>
          <a:bodyPr lIns="91423" tIns="45711" rIns="91423" bIns="45711">
            <a:spAutoFit/>
          </a:bodyPr>
          <a:lstStyle/>
          <a:p>
            <a:pPr algn="l">
              <a:lnSpc>
                <a:spcPct val="70000"/>
              </a:lnSpc>
              <a:spcBef>
                <a:spcPct val="50000"/>
              </a:spcBef>
            </a:pPr>
            <a:r>
              <a:rPr lang="es-MX" sz="1200" i="1" u="none" dirty="0">
                <a:solidFill>
                  <a:schemeClr val="accent1">
                    <a:lumMod val="50000"/>
                  </a:schemeClr>
                </a:solidFill>
                <a:latin typeface="Arial Black" pitchFamily="34" charset="0"/>
              </a:rPr>
              <a:t>www.nanotech.cimav.edu.mx</a:t>
            </a:r>
          </a:p>
          <a:p>
            <a:pPr algn="l">
              <a:lnSpc>
                <a:spcPct val="70000"/>
              </a:lnSpc>
              <a:spcBef>
                <a:spcPct val="50000"/>
              </a:spcBef>
            </a:pPr>
            <a:r>
              <a:rPr lang="es-MX" sz="1200" i="1" u="none" dirty="0">
                <a:solidFill>
                  <a:schemeClr val="accent1">
                    <a:lumMod val="50000"/>
                  </a:schemeClr>
                </a:solidFill>
                <a:latin typeface="Arial Black" pitchFamily="34" charset="0"/>
              </a:rPr>
              <a:t>nanotech@cimav.edu.mx</a:t>
            </a:r>
            <a:endParaRPr lang="es-ES" sz="1200" i="1" u="none" dirty="0">
              <a:solidFill>
                <a:schemeClr val="accent1">
                  <a:lumMod val="50000"/>
                </a:schemeClr>
              </a:solidFill>
              <a:latin typeface="Arial Black" pitchFamily="34" charset="0"/>
            </a:endParaRPr>
          </a:p>
        </p:txBody>
      </p:sp>
      <p:pic>
        <p:nvPicPr>
          <p:cNvPr id="20500" name="Picture 22" descr="DSC02573"/>
          <p:cNvPicPr>
            <a:picLocks noChangeAspect="1" noChangeArrowheads="1"/>
          </p:cNvPicPr>
          <p:nvPr/>
        </p:nvPicPr>
        <p:blipFill>
          <a:blip r:embed="rId10" cstate="screen">
            <a:lum bright="6000" contrast="6000"/>
            <a:extLst>
              <a:ext uri="{28A0092B-C50C-407E-A947-70E740481C1C}">
                <a14:useLocalDpi xmlns:a14="http://schemas.microsoft.com/office/drawing/2010/main" xmlns="" val="0"/>
              </a:ext>
            </a:extLst>
          </a:blip>
          <a:srcRect/>
          <a:stretch>
            <a:fillRect/>
          </a:stretch>
        </p:blipFill>
        <p:spPr bwMode="auto">
          <a:xfrm>
            <a:off x="179388" y="1886861"/>
            <a:ext cx="2663825" cy="3960812"/>
          </a:xfrm>
          <a:prstGeom prst="rect">
            <a:avLst/>
          </a:prstGeom>
          <a:noFill/>
          <a:ln w="9525">
            <a:noFill/>
            <a:miter lim="800000"/>
            <a:headEnd/>
            <a:tailEnd/>
          </a:ln>
        </p:spPr>
      </p:pic>
      <p:pic>
        <p:nvPicPr>
          <p:cNvPr id="23" name="Picture 30" descr="Logo Nanotech"/>
          <p:cNvPicPr>
            <a:picLocks noChangeAspect="1" noChangeArrowheads="1"/>
          </p:cNvPicPr>
          <p:nvPr/>
        </p:nvPicPr>
        <p:blipFill>
          <a:blip r:embed="rId11" cstate="email">
            <a:clrChange>
              <a:clrFrom>
                <a:srgbClr val="F9FCFF"/>
              </a:clrFrom>
              <a:clrTo>
                <a:srgbClr val="F9FCFF">
                  <a:alpha val="0"/>
                </a:srgbClr>
              </a:clrTo>
            </a:clrChange>
            <a:extLst>
              <a:ext uri="{28A0092B-C50C-407E-A947-70E740481C1C}">
                <a14:useLocalDpi xmlns:a14="http://schemas.microsoft.com/office/drawing/2010/main" xmlns="" val="0"/>
              </a:ext>
            </a:extLst>
          </a:blip>
          <a:srcRect/>
          <a:stretch>
            <a:fillRect/>
          </a:stretch>
        </p:blipFill>
        <p:spPr bwMode="auto">
          <a:xfrm>
            <a:off x="3258294" y="980728"/>
            <a:ext cx="2609850" cy="801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325868910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8001" name="Imagen 3" descr="Captura de pantalla 2014-02-04 a la(s) 19.31.39.png"/>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88900"/>
            <a:ext cx="9144000" cy="6669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1549966371"/>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69" name="Imagen 1"/>
          <p:cNvPicPr>
            <a:picLocks noChangeAspect="1"/>
          </p:cNvPicPr>
          <p:nvPr/>
        </p:nvPicPr>
        <p:blipFill>
          <a:blip r:embed="rId2" cstate="email">
            <a:extLst>
              <a:ext uri="{28A0092B-C50C-407E-A947-70E740481C1C}">
                <a14:useLocalDpi xmlns:a14="http://schemas.microsoft.com/office/drawing/2010/main" xmlns=""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 name="Imagen 2" descr="Captura de pantalla 2013-11-09 a la(s) 19.08.23.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5130" y="4442434"/>
            <a:ext cx="2560906" cy="24076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3971" name="CuadroTexto 3"/>
          <p:cNvSpPr txBox="1">
            <a:spLocks noChangeArrowheads="1"/>
          </p:cNvSpPr>
          <p:nvPr/>
        </p:nvSpPr>
        <p:spPr bwMode="auto">
          <a:xfrm>
            <a:off x="4356100" y="5732463"/>
            <a:ext cx="3263900"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MS PGothic" charset="0"/>
                <a:cs typeface="MS PGothic" charset="0"/>
              </a:defRPr>
            </a:lvl1pPr>
            <a:lvl2pPr marL="742950" indent="-285750" eaLnBrk="0" hangingPunct="0">
              <a:defRPr sz="2400">
                <a:solidFill>
                  <a:schemeClr val="tx1"/>
                </a:solidFill>
                <a:latin typeface="Calibri" charset="0"/>
                <a:ea typeface="MS PGothic" charset="0"/>
                <a:cs typeface="MS PGothic" charset="0"/>
              </a:defRPr>
            </a:lvl2pPr>
            <a:lvl3pPr marL="1143000" indent="-228600" eaLnBrk="0" hangingPunct="0">
              <a:defRPr sz="2400">
                <a:solidFill>
                  <a:schemeClr val="tx1"/>
                </a:solidFill>
                <a:latin typeface="Calibri" charset="0"/>
                <a:ea typeface="MS PGothic" charset="0"/>
                <a:cs typeface="MS PGothic" charset="0"/>
              </a:defRPr>
            </a:lvl3pPr>
            <a:lvl4pPr marL="1600200" indent="-228600" eaLnBrk="0" hangingPunct="0">
              <a:defRPr sz="2400">
                <a:solidFill>
                  <a:schemeClr val="tx1"/>
                </a:solidFill>
                <a:latin typeface="Calibri" charset="0"/>
                <a:ea typeface="MS PGothic" charset="0"/>
                <a:cs typeface="MS PGothic" charset="0"/>
              </a:defRPr>
            </a:lvl4pPr>
            <a:lvl5pPr marL="2057400" indent="-228600" eaLnBrk="0" hangingPunct="0">
              <a:defRPr sz="2400">
                <a:solidFill>
                  <a:schemeClr val="tx1"/>
                </a:solidFill>
                <a:latin typeface="Calibri" charset="0"/>
                <a:ea typeface="MS PGothic" charset="0"/>
                <a:cs typeface="MS PGothic" charset="0"/>
              </a:defRPr>
            </a:lvl5pPr>
            <a:lvl6pPr marL="2514600" indent="-228600" eaLnBrk="0" fontAlgn="base" hangingPunct="0">
              <a:spcBef>
                <a:spcPct val="0"/>
              </a:spcBef>
              <a:spcAft>
                <a:spcPct val="0"/>
              </a:spcAft>
              <a:defRPr sz="2400">
                <a:solidFill>
                  <a:schemeClr val="tx1"/>
                </a:solidFill>
                <a:latin typeface="Calibri" charset="0"/>
                <a:ea typeface="MS PGothic" charset="0"/>
                <a:cs typeface="MS PGothic" charset="0"/>
              </a:defRPr>
            </a:lvl6pPr>
            <a:lvl7pPr marL="2971800" indent="-228600" eaLnBrk="0" fontAlgn="base" hangingPunct="0">
              <a:spcBef>
                <a:spcPct val="0"/>
              </a:spcBef>
              <a:spcAft>
                <a:spcPct val="0"/>
              </a:spcAft>
              <a:defRPr sz="2400">
                <a:solidFill>
                  <a:schemeClr val="tx1"/>
                </a:solidFill>
                <a:latin typeface="Calibri" charset="0"/>
                <a:ea typeface="MS PGothic" charset="0"/>
                <a:cs typeface="MS PGothic" charset="0"/>
              </a:defRPr>
            </a:lvl7pPr>
            <a:lvl8pPr marL="3429000" indent="-228600" eaLnBrk="0" fontAlgn="base" hangingPunct="0">
              <a:spcBef>
                <a:spcPct val="0"/>
              </a:spcBef>
              <a:spcAft>
                <a:spcPct val="0"/>
              </a:spcAft>
              <a:defRPr sz="2400">
                <a:solidFill>
                  <a:schemeClr val="tx1"/>
                </a:solidFill>
                <a:latin typeface="Calibri" charset="0"/>
                <a:ea typeface="MS PGothic" charset="0"/>
                <a:cs typeface="MS PGothic" charset="0"/>
              </a:defRPr>
            </a:lvl8pPr>
            <a:lvl9pPr marL="3886200" indent="-228600" eaLnBrk="0" fontAlgn="base" hangingPunct="0">
              <a:spcBef>
                <a:spcPct val="0"/>
              </a:spcBef>
              <a:spcAft>
                <a:spcPct val="0"/>
              </a:spcAft>
              <a:defRPr sz="2400">
                <a:solidFill>
                  <a:schemeClr val="tx1"/>
                </a:solidFill>
                <a:latin typeface="Calibri" charset="0"/>
                <a:ea typeface="MS PGothic" charset="0"/>
                <a:cs typeface="MS PGothic" charset="0"/>
              </a:defRPr>
            </a:lvl9pPr>
          </a:lstStyle>
          <a:p>
            <a:pPr eaLnBrk="1" hangingPunct="1"/>
            <a:r>
              <a:rPr lang="es-ES" sz="1800">
                <a:solidFill>
                  <a:schemeClr val="bg1"/>
                </a:solidFill>
              </a:rPr>
              <a:t>70 mdp (obra y equipamiento)</a:t>
            </a:r>
          </a:p>
        </p:txBody>
      </p:sp>
    </p:spTree>
    <p:extLst>
      <p:ext uri="{BB962C8B-B14F-4D97-AF65-F5344CB8AC3E}">
        <p14:creationId xmlns:p14="http://schemas.microsoft.com/office/powerpoint/2010/main" xmlns="" val="2259601488"/>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827584" y="47625"/>
            <a:ext cx="6048672" cy="523220"/>
          </a:xfrm>
          <a:prstGeom prst="rect">
            <a:avLst/>
          </a:prstGeom>
          <a:noFill/>
        </p:spPr>
        <p:txBody>
          <a:bodyPr wrap="square" rtlCol="0">
            <a:spAutoFit/>
          </a:bodyPr>
          <a:lstStyle/>
          <a:p>
            <a:r>
              <a:rPr lang="es-MX" sz="2800" b="1" spc="50" dirty="0" smtClean="0">
                <a:ln w="11430"/>
                <a:gradFill>
                  <a:gsLst>
                    <a:gs pos="25000">
                      <a:schemeClr val="accent2">
                        <a:satMod val="155000"/>
                      </a:schemeClr>
                    </a:gs>
                    <a:gs pos="100000">
                      <a:schemeClr val="accent2">
                        <a:shade val="45000"/>
                        <a:satMod val="165000"/>
                      </a:schemeClr>
                    </a:gs>
                  </a:gsLst>
                  <a:lin ang="5400000"/>
                </a:gradFill>
              </a:rPr>
              <a:t>Grupo Estratégico Regional</a:t>
            </a:r>
          </a:p>
        </p:txBody>
      </p:sp>
      <p:sp>
        <p:nvSpPr>
          <p:cNvPr id="8" name="7 Rectángulo"/>
          <p:cNvSpPr/>
          <p:nvPr/>
        </p:nvSpPr>
        <p:spPr>
          <a:xfrm>
            <a:off x="251520" y="836712"/>
            <a:ext cx="2768707" cy="707886"/>
          </a:xfrm>
          <a:prstGeom prst="rect">
            <a:avLst/>
          </a:prstGeom>
        </p:spPr>
        <p:txBody>
          <a:bodyPr wrap="none">
            <a:spAutoFit/>
          </a:bodyPr>
          <a:lstStyle/>
          <a:p>
            <a:r>
              <a:rPr lang="es-MX" sz="4000" dirty="0" smtClean="0">
                <a:solidFill>
                  <a:srgbClr val="C00000"/>
                </a:solidFill>
                <a:latin typeface="Arial Rounded MT Bold"/>
                <a:cs typeface="Arial Rounded MT Bold"/>
              </a:rPr>
              <a:t>GER </a:t>
            </a:r>
            <a:r>
              <a:rPr lang="es-MX" sz="2000" dirty="0" smtClean="0">
                <a:solidFill>
                  <a:srgbClr val="C00000"/>
                </a:solidFill>
                <a:latin typeface="Arial Rounded MT Bold"/>
                <a:cs typeface="Arial Rounded MT Bold"/>
              </a:rPr>
              <a:t>Chihuahua</a:t>
            </a:r>
            <a:endParaRPr lang="es-MX" sz="2000" dirty="0"/>
          </a:p>
        </p:txBody>
      </p:sp>
      <p:pic>
        <p:nvPicPr>
          <p:cNvPr id="9" name="Picture 1"/>
          <p:cNvPicPr>
            <a:picLocks noChangeAspect="1" noChangeArrowheads="1"/>
          </p:cNvPicPr>
          <p:nvPr/>
        </p:nvPicPr>
        <p:blipFill>
          <a:blip r:embed="rId2" cstate="screen">
            <a:extLst>
              <a:ext uri="{28A0092B-C50C-407E-A947-70E740481C1C}">
                <a14:useLocalDpi xmlns:a14="http://schemas.microsoft.com/office/drawing/2010/main" xmlns="" val="0"/>
              </a:ext>
            </a:extLst>
          </a:blip>
          <a:srcRect/>
          <a:stretch>
            <a:fillRect/>
          </a:stretch>
        </p:blipFill>
        <p:spPr bwMode="auto">
          <a:xfrm>
            <a:off x="5693650" y="2914423"/>
            <a:ext cx="2146300" cy="2234924"/>
          </a:xfrm>
          <a:prstGeom prst="roundRect">
            <a:avLst>
              <a:gd name="adj" fmla="val 8594"/>
            </a:avLst>
          </a:prstGeom>
          <a:solidFill>
            <a:srgbClr val="FFFFFF">
              <a:shade val="85000"/>
            </a:srgbClr>
          </a:solidFill>
          <a:ln>
            <a:noFill/>
          </a:ln>
          <a:effectLst/>
        </p:spPr>
      </p:pic>
      <p:pic>
        <p:nvPicPr>
          <p:cNvPr id="10" name="Picture 1"/>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979371" y="898156"/>
            <a:ext cx="3987984" cy="1817335"/>
          </a:xfrm>
          <a:prstGeom prst="roundRect">
            <a:avLst>
              <a:gd name="adj" fmla="val 8594"/>
            </a:avLst>
          </a:prstGeom>
          <a:solidFill>
            <a:srgbClr val="FFFFFF">
              <a:shade val="85000"/>
            </a:srgbClr>
          </a:solidFill>
          <a:ln>
            <a:noFill/>
          </a:ln>
          <a:effectLst/>
        </p:spPr>
      </p:pic>
      <p:sp>
        <p:nvSpPr>
          <p:cNvPr id="12" name="11 CuadroTexto"/>
          <p:cNvSpPr txBox="1"/>
          <p:nvPr/>
        </p:nvSpPr>
        <p:spPr>
          <a:xfrm>
            <a:off x="153387" y="1571308"/>
            <a:ext cx="4576785" cy="1600438"/>
          </a:xfrm>
          <a:prstGeom prst="rect">
            <a:avLst/>
          </a:prstGeom>
          <a:solidFill>
            <a:srgbClr val="92D050"/>
          </a:solidFill>
        </p:spPr>
        <p:txBody>
          <a:bodyPr wrap="square" rtlCol="0">
            <a:spAutoFit/>
          </a:bodyPr>
          <a:lstStyle/>
          <a:p>
            <a:pPr marL="342900" lvl="0" indent="-342900">
              <a:buFont typeface="Wingdings" pitchFamily="2" charset="2"/>
              <a:buChar char="Ø"/>
            </a:pPr>
            <a:r>
              <a:rPr lang="es-MX" sz="1400" b="1" dirty="0" smtClean="0">
                <a:latin typeface="Arial Rounded MT Bold"/>
                <a:cs typeface="Arial Rounded MT Bold"/>
              </a:rPr>
              <a:t>Instalación del Grupo Estratégico Regional de la Calidad en Chihuahua (GER) organizado por la Entidad Mexicana de Acreditación, A.C. (“ema”) y el CIMAV.  </a:t>
            </a:r>
          </a:p>
          <a:p>
            <a:pPr marL="342900" lvl="0" indent="-342900">
              <a:buFont typeface="Wingdings" pitchFamily="2" charset="2"/>
              <a:buChar char="Ø"/>
            </a:pPr>
            <a:endParaRPr lang="es-MX" sz="1400" b="1" dirty="0" smtClean="0">
              <a:latin typeface="Arial Rounded MT Bold"/>
              <a:cs typeface="Arial Rounded MT Bold"/>
            </a:endParaRPr>
          </a:p>
          <a:p>
            <a:pPr marL="342900" lvl="0" indent="-342900">
              <a:buFont typeface="Wingdings" pitchFamily="2" charset="2"/>
              <a:buChar char="Ø"/>
            </a:pPr>
            <a:r>
              <a:rPr lang="es-MX" sz="1400" b="1" dirty="0" smtClean="0">
                <a:latin typeface="Arial Rounded MT Bold"/>
                <a:cs typeface="Arial Rounded MT Bold"/>
              </a:rPr>
              <a:t>Taller por la Calidad en el Estado de Chihuahua.</a:t>
            </a:r>
            <a:endParaRPr lang="es-MX" sz="1400" b="1" dirty="0">
              <a:latin typeface="Arial Rounded MT Bold"/>
              <a:cs typeface="Arial Rounded MT Bold"/>
            </a:endParaRPr>
          </a:p>
        </p:txBody>
      </p:sp>
      <p:pic>
        <p:nvPicPr>
          <p:cNvPr id="13" name="Picture 7"/>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rot="413961">
            <a:off x="507316" y="3416072"/>
            <a:ext cx="2160240" cy="3062618"/>
          </a:xfrm>
          <a:prstGeom prst="round2DiagRect">
            <a:avLst>
              <a:gd name="adj1" fmla="val 16667"/>
              <a:gd name="adj2" fmla="val 0"/>
            </a:avLst>
          </a:prstGeom>
          <a:ln w="88900" cap="sq">
            <a:solidFill>
              <a:schemeClr val="bg1"/>
            </a:solidFill>
            <a:miter lim="800000"/>
          </a:ln>
          <a:effectLst>
            <a:outerShdw blurRad="254000" algn="tl" rotWithShape="0">
              <a:srgbClr val="000000">
                <a:alpha val="43000"/>
              </a:srgbClr>
            </a:outerShdw>
          </a:effectLst>
        </p:spPr>
      </p:pic>
      <p:pic>
        <p:nvPicPr>
          <p:cNvPr id="14" name="Picture 4"/>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rot="566174">
            <a:off x="2582658" y="3397239"/>
            <a:ext cx="2399827" cy="3096344"/>
          </a:xfrm>
          <a:prstGeom prst="round2DiagRect">
            <a:avLst>
              <a:gd name="adj1" fmla="val 16667"/>
              <a:gd name="adj2" fmla="val 0"/>
            </a:avLst>
          </a:prstGeom>
          <a:ln w="88900" cap="sq">
            <a:solidFill>
              <a:schemeClr val="bg1"/>
            </a:solidFill>
            <a:miter lim="800000"/>
          </a:ln>
          <a:effectLst>
            <a:outerShdw blurRad="254000" algn="tl" rotWithShape="0">
              <a:srgbClr val="000000">
                <a:alpha val="43000"/>
              </a:srgbClr>
            </a:outerShdw>
          </a:effectLst>
        </p:spPr>
      </p:pic>
      <p:pic>
        <p:nvPicPr>
          <p:cNvPr id="11" name="Picture 2"/>
          <p:cNvPicPr>
            <a:picLocks noChangeAspect="1" noChangeArrowheads="1"/>
          </p:cNvPicPr>
          <p:nvPr/>
        </p:nvPicPr>
        <p:blipFill>
          <a:blip r:embed="rId6"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4572000" y="4780719"/>
            <a:ext cx="4490020" cy="164810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xmlns="" val="3604668540"/>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Rectangle 1"/>
          <p:cNvSpPr>
            <a:spLocks noChangeArrowheads="1"/>
          </p:cNvSpPr>
          <p:nvPr/>
        </p:nvSpPr>
        <p:spPr bwMode="auto">
          <a:xfrm>
            <a:off x="5004048" y="1340768"/>
            <a:ext cx="3744416" cy="5047536"/>
          </a:xfrm>
          <a:prstGeom prst="rect">
            <a:avLst/>
          </a:prstGeom>
          <a:noFill/>
          <a:ln w="66675">
            <a:noFill/>
            <a:miter lim="800000"/>
            <a:headEnd/>
            <a:tailEnd/>
          </a:ln>
          <a:effectLst/>
          <a:scene3d>
            <a:camera prst="orthographicFront"/>
            <a:lightRig rig="threePt" dir="t"/>
          </a:scene3d>
          <a:sp3d>
            <a:bevelT prst="convex"/>
          </a:sp3d>
        </p:spPr>
        <p:txBody>
          <a:bodyPr vert="horz" wrap="square" lIns="91440" tIns="45720" rIns="91440" bIns="45720" numCol="1" anchor="ctr" anchorCtr="0" compatLnSpc="1">
            <a:prstTxWarp prst="textNoShape">
              <a:avLst/>
            </a:prstTxWarp>
            <a:spAutoFit/>
          </a:bodyPr>
          <a:lstStyle/>
          <a:p>
            <a:pPr marL="0" marR="0" lvl="0" indent="0" algn="r" defTabSz="914400" rtl="0" eaLnBrk="1" fontAlgn="base" latinLnBrk="0" hangingPunct="1">
              <a:lnSpc>
                <a:spcPct val="100000"/>
              </a:lnSpc>
              <a:spcBef>
                <a:spcPct val="0"/>
              </a:spcBef>
              <a:spcAft>
                <a:spcPct val="0"/>
              </a:spcAft>
              <a:buClrTx/>
              <a:buSzTx/>
              <a:tabLst/>
            </a:pPr>
            <a:endParaRPr kumimoji="0" lang="es-MX" sz="1400" b="1" i="0" u="none" strike="noStrike" cap="none" normalizeH="0" baseline="0" dirty="0" smtClean="0">
              <a:ln>
                <a:noFill/>
              </a:ln>
              <a:solidFill>
                <a:schemeClr val="tx1">
                  <a:lumMod val="95000"/>
                  <a:lumOff val="5000"/>
                </a:schemeClr>
              </a:solidFill>
              <a:effectLst/>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s-MX" sz="1400" b="1" i="0" u="none" strike="noStrike" cap="none" normalizeH="0" baseline="0" dirty="0" smtClean="0">
                <a:ln>
                  <a:noFill/>
                </a:ln>
                <a:solidFill>
                  <a:schemeClr val="tx1">
                    <a:lumMod val="95000"/>
                    <a:lumOff val="5000"/>
                  </a:schemeClr>
                </a:solidFill>
                <a:effectLst/>
                <a:latin typeface="Arial" pitchFamily="34" charset="0"/>
                <a:ea typeface="Calibri" pitchFamily="34" charset="0"/>
                <a:cs typeface="Times New Roman" pitchFamily="18" charset="0"/>
              </a:rPr>
              <a:t>Organizadores: </a:t>
            </a:r>
            <a:r>
              <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rPr>
              <a:t>CIMAV y Gobierno del Estado de Chihuahua</a:t>
            </a:r>
            <a:r>
              <a:rPr kumimoji="0" lang="es-MX" sz="1400" b="0" i="0" u="none" strike="noStrike" cap="none" normalizeH="0" dirty="0" smtClean="0">
                <a:ln>
                  <a:noFill/>
                </a:ln>
                <a:solidFill>
                  <a:schemeClr val="tx1">
                    <a:lumMod val="75000"/>
                    <a:lumOff val="25000"/>
                  </a:schemeClr>
                </a:solidFill>
                <a:effectLst/>
                <a:latin typeface="Arial" pitchFamily="34" charset="0"/>
                <a:ea typeface="Calibri" pitchFamily="34" charset="0"/>
                <a:cs typeface="Times New Roman" pitchFamily="18" charset="0"/>
              </a:rPr>
              <a:t> y COCEF.</a:t>
            </a:r>
            <a:endPar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rPr>
              <a:t> </a:t>
            </a:r>
          </a:p>
          <a:p>
            <a:pPr marL="0" marR="0" lvl="0" indent="0" algn="just" defTabSz="914400" rtl="0" eaLnBrk="1" fontAlgn="base" latinLnBrk="0" hangingPunct="1">
              <a:lnSpc>
                <a:spcPct val="100000"/>
              </a:lnSpc>
              <a:spcBef>
                <a:spcPct val="0"/>
              </a:spcBef>
              <a:spcAft>
                <a:spcPct val="0"/>
              </a:spcAft>
              <a:buClrTx/>
              <a:buSzTx/>
              <a:tabLst/>
            </a:pPr>
            <a:r>
              <a:rPr kumimoji="0" lang="es-MX" sz="1400" b="1" i="0" u="none" strike="noStrike" cap="none" normalizeH="0" baseline="0" dirty="0" smtClean="0">
                <a:ln>
                  <a:noFill/>
                </a:ln>
                <a:solidFill>
                  <a:schemeClr val="tx1">
                    <a:lumMod val="95000"/>
                    <a:lumOff val="5000"/>
                  </a:schemeClr>
                </a:solidFill>
                <a:effectLst/>
                <a:latin typeface="Arial" pitchFamily="34" charset="0"/>
                <a:ea typeface="Calibri" pitchFamily="34" charset="0"/>
                <a:cs typeface="Times New Roman" pitchFamily="18" charset="0"/>
              </a:rPr>
              <a:t>Objetivo: </a:t>
            </a:r>
            <a:r>
              <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rPr>
              <a:t>Conocer el avance de las investigaciones que se han realizado en el Estado de Chihuahua y crear sinergias entre los participantes, de forma multidisciplinaria, para buscar alternativas de solución y formas de enfrentar el reto del cambio climático.</a:t>
            </a:r>
          </a:p>
          <a:p>
            <a:pPr marL="0" marR="0" lvl="0" indent="0" algn="just" defTabSz="914400" rtl="0" eaLnBrk="1" fontAlgn="base" latinLnBrk="0" hangingPunct="1">
              <a:lnSpc>
                <a:spcPct val="100000"/>
              </a:lnSpc>
              <a:spcBef>
                <a:spcPct val="0"/>
              </a:spcBef>
              <a:spcAft>
                <a:spcPct val="0"/>
              </a:spcAft>
              <a:buClrTx/>
              <a:buSzTx/>
              <a:tabLst/>
            </a:pPr>
            <a:endPar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s-MX" sz="1400" b="1" i="0" u="none" strike="noStrike" cap="none" normalizeH="0" baseline="0" dirty="0" smtClean="0">
                <a:ln>
                  <a:noFill/>
                </a:ln>
                <a:solidFill>
                  <a:schemeClr val="tx1">
                    <a:lumMod val="95000"/>
                    <a:lumOff val="5000"/>
                  </a:schemeClr>
                </a:solidFill>
                <a:effectLst/>
                <a:latin typeface="Arial" pitchFamily="34" charset="0"/>
                <a:ea typeface="Calibri" pitchFamily="34" charset="0"/>
                <a:cs typeface="Times New Roman" pitchFamily="18" charset="0"/>
              </a:rPr>
              <a:t>Temas: </a:t>
            </a:r>
            <a:r>
              <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rPr>
              <a:t>Agua,  Agricultura,  Silvicultura /Bosques, Turismo,  Transporte, Energía, Industria, Desechos, Ecosistemas, Alimentos y Salud. </a:t>
            </a:r>
          </a:p>
          <a:p>
            <a:pPr marL="0" marR="0" lvl="0" indent="0" algn="just" defTabSz="914400" rtl="0" eaLnBrk="1" fontAlgn="base" latinLnBrk="0" hangingPunct="1">
              <a:lnSpc>
                <a:spcPct val="100000"/>
              </a:lnSpc>
              <a:spcBef>
                <a:spcPct val="0"/>
              </a:spcBef>
              <a:spcAft>
                <a:spcPct val="0"/>
              </a:spcAft>
              <a:buClrTx/>
              <a:buSzTx/>
              <a:tabLst/>
            </a:pPr>
            <a:endPar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endParaRPr>
          </a:p>
          <a:p>
            <a:pPr marL="0" marR="0" lvl="0" indent="0" algn="just" defTabSz="914400" rtl="0" eaLnBrk="1" fontAlgn="base" latinLnBrk="0" hangingPunct="1">
              <a:lnSpc>
                <a:spcPct val="100000"/>
              </a:lnSpc>
              <a:spcBef>
                <a:spcPct val="0"/>
              </a:spcBef>
              <a:spcAft>
                <a:spcPct val="0"/>
              </a:spcAft>
              <a:buClrTx/>
              <a:buSzTx/>
              <a:tabLst/>
            </a:pPr>
            <a:r>
              <a:rPr kumimoji="0" lang="es-MX" sz="1400" b="1" i="0" u="none" strike="noStrike" cap="none" normalizeH="0" baseline="0" dirty="0" smtClean="0">
                <a:ln>
                  <a:noFill/>
                </a:ln>
                <a:solidFill>
                  <a:schemeClr val="tx1">
                    <a:lumMod val="95000"/>
                    <a:lumOff val="5000"/>
                  </a:schemeClr>
                </a:solidFill>
                <a:effectLst/>
                <a:latin typeface="Arial" pitchFamily="34" charset="0"/>
                <a:ea typeface="Calibri" pitchFamily="34" charset="0"/>
                <a:cs typeface="Times New Roman" pitchFamily="18" charset="0"/>
              </a:rPr>
              <a:t>Instituciones participantes: </a:t>
            </a:r>
            <a:r>
              <a:rPr kumimoji="0" lang="es-MX" sz="1400" b="0" i="0" u="none" strike="noStrike" cap="none" normalizeH="0" baseline="0" dirty="0" smtClean="0">
                <a:ln>
                  <a:noFill/>
                </a:ln>
                <a:solidFill>
                  <a:schemeClr val="tx1">
                    <a:lumMod val="75000"/>
                    <a:lumOff val="25000"/>
                  </a:schemeClr>
                </a:solidFill>
                <a:effectLst/>
                <a:latin typeface="Arial" pitchFamily="34" charset="0"/>
                <a:ea typeface="Calibri" pitchFamily="34" charset="0"/>
                <a:cs typeface="Times New Roman" pitchFamily="18" charset="0"/>
              </a:rPr>
              <a:t>Universidad Nacional Autónoma de México (UNAM), el Servicio Meteorológico Nacional, la Comisión de Cooperación Ecológica (COCEF) y la Secretaría de Desarrollo Urbano y Ecología de Gobierno del Estado de Chihuahua.  </a:t>
            </a:r>
            <a:endParaRPr kumimoji="0" lang="es-MX" sz="1400" b="0" i="0" u="none" strike="noStrike" cap="none" normalizeH="0" baseline="0" dirty="0" smtClean="0">
              <a:ln>
                <a:noFill/>
              </a:ln>
              <a:solidFill>
                <a:schemeClr val="tx1">
                  <a:lumMod val="75000"/>
                  <a:lumOff val="25000"/>
                </a:schemeClr>
              </a:solidFill>
              <a:effectLst/>
              <a:latin typeface="Arial" pitchFamily="34" charset="0"/>
              <a:cs typeface="Arial" pitchFamily="34" charset="0"/>
            </a:endParaRPr>
          </a:p>
        </p:txBody>
      </p:sp>
      <p:pic>
        <p:nvPicPr>
          <p:cNvPr id="3074"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83568" y="3717032"/>
            <a:ext cx="3121025" cy="2341562"/>
          </a:xfrm>
          <a:prstGeom prst="rect">
            <a:avLst/>
          </a:prstGeom>
          <a:ln>
            <a:noFill/>
          </a:ln>
          <a:effectLst/>
        </p:spPr>
      </p:pic>
      <p:sp>
        <p:nvSpPr>
          <p:cNvPr id="3075" name="Rectangle 3"/>
          <p:cNvSpPr>
            <a:spLocks noChangeArrowheads="1"/>
          </p:cNvSpPr>
          <p:nvPr/>
        </p:nvSpPr>
        <p:spPr bwMode="auto">
          <a:xfrm flipH="1">
            <a:off x="251520" y="6196662"/>
            <a:ext cx="4968552" cy="36933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tabLst/>
            </a:pPr>
            <a:r>
              <a:rPr lang="es-MX" dirty="0" smtClean="0">
                <a:solidFill>
                  <a:srgbClr val="FF0000"/>
                </a:solidFill>
                <a:latin typeface="Arial" pitchFamily="34" charset="0"/>
                <a:cs typeface="Arial" pitchFamily="34" charset="0"/>
              </a:rPr>
              <a:t>6 y 7 de Diciembre 500 participantes. </a:t>
            </a:r>
            <a:endParaRPr kumimoji="0" lang="es-MX" b="0" i="0" u="none" strike="noStrike" cap="none" normalizeH="0" baseline="0" dirty="0" smtClean="0">
              <a:ln>
                <a:noFill/>
              </a:ln>
              <a:solidFill>
                <a:srgbClr val="FF0000"/>
              </a:solidFill>
              <a:effectLst/>
              <a:latin typeface="Arial" pitchFamily="34" charset="0"/>
              <a:cs typeface="Arial" pitchFamily="34" charset="0"/>
            </a:endParaRPr>
          </a:p>
        </p:txBody>
      </p:sp>
      <p:pic>
        <p:nvPicPr>
          <p:cNvPr id="3077" name="Picture 5" descr="http://cambioclimatico.cimav.edu.mx/2012/css/images/sponsor.pn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4932040" y="548680"/>
            <a:ext cx="3755814" cy="792088"/>
          </a:xfrm>
          <a:prstGeom prst="rect">
            <a:avLst/>
          </a:prstGeom>
          <a:noFill/>
        </p:spPr>
      </p:pic>
      <p:pic>
        <p:nvPicPr>
          <p:cNvPr id="3078" name="Picture 6"/>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179512" y="836712"/>
            <a:ext cx="4432778" cy="2708920"/>
          </a:xfrm>
          <a:prstGeom prst="rect">
            <a:avLst/>
          </a:prstGeom>
          <a:ln>
            <a:noFill/>
          </a:ln>
          <a:effectLst>
            <a:outerShdw blurRad="292100" dist="139700" dir="2700000" algn="tl" rotWithShape="0">
              <a:srgbClr val="333333">
                <a:alpha val="65000"/>
              </a:srgbClr>
            </a:outerShdw>
          </a:effectLst>
        </p:spPr>
      </p:pic>
      <p:sp>
        <p:nvSpPr>
          <p:cNvPr id="9" name="8 Rectángulo"/>
          <p:cNvSpPr/>
          <p:nvPr/>
        </p:nvSpPr>
        <p:spPr>
          <a:xfrm>
            <a:off x="988759" y="116632"/>
            <a:ext cx="8020529" cy="43088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s-ES" sz="2200" b="1"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2° CONGRESO CAMBIO CLIMÁTICO DEL ESTADO DE CHIHUAHUA</a:t>
            </a:r>
            <a:endParaRPr lang="es-ES" sz="22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xmlns="" val="278854158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0"/>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257800" y="836712"/>
            <a:ext cx="3810000" cy="2298095"/>
          </a:xfrm>
          <a:prstGeom prst="rect">
            <a:avLst/>
          </a:prstGeom>
          <a:noFill/>
          <a:ln w="9525">
            <a:noFill/>
            <a:miter lim="800000"/>
            <a:headEnd/>
            <a:tailEnd/>
          </a:ln>
          <a:effectLst/>
        </p:spPr>
      </p:pic>
      <p:sp>
        <p:nvSpPr>
          <p:cNvPr id="7" name="Freeform 21"/>
          <p:cNvSpPr>
            <a:spLocks/>
          </p:cNvSpPr>
          <p:nvPr/>
        </p:nvSpPr>
        <p:spPr bwMode="auto">
          <a:xfrm>
            <a:off x="2598877" y="1412776"/>
            <a:ext cx="1469067" cy="1757710"/>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8" name="Freeform 29"/>
          <p:cNvSpPr>
            <a:spLocks/>
          </p:cNvSpPr>
          <p:nvPr/>
        </p:nvSpPr>
        <p:spPr bwMode="auto">
          <a:xfrm>
            <a:off x="4795124" y="2559926"/>
            <a:ext cx="742517" cy="1572541"/>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9" name="Freeform 3"/>
          <p:cNvSpPr>
            <a:spLocks/>
          </p:cNvSpPr>
          <p:nvPr/>
        </p:nvSpPr>
        <p:spPr bwMode="auto">
          <a:xfrm>
            <a:off x="5066581" y="4536473"/>
            <a:ext cx="590821" cy="819236"/>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0" name="Freeform 4"/>
          <p:cNvSpPr>
            <a:spLocks/>
          </p:cNvSpPr>
          <p:nvPr/>
        </p:nvSpPr>
        <p:spPr bwMode="auto">
          <a:xfrm>
            <a:off x="4320070" y="5093386"/>
            <a:ext cx="972725" cy="683164"/>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1" name="Freeform 5"/>
          <p:cNvSpPr>
            <a:spLocks/>
          </p:cNvSpPr>
          <p:nvPr/>
        </p:nvSpPr>
        <p:spPr bwMode="auto">
          <a:xfrm>
            <a:off x="5204973" y="4069339"/>
            <a:ext cx="1296080" cy="1478553"/>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2" name="Freeform 6"/>
          <p:cNvSpPr>
            <a:spLocks/>
          </p:cNvSpPr>
          <p:nvPr/>
        </p:nvSpPr>
        <p:spPr bwMode="auto">
          <a:xfrm>
            <a:off x="6791137" y="4446694"/>
            <a:ext cx="884900" cy="878153"/>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3" name="Freeform 7"/>
          <p:cNvSpPr>
            <a:spLocks/>
          </p:cNvSpPr>
          <p:nvPr/>
        </p:nvSpPr>
        <p:spPr bwMode="auto">
          <a:xfrm>
            <a:off x="7642772" y="4154911"/>
            <a:ext cx="586828" cy="1096991"/>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4" name="Freeform 8"/>
          <p:cNvSpPr>
            <a:spLocks/>
          </p:cNvSpPr>
          <p:nvPr/>
        </p:nvSpPr>
        <p:spPr bwMode="auto">
          <a:xfrm>
            <a:off x="7293402" y="4204009"/>
            <a:ext cx="733202" cy="69017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5" name="Freeform 9"/>
          <p:cNvSpPr>
            <a:spLocks/>
          </p:cNvSpPr>
          <p:nvPr/>
        </p:nvSpPr>
        <p:spPr bwMode="auto">
          <a:xfrm>
            <a:off x="5186342" y="5129857"/>
            <a:ext cx="1256160" cy="847292"/>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6" name="Freeform 10"/>
          <p:cNvSpPr>
            <a:spLocks/>
          </p:cNvSpPr>
          <p:nvPr/>
        </p:nvSpPr>
        <p:spPr bwMode="auto">
          <a:xfrm>
            <a:off x="6374557" y="5293092"/>
            <a:ext cx="1023290" cy="955308"/>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7" name="Freeform 11"/>
          <p:cNvSpPr>
            <a:spLocks/>
          </p:cNvSpPr>
          <p:nvPr/>
        </p:nvSpPr>
        <p:spPr bwMode="auto">
          <a:xfrm>
            <a:off x="6366653" y="5101565"/>
            <a:ext cx="834334" cy="408216"/>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8" name="Freeform 12"/>
          <p:cNvSpPr>
            <a:spLocks/>
          </p:cNvSpPr>
          <p:nvPr/>
        </p:nvSpPr>
        <p:spPr bwMode="auto">
          <a:xfrm>
            <a:off x="4708628" y="4299399"/>
            <a:ext cx="397872" cy="462925"/>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19" name="Freeform 13"/>
          <p:cNvSpPr>
            <a:spLocks/>
          </p:cNvSpPr>
          <p:nvPr/>
        </p:nvSpPr>
        <p:spPr bwMode="auto">
          <a:xfrm>
            <a:off x="3637434" y="4881561"/>
            <a:ext cx="331339" cy="248296"/>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0" name="Freeform 14"/>
          <p:cNvSpPr>
            <a:spLocks/>
          </p:cNvSpPr>
          <p:nvPr/>
        </p:nvSpPr>
        <p:spPr bwMode="auto">
          <a:xfrm>
            <a:off x="3851673" y="4641682"/>
            <a:ext cx="1051236" cy="704207"/>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1" name="Freeform 15"/>
          <p:cNvSpPr>
            <a:spLocks/>
          </p:cNvSpPr>
          <p:nvPr/>
        </p:nvSpPr>
        <p:spPr bwMode="auto">
          <a:xfrm>
            <a:off x="3351338" y="3975352"/>
            <a:ext cx="1144384" cy="1061920"/>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2" name="Freeform 16"/>
          <p:cNvSpPr>
            <a:spLocks/>
          </p:cNvSpPr>
          <p:nvPr/>
        </p:nvSpPr>
        <p:spPr bwMode="auto">
          <a:xfrm>
            <a:off x="3356661" y="3892586"/>
            <a:ext cx="465738" cy="659317"/>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3" name="Freeform 17"/>
          <p:cNvSpPr>
            <a:spLocks/>
          </p:cNvSpPr>
          <p:nvPr/>
        </p:nvSpPr>
        <p:spPr bwMode="auto">
          <a:xfrm>
            <a:off x="4341362" y="4240481"/>
            <a:ext cx="581506" cy="562523"/>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4" name="Freeform 18"/>
          <p:cNvSpPr>
            <a:spLocks/>
          </p:cNvSpPr>
          <p:nvPr/>
        </p:nvSpPr>
        <p:spPr bwMode="auto">
          <a:xfrm>
            <a:off x="4232247" y="3447898"/>
            <a:ext cx="1027283" cy="962321"/>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5" name="Freeform 19"/>
          <p:cNvSpPr>
            <a:spLocks/>
          </p:cNvSpPr>
          <p:nvPr/>
        </p:nvSpPr>
        <p:spPr bwMode="auto">
          <a:xfrm>
            <a:off x="4123130" y="4046895"/>
            <a:ext cx="298071" cy="241282"/>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chemeClr val="bg1">
              <a:lumMod val="75000"/>
            </a:schemeClr>
          </a:solidFill>
          <a:ln w="12700"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6" name="Freeform 20"/>
          <p:cNvSpPr>
            <a:spLocks/>
          </p:cNvSpPr>
          <p:nvPr/>
        </p:nvSpPr>
        <p:spPr bwMode="auto">
          <a:xfrm>
            <a:off x="3738564" y="3303410"/>
            <a:ext cx="891555" cy="1158715"/>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chemeClr val="bg1">
              <a:lumMod val="75000"/>
            </a:schemeClr>
          </a:solidFill>
          <a:ln w="9525" cmpd="sng">
            <a:solidFill>
              <a:schemeClr val="bg1">
                <a:lumMod val="50000"/>
              </a:schemeClr>
            </a:solidFill>
            <a:prstDash val="solid"/>
            <a:round/>
            <a:headEnd/>
            <a:tailEnd/>
          </a:ln>
          <a:effectLst/>
        </p:spPr>
        <p:txBody>
          <a:bodyPr wrap="none" anchor="ctr"/>
          <a:lstStyle/>
          <a:p>
            <a:endParaRPr lang="es-MX">
              <a:solidFill>
                <a:schemeClr val="bg1">
                  <a:lumMod val="50000"/>
                </a:schemeClr>
              </a:solidFill>
            </a:endParaRPr>
          </a:p>
        </p:txBody>
      </p:sp>
      <p:sp>
        <p:nvSpPr>
          <p:cNvPr id="27" name="Freeform 22"/>
          <p:cNvSpPr>
            <a:spLocks/>
          </p:cNvSpPr>
          <p:nvPr/>
        </p:nvSpPr>
        <p:spPr bwMode="auto">
          <a:xfrm>
            <a:off x="3042621" y="2815057"/>
            <a:ext cx="1176320" cy="1315828"/>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8" name="Freeform 23"/>
          <p:cNvSpPr>
            <a:spLocks/>
          </p:cNvSpPr>
          <p:nvPr/>
        </p:nvSpPr>
        <p:spPr bwMode="auto">
          <a:xfrm>
            <a:off x="762000" y="1017379"/>
            <a:ext cx="935465" cy="1380357"/>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29" name="Freeform 24"/>
          <p:cNvSpPr>
            <a:spLocks/>
          </p:cNvSpPr>
          <p:nvPr/>
        </p:nvSpPr>
        <p:spPr bwMode="auto">
          <a:xfrm>
            <a:off x="1128640" y="2341183"/>
            <a:ext cx="1284103" cy="1559916"/>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dirty="0">
              <a:solidFill>
                <a:schemeClr val="bg1">
                  <a:lumMod val="50000"/>
                </a:schemeClr>
              </a:solidFill>
            </a:endParaRPr>
          </a:p>
        </p:txBody>
      </p:sp>
      <p:sp>
        <p:nvSpPr>
          <p:cNvPr id="30" name="Freeform 25"/>
          <p:cNvSpPr>
            <a:spLocks/>
          </p:cNvSpPr>
          <p:nvPr/>
        </p:nvSpPr>
        <p:spPr bwMode="auto">
          <a:xfrm>
            <a:off x="2470429" y="2687581"/>
            <a:ext cx="964741" cy="1338272"/>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1" name="Freeform 26"/>
          <p:cNvSpPr>
            <a:spLocks/>
          </p:cNvSpPr>
          <p:nvPr/>
        </p:nvSpPr>
        <p:spPr bwMode="auto">
          <a:xfrm>
            <a:off x="1247165" y="1041426"/>
            <a:ext cx="1520964" cy="1882560"/>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2" name="Freeform 27"/>
          <p:cNvSpPr>
            <a:spLocks/>
          </p:cNvSpPr>
          <p:nvPr/>
        </p:nvSpPr>
        <p:spPr bwMode="auto">
          <a:xfrm>
            <a:off x="3854762" y="1960618"/>
            <a:ext cx="1002000" cy="1516428"/>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3" name="Freeform 28"/>
          <p:cNvSpPr>
            <a:spLocks/>
          </p:cNvSpPr>
          <p:nvPr/>
        </p:nvSpPr>
        <p:spPr bwMode="auto">
          <a:xfrm>
            <a:off x="4521082" y="2526026"/>
            <a:ext cx="690621" cy="1324245"/>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4" name="Freeform 30"/>
          <p:cNvSpPr>
            <a:spLocks/>
          </p:cNvSpPr>
          <p:nvPr/>
        </p:nvSpPr>
        <p:spPr bwMode="auto">
          <a:xfrm>
            <a:off x="5159728" y="4843686"/>
            <a:ext cx="275450" cy="164126"/>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5" name="Freeform 31"/>
          <p:cNvSpPr>
            <a:spLocks/>
          </p:cNvSpPr>
          <p:nvPr/>
        </p:nvSpPr>
        <p:spPr bwMode="auto">
          <a:xfrm>
            <a:off x="4743225" y="4710419"/>
            <a:ext cx="452430" cy="520441"/>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6" name="Freeform 32"/>
          <p:cNvSpPr>
            <a:spLocks/>
          </p:cNvSpPr>
          <p:nvPr/>
        </p:nvSpPr>
        <p:spPr bwMode="auto">
          <a:xfrm>
            <a:off x="4866899" y="4360943"/>
            <a:ext cx="518964" cy="519038"/>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7" name="Freeform 33"/>
          <p:cNvSpPr>
            <a:spLocks/>
          </p:cNvSpPr>
          <p:nvPr/>
        </p:nvSpPr>
        <p:spPr bwMode="auto">
          <a:xfrm>
            <a:off x="4953473" y="5007814"/>
            <a:ext cx="230206" cy="223044"/>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chemeClr val="accent6"/>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8" name="Freeform 34"/>
          <p:cNvSpPr>
            <a:spLocks/>
          </p:cNvSpPr>
          <p:nvPr/>
        </p:nvSpPr>
        <p:spPr bwMode="auto">
          <a:xfrm>
            <a:off x="5021337" y="4895590"/>
            <a:ext cx="95808" cy="143085"/>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chemeClr val="bg1">
              <a:lumMod val="75000"/>
            </a:schemeClr>
          </a:solidFill>
          <a:ln w="12700" cap="rnd" cmpd="sng">
            <a:solidFill>
              <a:schemeClr val="bg1">
                <a:lumMod val="50000"/>
              </a:schemeClr>
            </a:solidFill>
            <a:prstDash val="solid"/>
            <a:round/>
            <a:headEnd type="none" w="sm" len="sm"/>
            <a:tailEnd type="none" w="sm" len="sm"/>
          </a:ln>
          <a:effectLst/>
        </p:spPr>
        <p:txBody>
          <a:bodyPr/>
          <a:lstStyle/>
          <a:p>
            <a:endParaRPr lang="es-MX">
              <a:solidFill>
                <a:schemeClr val="bg1">
                  <a:lumMod val="50000"/>
                </a:schemeClr>
              </a:solidFill>
            </a:endParaRPr>
          </a:p>
        </p:txBody>
      </p:sp>
      <p:sp>
        <p:nvSpPr>
          <p:cNvPr id="39" name="38 Elipse"/>
          <p:cNvSpPr/>
          <p:nvPr/>
        </p:nvSpPr>
        <p:spPr>
          <a:xfrm>
            <a:off x="4191000" y="2693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0" name="39 Elipse"/>
          <p:cNvSpPr/>
          <p:nvPr/>
        </p:nvSpPr>
        <p:spPr>
          <a:xfrm>
            <a:off x="3200400" y="2084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1" name="40 Elipse"/>
          <p:cNvSpPr/>
          <p:nvPr/>
        </p:nvSpPr>
        <p:spPr>
          <a:xfrm>
            <a:off x="4781550" y="44844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2" name="41 Elipse"/>
          <p:cNvSpPr/>
          <p:nvPr/>
        </p:nvSpPr>
        <p:spPr>
          <a:xfrm>
            <a:off x="3810000" y="4598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3" name="42 Elipse"/>
          <p:cNvSpPr/>
          <p:nvPr/>
        </p:nvSpPr>
        <p:spPr>
          <a:xfrm>
            <a:off x="990600" y="11697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4" name="43 Elipse"/>
          <p:cNvSpPr/>
          <p:nvPr/>
        </p:nvSpPr>
        <p:spPr>
          <a:xfrm>
            <a:off x="4648200" y="3989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5" name="44 Elipse"/>
          <p:cNvSpPr/>
          <p:nvPr/>
        </p:nvSpPr>
        <p:spPr>
          <a:xfrm>
            <a:off x="4536488" y="4513701"/>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6" name="45 Elipse"/>
          <p:cNvSpPr/>
          <p:nvPr/>
        </p:nvSpPr>
        <p:spPr>
          <a:xfrm>
            <a:off x="5257800" y="50559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7" name="46 Elipse"/>
          <p:cNvSpPr/>
          <p:nvPr/>
        </p:nvSpPr>
        <p:spPr>
          <a:xfrm>
            <a:off x="5562600" y="48273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8" name="47 Elipse"/>
          <p:cNvSpPr/>
          <p:nvPr/>
        </p:nvSpPr>
        <p:spPr>
          <a:xfrm>
            <a:off x="3505200" y="3227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49" name="48 Elipse"/>
          <p:cNvSpPr/>
          <p:nvPr/>
        </p:nvSpPr>
        <p:spPr>
          <a:xfrm>
            <a:off x="4867275" y="3141454"/>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0" name="49 Elipse"/>
          <p:cNvSpPr/>
          <p:nvPr/>
        </p:nvSpPr>
        <p:spPr>
          <a:xfrm>
            <a:off x="5831685" y="3717032"/>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1" name="50 Elipse"/>
          <p:cNvSpPr/>
          <p:nvPr/>
        </p:nvSpPr>
        <p:spPr>
          <a:xfrm>
            <a:off x="4714875" y="3116054"/>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2" name="51 Elipse"/>
          <p:cNvSpPr/>
          <p:nvPr/>
        </p:nvSpPr>
        <p:spPr>
          <a:xfrm>
            <a:off x="4343400" y="26175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3" name="52 Elipse"/>
          <p:cNvSpPr/>
          <p:nvPr/>
        </p:nvSpPr>
        <p:spPr>
          <a:xfrm>
            <a:off x="3352800" y="20841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4" name="53 Elipse"/>
          <p:cNvSpPr/>
          <p:nvPr/>
        </p:nvSpPr>
        <p:spPr>
          <a:xfrm>
            <a:off x="3657600" y="4598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55" name="54 Elipse"/>
          <p:cNvSpPr/>
          <p:nvPr/>
        </p:nvSpPr>
        <p:spPr>
          <a:xfrm>
            <a:off x="5943600" y="4217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56" name="55 Conector recto de flecha"/>
          <p:cNvCxnSpPr>
            <a:stCxn id="55" idx="3"/>
          </p:cNvCxnSpPr>
          <p:nvPr/>
        </p:nvCxnSpPr>
        <p:spPr>
          <a:xfrm flipH="1">
            <a:off x="5105400" y="4347861"/>
            <a:ext cx="860518" cy="631918"/>
          </a:xfrm>
          <a:prstGeom prst="straightConnector1">
            <a:avLst/>
          </a:prstGeom>
          <a:ln w="34925">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57" name="56 Conector recto de flecha"/>
          <p:cNvCxnSpPr>
            <a:stCxn id="50" idx="3"/>
          </p:cNvCxnSpPr>
          <p:nvPr/>
        </p:nvCxnSpPr>
        <p:spPr>
          <a:xfrm flipH="1">
            <a:off x="5069685" y="3847114"/>
            <a:ext cx="784318" cy="1165318"/>
          </a:xfrm>
          <a:prstGeom prst="straightConnector1">
            <a:avLst/>
          </a:prstGeom>
          <a:ln w="34925">
            <a:tailEnd type="arrow"/>
          </a:ln>
        </p:spPr>
        <p:style>
          <a:lnRef idx="1">
            <a:schemeClr val="accent1"/>
          </a:lnRef>
          <a:fillRef idx="0">
            <a:schemeClr val="accent1"/>
          </a:fillRef>
          <a:effectRef idx="0">
            <a:schemeClr val="accent1"/>
          </a:effectRef>
          <a:fontRef idx="minor">
            <a:schemeClr val="tx1"/>
          </a:fontRef>
        </p:style>
      </p:cxnSp>
      <p:sp>
        <p:nvSpPr>
          <p:cNvPr id="59" name="58 Elipse"/>
          <p:cNvSpPr/>
          <p:nvPr/>
        </p:nvSpPr>
        <p:spPr>
          <a:xfrm>
            <a:off x="2286000" y="193177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60" name="59 CuadroTexto"/>
          <p:cNvSpPr txBox="1"/>
          <p:nvPr/>
        </p:nvSpPr>
        <p:spPr>
          <a:xfrm>
            <a:off x="5724128" y="3068960"/>
            <a:ext cx="3168352" cy="646331"/>
          </a:xfrm>
          <a:prstGeom prst="rect">
            <a:avLst/>
          </a:prstGeom>
          <a:noFill/>
          <a:ln>
            <a:gradFill flip="none" rotWithShape="1">
              <a:gsLst>
                <a:gs pos="14000">
                  <a:schemeClr val="bg1"/>
                </a:gs>
                <a:gs pos="100000">
                  <a:srgbClr val="000000"/>
                </a:gs>
              </a:gsLst>
              <a:lin ang="0" scaled="1"/>
              <a:tileRect/>
            </a:gradFill>
          </a:ln>
        </p:spPr>
        <p:txBody>
          <a:bodyPr wrap="square" rtlCol="0">
            <a:spAutoFit/>
          </a:bodyPr>
          <a:lstStyle/>
          <a:p>
            <a:pPr algn="ctr"/>
            <a:r>
              <a:rPr lang="es-MX" b="1" dirty="0">
                <a:solidFill>
                  <a:srgbClr val="000099"/>
                </a:solidFill>
                <a:effectLst>
                  <a:reflection blurRad="6350" stA="55000" endA="300" endPos="45500" dir="5400000" sy="-100000" algn="bl" rotWithShape="0"/>
                </a:effectLst>
                <a:latin typeface="Arial Rounded MT Bold"/>
                <a:cs typeface="Arial Rounded MT Bold"/>
              </a:rPr>
              <a:t>Presencia</a:t>
            </a:r>
            <a:r>
              <a:rPr lang="es-MX" b="1" dirty="0" smtClean="0">
                <a:solidFill>
                  <a:schemeClr val="tx1">
                    <a:lumMod val="85000"/>
                    <a:lumOff val="15000"/>
                  </a:schemeClr>
                </a:solidFill>
              </a:rPr>
              <a:t> </a:t>
            </a:r>
            <a:r>
              <a:rPr lang="es-MX" b="1" dirty="0">
                <a:solidFill>
                  <a:srgbClr val="000099"/>
                </a:solidFill>
                <a:effectLst>
                  <a:reflection blurRad="6350" stA="55000" endA="300" endPos="45500" dir="5400000" sy="-100000" algn="bl" rotWithShape="0"/>
                </a:effectLst>
                <a:latin typeface="Arial Rounded MT Bold"/>
                <a:cs typeface="Arial Rounded MT Bold"/>
              </a:rPr>
              <a:t>en </a:t>
            </a:r>
            <a:r>
              <a:rPr lang="es-MX" b="1" dirty="0" smtClean="0">
                <a:solidFill>
                  <a:srgbClr val="000099"/>
                </a:solidFill>
                <a:effectLst>
                  <a:reflection blurRad="6350" stA="55000" endA="300" endPos="45500" dir="5400000" sy="-100000" algn="bl" rotWithShape="0"/>
                </a:effectLst>
                <a:latin typeface="Arial Rounded MT Bold"/>
                <a:cs typeface="Arial Rounded MT Bold"/>
              </a:rPr>
              <a:t>21 </a:t>
            </a:r>
            <a:r>
              <a:rPr lang="es-MX" b="1" dirty="0">
                <a:solidFill>
                  <a:srgbClr val="000099"/>
                </a:solidFill>
                <a:effectLst>
                  <a:reflection blurRad="6350" stA="55000" endA="300" endPos="45500" dir="5400000" sy="-100000" algn="bl" rotWithShape="0"/>
                </a:effectLst>
                <a:latin typeface="Arial Rounded MT Bold"/>
                <a:cs typeface="Arial Rounded MT Bold"/>
              </a:rPr>
              <a:t>Estados</a:t>
            </a:r>
          </a:p>
          <a:p>
            <a:pPr algn="ctr"/>
            <a:r>
              <a:rPr lang="es-MX" b="1" dirty="0">
                <a:solidFill>
                  <a:srgbClr val="000099"/>
                </a:solidFill>
                <a:effectLst>
                  <a:reflection blurRad="6350" stA="55000" endA="300" endPos="45500" dir="5400000" sy="-100000" algn="bl" rotWithShape="0"/>
                </a:effectLst>
                <a:latin typeface="Arial Rounded MT Bold"/>
                <a:cs typeface="Arial Rounded MT Bold"/>
              </a:rPr>
              <a:t> y el DF</a:t>
            </a:r>
          </a:p>
        </p:txBody>
      </p:sp>
      <p:graphicFrame>
        <p:nvGraphicFramePr>
          <p:cNvPr id="61" name="60 Tabla"/>
          <p:cNvGraphicFramePr>
            <a:graphicFrameLocks noGrp="1"/>
          </p:cNvGraphicFramePr>
          <p:nvPr>
            <p:extLst>
              <p:ext uri="{D42A27DB-BD31-4B8C-83A1-F6EECF244321}">
                <p14:modId xmlns:p14="http://schemas.microsoft.com/office/powerpoint/2010/main" xmlns="" val="308042339"/>
              </p:ext>
            </p:extLst>
          </p:nvPr>
        </p:nvGraphicFramePr>
        <p:xfrm>
          <a:off x="228600" y="5334000"/>
          <a:ext cx="4055368" cy="1367790"/>
        </p:xfrm>
        <a:graphic>
          <a:graphicData uri="http://schemas.openxmlformats.org/drawingml/2006/table">
            <a:tbl>
              <a:tblPr firstCol="1"/>
              <a:tblGrid>
                <a:gridCol w="2731054"/>
                <a:gridCol w="1324314"/>
              </a:tblGrid>
              <a:tr h="200025">
                <a:tc>
                  <a:txBody>
                    <a:bodyPr/>
                    <a:lstStyle/>
                    <a:p>
                      <a:pPr algn="ctr" fontAlgn="ctr"/>
                      <a:r>
                        <a:rPr lang="es-MX" sz="1400" b="1" i="0" u="none" strike="noStrike" dirty="0" smtClean="0">
                          <a:solidFill>
                            <a:schemeClr val="bg1"/>
                          </a:solidFill>
                          <a:latin typeface="Calibri"/>
                        </a:rPr>
                        <a:t>TIPO </a:t>
                      </a:r>
                      <a:r>
                        <a:rPr lang="es-MX" sz="1400" b="1" i="0" u="none" strike="noStrike" dirty="0">
                          <a:solidFill>
                            <a:schemeClr val="bg1"/>
                          </a:solidFill>
                          <a:latin typeface="Calibri"/>
                        </a:rPr>
                        <a:t>DE ORGANIZACIÓN</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c>
                  <a:txBody>
                    <a:bodyPr/>
                    <a:lstStyle/>
                    <a:p>
                      <a:pPr algn="ctr" fontAlgn="ctr"/>
                      <a:r>
                        <a:rPr lang="es-MX" sz="1400" b="1" i="0" u="none" strike="noStrike" dirty="0">
                          <a:solidFill>
                            <a:schemeClr val="bg1"/>
                          </a:solidFill>
                          <a:latin typeface="Calibri"/>
                        </a:rPr>
                        <a:t>ALUMNOS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r h="200025">
                <a:tc>
                  <a:txBody>
                    <a:bodyPr/>
                    <a:lstStyle/>
                    <a:p>
                      <a:pPr algn="ctr" fontAlgn="ctr"/>
                      <a:r>
                        <a:rPr lang="es-ES" sz="1400" b="1" kern="1200" dirty="0" smtClean="0">
                          <a:solidFill>
                            <a:schemeClr val="tx1"/>
                          </a:solidFill>
                          <a:latin typeface="+mn-lt"/>
                          <a:ea typeface="Times New Roman"/>
                          <a:cs typeface="Times New Roman"/>
                        </a:rPr>
                        <a:t>Centros P</a:t>
                      </a:r>
                      <a:r>
                        <a:rPr lang="es-ES" sz="1400" b="1" kern="1200" dirty="0" smtClean="0">
                          <a:solidFill>
                            <a:schemeClr val="tx1"/>
                          </a:solidFill>
                          <a:latin typeface="+mn-lt"/>
                          <a:ea typeface="MS PGothic"/>
                          <a:cs typeface="Times New Roman"/>
                        </a:rPr>
                        <a:t>úblicos de </a:t>
                      </a:r>
                      <a:r>
                        <a:rPr lang="es-ES" sz="1400" b="1" kern="1200" dirty="0" smtClean="0">
                          <a:solidFill>
                            <a:schemeClr val="tx1"/>
                          </a:solidFill>
                          <a:latin typeface="+mn-lt"/>
                          <a:ea typeface="Times New Roman"/>
                          <a:cs typeface="Times New Roman"/>
                        </a:rPr>
                        <a:t>Investigación</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mn-lt"/>
                        </a:rPr>
                        <a:t>42 (14 </a:t>
                      </a:r>
                      <a:r>
                        <a:rPr lang="es-MX" sz="1400" b="1" i="0" u="none" strike="noStrike" dirty="0" err="1" smtClean="0">
                          <a:solidFill>
                            <a:srgbClr val="000000"/>
                          </a:solidFill>
                          <a:latin typeface="+mn-lt"/>
                        </a:rPr>
                        <a:t>Edos</a:t>
                      </a:r>
                      <a:r>
                        <a:rPr lang="es-MX" sz="1400" b="1" i="0" u="none" strike="noStrike" dirty="0" smtClean="0">
                          <a:solidFill>
                            <a:srgbClr val="000000"/>
                          </a:solidFill>
                          <a:latin typeface="+mn-lt"/>
                        </a:rPr>
                        <a:t>)</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ctr"/>
                      <a:r>
                        <a:rPr lang="es-MX" sz="1400" b="1" i="0" u="none" strike="noStrike" dirty="0">
                          <a:solidFill>
                            <a:srgbClr val="000000"/>
                          </a:solidFill>
                          <a:latin typeface="Calibri"/>
                        </a:rPr>
                        <a:t>Empresas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mn-lt"/>
                        </a:rPr>
                        <a:t>51 ( 8 </a:t>
                      </a:r>
                      <a:r>
                        <a:rPr lang="es-MX" sz="1400" b="1" i="0" u="none" strike="noStrike" dirty="0" err="1" smtClean="0">
                          <a:solidFill>
                            <a:srgbClr val="000000"/>
                          </a:solidFill>
                          <a:latin typeface="+mn-lt"/>
                        </a:rPr>
                        <a:t>Edos</a:t>
                      </a:r>
                      <a:r>
                        <a:rPr lang="es-MX" sz="1400" b="1" i="0" u="none" strike="noStrike" dirty="0" smtClean="0">
                          <a:solidFill>
                            <a:srgbClr val="000000"/>
                          </a:solidFill>
                          <a:latin typeface="+mn-lt"/>
                        </a:rPr>
                        <a:t>)</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ctr"/>
                      <a:r>
                        <a:rPr lang="es-MX" sz="1400" b="1" i="0" u="none" strike="noStrike" dirty="0">
                          <a:solidFill>
                            <a:srgbClr val="000000"/>
                          </a:solidFill>
                          <a:latin typeface="Calibri"/>
                        </a:rPr>
                        <a:t>Gobiernos </a:t>
                      </a:r>
                      <a:r>
                        <a:rPr lang="es-MX" sz="1400" b="1" i="0" u="none" strike="noStrike" dirty="0" smtClean="0">
                          <a:solidFill>
                            <a:srgbClr val="000000"/>
                          </a:solidFill>
                          <a:latin typeface="Calibri"/>
                        </a:rPr>
                        <a:t>Federal y Estatal</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Calibri"/>
                        </a:rPr>
                        <a:t>11 ( 5 Edos)</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ctr" fontAlgn="b">
                        <a:lnSpc>
                          <a:spcPts val="1290"/>
                        </a:lnSpc>
                        <a:spcAft>
                          <a:spcPts val="0"/>
                        </a:spcAft>
                      </a:pPr>
                      <a:r>
                        <a:rPr lang="es-ES" sz="1400" b="1" kern="1200" dirty="0" smtClean="0">
                          <a:solidFill>
                            <a:schemeClr val="tx1"/>
                          </a:solidFill>
                          <a:latin typeface="+mn-lt"/>
                          <a:ea typeface="Times New Roman"/>
                          <a:cs typeface="Times New Roman"/>
                        </a:rPr>
                        <a:t>Instituciones Educaci</a:t>
                      </a:r>
                      <a:r>
                        <a:rPr lang="es-ES" sz="1400" b="1" kern="1200" dirty="0" smtClean="0">
                          <a:solidFill>
                            <a:schemeClr val="tx1"/>
                          </a:solidFill>
                          <a:latin typeface="+mn-lt"/>
                          <a:ea typeface="MS PGothic"/>
                          <a:cs typeface="Times New Roman"/>
                        </a:rPr>
                        <a:t>ón </a:t>
                      </a:r>
                      <a:r>
                        <a:rPr lang="es-ES" sz="1400" b="1" kern="1200" dirty="0" smtClean="0">
                          <a:solidFill>
                            <a:schemeClr val="tx1"/>
                          </a:solidFill>
                          <a:latin typeface="+mn-lt"/>
                          <a:ea typeface="Times New Roman"/>
                          <a:cs typeface="Times New Roman"/>
                        </a:rPr>
                        <a:t>Superior</a:t>
                      </a:r>
                      <a:endParaRPr lang="es-MX" sz="1400" b="1" kern="1200" dirty="0">
                        <a:solidFill>
                          <a:schemeClr val="tx1"/>
                        </a:solidFill>
                        <a:latin typeface="+mn-lt"/>
                        <a:ea typeface="Times New Roman"/>
                        <a:cs typeface="Times New Roman"/>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c>
                  <a:txBody>
                    <a:bodyPr/>
                    <a:lstStyle/>
                    <a:p>
                      <a:pPr algn="ctr" fontAlgn="ctr"/>
                      <a:r>
                        <a:rPr lang="es-MX" sz="1400" b="1" i="0" u="none" strike="noStrike" dirty="0" smtClean="0">
                          <a:solidFill>
                            <a:srgbClr val="000000"/>
                          </a:solidFill>
                          <a:latin typeface="+mn-lt"/>
                        </a:rPr>
                        <a:t>81 ( 18 </a:t>
                      </a:r>
                      <a:r>
                        <a:rPr lang="es-MX" sz="1400" b="1" i="0" u="none" strike="noStrike" dirty="0" err="1" smtClean="0">
                          <a:solidFill>
                            <a:srgbClr val="000000"/>
                          </a:solidFill>
                          <a:latin typeface="+mn-lt"/>
                        </a:rPr>
                        <a:t>Edos</a:t>
                      </a:r>
                      <a:r>
                        <a:rPr lang="es-MX" sz="1400" b="1" i="0" u="none" strike="noStrike" dirty="0" smtClean="0">
                          <a:solidFill>
                            <a:srgbClr val="000000"/>
                          </a:solidFill>
                          <a:latin typeface="+mn-lt"/>
                        </a:rPr>
                        <a:t>)</a:t>
                      </a:r>
                      <a:endParaRPr lang="es-MX" sz="1400" b="1" i="0" u="none" strike="noStrike" dirty="0">
                        <a:solidFill>
                          <a:srgbClr val="000000"/>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5">
                        <a:lumMod val="40000"/>
                        <a:lumOff val="60000"/>
                      </a:schemeClr>
                    </a:solidFill>
                  </a:tcPr>
                </a:tc>
              </a:tr>
              <a:tr h="200025">
                <a:tc>
                  <a:txBody>
                    <a:bodyPr/>
                    <a:lstStyle/>
                    <a:p>
                      <a:pPr algn="r" fontAlgn="ctr"/>
                      <a:endParaRPr lang="es-MX" sz="1400" b="1" i="0" u="none" strike="noStrike" dirty="0">
                        <a:solidFill>
                          <a:schemeClr val="tx2"/>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600" b="1" i="0" u="none" strike="noStrike" dirty="0" smtClean="0">
                          <a:solidFill>
                            <a:schemeClr val="bg1"/>
                          </a:solidFill>
                          <a:latin typeface="Calibri"/>
                        </a:rPr>
                        <a:t>185</a:t>
                      </a:r>
                      <a:endParaRPr lang="es-MX" sz="1600" b="1" i="0" u="none" strike="noStrike" dirty="0">
                        <a:solidFill>
                          <a:schemeClr val="bg1"/>
                        </a:solidFill>
                        <a:latin typeface="Calibri"/>
                      </a:endParaRP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chemeClr val="accent2"/>
                    </a:solidFill>
                  </a:tcPr>
                </a:tc>
              </a:tr>
            </a:tbl>
          </a:graphicData>
        </a:graphic>
      </p:graphicFrame>
      <p:sp>
        <p:nvSpPr>
          <p:cNvPr id="62" name="61 Elipse"/>
          <p:cNvSpPr/>
          <p:nvPr/>
        </p:nvSpPr>
        <p:spPr>
          <a:xfrm>
            <a:off x="3276600" y="19508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3" name="62 Elipse"/>
          <p:cNvSpPr/>
          <p:nvPr/>
        </p:nvSpPr>
        <p:spPr>
          <a:xfrm>
            <a:off x="5029200" y="454334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cxnSp>
        <p:nvCxnSpPr>
          <p:cNvPr id="64" name="63 Conector recto de flecha"/>
          <p:cNvCxnSpPr/>
          <p:nvPr/>
        </p:nvCxnSpPr>
        <p:spPr>
          <a:xfrm flipH="1">
            <a:off x="5105400" y="3989179"/>
            <a:ext cx="762000" cy="990600"/>
          </a:xfrm>
          <a:prstGeom prst="straightConnector1">
            <a:avLst/>
          </a:prstGeom>
          <a:ln w="34925">
            <a:solidFill>
              <a:srgbClr val="FF6600"/>
            </a:solidFill>
            <a:tailEnd type="arrow"/>
          </a:ln>
        </p:spPr>
        <p:style>
          <a:lnRef idx="1">
            <a:schemeClr val="accent1"/>
          </a:lnRef>
          <a:fillRef idx="0">
            <a:schemeClr val="accent1"/>
          </a:fillRef>
          <a:effectRef idx="0">
            <a:schemeClr val="accent1"/>
          </a:effectRef>
          <a:fontRef idx="minor">
            <a:schemeClr val="tx1"/>
          </a:fontRef>
        </p:style>
      </p:cxnSp>
      <p:sp>
        <p:nvSpPr>
          <p:cNvPr id="65" name="64 Elipse"/>
          <p:cNvSpPr/>
          <p:nvPr/>
        </p:nvSpPr>
        <p:spPr>
          <a:xfrm>
            <a:off x="4191000" y="25413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6" name="65 Elipse"/>
          <p:cNvSpPr/>
          <p:nvPr/>
        </p:nvSpPr>
        <p:spPr>
          <a:xfrm>
            <a:off x="4810125" y="29922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7" name="66 Elipse"/>
          <p:cNvSpPr/>
          <p:nvPr/>
        </p:nvSpPr>
        <p:spPr>
          <a:xfrm>
            <a:off x="4495800" y="43701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8" name="67 Elipse"/>
          <p:cNvSpPr/>
          <p:nvPr/>
        </p:nvSpPr>
        <p:spPr>
          <a:xfrm>
            <a:off x="4876800" y="43701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69" name="68 Elipse"/>
          <p:cNvSpPr/>
          <p:nvPr/>
        </p:nvSpPr>
        <p:spPr>
          <a:xfrm>
            <a:off x="4788024" y="493278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0" name="69 Elipse"/>
          <p:cNvSpPr/>
          <p:nvPr/>
        </p:nvSpPr>
        <p:spPr>
          <a:xfrm>
            <a:off x="5400675" y="512265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1" name="70 Elipse"/>
          <p:cNvSpPr/>
          <p:nvPr/>
        </p:nvSpPr>
        <p:spPr>
          <a:xfrm>
            <a:off x="4800600" y="40653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2" name="71 Elipse"/>
          <p:cNvSpPr/>
          <p:nvPr/>
        </p:nvSpPr>
        <p:spPr>
          <a:xfrm>
            <a:off x="3581400" y="33795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3" name="72 Elipse"/>
          <p:cNvSpPr/>
          <p:nvPr/>
        </p:nvSpPr>
        <p:spPr>
          <a:xfrm>
            <a:off x="5105400" y="35319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74" name="73 Elipse"/>
          <p:cNvSpPr/>
          <p:nvPr/>
        </p:nvSpPr>
        <p:spPr>
          <a:xfrm>
            <a:off x="7620000" y="43701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75" name="Rectangle 36"/>
          <p:cNvSpPr>
            <a:spLocks noChangeArrowheads="1"/>
          </p:cNvSpPr>
          <p:nvPr/>
        </p:nvSpPr>
        <p:spPr bwMode="auto">
          <a:xfrm>
            <a:off x="456346" y="4114800"/>
            <a:ext cx="1729641"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effectLst/>
                <a:latin typeface="Arial" pitchFamily="34" charset="0"/>
                <a:cs typeface="Arial" pitchFamily="34" charset="0"/>
              </a:rPr>
              <a:t>Centro CONACYT</a:t>
            </a:r>
            <a:endParaRPr kumimoji="0" lang="es-MX" sz="2800" b="0" i="0" u="none" strike="noStrike" cap="none" normalizeH="0" baseline="0" dirty="0" smtClean="0">
              <a:ln>
                <a:noFill/>
              </a:ln>
              <a:effectLst/>
              <a:latin typeface="Arial" pitchFamily="34" charset="0"/>
              <a:cs typeface="Arial" pitchFamily="34" charset="0"/>
            </a:endParaRPr>
          </a:p>
        </p:txBody>
      </p:sp>
      <p:sp>
        <p:nvSpPr>
          <p:cNvPr id="76" name="Rectangle 79"/>
          <p:cNvSpPr>
            <a:spLocks noChangeArrowheads="1"/>
          </p:cNvSpPr>
          <p:nvPr/>
        </p:nvSpPr>
        <p:spPr bwMode="auto">
          <a:xfrm>
            <a:off x="457200" y="4387363"/>
            <a:ext cx="121920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kumimoji="0" lang="es-MX" sz="1600" b="1" i="0" u="none" strike="noStrike" cap="none" normalizeH="0" baseline="0" dirty="0" smtClean="0">
                <a:ln>
                  <a:noFill/>
                </a:ln>
                <a:effectLst/>
                <a:latin typeface="Arial" pitchFamily="34" charset="0"/>
                <a:cs typeface="Arial" pitchFamily="34" charset="0"/>
              </a:rPr>
              <a:t>Empresas </a:t>
            </a:r>
            <a:endParaRPr kumimoji="0" lang="es-MX" b="0" i="0" u="none" strike="noStrike" cap="none" normalizeH="0" baseline="0" dirty="0" smtClean="0">
              <a:ln>
                <a:noFill/>
              </a:ln>
              <a:effectLst/>
              <a:latin typeface="Arial" pitchFamily="34" charset="0"/>
              <a:cs typeface="Arial" pitchFamily="34" charset="0"/>
            </a:endParaRPr>
          </a:p>
        </p:txBody>
      </p:sp>
      <p:sp>
        <p:nvSpPr>
          <p:cNvPr id="77" name="76 Elipse"/>
          <p:cNvSpPr/>
          <p:nvPr/>
        </p:nvSpPr>
        <p:spPr>
          <a:xfrm>
            <a:off x="228600" y="4191000"/>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78" name="77 Elipse"/>
          <p:cNvSpPr/>
          <p:nvPr/>
        </p:nvSpPr>
        <p:spPr>
          <a:xfrm>
            <a:off x="228600" y="4451866"/>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79" name="78 Elipse"/>
          <p:cNvSpPr/>
          <p:nvPr/>
        </p:nvSpPr>
        <p:spPr>
          <a:xfrm>
            <a:off x="228600" y="4724400"/>
            <a:ext cx="152400" cy="152400"/>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dirty="0">
              <a:solidFill>
                <a:srgbClr val="00B050"/>
              </a:solidFill>
            </a:endParaRPr>
          </a:p>
        </p:txBody>
      </p:sp>
      <p:sp>
        <p:nvSpPr>
          <p:cNvPr id="80" name="Rectangle 27"/>
          <p:cNvSpPr>
            <a:spLocks noChangeArrowheads="1"/>
          </p:cNvSpPr>
          <p:nvPr/>
        </p:nvSpPr>
        <p:spPr bwMode="auto">
          <a:xfrm>
            <a:off x="457200" y="4676775"/>
            <a:ext cx="1824217" cy="246221"/>
          </a:xfrm>
          <a:prstGeom prst="rect">
            <a:avLst/>
          </a:prstGeom>
          <a:noFill/>
          <a:ln w="9525">
            <a:noFill/>
            <a:miter lim="800000"/>
            <a:headEnd/>
            <a:tailEnd/>
          </a:ln>
        </p:spPr>
        <p:txBody>
          <a:bodyPr vert="horz" wrap="none" lIns="0" tIns="0" rIns="0" bIns="0" numCol="1" anchor="t"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s-MX" sz="1600" b="1" dirty="0" smtClean="0">
                <a:latin typeface="Arial" pitchFamily="34" charset="0"/>
                <a:cs typeface="Arial" pitchFamily="34" charset="0"/>
              </a:rPr>
              <a:t>Gobiernos </a:t>
            </a:r>
            <a:r>
              <a:rPr lang="es-MX" sz="1600" b="1" dirty="0" err="1" smtClean="0">
                <a:latin typeface="Arial" pitchFamily="34" charset="0"/>
                <a:cs typeface="Arial" pitchFamily="34" charset="0"/>
              </a:rPr>
              <a:t>Fed</a:t>
            </a:r>
            <a:r>
              <a:rPr lang="es-MX" sz="1600" b="1" dirty="0" smtClean="0">
                <a:latin typeface="Arial" pitchFamily="34" charset="0"/>
                <a:cs typeface="Arial" pitchFamily="34" charset="0"/>
              </a:rPr>
              <a:t>/</a:t>
            </a:r>
            <a:r>
              <a:rPr lang="es-MX" sz="1600" b="1" dirty="0" err="1" smtClean="0">
                <a:latin typeface="Arial" pitchFamily="34" charset="0"/>
                <a:cs typeface="Arial" pitchFamily="34" charset="0"/>
              </a:rPr>
              <a:t>Est</a:t>
            </a:r>
            <a:endParaRPr lang="es-MX" sz="1600" b="1" dirty="0" smtClean="0">
              <a:latin typeface="Arial" pitchFamily="34" charset="0"/>
              <a:cs typeface="Arial" pitchFamily="34" charset="0"/>
            </a:endParaRPr>
          </a:p>
        </p:txBody>
      </p:sp>
      <p:sp>
        <p:nvSpPr>
          <p:cNvPr id="81" name="80 Elipse"/>
          <p:cNvSpPr/>
          <p:nvPr/>
        </p:nvSpPr>
        <p:spPr>
          <a:xfrm>
            <a:off x="228600" y="499252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800"/>
          </a:p>
        </p:txBody>
      </p:sp>
      <p:sp>
        <p:nvSpPr>
          <p:cNvPr id="82" name="Rectangle 79"/>
          <p:cNvSpPr>
            <a:spLocks noChangeArrowheads="1"/>
          </p:cNvSpPr>
          <p:nvPr/>
        </p:nvSpPr>
        <p:spPr bwMode="auto">
          <a:xfrm>
            <a:off x="457200" y="4935379"/>
            <a:ext cx="1143000" cy="246221"/>
          </a:xfrm>
          <a:prstGeom prst="rect">
            <a:avLst/>
          </a:prstGeom>
          <a:noFill/>
          <a:ln w="9525">
            <a:noFill/>
            <a:miter lim="800000"/>
            <a:headEnd/>
            <a:tailEnd/>
          </a:ln>
        </p:spPr>
        <p:txBody>
          <a:bodyPr vert="horz" wrap="square" lIns="0" tIns="0" rIns="0" bIns="0" numCol="1" anchor="t" anchorCtr="0" compatLnSpc="1">
            <a:prstTxWarp prst="textNoShape">
              <a:avLst/>
            </a:prstTxWarp>
            <a:spAutoFit/>
          </a:bodyPr>
          <a:lstStyle/>
          <a:p>
            <a:pPr marL="0" marR="0" lvl="0" indent="0" defTabSz="914400" rtl="0" eaLnBrk="1" fontAlgn="base" latinLnBrk="0" hangingPunct="1">
              <a:lnSpc>
                <a:spcPct val="100000"/>
              </a:lnSpc>
              <a:spcBef>
                <a:spcPct val="0"/>
              </a:spcBef>
              <a:spcAft>
                <a:spcPct val="0"/>
              </a:spcAft>
              <a:buClrTx/>
              <a:buSzTx/>
              <a:buFontTx/>
              <a:buNone/>
              <a:tabLst/>
            </a:pPr>
            <a:r>
              <a:rPr lang="es-MX" sz="1600" b="1" dirty="0" smtClean="0">
                <a:latin typeface="Arial" pitchFamily="34" charset="0"/>
                <a:cs typeface="Arial" pitchFamily="34" charset="0"/>
              </a:rPr>
              <a:t>IES</a:t>
            </a:r>
            <a:endParaRPr kumimoji="0" lang="es-MX" b="0" i="0" u="none" strike="noStrike" cap="none" normalizeH="0" baseline="0" dirty="0" smtClean="0">
              <a:ln>
                <a:noFill/>
              </a:ln>
              <a:effectLst/>
              <a:latin typeface="Arial" pitchFamily="34" charset="0"/>
              <a:cs typeface="Arial" pitchFamily="34" charset="0"/>
            </a:endParaRPr>
          </a:p>
        </p:txBody>
      </p:sp>
      <p:sp>
        <p:nvSpPr>
          <p:cNvPr id="83" name="Rectangle 79"/>
          <p:cNvSpPr>
            <a:spLocks noChangeArrowheads="1"/>
          </p:cNvSpPr>
          <p:nvPr/>
        </p:nvSpPr>
        <p:spPr bwMode="auto">
          <a:xfrm>
            <a:off x="7772400" y="1514128"/>
            <a:ext cx="457200" cy="492443"/>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chemeClr val="bg1"/>
                </a:solidFill>
                <a:latin typeface="Arial" pitchFamily="34" charset="0"/>
                <a:cs typeface="Arial" pitchFamily="34" charset="0"/>
              </a:rPr>
              <a:t>IES</a:t>
            </a:r>
          </a:p>
          <a:p>
            <a:pPr marL="0" marR="0" lvl="0" indent="0" algn="ctr" defTabSz="914400" rtl="0" eaLnBrk="1" fontAlgn="base" latinLnBrk="0" hangingPunct="1">
              <a:lnSpc>
                <a:spcPct val="100000"/>
              </a:lnSpc>
              <a:spcBef>
                <a:spcPct val="0"/>
              </a:spcBef>
              <a:spcAft>
                <a:spcPct val="0"/>
              </a:spcAft>
              <a:buClrTx/>
              <a:buSzTx/>
              <a:buFontTx/>
              <a:buNone/>
              <a:tabLst/>
            </a:pPr>
            <a:r>
              <a:rPr lang="es-MX" sz="1600" b="1" dirty="0" smtClean="0">
                <a:solidFill>
                  <a:schemeClr val="bg1"/>
                </a:solidFill>
                <a:latin typeface="Arial" pitchFamily="34" charset="0"/>
                <a:cs typeface="Arial" pitchFamily="34" charset="0"/>
              </a:rPr>
              <a:t>44%</a:t>
            </a:r>
            <a:endParaRPr kumimoji="0" lang="es-MX" b="0" i="0" u="none" strike="noStrike" cap="none" normalizeH="0" baseline="0" dirty="0" smtClean="0">
              <a:ln>
                <a:noFill/>
              </a:ln>
              <a:solidFill>
                <a:schemeClr val="bg1"/>
              </a:solidFill>
              <a:effectLst/>
              <a:latin typeface="Arial" pitchFamily="34" charset="0"/>
              <a:cs typeface="Arial" pitchFamily="34" charset="0"/>
            </a:endParaRPr>
          </a:p>
        </p:txBody>
      </p:sp>
      <p:sp>
        <p:nvSpPr>
          <p:cNvPr id="84" name="Rectangle 79"/>
          <p:cNvSpPr>
            <a:spLocks noChangeArrowheads="1"/>
          </p:cNvSpPr>
          <p:nvPr/>
        </p:nvSpPr>
        <p:spPr bwMode="auto">
          <a:xfrm>
            <a:off x="6019800" y="1956684"/>
            <a:ext cx="9906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Empresas</a:t>
            </a: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28%</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85" name="Rectangle 79"/>
          <p:cNvSpPr>
            <a:spLocks noChangeArrowheads="1"/>
          </p:cNvSpPr>
          <p:nvPr/>
        </p:nvSpPr>
        <p:spPr bwMode="auto">
          <a:xfrm>
            <a:off x="5791200" y="1220996"/>
            <a:ext cx="9906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err="1" smtClean="0">
                <a:solidFill>
                  <a:srgbClr val="FFFFFF"/>
                </a:solidFill>
                <a:latin typeface="Arial" pitchFamily="34" charset="0"/>
                <a:cs typeface="Arial" pitchFamily="34" charset="0"/>
              </a:rPr>
              <a:t>CPI´s</a:t>
            </a:r>
            <a:endParaRPr lang="es-MX" sz="1200" b="1" dirty="0" smtClean="0">
              <a:solidFill>
                <a:srgbClr val="FFFF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smtClean="0">
                <a:solidFill>
                  <a:srgbClr val="FFFFFF"/>
                </a:solidFill>
                <a:latin typeface="Arial" pitchFamily="34" charset="0"/>
                <a:cs typeface="Arial" pitchFamily="34" charset="0"/>
              </a:rPr>
              <a:t>23%</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86" name="Rectangle 79"/>
          <p:cNvSpPr>
            <a:spLocks noChangeArrowheads="1"/>
          </p:cNvSpPr>
          <p:nvPr/>
        </p:nvSpPr>
        <p:spPr bwMode="auto">
          <a:xfrm>
            <a:off x="6781800" y="980728"/>
            <a:ext cx="762000" cy="369332"/>
          </a:xfrm>
          <a:prstGeom prst="rect">
            <a:avLst/>
          </a:prstGeom>
          <a:noFill/>
          <a:ln w="9525">
            <a:noFill/>
            <a:miter lim="800000"/>
            <a:headEnd/>
            <a:tailEnd/>
          </a:ln>
        </p:spPr>
        <p:txBody>
          <a:bodyPr vert="horz" wrap="square" lIns="0" tIns="0" rIns="0" bIns="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err="1" smtClean="0">
                <a:solidFill>
                  <a:srgbClr val="FFFFFF"/>
                </a:solidFill>
                <a:latin typeface="Arial" pitchFamily="34" charset="0"/>
                <a:cs typeface="Arial" pitchFamily="34" charset="0"/>
              </a:rPr>
              <a:t>Gob</a:t>
            </a:r>
            <a:endParaRPr lang="es-MX" sz="1200" b="1" dirty="0" smtClean="0">
              <a:solidFill>
                <a:srgbClr val="FFFFFF"/>
              </a:solidFill>
              <a:latin typeface="Arial" pitchFamily="34" charset="0"/>
              <a:cs typeface="Arial"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lang="es-MX" sz="1200" b="1" dirty="0">
                <a:solidFill>
                  <a:srgbClr val="FFFFFF"/>
                </a:solidFill>
                <a:latin typeface="Arial" pitchFamily="34" charset="0"/>
                <a:cs typeface="Arial" pitchFamily="34" charset="0"/>
              </a:rPr>
              <a:t>6</a:t>
            </a:r>
            <a:r>
              <a:rPr lang="es-MX" sz="1200" b="1" dirty="0" smtClean="0">
                <a:solidFill>
                  <a:srgbClr val="FFFFFF"/>
                </a:solidFill>
                <a:latin typeface="Arial" pitchFamily="34" charset="0"/>
                <a:cs typeface="Arial" pitchFamily="34" charset="0"/>
              </a:rPr>
              <a:t>%</a:t>
            </a:r>
            <a:endParaRPr kumimoji="0" lang="es-MX" sz="1400" b="0" i="0" u="none" strike="noStrike" cap="none" normalizeH="0" baseline="0" dirty="0" smtClean="0">
              <a:ln>
                <a:noFill/>
              </a:ln>
              <a:solidFill>
                <a:srgbClr val="FFFFFF"/>
              </a:solidFill>
              <a:effectLst/>
              <a:latin typeface="Arial" pitchFamily="34" charset="0"/>
              <a:cs typeface="Arial" pitchFamily="34" charset="0"/>
            </a:endParaRPr>
          </a:p>
        </p:txBody>
      </p:sp>
      <p:sp>
        <p:nvSpPr>
          <p:cNvPr id="2" name="TextBox 1"/>
          <p:cNvSpPr txBox="1"/>
          <p:nvPr/>
        </p:nvSpPr>
        <p:spPr>
          <a:xfrm>
            <a:off x="6588224" y="5632792"/>
            <a:ext cx="3672408" cy="892552"/>
          </a:xfrm>
          <a:prstGeom prst="rect">
            <a:avLst/>
          </a:prstGeom>
          <a:noFill/>
        </p:spPr>
        <p:txBody>
          <a:bodyPr wrap="square" rtlCol="0">
            <a:spAutoFit/>
          </a:bodyPr>
          <a:lstStyle/>
          <a:p>
            <a:r>
              <a:rPr lang="en-US" sz="1200" dirty="0" err="1" smtClean="0">
                <a:solidFill>
                  <a:srgbClr val="000090"/>
                </a:solidFill>
                <a:latin typeface="Arial Rounded MT Bold"/>
                <a:cs typeface="Arial Rounded MT Bold"/>
              </a:rPr>
              <a:t>Costo</a:t>
            </a:r>
            <a:r>
              <a:rPr lang="en-US" sz="1200" dirty="0" smtClean="0">
                <a:solidFill>
                  <a:srgbClr val="000090"/>
                </a:solidFill>
                <a:latin typeface="Arial Rounded MT Bold"/>
                <a:cs typeface="Arial Rounded MT Bold"/>
              </a:rPr>
              <a:t>: </a:t>
            </a:r>
          </a:p>
          <a:p>
            <a:r>
              <a:rPr lang="en-US" sz="1000" dirty="0" smtClean="0">
                <a:solidFill>
                  <a:srgbClr val="FF0000"/>
                </a:solidFill>
                <a:latin typeface="Arial Rounded MT Bold"/>
                <a:cs typeface="Arial Rounded MT Bold"/>
              </a:rPr>
              <a:t>25,000.00 </a:t>
            </a:r>
            <a:r>
              <a:rPr lang="en-US" sz="1000" dirty="0" err="1" smtClean="0">
                <a:solidFill>
                  <a:srgbClr val="FF0000"/>
                </a:solidFill>
                <a:latin typeface="Arial Rounded MT Bold"/>
                <a:cs typeface="Arial Rounded MT Bold"/>
              </a:rPr>
              <a:t>dls</a:t>
            </a:r>
            <a:r>
              <a:rPr lang="en-US" sz="1000" dirty="0" smtClean="0">
                <a:solidFill>
                  <a:srgbClr val="FF0000"/>
                </a:solidFill>
                <a:latin typeface="Arial Rounded MT Bold"/>
                <a:cs typeface="Arial Rounded MT Bold"/>
              </a:rPr>
              <a:t>,  </a:t>
            </a:r>
            <a:r>
              <a:rPr lang="en-US" sz="1000" dirty="0" err="1" smtClean="0">
                <a:solidFill>
                  <a:srgbClr val="FF0000"/>
                </a:solidFill>
                <a:latin typeface="Arial Rounded MT Bold"/>
                <a:cs typeface="Arial Rounded MT Bold"/>
              </a:rPr>
              <a:t>Académicos</a:t>
            </a:r>
            <a:endParaRPr lang="en-US" sz="1000" dirty="0" smtClean="0">
              <a:solidFill>
                <a:srgbClr val="FF0000"/>
              </a:solidFill>
              <a:latin typeface="Arial Rounded MT Bold"/>
              <a:cs typeface="Arial Rounded MT Bold"/>
            </a:endParaRPr>
          </a:p>
          <a:p>
            <a:r>
              <a:rPr lang="en-US" sz="1000" dirty="0" smtClean="0">
                <a:solidFill>
                  <a:srgbClr val="000090"/>
                </a:solidFill>
                <a:latin typeface="Arial Rounded MT Bold"/>
                <a:cs typeface="Arial Rounded MT Bold"/>
              </a:rPr>
              <a:t>IES: 50 % </a:t>
            </a:r>
            <a:r>
              <a:rPr lang="en-US" sz="1000" dirty="0" err="1" smtClean="0">
                <a:solidFill>
                  <a:srgbClr val="000090"/>
                </a:solidFill>
                <a:latin typeface="Arial Rounded MT Bold"/>
                <a:cs typeface="Arial Rounded MT Bold"/>
              </a:rPr>
              <a:t>CONACyT</a:t>
            </a:r>
            <a:r>
              <a:rPr lang="en-US" sz="1000" dirty="0" smtClean="0">
                <a:solidFill>
                  <a:srgbClr val="000090"/>
                </a:solidFill>
                <a:latin typeface="Arial Rounded MT Bold"/>
                <a:cs typeface="Arial Rounded MT Bold"/>
              </a:rPr>
              <a:t>, 50 % SEP</a:t>
            </a:r>
          </a:p>
          <a:p>
            <a:r>
              <a:rPr lang="en-US" sz="1000" dirty="0" smtClean="0">
                <a:solidFill>
                  <a:srgbClr val="000090"/>
                </a:solidFill>
                <a:latin typeface="Arial Rounded MT Bold"/>
                <a:cs typeface="Arial Rounded MT Bold"/>
              </a:rPr>
              <a:t>CPI: 50 % </a:t>
            </a:r>
            <a:r>
              <a:rPr lang="en-US" sz="1000" dirty="0" err="1" smtClean="0">
                <a:solidFill>
                  <a:srgbClr val="000090"/>
                </a:solidFill>
                <a:latin typeface="Arial Rounded MT Bold"/>
                <a:cs typeface="Arial Rounded MT Bold"/>
              </a:rPr>
              <a:t>CONACyT</a:t>
            </a:r>
            <a:r>
              <a:rPr lang="en-US" sz="1000" dirty="0" smtClean="0">
                <a:solidFill>
                  <a:srgbClr val="000090"/>
                </a:solidFill>
                <a:latin typeface="Arial Rounded MT Bold"/>
                <a:cs typeface="Arial Rounded MT Bold"/>
              </a:rPr>
              <a:t>, 50 % CPI</a:t>
            </a:r>
          </a:p>
          <a:p>
            <a:r>
              <a:rPr lang="en-US" sz="1000" dirty="0" err="1" smtClean="0">
                <a:solidFill>
                  <a:srgbClr val="FF0000"/>
                </a:solidFill>
                <a:latin typeface="Arial Rounded MT Bold"/>
                <a:cs typeface="Arial Rounded MT Bold"/>
              </a:rPr>
              <a:t>Empresas</a:t>
            </a:r>
            <a:r>
              <a:rPr lang="en-US" sz="1000" dirty="0" smtClean="0">
                <a:solidFill>
                  <a:srgbClr val="FF0000"/>
                </a:solidFill>
                <a:latin typeface="Arial Rounded MT Bold"/>
                <a:cs typeface="Arial Rounded MT Bold"/>
              </a:rPr>
              <a:t>: 30, 000 </a:t>
            </a:r>
            <a:r>
              <a:rPr lang="en-US" sz="1000" dirty="0" err="1">
                <a:solidFill>
                  <a:srgbClr val="FF0000"/>
                </a:solidFill>
                <a:latin typeface="Arial Rounded MT Bold"/>
                <a:cs typeface="Arial Rounded MT Bold"/>
              </a:rPr>
              <a:t>d</a:t>
            </a:r>
            <a:r>
              <a:rPr lang="en-US" sz="1000" dirty="0" err="1" smtClean="0">
                <a:solidFill>
                  <a:srgbClr val="FF0000"/>
                </a:solidFill>
                <a:latin typeface="Arial Rounded MT Bold"/>
                <a:cs typeface="Arial Rounded MT Bold"/>
              </a:rPr>
              <a:t>ls</a:t>
            </a:r>
            <a:r>
              <a:rPr lang="en-US" sz="1000" dirty="0" smtClean="0">
                <a:solidFill>
                  <a:srgbClr val="FF0000"/>
                </a:solidFill>
                <a:latin typeface="Arial Rounded MT Bold"/>
                <a:cs typeface="Arial Rounded MT Bold"/>
              </a:rPr>
              <a:t>, 5,000 </a:t>
            </a:r>
            <a:r>
              <a:rPr lang="en-US" sz="1000" dirty="0" err="1" smtClean="0">
                <a:solidFill>
                  <a:srgbClr val="FF0000"/>
                </a:solidFill>
                <a:latin typeface="Arial Rounded MT Bold"/>
                <a:cs typeface="Arial Rounded MT Bold"/>
              </a:rPr>
              <a:t>dls</a:t>
            </a:r>
            <a:r>
              <a:rPr lang="en-US" sz="1000" dirty="0" smtClean="0">
                <a:solidFill>
                  <a:srgbClr val="FF0000"/>
                </a:solidFill>
                <a:latin typeface="Arial Rounded MT Bold"/>
                <a:cs typeface="Arial Rounded MT Bold"/>
              </a:rPr>
              <a:t> I2T2</a:t>
            </a:r>
            <a:endParaRPr lang="en-US" sz="1000" dirty="0">
              <a:solidFill>
                <a:srgbClr val="FF0000"/>
              </a:solidFill>
              <a:latin typeface="Arial Rounded MT Bold"/>
              <a:cs typeface="Arial Rounded MT Bold"/>
            </a:endParaRPr>
          </a:p>
        </p:txBody>
      </p:sp>
      <p:sp>
        <p:nvSpPr>
          <p:cNvPr id="3" name="TextBox 2"/>
          <p:cNvSpPr txBox="1"/>
          <p:nvPr/>
        </p:nvSpPr>
        <p:spPr>
          <a:xfrm>
            <a:off x="2603500" y="3556000"/>
            <a:ext cx="184666" cy="369332"/>
          </a:xfrm>
          <a:prstGeom prst="rect">
            <a:avLst/>
          </a:prstGeom>
          <a:noFill/>
        </p:spPr>
        <p:txBody>
          <a:bodyPr wrap="none" rtlCol="0">
            <a:spAutoFit/>
          </a:bodyPr>
          <a:lstStyle/>
          <a:p>
            <a:endParaRPr lang="en-US" dirty="0"/>
          </a:p>
        </p:txBody>
      </p:sp>
      <p:sp>
        <p:nvSpPr>
          <p:cNvPr id="87" name="58 Elipse"/>
          <p:cNvSpPr/>
          <p:nvPr/>
        </p:nvSpPr>
        <p:spPr>
          <a:xfrm>
            <a:off x="2311063" y="2173616"/>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8" name="58 Elipse"/>
          <p:cNvSpPr/>
          <p:nvPr/>
        </p:nvSpPr>
        <p:spPr>
          <a:xfrm>
            <a:off x="4306215" y="2869203"/>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9" name="58 Elipse"/>
          <p:cNvSpPr/>
          <p:nvPr/>
        </p:nvSpPr>
        <p:spPr>
          <a:xfrm>
            <a:off x="5940152" y="4005064"/>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0" name="58 Elipse"/>
          <p:cNvSpPr/>
          <p:nvPr/>
        </p:nvSpPr>
        <p:spPr>
          <a:xfrm>
            <a:off x="4392472" y="4522651"/>
            <a:ext cx="144016" cy="144016"/>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93" name="63 Conector recto de flecha"/>
          <p:cNvCxnSpPr/>
          <p:nvPr/>
        </p:nvCxnSpPr>
        <p:spPr>
          <a:xfrm flipH="1">
            <a:off x="5148064" y="4005064"/>
            <a:ext cx="914400" cy="914400"/>
          </a:xfrm>
          <a:prstGeom prst="straightConnector1">
            <a:avLst/>
          </a:prstGeom>
          <a:ln w="34925">
            <a:solidFill>
              <a:srgbClr val="8BBB2E"/>
            </a:solidFill>
            <a:tailEnd type="arrow"/>
          </a:ln>
        </p:spPr>
        <p:style>
          <a:lnRef idx="1">
            <a:schemeClr val="accent1"/>
          </a:lnRef>
          <a:fillRef idx="0">
            <a:schemeClr val="accent1"/>
          </a:fillRef>
          <a:effectRef idx="0">
            <a:schemeClr val="accent1"/>
          </a:effectRef>
          <a:fontRef idx="minor">
            <a:schemeClr val="tx1"/>
          </a:fontRef>
        </p:style>
      </p:cxnSp>
      <p:sp>
        <p:nvSpPr>
          <p:cNvPr id="94" name="61 Elipse"/>
          <p:cNvSpPr/>
          <p:nvPr/>
        </p:nvSpPr>
        <p:spPr>
          <a:xfrm>
            <a:off x="5859760" y="3852664"/>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4" name="Rectangle 3"/>
          <p:cNvSpPr/>
          <p:nvPr/>
        </p:nvSpPr>
        <p:spPr>
          <a:xfrm>
            <a:off x="2483768" y="1124744"/>
            <a:ext cx="288032" cy="144016"/>
          </a:xfrm>
          <a:prstGeom prst="rect">
            <a:avLst/>
          </a:prstGeom>
          <a:solidFill>
            <a:schemeClr val="accent6"/>
          </a:solidFill>
          <a:effectLst>
            <a:glow>
              <a:schemeClr val="accent6">
                <a:alpha val="75000"/>
              </a:schemeClr>
            </a:glow>
            <a:outerShdw blurRad="40000" dist="23000" dir="5400000" rotWithShape="0">
              <a:srgbClr val="000000">
                <a:alpha val="35000"/>
              </a:srgb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TextBox 57"/>
          <p:cNvSpPr txBox="1"/>
          <p:nvPr/>
        </p:nvSpPr>
        <p:spPr>
          <a:xfrm>
            <a:off x="2853064" y="1002214"/>
            <a:ext cx="2511024" cy="338554"/>
          </a:xfrm>
          <a:prstGeom prst="rect">
            <a:avLst/>
          </a:prstGeom>
          <a:noFill/>
        </p:spPr>
        <p:txBody>
          <a:bodyPr wrap="none" rtlCol="0">
            <a:spAutoFit/>
          </a:bodyPr>
          <a:lstStyle/>
          <a:p>
            <a:r>
              <a:rPr lang="en-US"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Estados</a:t>
            </a:r>
            <a:r>
              <a:rPr lang="en-US" sz="1600" b="1" dirty="0"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 con </a:t>
            </a:r>
            <a:r>
              <a:rPr lang="en-US" sz="1600" b="1" dirty="0" err="1" smtClean="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rPr>
              <a:t>egresados</a:t>
            </a:r>
            <a:endParaRPr lang="en-US" sz="1600" b="1"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latin typeface="Arial Rounded MT Bold"/>
              <a:cs typeface="Arial Rounded MT Bold"/>
            </a:endParaRPr>
          </a:p>
        </p:txBody>
      </p:sp>
      <p:sp>
        <p:nvSpPr>
          <p:cNvPr id="91" name="Rectangle 90"/>
          <p:cNvSpPr/>
          <p:nvPr/>
        </p:nvSpPr>
        <p:spPr>
          <a:xfrm>
            <a:off x="1979712" y="0"/>
            <a:ext cx="4572000" cy="923330"/>
          </a:xfrm>
          <a:prstGeom prst="rect">
            <a:avLst/>
          </a:prstGeom>
        </p:spPr>
        <p:txBody>
          <a:bodyPr>
            <a:spAutoFit/>
          </a:bodyPr>
          <a:lstStyle/>
          <a:p>
            <a:pPr algn="ctr"/>
            <a:r>
              <a:rPr lang="es-MX" b="1" dirty="0">
                <a:effectLst>
                  <a:reflection blurRad="6350" stA="55000" endA="300" endPos="45500" dir="5400000" sy="-100000" algn="bl" rotWithShape="0"/>
                </a:effectLst>
                <a:latin typeface="Arial Rounded MT Bold"/>
                <a:cs typeface="Arial Rounded MT Bold"/>
              </a:rPr>
              <a:t>MAESTRÍA EN</a:t>
            </a:r>
          </a:p>
          <a:p>
            <a:pPr algn="ctr"/>
            <a:r>
              <a:rPr lang="es-MX" b="1" dirty="0">
                <a:effectLst>
                  <a:reflection blurRad="6350" stA="55000" endA="300" endPos="45500" dir="5400000" sy="-100000" algn="bl" rotWithShape="0"/>
                </a:effectLst>
                <a:latin typeface="Arial Rounded MT Bold"/>
                <a:cs typeface="Arial Rounded MT Bold"/>
              </a:rPr>
              <a:t>COMERCIALIZACIÓN</a:t>
            </a:r>
          </a:p>
          <a:p>
            <a:pPr algn="ctr"/>
            <a:r>
              <a:rPr lang="es-MX" b="1" dirty="0">
                <a:effectLst>
                  <a:reflection blurRad="6350" stA="55000" endA="300" endPos="45500" dir="5400000" sy="-100000" algn="bl" rotWithShape="0"/>
                </a:effectLst>
                <a:latin typeface="Arial Rounded MT Bold"/>
                <a:cs typeface="Arial Rounded MT Bold"/>
              </a:rPr>
              <a:t>DE CIENCIA Y TECNOLOGÍA</a:t>
            </a:r>
            <a:endParaRPr lang="en-US" b="1" dirty="0">
              <a:effectLst>
                <a:reflection blurRad="6350" stA="55000" endA="300" endPos="45500" dir="5400000" sy="-100000" algn="bl" rotWithShape="0"/>
              </a:effectLst>
              <a:latin typeface="Arial Rounded MT Bold"/>
              <a:cs typeface="Arial Rounded MT Bold"/>
            </a:endParaRPr>
          </a:p>
        </p:txBody>
      </p:sp>
      <p:sp>
        <p:nvSpPr>
          <p:cNvPr id="95" name="94 Elipse"/>
          <p:cNvSpPr/>
          <p:nvPr/>
        </p:nvSpPr>
        <p:spPr>
          <a:xfrm>
            <a:off x="1545065" y="2541379"/>
            <a:ext cx="152400" cy="1524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6" name="95 Elipse"/>
          <p:cNvSpPr/>
          <p:nvPr/>
        </p:nvSpPr>
        <p:spPr>
          <a:xfrm>
            <a:off x="4904470" y="4979799"/>
            <a:ext cx="152400" cy="152400"/>
          </a:xfrm>
          <a:prstGeom prst="ellips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7" name="58 Elipse"/>
          <p:cNvSpPr/>
          <p:nvPr/>
        </p:nvSpPr>
        <p:spPr>
          <a:xfrm>
            <a:off x="4746644" y="3317585"/>
            <a:ext cx="152400" cy="152400"/>
          </a:xfrm>
          <a:prstGeom prst="ellipse">
            <a:avLst/>
          </a:prstGeom>
          <a:solidFill>
            <a:srgbClr val="8BBB2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98" name="97 Elipse"/>
          <p:cNvSpPr/>
          <p:nvPr/>
        </p:nvSpPr>
        <p:spPr>
          <a:xfrm>
            <a:off x="2460293" y="2084179"/>
            <a:ext cx="152400" cy="152400"/>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sz="2000"/>
          </a:p>
        </p:txBody>
      </p:sp>
      <p:sp>
        <p:nvSpPr>
          <p:cNvPr id="92" name="91 CuadroTexto"/>
          <p:cNvSpPr txBox="1"/>
          <p:nvPr/>
        </p:nvSpPr>
        <p:spPr>
          <a:xfrm>
            <a:off x="4320070" y="6294511"/>
            <a:ext cx="2231642" cy="276999"/>
          </a:xfrm>
          <a:prstGeom prst="rect">
            <a:avLst/>
          </a:prstGeom>
          <a:noFill/>
        </p:spPr>
        <p:txBody>
          <a:bodyPr wrap="square" rtlCol="0">
            <a:spAutoFit/>
          </a:bodyPr>
          <a:lstStyle/>
          <a:p>
            <a:r>
              <a:rPr lang="es-MX" sz="1200" b="1" dirty="0" smtClean="0"/>
              <a:t>* Información al 2014</a:t>
            </a:r>
            <a:endParaRPr lang="es-MX" sz="1200" b="1" dirty="0"/>
          </a:p>
        </p:txBody>
      </p:sp>
    </p:spTree>
    <p:extLst>
      <p:ext uri="{BB962C8B-B14F-4D97-AF65-F5344CB8AC3E}">
        <p14:creationId xmlns:p14="http://schemas.microsoft.com/office/powerpoint/2010/main" xmlns="" val="345509201"/>
      </p:ext>
    </p:extLst>
  </p:cSld>
  <p:clrMapOvr>
    <a:masterClrMapping/>
  </p:clrMapOvr>
  <mc:AlternateContent xmlns:mc="http://schemas.openxmlformats.org/markup-compatibility/2006">
    <mc:Choice xmlns:p14="http://schemas.microsoft.com/office/powerpoint/2010/main" xmlns="" Requires="p14">
      <p:transition p14:dur="0"/>
    </mc:Choice>
    <mc:Fallback>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CuadroTexto"/>
          <p:cNvSpPr txBox="1"/>
          <p:nvPr/>
        </p:nvSpPr>
        <p:spPr>
          <a:xfrm>
            <a:off x="971600" y="1607309"/>
            <a:ext cx="7200800" cy="3477875"/>
          </a:xfrm>
          <a:prstGeom prst="rect">
            <a:avLst/>
          </a:prstGeom>
          <a:noFill/>
        </p:spPr>
        <p:txBody>
          <a:bodyPr wrap="square" rtlCol="0">
            <a:spAutoFit/>
          </a:bodyPr>
          <a:lstStyle/>
          <a:p>
            <a:pPr algn="ctr"/>
            <a:r>
              <a:rPr lang="es-MX" sz="4400" dirty="0" smtClean="0">
                <a:solidFill>
                  <a:srgbClr val="007A37"/>
                </a:solidFill>
                <a:latin typeface="Arial Black"/>
                <a:cs typeface="Arial Black"/>
              </a:rPr>
              <a:t>Grupo Estratégico Regional para la Calidad</a:t>
            </a:r>
          </a:p>
          <a:p>
            <a:pPr algn="ctr"/>
            <a:r>
              <a:rPr lang="es-MX" sz="4400" dirty="0">
                <a:solidFill>
                  <a:srgbClr val="007A37"/>
                </a:solidFill>
                <a:latin typeface="Arial Black"/>
                <a:cs typeface="Arial Black"/>
              </a:rPr>
              <a:t>e</a:t>
            </a:r>
            <a:r>
              <a:rPr lang="es-MX" sz="4400" dirty="0" smtClean="0">
                <a:solidFill>
                  <a:srgbClr val="007A37"/>
                </a:solidFill>
                <a:latin typeface="Arial Black"/>
                <a:cs typeface="Arial Black"/>
              </a:rPr>
              <a:t>n el Edo. </a:t>
            </a:r>
            <a:r>
              <a:rPr lang="es-MX" sz="4400" dirty="0">
                <a:solidFill>
                  <a:srgbClr val="007A37"/>
                </a:solidFill>
                <a:latin typeface="Arial Black"/>
                <a:cs typeface="Arial Black"/>
              </a:rPr>
              <a:t>d</a:t>
            </a:r>
            <a:r>
              <a:rPr lang="es-MX" sz="4400" dirty="0" smtClean="0">
                <a:solidFill>
                  <a:srgbClr val="007A37"/>
                </a:solidFill>
                <a:latin typeface="Arial Black"/>
                <a:cs typeface="Arial Black"/>
              </a:rPr>
              <a:t>e Chihuahua</a:t>
            </a:r>
            <a:endParaRPr lang="es-MX" sz="4400" dirty="0">
              <a:solidFill>
                <a:srgbClr val="007A37"/>
              </a:solidFill>
              <a:latin typeface="Arial Black"/>
              <a:cs typeface="Arial Black"/>
            </a:endParaRPr>
          </a:p>
        </p:txBody>
      </p:sp>
    </p:spTree>
    <p:extLst>
      <p:ext uri="{BB962C8B-B14F-4D97-AF65-F5344CB8AC3E}">
        <p14:creationId xmlns:p14="http://schemas.microsoft.com/office/powerpoint/2010/main" xmlns="" val="462605302"/>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3 CuadroTexto"/>
          <p:cNvSpPr txBox="1">
            <a:spLocks noChangeArrowheads="1"/>
          </p:cNvSpPr>
          <p:nvPr/>
        </p:nvSpPr>
        <p:spPr bwMode="auto">
          <a:xfrm>
            <a:off x="1454551" y="476672"/>
            <a:ext cx="5673348" cy="9694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algn="ctr" eaLnBrk="1" hangingPunct="1"/>
            <a:r>
              <a:rPr lang="es-MX" sz="3200" b="1" dirty="0" smtClean="0">
                <a:solidFill>
                  <a:srgbClr val="007A37"/>
                </a:solidFill>
                <a:latin typeface="Arial Black" pitchFamily="34" charset="0"/>
                <a:cs typeface="Arial" charset="0"/>
              </a:rPr>
              <a:t>Razón de ser de los GER</a:t>
            </a:r>
          </a:p>
          <a:p>
            <a:pPr algn="ctr" eaLnBrk="1" hangingPunct="1"/>
            <a:r>
              <a:rPr lang="es-MX" sz="2500" b="1" dirty="0" smtClean="0">
                <a:solidFill>
                  <a:srgbClr val="007A37"/>
                </a:solidFill>
                <a:latin typeface="Arial Black" pitchFamily="34" charset="0"/>
                <a:cs typeface="Arial" charset="0"/>
              </a:rPr>
              <a:t>Estrategia </a:t>
            </a:r>
            <a:r>
              <a:rPr lang="es-MX" sz="2500" b="1" dirty="0">
                <a:solidFill>
                  <a:srgbClr val="007A37"/>
                </a:solidFill>
                <a:latin typeface="Arial Black" pitchFamily="34" charset="0"/>
                <a:cs typeface="Arial" charset="0"/>
              </a:rPr>
              <a:t>nacional de ema</a:t>
            </a:r>
            <a:endParaRPr lang="es-ES" sz="2500" b="1" dirty="0">
              <a:solidFill>
                <a:srgbClr val="007A37"/>
              </a:solidFill>
              <a:latin typeface="Arial Black" pitchFamily="34" charset="0"/>
              <a:cs typeface="Arial" charset="0"/>
            </a:endParaRPr>
          </a:p>
        </p:txBody>
      </p:sp>
      <p:pic>
        <p:nvPicPr>
          <p:cNvPr id="9" name="Picture 7"/>
          <p:cNvPicPr>
            <a:picLocks noChangeAspect="1" noChangeArrowheads="1"/>
          </p:cNvPicPr>
          <p:nvPr/>
        </p:nvPicPr>
        <p:blipFill>
          <a:blip r:embed="rId3" cstate="email">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3174355" y="4654822"/>
            <a:ext cx="2117725" cy="20145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1 Rectángulo"/>
          <p:cNvSpPr/>
          <p:nvPr/>
        </p:nvSpPr>
        <p:spPr>
          <a:xfrm>
            <a:off x="611560" y="1686287"/>
            <a:ext cx="7920881" cy="3539431"/>
          </a:xfrm>
          <a:prstGeom prst="rect">
            <a:avLst/>
          </a:prstGeom>
        </p:spPr>
        <p:txBody>
          <a:bodyPr wrap="square">
            <a:spAutoFit/>
          </a:bodyPr>
          <a:lstStyle/>
          <a:p>
            <a:r>
              <a:rPr lang="es-MX" sz="2800" dirty="0" smtClean="0"/>
              <a:t>Objetivo de realizar acciones y sinergias a favor</a:t>
            </a:r>
          </a:p>
          <a:p>
            <a:r>
              <a:rPr lang="es-MX" sz="2800" dirty="0"/>
              <a:t>d</a:t>
            </a:r>
            <a:r>
              <a:rPr lang="es-MX" sz="2800" dirty="0" smtClean="0"/>
              <a:t>el Sistema Nacional de Merología, Normalización y Evalauación de la Conformidad (SISMENEC) que impacten en la competitividad del Estado</a:t>
            </a:r>
          </a:p>
          <a:p>
            <a:r>
              <a:rPr lang="es-MX" sz="2800" dirty="0" smtClean="0"/>
              <a:t>Con la participación de representantes de diferentes sectores como gobierno, federal, estatal y municipal, industriales, académicos y de investigación entre otros</a:t>
            </a:r>
          </a:p>
        </p:txBody>
      </p:sp>
    </p:spTree>
    <p:extLst>
      <p:ext uri="{BB962C8B-B14F-4D97-AF65-F5344CB8AC3E}">
        <p14:creationId xmlns:p14="http://schemas.microsoft.com/office/powerpoint/2010/main" xmlns="" val="2683757479"/>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35496" y="1124744"/>
            <a:ext cx="3888432" cy="5078314"/>
          </a:xfrm>
          <a:prstGeom prst="rect">
            <a:avLst/>
          </a:prstGeom>
          <a:noFill/>
        </p:spPr>
        <p:txBody>
          <a:bodyPr wrap="square" rtlCol="0">
            <a:spAutoFit/>
          </a:bodyPr>
          <a:lstStyle/>
          <a:p>
            <a:pPr marL="285750" indent="-285750">
              <a:buFont typeface="Arial"/>
              <a:buChar char="•"/>
            </a:pPr>
            <a:r>
              <a:rPr lang="en-US" b="1" dirty="0" smtClean="0"/>
              <a:t>Sonora</a:t>
            </a:r>
          </a:p>
          <a:p>
            <a:pPr marL="285750" indent="-285750">
              <a:buFont typeface="Arial"/>
              <a:buChar char="•"/>
            </a:pPr>
            <a:r>
              <a:rPr lang="en-US" b="1" dirty="0" smtClean="0"/>
              <a:t>Chihuahua</a:t>
            </a:r>
          </a:p>
          <a:p>
            <a:pPr marL="285750" indent="-285750">
              <a:buFont typeface="Arial"/>
              <a:buChar char="•"/>
            </a:pPr>
            <a:r>
              <a:rPr lang="en-US" b="1" dirty="0" smtClean="0"/>
              <a:t>Coahuila</a:t>
            </a:r>
          </a:p>
          <a:p>
            <a:pPr marL="285750" indent="-285750">
              <a:buFont typeface="Arial"/>
              <a:buChar char="•"/>
            </a:pPr>
            <a:r>
              <a:rPr lang="en-US" b="1" dirty="0" smtClean="0"/>
              <a:t>Nuevo León</a:t>
            </a:r>
          </a:p>
          <a:p>
            <a:pPr marL="285750" indent="-285750">
              <a:buFont typeface="Arial"/>
              <a:buChar char="•"/>
            </a:pPr>
            <a:r>
              <a:rPr lang="en-US" b="1" dirty="0" smtClean="0"/>
              <a:t>Tamaulipas</a:t>
            </a:r>
          </a:p>
          <a:p>
            <a:pPr marL="285750" indent="-285750">
              <a:buFont typeface="Arial"/>
              <a:buChar char="•"/>
            </a:pPr>
            <a:r>
              <a:rPr lang="en-US" b="1" dirty="0" smtClean="0"/>
              <a:t>Sinaloa</a:t>
            </a:r>
          </a:p>
          <a:p>
            <a:pPr marL="285750" indent="-285750">
              <a:buFont typeface="Arial"/>
              <a:buChar char="•"/>
            </a:pPr>
            <a:r>
              <a:rPr lang="en-US" b="1" dirty="0" smtClean="0"/>
              <a:t>Durango</a:t>
            </a:r>
          </a:p>
          <a:p>
            <a:pPr marL="285750" indent="-285750">
              <a:buFont typeface="Arial"/>
              <a:buChar char="•"/>
            </a:pPr>
            <a:r>
              <a:rPr lang="en-US" b="1" dirty="0" smtClean="0"/>
              <a:t>Aguascalientes</a:t>
            </a:r>
          </a:p>
          <a:p>
            <a:pPr marL="285750" indent="-285750">
              <a:buFont typeface="Arial"/>
              <a:buChar char="•"/>
            </a:pPr>
            <a:r>
              <a:rPr lang="en-US" b="1" dirty="0" smtClean="0"/>
              <a:t>San Luis Potosí</a:t>
            </a:r>
          </a:p>
          <a:p>
            <a:pPr marL="285750" indent="-285750">
              <a:buFont typeface="Arial"/>
              <a:buChar char="•"/>
            </a:pPr>
            <a:r>
              <a:rPr lang="en-US" b="1" dirty="0" smtClean="0"/>
              <a:t>Jalisco</a:t>
            </a:r>
          </a:p>
          <a:p>
            <a:pPr marL="285750" indent="-285750">
              <a:buFont typeface="Arial"/>
              <a:buChar char="•"/>
            </a:pPr>
            <a:r>
              <a:rPr lang="en-US" b="1" dirty="0" smtClean="0"/>
              <a:t>Colima</a:t>
            </a:r>
          </a:p>
          <a:p>
            <a:pPr marL="285750" indent="-285750">
              <a:buFont typeface="Arial"/>
              <a:buChar char="•"/>
            </a:pPr>
            <a:r>
              <a:rPr lang="en-US" b="1" dirty="0" smtClean="0"/>
              <a:t>Hidalgo</a:t>
            </a:r>
          </a:p>
          <a:p>
            <a:pPr marL="285750" indent="-285750">
              <a:buFont typeface="Arial"/>
              <a:buChar char="•"/>
            </a:pPr>
            <a:r>
              <a:rPr lang="en-US" b="1" dirty="0" smtClean="0"/>
              <a:t>Distrito Federal</a:t>
            </a:r>
          </a:p>
          <a:p>
            <a:pPr marL="285750" indent="-285750">
              <a:buFont typeface="Arial"/>
              <a:buChar char="•"/>
            </a:pPr>
            <a:r>
              <a:rPr lang="en-US" b="1" dirty="0" smtClean="0"/>
              <a:t>Veracruz</a:t>
            </a:r>
          </a:p>
          <a:p>
            <a:pPr marL="285750" indent="-285750">
              <a:buFont typeface="Arial"/>
              <a:buChar char="•"/>
            </a:pPr>
            <a:r>
              <a:rPr lang="en-US" b="1" dirty="0" smtClean="0"/>
              <a:t>Tabasco</a:t>
            </a:r>
          </a:p>
          <a:p>
            <a:pPr marL="285750" indent="-285750">
              <a:buFont typeface="Arial"/>
              <a:buChar char="•"/>
            </a:pPr>
            <a:r>
              <a:rPr lang="en-US" b="1" dirty="0" smtClean="0"/>
              <a:t>Campeche</a:t>
            </a:r>
          </a:p>
          <a:p>
            <a:pPr marL="285750" indent="-285750">
              <a:buFont typeface="Arial"/>
              <a:buChar char="•"/>
            </a:pPr>
            <a:r>
              <a:rPr lang="en-US" b="1" dirty="0" smtClean="0"/>
              <a:t>Yucatán</a:t>
            </a:r>
          </a:p>
          <a:p>
            <a:pPr marL="285750" indent="-285750">
              <a:buFont typeface="Arial"/>
              <a:buChar char="•"/>
            </a:pPr>
            <a:r>
              <a:rPr lang="en-US" b="1" dirty="0" smtClean="0"/>
              <a:t>Chiapas</a:t>
            </a:r>
          </a:p>
        </p:txBody>
      </p:sp>
      <p:sp>
        <p:nvSpPr>
          <p:cNvPr id="7" name="TextBox 6"/>
          <p:cNvSpPr txBox="1"/>
          <p:nvPr/>
        </p:nvSpPr>
        <p:spPr>
          <a:xfrm>
            <a:off x="1375967" y="200834"/>
            <a:ext cx="5647123" cy="584775"/>
          </a:xfrm>
          <a:prstGeom prst="rect">
            <a:avLst/>
          </a:prstGeom>
          <a:noFill/>
        </p:spPr>
        <p:txBody>
          <a:bodyPr wrap="none" rtlCol="0">
            <a:spAutoFit/>
          </a:bodyPr>
          <a:lstStyle/>
          <a:p>
            <a:r>
              <a:rPr lang="es-MX" sz="3200" b="1" dirty="0" smtClean="0">
                <a:solidFill>
                  <a:srgbClr val="007A37"/>
                </a:solidFill>
                <a:latin typeface="Arial Black" pitchFamily="34" charset="0"/>
                <a:cs typeface="Arial" charset="0"/>
              </a:rPr>
              <a:t>18 Ger</a:t>
            </a:r>
            <a:r>
              <a:rPr lang="es-MX" sz="3200" b="1" dirty="0">
                <a:solidFill>
                  <a:srgbClr val="007A37"/>
                </a:solidFill>
                <a:latin typeface="Arial Black" pitchFamily="34" charset="0"/>
                <a:cs typeface="Arial" charset="0"/>
              </a:rPr>
              <a:t>´</a:t>
            </a:r>
            <a:r>
              <a:rPr lang="es-MX" sz="3200" b="1" dirty="0" smtClean="0">
                <a:solidFill>
                  <a:srgbClr val="007A37"/>
                </a:solidFill>
                <a:latin typeface="Arial Black" pitchFamily="34" charset="0"/>
                <a:cs typeface="Arial" charset="0"/>
              </a:rPr>
              <a:t>s en la Republica</a:t>
            </a:r>
            <a:endParaRPr lang="es-MX" sz="3200" b="1" dirty="0">
              <a:solidFill>
                <a:srgbClr val="007A37"/>
              </a:solidFill>
              <a:latin typeface="Arial Black" pitchFamily="34" charset="0"/>
              <a:cs typeface="Arial" charset="0"/>
            </a:endParaRPr>
          </a:p>
        </p:txBody>
      </p:sp>
      <p:pic>
        <p:nvPicPr>
          <p:cNvPr id="2" name="Imagen 1" descr="Captura de pantalla 2013-11-20 a la(s) 19.53.09.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979712" y="908720"/>
            <a:ext cx="7099369" cy="5229105"/>
          </a:xfrm>
          <a:prstGeom prst="rect">
            <a:avLst/>
          </a:prstGeom>
        </p:spPr>
      </p:pic>
    </p:spTree>
    <p:extLst>
      <p:ext uri="{BB962C8B-B14F-4D97-AF65-F5344CB8AC3E}">
        <p14:creationId xmlns:p14="http://schemas.microsoft.com/office/powerpoint/2010/main" xmlns="" val="374185289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6" descr="https://encrypted-tbn2.gstatic.com/images?q=tbn:ANd9GcQOTKtlTDhCgE_35u8Lky2jEpaoZXJQnNyV6ktp4SE-dwWsRSAU8A"/>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6012160" y="3789040"/>
            <a:ext cx="2113925" cy="1656185"/>
          </a:xfrm>
          <a:prstGeom prst="rect">
            <a:avLst/>
          </a:prstGeom>
          <a:noFill/>
          <a:effectLst>
            <a:softEdge rad="317500"/>
          </a:effectLst>
        </p:spPr>
      </p:pic>
      <p:sp>
        <p:nvSpPr>
          <p:cNvPr id="3087" name="AutoShape 15" descr="data:image/jpeg;base64,/9j/4AAQSkZJRgABAQAAAQABAAD/2wCEAAkGBhQREBAQEBAPEA8QEQ8PEBAQDxAPFBIVFBAXGBUQEhIXHSYfGBokGRIYIS8gIycpLi4sGh4xNTAqNTIrLCkBCQoKDgwOFw8PGikhHSQqLDApLyopKi0pKiwsKiwpLCopNSwpKTUsMSwpLCwtLCwsKSwpLSksKSwtLCkpKSwsLP/AABEIAJcBTgMBIgACEQEDEQH/xAAcAAEAAgMBAQEAAAAAAAAAAAAAAQUEBgcDAgj/xABHEAACAgECAwQGBggCBwkAAAABAgADBBESBSExBhNBcRQiUWGBkQcjMlKhwUJEU2JygrHRM5MVJCVUkqKyFjRDZXN0g7Px/8QAGgEBAAMBAQEAAAAAAAAAAAAAAAECBAMFBv/EACoRAQACAgEDAgUEAwAAAAAAAAABAgMREgQhMRMiBUFRYYEyobHBFEKR/9oADAMBAAIRAxEAPwDuMREBERAREQEREBERAREQEjWTECNZMRASNZMQI1jWTIgNY1kFo3QJ1kyNYgNY1kxAjWNZMQI1kxIgTERAREQEREBERAREQEREBERAREQEREBERAREQEREBEiIExIgwGsxOI8Urx033WLWvtY9fcB1J8pS8d7V7HOPiqtuQAS7MdKqB4va3Tl7P/yaRlcdrrc2a+m5f+8XA9zX7qavHT2nTynC+aKudskQ3b/tJfcNcTG21f7xlt3Seap1IlVl8VXn6TxZifGvCr2jy3gE/wBJoPEe0VuQ7LYcrIZNNy10W2om4agba1IEjCRWP1oy6VHt4dm2E+QVP6mZ5ve3iJcptafENvfjHDf0kzbz7bbLDr83kpxjhZ64t6e9S+v4PK7Fp4aB9Y3FHPu4dmVj5CqZVmVwdVLOmeijq74uegX3sxTQDzlopk+kJ43+zI4hxjDrx77cXNy6La6rbERrLSpZUJA2uCvUSy7Mcczbqd47m+2vamRjWDuLa32BvVddVZSrBlbTmCJXdt+xmPj8OzciprVK41u0FlsVty6BdCPEkdPbK/jdZoNeWhtWzDppqyhQ+x7McVKC415M1Tndoeqsw8J1rW0R3/ZbevLoGD2nrdxVar4156VXjbu/gf7LfAy41mlYvFu+Tu70XNpKhiO67rJRSNRYaejjTQ76z5TMpynxkFtLNmYHiuu66gDrtPV1Hip9YS1b/VeLNpkzGwc5LkWyp1dGGqsp6/2mROq6YkRJExEQEREBERAREQEREBERAREQEREBERAREQEREBERAiJMQIM1Dtr2t7nTGpcJc4+ss69yp8dB+mR0Eu+0nGxiY73Hmw9WtfvOeg/PyE4pkZLWO1jsWdyWZj4k+My58vGNQ45b8e0MrK4hqvdV6rTruIJ1axv2lrfpH2DoPD2nH4Zg5GQGsrqo7lLnpLXZa0FmQAkKNpPRhzm0dheyXpLd/cv+rodFU/8AisPA/ujx9p5SQu1uIADQLxbK0A5aA41BE5YsW45WcJjjSby8+E4bUDKYmik3vilKsbJsvI7qt1ZnsKLzO4TL9Nf9pZ/mP/eY26RumlgyZpvO/DK9Os/aWf5j/wB5D5O9Xrtax6ra7KbE7xtSroVOmuo156jymPujdCkZLRO4lNyZVtVGG9teVw5bKHuvKCi+qrH9fuLkBKvvNaKHXx116zI9MPeGw6EszMwI1UhtdyEeIIJGkuezXAhdXY9moVga089ebjyIH4ysz+E2453OmihtFcaEEjp5a6eMtO2vLbJatbTD17KtWlg4dcNaiGv4XcSQ61g+viCzqLKieWnVCJuB4Vt9eptLdAHLabbtP2qjlr+8Br59JpfF+Fb6q2rfulsZb8W4fquUn2T/AAE6qR4qT7JtnZTtB6Zjh2Xu8ipmoyqfGq5OTp5eIPiCJbW2/FbnHfyrbEOJY+TSrCknXNxRzKa/rFQHzOnUTaKL1dVdCGVgGVgdQQehE+yo93slFw9PRbzjfq9+6zG9lbDnZR5fpL/MPCRrjP2X8L6TES6xERAREQEREBERAREQEREBERAREQEREBERAREQEREBGsieWVeK0dz0RWc+SjX8oHLfpJ4z3uV3Cn1McaH3uw1Y/AaD5yg4HwtsnIroXlvPrN91RzZvl+Uw8nJNjvYx1axmc+bHU/1nQPop4XyvySOpFKfDm/8AUTzYj1Mndjj33b3iYi1VrXWoVEUKoHgBOZ5PK7iY/wDMyfnhVa/0nTsrIFaPY2u1FZzoNToo1Og+E5Ji8STITLyKm31X8TybK20I3KMahQdD8Z6Ex2X6ntis9d0bp56xrK6eFt6bp74OMbbEqXq7aa+weJ+AmJrNs7B4WrWXEfZ0rX482Py0iIdsNPUvFW24uMK0VFGiqAo/vJycdbFZHAZWGhBnrE6Pf1GtNU4Hibhk4No02ksuvsJ0DD4gH4ykx8psLPrufklz18PzvAF9P9Tyz586yfes2bORk4hRbp9XYhoJ/e9YgH8JW9vuEd7W4HL0jHup1HUWIptoce8PWNJDLSOP4nX4bkJhcXwTbUVU6WKRZU33bEOqn58j7iZ49meJ+k4eLkHrdRVY3uZkG4fPWWcny1sfAy+9rSwDTcoJH3T4qfI6j4TJlbw71bcirwDi5R7rRqdP51b5yxkQJiIkhERAREQEREBERAREQEREBERAREQEREBERAREQIlJ21v2cPyiORNZUfzED85eTXPpBH+zsj3BD8rFlb/plW3iXGNZ2b6P8fZw+j9/fYf5nJH4aTi+s7h2KP8As/E/9FZk6ePdLPh8ytsurdW6/eRl+akTkHDrR6Bw5QqKPRa7GKqFLO3qszadT9WOc7DdZorH2An5DWcX4fyw+H/+zrb/AI7HbT/m0myVOunWL8sjdG6ee6N0q8Pb03Td+x/EEqxkDsFNl9iAnpu01AJ8OQmibpZYFneU24/6RK3VD2so0ZB7yvTykw0dPk4W26oDJnOsLJy3SvuWu31FUas6gEa+q/rdR4H4GdBxy21d4AfQbgp1AOnMA+yWe1izep8phhcd0FFlmgLVKbayRro6g7T85RP2gXJprPJbarFa1SdFA2sN+4/okkD4zN7cZZTFKgf4rrX8Ov5TUsyj0fGFbcr8grY6+KVrzVT7y3OQzdRlml51413/AKXX0b8XRcWnh9u6nOxqwtmPaNrEak95UeliH7ykzdBON5oL4+1k72wutHDwGZLEyrD6rU2r61YUAu2nLRec61wvGeumqu21rrERFe1gAbGA5uQOXMyWvDl9WsW1p4uNMtD+0osB/wDjsQj/AOxpYCYOV/3jH8rx/wAq/wBpnCQ6piIkhERAREQEREBERAREQEREBERAREQEREBERAREQEqu1WL3uFkoOrU2aeYGv5S0Mhl15Hp4yJ7wiX5yDTsf0a5necPRdedT2Vn/AItw/BhOVce4acfJvoOvqWMF96nmp+RE2r6KuMBL7MZjoL1Dp/GgOo+Kn8Jjxe2+mXHPG2npxm9/TOJM+VxBVrysemuvHzGoRVfCRzou0j7W75yqc1rXRVULBXRStK94yuxAZjzYAa/a06TZ+2fCBVlLeD9RxF6cXIBP+FkhSuNlL5/4bDxBE1BtQSCCCCQQeRBB5gibNMXxC14mI/1l6axv8vnPmg+ug/eT/qExF7WkWcZ9K22U4l23GqSuqolvS3RKu8VQQpA5nroD4xpk6fp7Z4mYnwzC8+ls0IIJBBBBHLQjxBldh38QurS5s3EwVtUWU464u71D9lmARiAeo3EkjnLXIvfHwxl5IxrMitbgDjhTXfa1gTGGwADXViSNByQ6iNO09HMTqLRMtv4J2/GgTJBJHLvU9bX+JR4+8S/Ha3E019IrHnuB+Wk5RgXZJyBh5j1ucihbsawVVVlba+d1J2KNfV3ee0TDq4vdfnZOJTmY3DUx3aqpbKa3svKOVO53+0x03EajqABG3oYvWj2zMTGvLpHHO29JAFKd8ykMruuiKw6MAebGae1j328yXttYDU+JPTyH9JGRjW10qMp8ezJF1i76K+5LVd2hU2VaLtbdu8PZzMxrLduNlMGKMEpRnH2q6bL0ryLE9jCt+R8NTJefl55c0Y7T/wAbf2F4Wt9xzftY2MLMXAPhYSdMnNH8bLtX91Zv8xuH4SU1V01KEqrRa61HQKo0A+QmRD3IiKxqHhZi6212a8kWwaadS23nr7gp+c94iEpiIgIiICIiAiIgIiICIiAiIgIiICIiAiIgIiICIiBESZEDnH0scC5V5iD7OlV2nsJ9Rj8SR8ROdYuS1brZWSrowdWHgR0M/QudhLdW9Vg3JYpRh7j+c4J2h4K+HkPRZz05o/g6How/P36zLlpqeUM2Wup5Q6N2g4yvEOBZliIr2LQxsqPWt0AJcePIAsp9wmpcZfW52BLqy1OH++GqQi0+zdrr8ZTcB7QPiW710ZHGy6pvs2oeqn58jN04H2aORUrcP4rbXjVqAmNbTVc9TAaDHyGOhsoCkgK3t5Gdsd+UfdyzYv8AJpFd6mGs49nrp/Gn/UJSLwM5d3H6qyO9GSbKlJC72XOs+qBPLVhrp79BNmoy+7KWkejs4ycPJFI/wL6nKO9IbXTQ93YBry10lPg4leNVbXXbZkWZFiWX32J3WuzUhETVj9pixYnUnSdZjbFgyV6SLxafd9HhjdrMfu6q8w5ONk0V10WV+jF93drsVlG5Sp2qNVYdR1mPl8ZbOuxcXBpeoU2WZbnKYDe1ahltu0GiKqKeQ1+31OsvF47cAB3znTkC21iB7AzAkTKqzb7q7WtzBXSvdra+RbsUlzoiE6anUr+ccTH1eKb7pSeUqTtbkZKnHzlXFC4l1THuMk5B3knbvBVdEOjL8ec+uNcb4TmF2ykyceznstWpjY6/oEOPVtGmmgdQf3jLJkyMUliLqC2te7TaG05kA9GHjy5SD2gvPW5206btr6eQYcvhHFNfiNaxEXrMTCu7Lvb/AKOXv9+gyCMQ2a7u67v6wLrz7vft08Nd2ktuGoLHNDfZya7cVten1tZVT8GKn4TCfIsucbmeyxiFGpLMT0Cj+0y04RkBhsQGxCG2JZU9ilTrqa1Yt1Hsk67Md81sub1aVny6l2G4mcjh2Ja2ved0tduvXvK/UfX37kMvZp/YG/bZxHGIK7MlcytWGhWvMrFuhHus7wfCbhKvpY7kSYhJERAREQEREBERAREQEREBERAREQEREBERAREQEREBERASg7X9lEz6dhIS5NTTbprtPsPtU+Il/rIkTG0TG35u4nw+zHtam5CliHmD4jwZT4g+Bk8L4xbjWC2iw1uPEdCPusOjD3Gd27Tdk6c6vZcujrr3dq6B0PuPiPceU4x2n7FZGCSbF7ynX1b6wSn8/wBw+fL3zPOOYncMtqTXvD3w885i5Q1pXIOcckU96lZZbqEFjorsCfXr6DXrMfLxbKm22o9baagOpXUe0e0eU1y1Fb7Sq3mAZd8As72qzD5tZVuysMc2JXl6RjL4nkBYoHsaaceT5S87q+mjNvJX9X8p7ybjwjs53+SKK8cvhYufrl3ZFtTi014zqKkpCgkbruevslHwfhNqW97bj2iqlLrmN1LhPUpZl3bhofWA5So4L26zaazsyNpusfJsHdVHWy07nPME9T0lslohHw3FFInJeO/ydJ4h9GrU7vQTXZQ4r34WXZcRur3BXoyAS1R2tt00K6AcpTt2VyxYtP8AozE3MhsS70rJbHRQPWqvbkzW67dCNBox5cprdn0kcQP62w8q6V/ELK3L7T5NvK3JvsXUHa1r7T5qDpOXqPSv6V53au/w2bGxfrmorW/EyX1W9rgGXCpPKyzHuXle767ayOY9bUaib+3YfhYqFTYmIFqRWJKqlirpyeywaP8AEmclo7QMzLY+/Iyl0TFp2aU0jwcVL9o8+SgaeJ16TcezH0d5GRut4jZaldrC16N57y5h0Nx8ANfs/wBI5TK2KK0jVK6hf9huFYovycnCOU1ei42+6+y6uzad31XeattUnQHXTmeU3UTyxcZa0WutVREAVVUAAAeAAntLtKJMiTAREQEREBERAREQEREBERAREQEREBERAREQEREBERAgxJjSBESYgRPl6wQQQCDyII1BHsIn3EDSuO/RTiZGrVhsWw6nWnTYT7TWeXy0mkcS+h3MrYNj2pbtO5GrtbGsU6EcjryOh8Gna40kahSaRL87Zn0ecQ6WYmTYPfb348/tmeadis7oMHJ/yiB+M/RukaSOKk4on5uBYn0Y8Qs/VxWPbbbWv4Ak/hNm4V9CjHQ5WSAPFKF1Plvb+06vpGkcYTGKsKbgXZHGwx9RSqtpobG9ew+bnn8pcgSYlnSI0iIiEkRpECYiICIiAiIgIiICIiAiIgIiICIiAiIgIiICIiAiIgIiICIiAiIgIiICIiAiIgIiICIiAiIgIiICIiAiIgIiICIiAiIgf//Z"/>
          <p:cNvSpPr>
            <a:spLocks noChangeAspect="1" noChangeArrowheads="1"/>
          </p:cNvSpPr>
          <p:nvPr/>
        </p:nvSpPr>
        <p:spPr bwMode="auto">
          <a:xfrm>
            <a:off x="155575" y="-685800"/>
            <a:ext cx="3181350" cy="1438275"/>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089" name="AutoShape 17" descr="data:image/jpeg;base64,/9j/4AAQSkZJRgABAQAAAQABAAD/2wCEAAkGBhQREBAQEBAPEA8QEQ8PEBAQDxAPFBIVFBAXGBUQEhIXHSYfGBokGRIYIS8gIycpLi4sGh4xNTAqNTIrLCkBCQoKDgwOFw8PGikhHSQqLDApLyopKi0pKiwsKiwpLCopNSwpKTUsMSwpLCwtLCwsKSwpLSksKSwtLCkpKSwsLP/AABEIAJcBTgMBIgACEQEDEQH/xAAcAAEAAgMBAQEAAAAAAAAAAAAAAQUEBgcDAgj/xABHEAACAgECAwQGBggCBwkAAAABAgADBBESBSExBhNBcRQiUWGBkQcjMlKhwUJEU2JygrHRM5MVJCVUkqKyFjRDZXN0g7Px/8QAGgEBAAMBAQEAAAAAAAAAAAAAAAECBAMFBv/EACoRAQACAgEDAgUEAwAAAAAAAAABAgMREgQhMRMiBUFRYYEyobHBFEKR/9oADAMBAAIRAxEAPwDuMREBERAREQEREBERAREQEjWTECNZMRASNZMQI1jWTIgNY1kFo3QJ1kyNYgNY1kxAjWNZMQI1kxIgTERAREQEREBERAREQEREBERAREQEREBERAREQEREBEiIExIgwGsxOI8Urx033WLWvtY9fcB1J8pS8d7V7HOPiqtuQAS7MdKqB4va3Tl7P/yaRlcdrrc2a+m5f+8XA9zX7qavHT2nTynC+aKudskQ3b/tJfcNcTG21f7xlt3Seap1IlVl8VXn6TxZifGvCr2jy3gE/wBJoPEe0VuQ7LYcrIZNNy10W2om4agba1IEjCRWP1oy6VHt4dm2E+QVP6mZ5ve3iJcptafENvfjHDf0kzbz7bbLDr83kpxjhZ64t6e9S+v4PK7Fp4aB9Y3FHPu4dmVj5CqZVmVwdVLOmeijq74uegX3sxTQDzlopk+kJ43+zI4hxjDrx77cXNy6La6rbERrLSpZUJA2uCvUSy7Mcczbqd47m+2vamRjWDuLa32BvVddVZSrBlbTmCJXdt+xmPj8OzciprVK41u0FlsVty6BdCPEkdPbK/jdZoNeWhtWzDppqyhQ+x7McVKC415M1Tndoeqsw8J1rW0R3/ZbevLoGD2nrdxVar4156VXjbu/gf7LfAy41mlYvFu+Tu70XNpKhiO67rJRSNRYaejjTQ76z5TMpynxkFtLNmYHiuu66gDrtPV1Hip9YS1b/VeLNpkzGwc5LkWyp1dGGqsp6/2mROq6YkRJExEQEREBERAREQEREBERAREQEREBERAREQEREBERAiJMQIM1Dtr2t7nTGpcJc4+ss69yp8dB+mR0Eu+0nGxiY73Hmw9WtfvOeg/PyE4pkZLWO1jsWdyWZj4k+My58vGNQ45b8e0MrK4hqvdV6rTruIJ1axv2lrfpH2DoPD2nH4Zg5GQGsrqo7lLnpLXZa0FmQAkKNpPRhzm0dheyXpLd/cv+rodFU/8AisPA/ujx9p5SQu1uIADQLxbK0A5aA41BE5YsW45WcJjjSby8+E4bUDKYmik3vilKsbJsvI7qt1ZnsKLzO4TL9Nf9pZ/mP/eY26RumlgyZpvO/DK9Os/aWf5j/wB5D5O9Xrtax6ra7KbE7xtSroVOmuo156jymPujdCkZLRO4lNyZVtVGG9teVw5bKHuvKCi+qrH9fuLkBKvvNaKHXx116zI9MPeGw6EszMwI1UhtdyEeIIJGkuezXAhdXY9moVga089ebjyIH4ysz+E2453OmihtFcaEEjp5a6eMtO2vLbJatbTD17KtWlg4dcNaiGv4XcSQ61g+viCzqLKieWnVCJuB4Vt9eptLdAHLabbtP2qjlr+8Br59JpfF+Fb6q2rfulsZb8W4fquUn2T/AAE6qR4qT7JtnZTtB6Zjh2Xu8ipmoyqfGq5OTp5eIPiCJbW2/FbnHfyrbEOJY+TSrCknXNxRzKa/rFQHzOnUTaKL1dVdCGVgGVgdQQehE+yo93slFw9PRbzjfq9+6zG9lbDnZR5fpL/MPCRrjP2X8L6TES6xERAREQEREBERAREQEREBERAREQEREBERAREQEREBGsieWVeK0dz0RWc+SjX8oHLfpJ4z3uV3Cn1McaH3uw1Y/AaD5yg4HwtsnIroXlvPrN91RzZvl+Uw8nJNjvYx1axmc+bHU/1nQPop4XyvySOpFKfDm/8AUTzYj1Mndjj33b3iYi1VrXWoVEUKoHgBOZ5PK7iY/wDMyfnhVa/0nTsrIFaPY2u1FZzoNToo1Og+E5Ji8STITLyKm31X8TybK20I3KMahQdD8Z6Ex2X6ntis9d0bp56xrK6eFt6bp74OMbbEqXq7aa+weJ+AmJrNs7B4WrWXEfZ0rX482Py0iIdsNPUvFW24uMK0VFGiqAo/vJycdbFZHAZWGhBnrE6Pf1GtNU4Hibhk4No02ksuvsJ0DD4gH4ykx8psLPrufklz18PzvAF9P9Tyz586yfes2bORk4hRbp9XYhoJ/e9YgH8JW9vuEd7W4HL0jHup1HUWIptoce8PWNJDLSOP4nX4bkJhcXwTbUVU6WKRZU33bEOqn58j7iZ49meJ+k4eLkHrdRVY3uZkG4fPWWcny1sfAy+9rSwDTcoJH3T4qfI6j4TJlbw71bcirwDi5R7rRqdP51b5yxkQJiIkhERAREQEREBERAREQEREBERAREQEREBERAREQIlJ21v2cPyiORNZUfzED85eTXPpBH+zsj3BD8rFlb/plW3iXGNZ2b6P8fZw+j9/fYf5nJH4aTi+s7h2KP8As/E/9FZk6ePdLPh8ytsurdW6/eRl+akTkHDrR6Bw5QqKPRa7GKqFLO3qszadT9WOc7DdZorH2An5DWcX4fyw+H/+zrb/AI7HbT/m0myVOunWL8sjdG6ee6N0q8Pb03Td+x/EEqxkDsFNl9iAnpu01AJ8OQmibpZYFneU24/6RK3VD2so0ZB7yvTykw0dPk4W26oDJnOsLJy3SvuWu31FUas6gEa+q/rdR4H4GdBxy21d4AfQbgp1AOnMA+yWe1izep8phhcd0FFlmgLVKbayRro6g7T85RP2gXJprPJbarFa1SdFA2sN+4/okkD4zN7cZZTFKgf4rrX8Ov5TUsyj0fGFbcr8grY6+KVrzVT7y3OQzdRlml51413/AKXX0b8XRcWnh9u6nOxqwtmPaNrEak95UeliH7ykzdBON5oL4+1k72wutHDwGZLEyrD6rU2r61YUAu2nLRec61wvGeumqu21rrERFe1gAbGA5uQOXMyWvDl9WsW1p4uNMtD+0osB/wDjsQj/AOxpYCYOV/3jH8rx/wAq/wBpnCQ6piIkhERAREQEREBERAREQEREBERAREQEREBERAREQEqu1WL3uFkoOrU2aeYGv5S0Mhl15Hp4yJ7wiX5yDTsf0a5necPRdedT2Vn/AItw/BhOVce4acfJvoOvqWMF96nmp+RE2r6KuMBL7MZjoL1Dp/GgOo+Kn8Jjxe2+mXHPG2npxm9/TOJM+VxBVrysemuvHzGoRVfCRzou0j7W75yqc1rXRVULBXRStK94yuxAZjzYAa/a06TZ+2fCBVlLeD9RxF6cXIBP+FkhSuNlL5/4bDxBE1BtQSCCCCQQeRBB5gibNMXxC14mI/1l6axv8vnPmg+ug/eT/qExF7WkWcZ9K22U4l23GqSuqolvS3RKu8VQQpA5nroD4xpk6fp7Z4mYnwzC8+ls0IIJBBBBHLQjxBldh38QurS5s3EwVtUWU464u71D9lmARiAeo3EkjnLXIvfHwxl5IxrMitbgDjhTXfa1gTGGwADXViSNByQ6iNO09HMTqLRMtv4J2/GgTJBJHLvU9bX+JR4+8S/Ha3E019IrHnuB+Wk5RgXZJyBh5j1ucihbsawVVVlba+d1J2KNfV3ee0TDq4vdfnZOJTmY3DUx3aqpbKa3svKOVO53+0x03EajqABG3oYvWj2zMTGvLpHHO29JAFKd8ykMruuiKw6MAebGae1j328yXttYDU+JPTyH9JGRjW10qMp8ezJF1i76K+5LVd2hU2VaLtbdu8PZzMxrLduNlMGKMEpRnH2q6bL0ryLE9jCt+R8NTJefl55c0Y7T/wAbf2F4Wt9xzftY2MLMXAPhYSdMnNH8bLtX91Zv8xuH4SU1V01KEqrRa61HQKo0A+QmRD3IiKxqHhZi6212a8kWwaadS23nr7gp+c94iEpiIgIiICIiAiIgIiICIiAiIgIiICIiAiIgIiICIiBESZEDnH0scC5V5iD7OlV2nsJ9Rj8SR8ROdYuS1brZWSrowdWHgR0M/QudhLdW9Vg3JYpRh7j+c4J2h4K+HkPRZz05o/g6How/P36zLlpqeUM2Wup5Q6N2g4yvEOBZliIr2LQxsqPWt0AJcePIAsp9wmpcZfW52BLqy1OH++GqQi0+zdrr8ZTcB7QPiW710ZHGy6pvs2oeqn58jN04H2aORUrcP4rbXjVqAmNbTVc9TAaDHyGOhsoCkgK3t5Gdsd+UfdyzYv8AJpFd6mGs49nrp/Gn/UJSLwM5d3H6qyO9GSbKlJC72XOs+qBPLVhrp79BNmoy+7KWkejs4ycPJFI/wL6nKO9IbXTQ93YBry10lPg4leNVbXXbZkWZFiWX32J3WuzUhETVj9pixYnUnSdZjbFgyV6SLxafd9HhjdrMfu6q8w5ONk0V10WV+jF93drsVlG5Sp2qNVYdR1mPl8ZbOuxcXBpeoU2WZbnKYDe1ahltu0GiKqKeQ1+31OsvF47cAB3znTkC21iB7AzAkTKqzb7q7WtzBXSvdra+RbsUlzoiE6anUr+ccTH1eKb7pSeUqTtbkZKnHzlXFC4l1THuMk5B3knbvBVdEOjL8ec+uNcb4TmF2ykyceznstWpjY6/oEOPVtGmmgdQf3jLJkyMUliLqC2te7TaG05kA9GHjy5SD2gvPW5206btr6eQYcvhHFNfiNaxEXrMTCu7Lvb/AKOXv9+gyCMQ2a7u67v6wLrz7vft08Nd2ktuGoLHNDfZya7cVten1tZVT8GKn4TCfIsucbmeyxiFGpLMT0Cj+0y04RkBhsQGxCG2JZU9ilTrqa1Yt1Hsk67Md81sub1aVny6l2G4mcjh2Ja2ved0tduvXvK/UfX37kMvZp/YG/bZxHGIK7MlcytWGhWvMrFuhHus7wfCbhKvpY7kSYhJERAREQEREBERAREQEREBERAREQEREBERAREQEREBERASg7X9lEz6dhIS5NTTbprtPsPtU+Il/rIkTG0TG35u4nw+zHtam5CliHmD4jwZT4g+Bk8L4xbjWC2iw1uPEdCPusOjD3Gd27Tdk6c6vZcujrr3dq6B0PuPiPceU4x2n7FZGCSbF7ynX1b6wSn8/wBw+fL3zPOOYncMtqTXvD3w885i5Q1pXIOcckU96lZZbqEFjorsCfXr6DXrMfLxbKm22o9baagOpXUe0e0eU1y1Fb7Sq3mAZd8As72qzD5tZVuysMc2JXl6RjL4nkBYoHsaaceT5S87q+mjNvJX9X8p7ybjwjs53+SKK8cvhYufrl3ZFtTi014zqKkpCgkbruevslHwfhNqW97bj2iqlLrmN1LhPUpZl3bhofWA5So4L26zaazsyNpusfJsHdVHWy07nPME9T0lslohHw3FFInJeO/ydJ4h9GrU7vQTXZQ4r34WXZcRur3BXoyAS1R2tt00K6AcpTt2VyxYtP8AozE3MhsS70rJbHRQPWqvbkzW67dCNBox5cprdn0kcQP62w8q6V/ELK3L7T5NvK3JvsXUHa1r7T5qDpOXqPSv6V53au/w2bGxfrmorW/EyX1W9rgGXCpPKyzHuXle767ayOY9bUaib+3YfhYqFTYmIFqRWJKqlirpyeywaP8AEmclo7QMzLY+/Iyl0TFp2aU0jwcVL9o8+SgaeJ16TcezH0d5GRut4jZaldrC16N57y5h0Nx8ANfs/wBI5TK2KK0jVK6hf9huFYovycnCOU1ei42+6+y6uzad31XeattUnQHXTmeU3UTyxcZa0WutVREAVVUAAAeAAntLtKJMiTAREQEREBERAREQEREBERAREQEREBERAREQEREBERAgxJjSBESYgRPl6wQQQCDyII1BHsIn3EDSuO/RTiZGrVhsWw6nWnTYT7TWeXy0mkcS+h3MrYNj2pbtO5GrtbGsU6EcjryOh8Gna40kahSaRL87Zn0ecQ6WYmTYPfb348/tmeadis7oMHJ/yiB+M/RukaSOKk4on5uBYn0Y8Qs/VxWPbbbWv4Ak/hNm4V9CjHQ5WSAPFKF1Plvb+06vpGkcYTGKsKbgXZHGwx9RSqtpobG9ew+bnn8pcgSYlnSI0iIiEkRpECYiICIiAiIgIiICIiAiIgIiICIiAiIgIiICIiAiIgIiICIiAiIgIiICIiAiIgIiICIiAiIgIiICIiAiIgIiICIiAiIgf//Z"/>
          <p:cNvSpPr>
            <a:spLocks noChangeAspect="1" noChangeArrowheads="1"/>
          </p:cNvSpPr>
          <p:nvPr/>
        </p:nvSpPr>
        <p:spPr bwMode="auto">
          <a:xfrm>
            <a:off x="155575" y="-685800"/>
            <a:ext cx="3181350" cy="1438275"/>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091" name="AutoShape 19" descr="data:image/jpeg;base64,/9j/4AAQSkZJRgABAQAAAQABAAD/2wCEAAkGBhAQDw8SEA8QEBAPDhARDw8QEBQQDxUQFBEWFRUQFBIXGyYeFxkjGRISHzEgIycpLCwsFR4xNTAqNSYrLCkBCQoKDgwOGg8PGiwiHSMwKSkqKSk1KSkpLCksLCk1LCksLSkpLCw2LiwsLCw1LCksLCksLDUwLCwsKSwpLCksKf/AABEIAMIBBAMBIgACEQEDEQH/xAAcAAEAAgIDAQAAAAAAAAAAAAAABgcBBQIECAP/xABBEAACAQMBBQQIAwcCBQUAAAAAAQIDBBEFBgcSITETQVGRFyJSYXGBobEycpIUIzNCYsHRFTRDU4Lh8QgkNbLw/8QAGgEBAAMBAQEAAAAAAAAAAAAAAAMEBQYBAv/EACoRAQACAQICCgMBAQAAAAAAAAABAgMEEQUSExQVITEyNFFSYSJBcYGR/9oADAMBAAIRAxEAPwC8QAAAAAAAAAAAAAGABkAAAAAAMAZBgyAAMAZAAAAAAAAAAAAAAAAAAAAAAAAAAGGzU6ntHRofiks/E57Q6h2FvOffyS+L/wDBT17eyqzcpNvLzjuRPixc/fLJ4hxDq21ax3rDlvBp5/l+pj0hQ8I/UrUFjoKsPtbUe6yvSFDwj9R6Qof0/UrUHvQVO1s/usr0hQ/p+o9IUP6fqVqB0FTtbUe6yvSFD+n6nznvJpRaT4efxK5NXTh212lnEYOMFjo5zmor7kd8dKRutaXW6nUX5Ylb3pCp+EfqPSFDwj9St6sMNrvi2n8U8HE+4w1Vp4rqInaZWV6QoeEfqPSFD+n6lagdBV52tn91rWO3NCbSm+HLxlc4/MklOomk000+aa5ooaMmicbuto5OcrWo88KUqTfN4beY/LC8yHLhisbw1eH8Stmv0eT/AKsQGEZKzdAAAAAAAAAAAAAAAAAAAAAEU3hVGrZJd8+fyTKtZZ+8X/bx/M/sVgy/p/K4/jHqP8gBxnNLq8HUq6zQj1qR8ybeIZVcd7eWN33ubyFNZnLCOt/rtv7a8mcdKVC+v6FLPFFqWfksm6u6Oj0puEk8pvPOHc8d6K18/LO0N7S8JjLji15mJ9mn/wBdt/8AmLyY/wBet/8AmLyZtO00X3/qgYlV0XHRv/qhn5Hx1ifZZ7Ex/KXSV/BwlOMk0lls6FrcK2tHdyWZyuadVJ+EJdPoSW52JoXtnTr6dPMZSSqw71h+tBpdGRLehdKkqVrFrFJYePc+efm/ofGTJzwtaHQ9Wtad9/ZLdWiuONSHOFenGrB+PFzbOkfTZW6d5o0J5UqtlUdKfj2SWY5+WPI+Raw25que4ng6LPO3hPfDIAJmYHZ2buXT1Wzx/M5p+/1TrI5aL/8AKWX5pf8A1Is3laHDfU1X1F8jJxh0XwORnO4AAAAAAAAAAAAAAAAAAAAAER3i/wC3h+d/Yp3UNYUHwU48dR9y6L4lqb2rqULKPAszlU4YL3tEf3c7vU0q1dZbafNc2Txk5KbQx8uhjUamb38I2RjR9315e4lUbUXzS5xiiUrdRb21J1LipFRis/PwWe8tShRjBKMUkkuSRX++6tKOnU+F4f7RjK8OCRDNpnxalMVKRtWEN0/anRrOvxRjNyp5WVKPw8Cq9pL+Fa4qTpt8Db4c9epqpPm/iYZ4kZ43/wDmZU/ezgZQE43YbXXVnculb8MoV01UhNOUE10qY8V9ehHtp61eV1V/aFipGfDJdyfXl8epYu5XY/tairzjyzlZXcj4759ha1O9qXVGLnSr8LlGMW3CSiovkl0wkBp90e0it7t21V/uL1dk11SqvlGTz0718yYajYuhWqUpfyP1fDgfT6FLQcoTym4yjLKfRqSfX4l5Q1BahplverHa0V2VyspvKxHifknz8SbDflsyuKabpsXNEd8d/wDjWg+fbx75LzR1brW6NP8AmUn4R5svzaIcjXFe07Vh3XLCy+SR89l7rttVtuBZjSlLil3dOhqqFvdX81GnCUKb9zUmXDsNsFCzjGcku0+HTJTy5onuh0fDuG2x2jJk8f0mkOnyORhGSs6AAAAAAAAAAAAAAAAAAAAAAanXdNpVqadXHDTfFzWSGa7t9Gh+7pNQjFYWHjBtd6Gq1KFmnSTc51FGKXw6labO7ubi9faVm2m+sunwwSVmsRvKhnrly25KTyx+593dnvHnJ/7jn3c39zjtBf1L7Qa8nVc52dd1XJvLlHPTyn9CUw3N2/DhtZx7KPvabvadjbX2MOnUtqvHHueIN9Mnt7xaNtnmn0dsN+bnmf68xSXU4na1Kmo1ZpdE/wCx1SJoBsND0yVxXp00s8UvWx4HQRae47ZztrmVWUfVjjD+fP7AXfsXoMbS1pxUcNxTf+Db3un060eGpBSXvOxFYRkClt7G6ylG2q3VtFQlSi5zSWOKKy5L4/4IPug1xUrx2lTnQvl2c4vOO0SfA/nlr5rwPSmsWyqW9eDXEp0aiw+ecwaweOq9xKjccVN8M6U04tdVKD/ygfS87rc251JOMnwN5S4n08+hs9K3N0INOph49398kv2N12N7ZW9eLzx045/MuTXmmbw93l8xStfCGt0rZ6hbLFOnGL8cczZIyDx9AAAAAAAAAAAAAAAAAAAAAAYZkAaXaWtRjSXbJNZ5Z8UQa/22n+GkuGK5LHJeSJBvJf7ml+aX2RWrLmGkTG8uZ4prMtMnR1naEgs9sriEuLi+T5xa+BKdR2mhdaTezhynChOM496fe/J5K2R29AuWqGqRb9V28sr3tJf3GekRG8POE6nLfLyWneNlMalLNWf5jqna1H+LP8x1Sm6dlHprcnoyo2KljnNLL+LbPMqPXG7eCWnUMd8I/YCVAADjKJ563m7pqlKrUuLWLlCUnOVNc3xN5bj5nociu8Hayjp9pUnUXFOdOfYwwmpTWEk8++S8gIX/AOn3VW7WtbTWJUKr9VrmlLMvvkt1MoveDqz0+FtXs32dSvTjOTjyxP1eeO9ZcuRamxG0jv7GjcSjwTnBOcfB5a/tkCQmMnzqXEY9ZJfFmoq7VUFc0rdPMqinzT5LhWT3Z8TkrE7TLeAwmZPH2AAAAAAAAAAAAAAAAAAAAAIXvJ/g0vzS+yK2LJ3k/wAGl+aX2RWxoYPK43i/qZ/kOhq2pdlFKPOcuUYr7mw0a07CxvJXNRRlc0mlxPvyuSXyY0LSY3Gp0lNZgoZ8VnKZANtNoate4nDjkoU5SgoZaS4ZNYwV89p5tm1wrBSuKMkeMo9eT4qk34yZ8DLMFdsMo9QbktYVfSqabzOk3Tl4+q3hv5Y8zy+if7otu/8ATbtxqt/s1wlGr1fBJdKqS64zj5+4D1GD42t1GpGMoSUoyWYyi8pr3NH1yAbKQ30XyutRsrODzwNSqJdVlqT+ij5FjbX7Wytl2VtTde7nByhHmqUEuTnUqdFj2erKyo2MbPtb68qOrXfrOpPnKUvBL2VnAGk3lyda6tbSDUuGEItR7ksOXzy5eRYFeu7G0o0YPEset4Zfu+GCB7vbSV5eVr6vHijHMl3+rHnyXyR3tc2wpVKsm3Pl0Ti84+BNiiN95ZfEsl64+XHE7z7NpV16vL+dr4HU0OrJ6tZttt5n1f8ASR2evzm+GjSlJ+LTRJNgtnLupfULirxYg28YwllE2W9eXaGboNJqOljJfwj3XnDp8jkYiZKbpgAAAAAAAAAAAAAAAAAAAABC95P8Gl+aX2RWxZO8n+DS/NL7IrYv4PK43i3qZ/kMU9XVrVo1eeVUjiK5uSzziR/e3sw6d1+10Yf+3uoRqN8klUx6ya9/X5s3dW3hKpSlP8MKicvhnqY35dtTlaqHO0qW8FF9V2kctx8mmQZ/M2ODTE4ZiJ/aoWYBzVPkV20wonOk2nyfM9Eajs5Qu7nZmnVhDs1ZzrVIcK9d07ejJRl4rP8Ac0e1u9SjTutRsa2mU61rTzQSh+6q5Xqyk54eE30wvDmBDdjN6dzYcMONulH/AIb503nq8dU/eiz7Df1aSX72HC/6W8fVGg3N2tKzsbm/uKUeG5uqFvbKeG+F1eB82sfil1/oZ16el2WnbV1f2uEKdtNSq2rqLipqpU4cSfclxdqufJcgO1tDvntpKSo0023nCT4eLxee8qvaLa24vZfvJYjnlBPki8d42l1npN250aF/BznXpV6KhbTt6XOVOTSTVRRXJtNNp9DzkwPQG4CtSqWdWn/xISan44k2018iYXm7K1qTc2ubeWU5uI1x0dRlR/kuIZ/6odPo2elEBHNO2DtKOGqabT70b+lbxgsRikl3I+oAAAAAAAAAAAAAAAAAAAAAAAAAhe8n+DS/NL7IrYsneT/Bpfml9kVsX8Hlcbxf1E/yHGcMprxTJDqGi/6xovZvDubWbdOXNJSWUk0svDjI0BtNH1yVspKC/H1548Of0PctOeO58cO1kaa883hKtNS3aXlGjKq4SlwfiSi+meqO9u729t9PpXdteW0q9rdxan2eO1zw8Djza9Vxb7y0tB2nlVulQrJOjXjLKay1JLlhv5lGbY6QrS/urddKVWSXwfrRXlJFG9eWdpdbptRXUU56+CU7Qb2JVNQsriypOjR0+mqVvSqes5U8cMlPHjHEeT7vE395vk06DuLq00+cNSuaUYTrVeGVFNJc+Hi580n0WccyncjJ8rC1HvnVrY2ttptGVOVJylWncxjUUpSbnJxSfLM5N+47mob7bed5Y3cLWp2tGlOhcwqcLhKjUcZSdPDypKUeTfdyIRsbsTUv3NJSWF6rS7/E6eq7GXlvVlTlRk8PClFcn70BNtoN6tl+x3dvplnVovUJzldTuJca/eJqbglN4bz7kvAqxxZutM2YuJ1qUZUZqMqkVJ47sl+2+6W1q20eOK4pQXVdMru5AeftlNQlb31rUi8ONemn4cLkk15M9i2tVShGS6OKf0KQ07cnKjep83TUk45547+veXdZ0OzhGOc8KSywPuAAAAAAAAAAAAAAAAAAAAAAAAAGBC95K/c0vjL7IrZll7yabdCm+6M2n81/2ZWjL+DyuN4v6if5AMgE7Jfaxko1qU84dOXFkkmr6Xp2o1F2kYwq1eXFwxw5Y5Zl1yRUzF4aaeHFpxa6proyK+KLd7R0mvyaf8Y8FX7T6FOzu69Caf7qpJRfc459WS8eWPI1dOm20km2+iS5l/65pun36pVK6iq0acYzlwpt49/xOjZ7G6VTnGfEsxeeUVko9Hb2dZGtwTG/NDfbIQjY6ZTq8CVSUOGT/m6Pnk5La+lNLtqUJyX8zjls12va1GajSorFKCwjRFvHijb8nP6zid+lnop7kyhtZappq2p5XR8JLtI2poVkllQlj8L5L5Mp8+lK4lH8La+x7bBE+CPFxfNSfy74XtGonzTT96OWSn7La24p8lOWPi/sby23jyX4ln4x/wAFecFoa+Pi+G0fl3LEyOIgq3kx9heT/wAnwsN4zr6hRt4xShKMnU5c+nqrzPicdojeVqmvw5LRWk7zKwgYj0Mka8AAAAAAAAAAAAAAAAAAAAAI/tppsq9nUjFZnHE4fFf9slMQ1KGXGT4Zp4cZcmmehZQz1IZtLuxtbtufDwzfem19iXHlmjN1vD6amYtvtKtFVj7S80Z7SPtLzRvau5R59Wbx+aRw9Ck/bf6mTdZ+mX2Hb5tL2kfaXmh2kfaXmjdehSftv9THoUn7b/Ux1n6Ow7fNpe1j7S80O1j7S80br0Kz9t/qY9Ck/bf6mOsfR2Hb5tL2sfaXmh2kfaXmjdehSftv9THoUn7b/Ux1n6Ow7fNpe0j7S80O0XtLzRuvQpP23+pj0KT9t/qY6z9HYc/Npe0j7S80O1j7S80br0KT9t/qY9Cs/bf6mOsfR2HPzRq81elTTbkm+6K5ts3m6rSqla8lczi0l0T7ks4N3pW5ilGSdRp8/Flh6RolK2goUo8K7yLJlm/c1NHw+mmnm8ZbBAAhaQAAAAAAAAAAAAAAAAAAAAAAAAAAAAAAAAAAAAAAAAAAAAAAAAAAAAAAAAAAAAAAAAAAAAAAAAAAAAAAAAAAAAAAAAAAAAAAAAAAAAA//9k="/>
          <p:cNvSpPr>
            <a:spLocks noChangeAspect="1" noChangeArrowheads="1"/>
          </p:cNvSpPr>
          <p:nvPr/>
        </p:nvSpPr>
        <p:spPr bwMode="auto">
          <a:xfrm>
            <a:off x="155575" y="-884238"/>
            <a:ext cx="2476500" cy="1847851"/>
          </a:xfrm>
          <a:prstGeom prst="rect">
            <a:avLst/>
          </a:prstGeom>
          <a:noFill/>
        </p:spPr>
        <p:txBody>
          <a:bodyPr vert="horz" wrap="square" lIns="91440" tIns="45720" rIns="91440" bIns="45720" numCol="1" anchor="t" anchorCtr="0" compatLnSpc="1">
            <a:prstTxWarp prst="textNoShape">
              <a:avLst/>
            </a:prstTxWarp>
          </a:bodyPr>
          <a:lstStyle/>
          <a:p>
            <a:endParaRPr lang="es-MX"/>
          </a:p>
        </p:txBody>
      </p:sp>
      <p:sp>
        <p:nvSpPr>
          <p:cNvPr id="3" name="2 Rectángulo"/>
          <p:cNvSpPr/>
          <p:nvPr/>
        </p:nvSpPr>
        <p:spPr>
          <a:xfrm>
            <a:off x="683567" y="1731517"/>
            <a:ext cx="7848873" cy="2308324"/>
          </a:xfrm>
          <a:prstGeom prst="rect">
            <a:avLst/>
          </a:prstGeom>
        </p:spPr>
        <p:txBody>
          <a:bodyPr wrap="square">
            <a:spAutoFit/>
          </a:bodyPr>
          <a:lstStyle/>
          <a:p>
            <a:pPr algn="just"/>
            <a:r>
              <a:rPr lang="es-MX" sz="2400" dirty="0"/>
              <a:t>La entidad mexicana de acreditación, en atención a las necesidades del país en materia del cumplimiento, confiabilidad y credibilidad de la calidad de productos y servicios</a:t>
            </a:r>
            <a:r>
              <a:rPr lang="es-ES_tradnl" sz="2400" dirty="0"/>
              <a:t> </a:t>
            </a:r>
            <a:r>
              <a:rPr lang="es-ES_tradnl" sz="2400" dirty="0" smtClean="0"/>
              <a:t>conformó </a:t>
            </a:r>
            <a:r>
              <a:rPr lang="es-MX" sz="2400" dirty="0" smtClean="0"/>
              <a:t>el </a:t>
            </a:r>
            <a:r>
              <a:rPr lang="es-MX" sz="2400" b="1" dirty="0" smtClean="0"/>
              <a:t>13 de abril del 2012 </a:t>
            </a:r>
            <a:r>
              <a:rPr lang="es-MX" sz="2400" dirty="0" smtClean="0"/>
              <a:t>el GER-Chihuahua con la </a:t>
            </a:r>
            <a:r>
              <a:rPr lang="es-MX" sz="2400" dirty="0"/>
              <a:t>participación de 42 personas, representantes de empresas, academia y </a:t>
            </a:r>
            <a:r>
              <a:rPr lang="es-MX" sz="2400" dirty="0" smtClean="0"/>
              <a:t>gobierno.</a:t>
            </a:r>
          </a:p>
        </p:txBody>
      </p:sp>
      <p:sp>
        <p:nvSpPr>
          <p:cNvPr id="5" name="AutoShape 15" descr="metrotech.png"/>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sp>
        <p:nvSpPr>
          <p:cNvPr id="6" name="AutoShape 17" descr="metrotech.png"/>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s-MX"/>
          </a:p>
        </p:txBody>
      </p:sp>
      <p:pic>
        <p:nvPicPr>
          <p:cNvPr id="27" name="Picture 4" descr="https://encrypted-tbn0.gstatic.com/images?q=tbn:ANd9GcQEDceguDrSkoENRNq5So5WeRfM069pWUMKTSJY4GnNsIxznIOS"/>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420118" y="5220734"/>
            <a:ext cx="2705100" cy="1685926"/>
          </a:xfrm>
          <a:prstGeom prst="rect">
            <a:avLst/>
          </a:prstGeom>
          <a:noFill/>
          <a:effectLst>
            <a:softEdge rad="635000"/>
          </a:effectLst>
        </p:spPr>
      </p:pic>
      <p:sp>
        <p:nvSpPr>
          <p:cNvPr id="16" name="15 Rectángulo"/>
          <p:cNvSpPr/>
          <p:nvPr/>
        </p:nvSpPr>
        <p:spPr>
          <a:xfrm>
            <a:off x="1115617" y="251937"/>
            <a:ext cx="7416824" cy="584775"/>
          </a:xfrm>
          <a:prstGeom prst="rect">
            <a:avLst/>
          </a:prstGeom>
        </p:spPr>
        <p:txBody>
          <a:bodyPr wrap="square">
            <a:spAutoFit/>
          </a:bodyPr>
          <a:lstStyle/>
          <a:p>
            <a:r>
              <a:rPr lang="es-MX" sz="3200" b="1" dirty="0" smtClean="0">
                <a:solidFill>
                  <a:srgbClr val="007A37"/>
                </a:solidFill>
                <a:latin typeface="Arial Black" pitchFamily="34" charset="0"/>
                <a:cs typeface="Arial" charset="0"/>
              </a:rPr>
              <a:t>Instalación del GER-Chihuahua</a:t>
            </a:r>
          </a:p>
        </p:txBody>
      </p:sp>
    </p:spTree>
    <p:extLst>
      <p:ext uri="{BB962C8B-B14F-4D97-AF65-F5344CB8AC3E}">
        <p14:creationId xmlns:p14="http://schemas.microsoft.com/office/powerpoint/2010/main" xmlns="" val="3623267816"/>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88640"/>
            <a:ext cx="7679236" cy="461665"/>
          </a:xfrm>
          <a:prstGeom prst="rect">
            <a:avLst/>
          </a:prstGeom>
        </p:spPr>
        <p:txBody>
          <a:bodyPr wrap="square">
            <a:spAutoFit/>
          </a:bodyPr>
          <a:lstStyle/>
          <a:p>
            <a:r>
              <a:rPr lang="es-MX" sz="2400" b="1" dirty="0" smtClean="0">
                <a:solidFill>
                  <a:srgbClr val="007A37"/>
                </a:solidFill>
                <a:latin typeface="Arial Black" pitchFamily="34" charset="0"/>
                <a:cs typeface="Arial" charset="0"/>
              </a:rPr>
              <a:t>Firma del Pacto Nacional de Acreditación</a:t>
            </a:r>
            <a:endParaRPr lang="es-ES_tradnl" sz="2400" b="1" dirty="0">
              <a:solidFill>
                <a:srgbClr val="007A37"/>
              </a:solidFill>
              <a:latin typeface="Arial Black" pitchFamily="34" charset="0"/>
              <a:cs typeface="Arial" charset="0"/>
            </a:endParaRPr>
          </a:p>
        </p:txBody>
      </p:sp>
      <p:pic>
        <p:nvPicPr>
          <p:cNvPr id="4" name="Picture 3"/>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2411760" y="4283351"/>
            <a:ext cx="1261249" cy="936104"/>
          </a:xfrm>
          <a:prstGeom prst="rect">
            <a:avLst/>
          </a:prstGeom>
          <a:noFill/>
          <a:ln w="9525">
            <a:noFill/>
            <a:miter lim="800000"/>
            <a:headEnd/>
            <a:tailEnd/>
          </a:ln>
        </p:spPr>
      </p:pic>
      <p:pic>
        <p:nvPicPr>
          <p:cNvPr id="5" name="Picture 4" descr="http://buscaruntrabajo.com.mx/wp-content/uploads/2011/06/conacyt.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6063703" y="980728"/>
            <a:ext cx="1537181" cy="936104"/>
          </a:xfrm>
          <a:prstGeom prst="rect">
            <a:avLst/>
          </a:prstGeom>
          <a:noFill/>
          <a:effectLst>
            <a:softEdge rad="31750"/>
          </a:effectLst>
        </p:spPr>
      </p:pic>
      <p:pic>
        <p:nvPicPr>
          <p:cNvPr id="6" name="Picture 8" descr="https://encrypted-tbn0.gstatic.com/images?q=tbn:ANd9GcTYsa8mBTG-2hF5jIcKmvOAg0yDQZ5uh161YLAJ2hKJyJPWE1BmM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3962051" y="1052736"/>
            <a:ext cx="1545767" cy="92502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https://encrypted-tbn0.gstatic.com/images?q=tbn:ANd9GcRH64nuS7c5-x7g_LVRQq5sbseV2YnzuQOWp1vs_Cj_5nNIj7HoFQ"/>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7577258" y="3516888"/>
            <a:ext cx="1297799" cy="1375191"/>
          </a:xfrm>
          <a:prstGeom prst="rect">
            <a:avLst/>
          </a:prstGeom>
          <a:noFill/>
          <a:effectLst>
            <a:softEdge rad="31750"/>
          </a:effectLst>
        </p:spPr>
      </p:pic>
      <p:pic>
        <p:nvPicPr>
          <p:cNvPr id="8" name="Picture 2" descr="logo secretaria economia chih.jpg"/>
          <p:cNvPicPr/>
          <p:nvPr/>
        </p:nvPicPr>
        <p:blipFill>
          <a:blip r:embed="rId8" cstate="email">
            <a:extLst>
              <a:ext uri="{28A0092B-C50C-407E-A947-70E740481C1C}">
                <a14:useLocalDpi xmlns:a14="http://schemas.microsoft.com/office/drawing/2010/main" xmlns="" val="0"/>
              </a:ext>
            </a:extLst>
          </a:blip>
          <a:stretch>
            <a:fillRect/>
          </a:stretch>
        </p:blipFill>
        <p:spPr>
          <a:xfrm>
            <a:off x="2411760" y="1268760"/>
            <a:ext cx="1224136" cy="1080120"/>
          </a:xfrm>
          <a:prstGeom prst="rect">
            <a:avLst/>
          </a:prstGeom>
          <a:effectLst>
            <a:softEdge rad="31750"/>
          </a:effectLst>
        </p:spPr>
      </p:pic>
      <p:pic>
        <p:nvPicPr>
          <p:cNvPr id="9" name="8 Imagen"/>
          <p:cNvPicPr/>
          <p:nvPr/>
        </p:nvPicPr>
        <p:blipFill>
          <a:blip r:embed="rId9" cstate="email">
            <a:extLst>
              <a:ext uri="{28A0092B-C50C-407E-A947-70E740481C1C}">
                <a14:useLocalDpi xmlns:a14="http://schemas.microsoft.com/office/drawing/2010/main" xmlns="" val="0"/>
              </a:ext>
            </a:extLst>
          </a:blip>
          <a:srcRect/>
          <a:stretch>
            <a:fillRect/>
          </a:stretch>
        </p:blipFill>
        <p:spPr bwMode="auto">
          <a:xfrm>
            <a:off x="3364994" y="3124008"/>
            <a:ext cx="1981200" cy="476250"/>
          </a:xfrm>
          <a:prstGeom prst="rect">
            <a:avLst/>
          </a:prstGeom>
          <a:noFill/>
          <a:ln w="9525">
            <a:noFill/>
            <a:miter lim="800000"/>
            <a:headEnd/>
            <a:tailEnd/>
          </a:ln>
          <a:effectLst>
            <a:softEdge rad="31750"/>
          </a:effectLst>
        </p:spPr>
      </p:pic>
      <p:graphicFrame>
        <p:nvGraphicFramePr>
          <p:cNvPr id="10" name="Object 24"/>
          <p:cNvGraphicFramePr>
            <a:graphicFrameLocks noChangeAspect="1"/>
          </p:cNvGraphicFramePr>
          <p:nvPr>
            <p:extLst>
              <p:ext uri="{D42A27DB-BD31-4B8C-83A1-F6EECF244321}">
                <p14:modId xmlns:p14="http://schemas.microsoft.com/office/powerpoint/2010/main" xmlns="" val="656757591"/>
              </p:ext>
            </p:extLst>
          </p:nvPr>
        </p:nvGraphicFramePr>
        <p:xfrm>
          <a:off x="683568" y="1201995"/>
          <a:ext cx="1176471" cy="930861"/>
        </p:xfrm>
        <a:graphic>
          <a:graphicData uri="http://schemas.openxmlformats.org/presentationml/2006/ole">
            <p:oleObj spid="_x0000_s4140" r:id="rId10" imgW="3315163" imgH="2619048" progId="">
              <p:embed/>
            </p:oleObj>
          </a:graphicData>
        </a:graphic>
      </p:graphicFrame>
      <p:pic>
        <p:nvPicPr>
          <p:cNvPr id="11" name="il_fi" descr="http://4.bp.blogspot.com/--QkfwnMGwqc/TdwIZ6IaCyI/AAAAAAAAAAo/KvhfQdKMASI/s320/LogoTecII_300x400_jpj_copia.gif"/>
          <p:cNvPicPr/>
          <p:nvPr/>
        </p:nvPicPr>
        <p:blipFill>
          <a:blip r:embed="rId11" cstate="email">
            <a:extLst>
              <a:ext uri="{28A0092B-C50C-407E-A947-70E740481C1C}">
                <a14:useLocalDpi xmlns:a14="http://schemas.microsoft.com/office/drawing/2010/main" xmlns="" val="0"/>
              </a:ext>
            </a:extLst>
          </a:blip>
          <a:srcRect/>
          <a:stretch>
            <a:fillRect/>
          </a:stretch>
        </p:blipFill>
        <p:spPr bwMode="auto">
          <a:xfrm>
            <a:off x="4211960" y="4075328"/>
            <a:ext cx="1251184" cy="937848"/>
          </a:xfrm>
          <a:prstGeom prst="rect">
            <a:avLst/>
          </a:prstGeom>
          <a:noFill/>
          <a:ln w="9525">
            <a:noFill/>
            <a:miter lim="800000"/>
            <a:headEnd/>
            <a:tailEnd/>
          </a:ln>
        </p:spPr>
      </p:pic>
      <p:pic>
        <p:nvPicPr>
          <p:cNvPr id="12" name="Picture 13" descr="https://encrypted-tbn3.gstatic.com/images?q=tbn:ANd9GcQcwHQ5BGo34ifhacrv2YxJIFhyQVzWr4IdFOR448-49nUB32vlXg"/>
          <p:cNvPicPr>
            <a:picLocks noChangeAspect="1" noChangeArrowheads="1"/>
          </p:cNvPicPr>
          <p:nvPr/>
        </p:nvPicPr>
        <p:blipFill>
          <a:blip r:embed="rId12" cstate="email">
            <a:extLst>
              <a:ext uri="{28A0092B-C50C-407E-A947-70E740481C1C}">
                <a14:useLocalDpi xmlns:a14="http://schemas.microsoft.com/office/drawing/2010/main" xmlns="" val="0"/>
              </a:ext>
            </a:extLst>
          </a:blip>
          <a:srcRect/>
          <a:stretch>
            <a:fillRect/>
          </a:stretch>
        </p:blipFill>
        <p:spPr bwMode="auto">
          <a:xfrm>
            <a:off x="2339752" y="5562355"/>
            <a:ext cx="1349277" cy="899519"/>
          </a:xfrm>
          <a:prstGeom prst="rect">
            <a:avLst/>
          </a:prstGeom>
          <a:noFill/>
          <a:effectLst>
            <a:softEdge rad="127000"/>
          </a:effectLst>
        </p:spPr>
      </p:pic>
      <p:pic>
        <p:nvPicPr>
          <p:cNvPr id="13" name="Picture 21" descr="https://encrypted-tbn2.gstatic.com/images?q=tbn:ANd9GcRWGdcwSw0frTAWb_wPjhTTC5AUF6V18UTrBiy5NpEhlixTOEpggg"/>
          <p:cNvPicPr>
            <a:picLocks noChangeAspect="1" noChangeArrowheads="1"/>
          </p:cNvPicPr>
          <p:nvPr/>
        </p:nvPicPr>
        <p:blipFill>
          <a:blip r:embed="rId13" cstate="email">
            <a:extLst>
              <a:ext uri="{28A0092B-C50C-407E-A947-70E740481C1C}">
                <a14:useLocalDpi xmlns:a14="http://schemas.microsoft.com/office/drawing/2010/main" xmlns="" val="0"/>
              </a:ext>
            </a:extLst>
          </a:blip>
          <a:srcRect/>
          <a:stretch>
            <a:fillRect/>
          </a:stretch>
        </p:blipFill>
        <p:spPr bwMode="auto">
          <a:xfrm>
            <a:off x="5796136" y="3362516"/>
            <a:ext cx="1290619" cy="1290619"/>
          </a:xfrm>
          <a:prstGeom prst="rect">
            <a:avLst/>
          </a:prstGeom>
          <a:noFill/>
          <a:effectLst>
            <a:softEdge rad="63500"/>
          </a:effectLst>
        </p:spPr>
      </p:pic>
      <p:pic>
        <p:nvPicPr>
          <p:cNvPr id="5122" name="Picture 2" descr="See full size image"/>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600100" y="4676531"/>
            <a:ext cx="1181100" cy="885825"/>
          </a:xfrm>
          <a:prstGeom prst="rect">
            <a:avLst/>
          </a:prstGeom>
          <a:noFill/>
          <a:extLst>
            <a:ext uri="{909E8E84-426E-40dd-AFC4-6F175D3DCCD1}">
              <a14:hiddenFill xmlns:a14="http://schemas.microsoft.com/office/drawing/2010/main" xmlns="">
                <a:solidFill>
                  <a:srgbClr val="FFFFFF"/>
                </a:solidFill>
              </a14:hiddenFill>
            </a:ext>
          </a:extLst>
        </p:spPr>
      </p:pic>
      <p:pic>
        <p:nvPicPr>
          <p:cNvPr id="5124" name="Picture 4" descr="See full size image"/>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4139952" y="5805265"/>
            <a:ext cx="1206181" cy="648071"/>
          </a:xfrm>
          <a:prstGeom prst="rect">
            <a:avLst/>
          </a:prstGeom>
          <a:noFill/>
          <a:extLst>
            <a:ext uri="{909E8E84-426E-40dd-AFC4-6F175D3DCCD1}">
              <a14:hiddenFill xmlns:a14="http://schemas.microsoft.com/office/drawing/2010/main" xmlns="">
                <a:solidFill>
                  <a:srgbClr val="FFFFFF"/>
                </a:solidFill>
              </a14:hiddenFill>
            </a:ext>
          </a:extLst>
        </p:spPr>
      </p:pic>
      <p:pic>
        <p:nvPicPr>
          <p:cNvPr id="5126" name="Picture 6" descr="See full size image"/>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5631586" y="5373216"/>
            <a:ext cx="1568008" cy="792088"/>
          </a:xfrm>
          <a:prstGeom prst="rect">
            <a:avLst/>
          </a:prstGeom>
          <a:noFill/>
          <a:extLst>
            <a:ext uri="{909E8E84-426E-40dd-AFC4-6F175D3DCCD1}">
              <a14:hiddenFill xmlns:a14="http://schemas.microsoft.com/office/drawing/2010/main" xmlns="">
                <a:solidFill>
                  <a:srgbClr val="FFFFFF"/>
                </a:solidFill>
              </a14:hiddenFill>
            </a:ext>
          </a:extLst>
        </p:spPr>
      </p:pic>
      <p:pic>
        <p:nvPicPr>
          <p:cNvPr id="5127" name="Picture 7"/>
          <p:cNvPicPr>
            <a:picLocks noChangeAspect="1" noChangeArrowheads="1"/>
          </p:cNvPicPr>
          <p:nvPr/>
        </p:nvPicPr>
        <p:blipFill rotWithShape="1">
          <a:blip r:embed="rId17" cstate="email">
            <a:extLst>
              <a:ext uri="{28A0092B-C50C-407E-A947-70E740481C1C}">
                <a14:useLocalDpi xmlns:a14="http://schemas.microsoft.com/office/drawing/2010/main" xmlns="" val="0"/>
              </a:ext>
            </a:extLst>
          </a:blip>
          <a:srcRect/>
          <a:stretch/>
        </p:blipFill>
        <p:spPr bwMode="auto">
          <a:xfrm>
            <a:off x="1584674" y="2496335"/>
            <a:ext cx="1343303" cy="60041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130" name="Picture 10" descr="See full size image"/>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4836165" y="2091690"/>
            <a:ext cx="1141980" cy="856486"/>
          </a:xfrm>
          <a:prstGeom prst="rect">
            <a:avLst/>
          </a:prstGeom>
          <a:noFill/>
          <a:extLst>
            <a:ext uri="{909E8E84-426E-40dd-AFC4-6F175D3DCCD1}">
              <a14:hiddenFill xmlns:a14="http://schemas.microsoft.com/office/drawing/2010/main" xmlns="">
                <a:solidFill>
                  <a:srgbClr val="FFFFFF"/>
                </a:solidFill>
              </a14:hiddenFill>
            </a:ext>
          </a:extLst>
        </p:spPr>
      </p:pic>
      <p:pic>
        <p:nvPicPr>
          <p:cNvPr id="5132" name="Picture 12" descr="See full size image"/>
          <p:cNvPicPr>
            <a:picLocks noChangeAspect="1" noChangeArrowheads="1"/>
          </p:cNvPicPr>
          <p:nvPr/>
        </p:nvPicPr>
        <p:blipFill>
          <a:blip r:embed="rId19" cstate="email">
            <a:extLst>
              <a:ext uri="{28A0092B-C50C-407E-A947-70E740481C1C}">
                <a14:useLocalDpi xmlns:a14="http://schemas.microsoft.com/office/drawing/2010/main" xmlns="" val="0"/>
              </a:ext>
            </a:extLst>
          </a:blip>
          <a:srcRect/>
          <a:stretch>
            <a:fillRect/>
          </a:stretch>
        </p:blipFill>
        <p:spPr bwMode="auto">
          <a:xfrm>
            <a:off x="7438110" y="2204864"/>
            <a:ext cx="1199344" cy="591677"/>
          </a:xfrm>
          <a:prstGeom prst="rect">
            <a:avLst/>
          </a:prstGeom>
          <a:noFill/>
          <a:extLst>
            <a:ext uri="{909E8E84-426E-40dd-AFC4-6F175D3DCCD1}">
              <a14:hiddenFill xmlns:a14="http://schemas.microsoft.com/office/drawing/2010/main" xmlns="">
                <a:solidFill>
                  <a:srgbClr val="FFFFFF"/>
                </a:solidFill>
              </a14:hiddenFill>
            </a:ext>
          </a:extLst>
        </p:spPr>
      </p:pic>
      <p:pic>
        <p:nvPicPr>
          <p:cNvPr id="5133" name="Picture 13" descr="C:\Users\momiranda\Dropbox\GE-CUU\desarrollo economico"/>
          <p:cNvPicPr>
            <a:picLocks noChangeAspect="1" noChangeArrowheads="1"/>
          </p:cNvPicPr>
          <p:nvPr/>
        </p:nvPicPr>
        <p:blipFill>
          <a:blip r:embed="rId20" cstate="email">
            <a:extLst>
              <a:ext uri="{28A0092B-C50C-407E-A947-70E740481C1C}">
                <a14:useLocalDpi xmlns:a14="http://schemas.microsoft.com/office/drawing/2010/main" xmlns="" val="0"/>
              </a:ext>
            </a:extLst>
          </a:blip>
          <a:srcRect/>
          <a:stretch>
            <a:fillRect/>
          </a:stretch>
        </p:blipFill>
        <p:spPr bwMode="auto">
          <a:xfrm>
            <a:off x="563827" y="3600258"/>
            <a:ext cx="1773883" cy="692838"/>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51009807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04" name="Picture 56" descr="Diapositiva"/>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0" y="-207963"/>
            <a:ext cx="9144000" cy="7065963"/>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xtBox 1"/>
          <p:cNvSpPr txBox="1"/>
          <p:nvPr/>
        </p:nvSpPr>
        <p:spPr>
          <a:xfrm>
            <a:off x="258617" y="3857625"/>
            <a:ext cx="2882900" cy="769441"/>
          </a:xfrm>
          <a:prstGeom prst="rect">
            <a:avLst/>
          </a:prstGeom>
          <a:noFill/>
        </p:spPr>
        <p:txBody>
          <a:bodyPr wrap="square" rtlCol="0">
            <a:spAutoFit/>
          </a:bodyPr>
          <a:lstStyle/>
          <a:p>
            <a:r>
              <a:rPr lang="en-US" sz="4400" b="1" spc="600" dirty="0" smtClean="0">
                <a:solidFill>
                  <a:schemeClr val="bg1"/>
                </a:solidFill>
              </a:rPr>
              <a:t>2008</a:t>
            </a:r>
            <a:endParaRPr lang="en-US" sz="4400" b="1" spc="600" dirty="0">
              <a:solidFill>
                <a:schemeClr val="bg1"/>
              </a:solidFill>
            </a:endParaRPr>
          </a:p>
        </p:txBody>
      </p:sp>
      <p:pic>
        <p:nvPicPr>
          <p:cNvPr id="4" name="Picture 6" descr="Imagen1"/>
          <p:cNvPicPr>
            <a:picLocks noChangeAspect="1" noChangeArrowheads="1"/>
          </p:cNvPicPr>
          <p:nvPr/>
        </p:nvPicPr>
        <p:blipFill rotWithShape="1">
          <a:blip r:embed="rId4" cstate="screen">
            <a:extLst>
              <a:ext uri="{28A0092B-C50C-407E-A947-70E740481C1C}">
                <a14:useLocalDpi xmlns:a14="http://schemas.microsoft.com/office/drawing/2010/main" xmlns="" val="0"/>
              </a:ext>
            </a:extLst>
          </a:blip>
          <a:srcRect/>
          <a:stretch/>
        </p:blipFill>
        <p:spPr bwMode="auto">
          <a:xfrm>
            <a:off x="7462370" y="1422400"/>
            <a:ext cx="1516530" cy="2578100"/>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5 CuadroTexto"/>
          <p:cNvSpPr txBox="1"/>
          <p:nvPr/>
        </p:nvSpPr>
        <p:spPr>
          <a:xfrm>
            <a:off x="219075" y="4596245"/>
            <a:ext cx="4143375" cy="738664"/>
          </a:xfrm>
          <a:prstGeom prst="rect">
            <a:avLst/>
          </a:prstGeom>
          <a:noFill/>
        </p:spPr>
        <p:txBody>
          <a:bodyPr wrap="square" rtlCol="0">
            <a:spAutoFit/>
          </a:bodyPr>
          <a:lstStyle/>
          <a:p>
            <a:r>
              <a:rPr lang="es-MX" sz="1800" dirty="0" smtClean="0">
                <a:solidFill>
                  <a:schemeClr val="bg1"/>
                </a:solidFill>
              </a:rPr>
              <a:t>Oportunidad de conocer  capacidades</a:t>
            </a:r>
          </a:p>
          <a:p>
            <a:r>
              <a:rPr lang="es-MX" sz="2400" b="1" spc="300" dirty="0" smtClean="0">
                <a:solidFill>
                  <a:schemeClr val="bg1"/>
                </a:solidFill>
              </a:rPr>
              <a:t>Academia + Industria</a:t>
            </a:r>
            <a:endParaRPr lang="es-MX" sz="2400" b="1" spc="300" dirty="0">
              <a:solidFill>
                <a:schemeClr val="bg1"/>
              </a:solidFill>
            </a:endParaRPr>
          </a:p>
        </p:txBody>
      </p:sp>
    </p:spTree>
    <p:extLst>
      <p:ext uri="{BB962C8B-B14F-4D97-AF65-F5344CB8AC3E}">
        <p14:creationId xmlns:p14="http://schemas.microsoft.com/office/powerpoint/2010/main" xmlns="" val="2647291431"/>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3635896" y="836712"/>
            <a:ext cx="1457450" cy="646331"/>
          </a:xfrm>
          <a:prstGeom prst="rect">
            <a:avLst/>
          </a:prstGeom>
          <a:noFill/>
        </p:spPr>
        <p:txBody>
          <a:bodyPr wrap="none" rtlCol="0">
            <a:spAutoFit/>
          </a:bodyPr>
          <a:lstStyle/>
          <a:p>
            <a:r>
              <a:rPr lang="es-MX" sz="3600" dirty="0" smtClean="0"/>
              <a:t>Misión</a:t>
            </a:r>
            <a:endParaRPr lang="es-MX" sz="3600" dirty="0"/>
          </a:p>
        </p:txBody>
      </p:sp>
      <p:sp>
        <p:nvSpPr>
          <p:cNvPr id="3" name="2 Rectángulo"/>
          <p:cNvSpPr/>
          <p:nvPr/>
        </p:nvSpPr>
        <p:spPr>
          <a:xfrm>
            <a:off x="539552" y="1483043"/>
            <a:ext cx="8064896" cy="2677656"/>
          </a:xfrm>
          <a:prstGeom prst="rect">
            <a:avLst/>
          </a:prstGeom>
        </p:spPr>
        <p:txBody>
          <a:bodyPr wrap="square">
            <a:spAutoFit/>
          </a:bodyPr>
          <a:lstStyle/>
          <a:p>
            <a:pPr algn="just"/>
            <a:r>
              <a:rPr lang="es-MX" sz="2400" dirty="0" smtClean="0">
                <a:solidFill>
                  <a:schemeClr val="tx1">
                    <a:lumMod val="75000"/>
                    <a:lumOff val="25000"/>
                  </a:schemeClr>
                </a:solidFill>
              </a:rPr>
              <a:t>Promover </a:t>
            </a:r>
            <a:r>
              <a:rPr lang="es-MX" sz="2400" dirty="0">
                <a:solidFill>
                  <a:schemeClr val="tx1">
                    <a:lumMod val="75000"/>
                    <a:lumOff val="25000"/>
                  </a:schemeClr>
                </a:solidFill>
              </a:rPr>
              <a:t>y difundir los </a:t>
            </a:r>
            <a:r>
              <a:rPr lang="es-MX" sz="2400" dirty="0" smtClean="0">
                <a:solidFill>
                  <a:schemeClr val="tx1">
                    <a:lumMod val="75000"/>
                    <a:lumOff val="25000"/>
                  </a:schemeClr>
                </a:solidFill>
              </a:rPr>
              <a:t>beneficios </a:t>
            </a:r>
            <a:r>
              <a:rPr lang="es-MX" sz="2400" dirty="0">
                <a:solidFill>
                  <a:schemeClr val="tx1">
                    <a:lumMod val="75000"/>
                    <a:lumOff val="25000"/>
                  </a:schemeClr>
                </a:solidFill>
              </a:rPr>
              <a:t>e importancia del Sistema Mexicano de Metrología, Normalización y Evaluación de la </a:t>
            </a:r>
            <a:r>
              <a:rPr lang="es-MX" sz="2400" dirty="0" smtClean="0">
                <a:solidFill>
                  <a:schemeClr val="tx1">
                    <a:lumMod val="75000"/>
                    <a:lumOff val="25000"/>
                  </a:schemeClr>
                </a:solidFill>
              </a:rPr>
              <a:t>Conformidad (SISMENEC), </a:t>
            </a:r>
            <a:r>
              <a:rPr lang="es-MX" sz="2400" dirty="0">
                <a:solidFill>
                  <a:schemeClr val="tx1">
                    <a:lumMod val="75000"/>
                    <a:lumOff val="25000"/>
                  </a:schemeClr>
                </a:solidFill>
              </a:rPr>
              <a:t>en el cumplimiento de iniciativas que conduzcan a mejorar el nivel de competitividad, desarrollo e innovación </a:t>
            </a:r>
            <a:r>
              <a:rPr lang="es-MX" sz="2400" dirty="0" smtClean="0">
                <a:solidFill>
                  <a:schemeClr val="tx1">
                    <a:lumMod val="75000"/>
                    <a:lumOff val="25000"/>
                  </a:schemeClr>
                </a:solidFill>
              </a:rPr>
              <a:t>tecnológica. Así como concientizar </a:t>
            </a:r>
            <a:r>
              <a:rPr lang="es-MX" sz="2400" dirty="0">
                <a:solidFill>
                  <a:schemeClr val="tx1">
                    <a:lumMod val="75000"/>
                    <a:lumOff val="25000"/>
                  </a:schemeClr>
                </a:solidFill>
              </a:rPr>
              <a:t>e involucrar  a los sectores económico, académico, gubernamental y social en </a:t>
            </a:r>
            <a:r>
              <a:rPr lang="es-MX" sz="2400" dirty="0" smtClean="0">
                <a:solidFill>
                  <a:schemeClr val="tx1">
                    <a:lumMod val="75000"/>
                    <a:lumOff val="25000"/>
                  </a:schemeClr>
                </a:solidFill>
              </a:rPr>
              <a:t>una cultura de Calidad Total en </a:t>
            </a:r>
            <a:r>
              <a:rPr lang="es-MX" sz="2400" dirty="0">
                <a:solidFill>
                  <a:schemeClr val="tx1">
                    <a:lumMod val="75000"/>
                    <a:lumOff val="25000"/>
                  </a:schemeClr>
                </a:solidFill>
              </a:rPr>
              <a:t>la </a:t>
            </a:r>
            <a:r>
              <a:rPr lang="es-MX" sz="2400" dirty="0" smtClean="0">
                <a:solidFill>
                  <a:schemeClr val="tx1">
                    <a:lumMod val="75000"/>
                    <a:lumOff val="25000"/>
                  </a:schemeClr>
                </a:solidFill>
              </a:rPr>
              <a:t>región</a:t>
            </a:r>
            <a:r>
              <a:rPr lang="es-MX" sz="2400" dirty="0">
                <a:solidFill>
                  <a:schemeClr val="tx1">
                    <a:lumMod val="75000"/>
                    <a:lumOff val="25000"/>
                  </a:schemeClr>
                </a:solidFill>
              </a:rPr>
              <a:t>.</a:t>
            </a:r>
          </a:p>
        </p:txBody>
      </p:sp>
      <p:sp>
        <p:nvSpPr>
          <p:cNvPr id="5" name="4 CuadroTexto"/>
          <p:cNvSpPr txBox="1">
            <a:spLocks noChangeArrowheads="1"/>
          </p:cNvSpPr>
          <p:nvPr/>
        </p:nvSpPr>
        <p:spPr bwMode="auto">
          <a:xfrm>
            <a:off x="1360935" y="260648"/>
            <a:ext cx="746482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sz="2800" b="1" dirty="0" smtClean="0">
                <a:solidFill>
                  <a:srgbClr val="007A37"/>
                </a:solidFill>
                <a:latin typeface="Arial Black" pitchFamily="34" charset="0"/>
                <a:cs typeface="Arial" charset="0"/>
              </a:rPr>
              <a:t>GER-Chihuahua </a:t>
            </a:r>
            <a:endParaRPr lang="es-MX" sz="2800" b="1" dirty="0">
              <a:solidFill>
                <a:srgbClr val="007A37"/>
              </a:solidFill>
              <a:latin typeface="Arial Black" pitchFamily="34" charset="0"/>
              <a:cs typeface="Arial" charset="0"/>
            </a:endParaRPr>
          </a:p>
        </p:txBody>
      </p:sp>
      <p:sp>
        <p:nvSpPr>
          <p:cNvPr id="4" name="Rectangle 3"/>
          <p:cNvSpPr/>
          <p:nvPr/>
        </p:nvSpPr>
        <p:spPr>
          <a:xfrm>
            <a:off x="611560" y="4365104"/>
            <a:ext cx="8064896" cy="1384995"/>
          </a:xfrm>
          <a:prstGeom prst="rect">
            <a:avLst/>
          </a:prstGeom>
        </p:spPr>
        <p:txBody>
          <a:bodyPr wrap="square">
            <a:spAutoFit/>
          </a:bodyPr>
          <a:lstStyle/>
          <a:p>
            <a:pPr algn="ctr"/>
            <a:r>
              <a:rPr lang="es-MX" sz="3600" dirty="0" smtClean="0"/>
              <a:t>Visión</a:t>
            </a:r>
            <a:endParaRPr lang="es-ES_tradnl" sz="3600" dirty="0"/>
          </a:p>
          <a:p>
            <a:r>
              <a:rPr lang="es-MX" sz="2400" dirty="0"/>
              <a:t>Ser un Grupo que impulse y de a conocer la importancia de la calidad en todos los sectores productivos.</a:t>
            </a:r>
            <a:endParaRPr lang="es-ES_tradnl" sz="2400" dirty="0"/>
          </a:p>
        </p:txBody>
      </p:sp>
    </p:spTree>
    <p:extLst>
      <p:ext uri="{BB962C8B-B14F-4D97-AF65-F5344CB8AC3E}">
        <p14:creationId xmlns:p14="http://schemas.microsoft.com/office/powerpoint/2010/main" xmlns="" val="1619556412"/>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572000" y="1556792"/>
            <a:ext cx="4104456" cy="295232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3" name="2 CuadroTexto"/>
          <p:cNvSpPr txBox="1">
            <a:spLocks noChangeArrowheads="1"/>
          </p:cNvSpPr>
          <p:nvPr/>
        </p:nvSpPr>
        <p:spPr bwMode="auto">
          <a:xfrm>
            <a:off x="1360935" y="260648"/>
            <a:ext cx="7464822" cy="5232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defTabSz="457200" eaLnBrk="0" fontAlgn="base" hangingPunct="0">
              <a:spcBef>
                <a:spcPct val="0"/>
              </a:spcBef>
              <a:spcAft>
                <a:spcPct val="0"/>
              </a:spcAft>
              <a:defRPr>
                <a:solidFill>
                  <a:schemeClr val="tx1"/>
                </a:solidFill>
                <a:latin typeface="Arial" charset="0"/>
              </a:defRPr>
            </a:lvl6pPr>
            <a:lvl7pPr marL="2971800" indent="-228600" defTabSz="457200" eaLnBrk="0" fontAlgn="base" hangingPunct="0">
              <a:spcBef>
                <a:spcPct val="0"/>
              </a:spcBef>
              <a:spcAft>
                <a:spcPct val="0"/>
              </a:spcAft>
              <a:defRPr>
                <a:solidFill>
                  <a:schemeClr val="tx1"/>
                </a:solidFill>
                <a:latin typeface="Arial" charset="0"/>
              </a:defRPr>
            </a:lvl7pPr>
            <a:lvl8pPr marL="3429000" indent="-228600" defTabSz="457200" eaLnBrk="0" fontAlgn="base" hangingPunct="0">
              <a:spcBef>
                <a:spcPct val="0"/>
              </a:spcBef>
              <a:spcAft>
                <a:spcPct val="0"/>
              </a:spcAft>
              <a:defRPr>
                <a:solidFill>
                  <a:schemeClr val="tx1"/>
                </a:solidFill>
                <a:latin typeface="Arial" charset="0"/>
              </a:defRPr>
            </a:lvl8pPr>
            <a:lvl9pPr marL="3886200" indent="-228600" defTabSz="457200" eaLnBrk="0" fontAlgn="base" hangingPunct="0">
              <a:spcBef>
                <a:spcPct val="0"/>
              </a:spcBef>
              <a:spcAft>
                <a:spcPct val="0"/>
              </a:spcAft>
              <a:defRPr>
                <a:solidFill>
                  <a:schemeClr val="tx1"/>
                </a:solidFill>
                <a:latin typeface="Arial" charset="0"/>
              </a:defRPr>
            </a:lvl9pPr>
          </a:lstStyle>
          <a:p>
            <a:pPr eaLnBrk="1" hangingPunct="1"/>
            <a:r>
              <a:rPr lang="es-MX" sz="2800" b="1" dirty="0" smtClean="0">
                <a:solidFill>
                  <a:srgbClr val="007A37"/>
                </a:solidFill>
                <a:latin typeface="Arial Black" pitchFamily="34" charset="0"/>
                <a:cs typeface="Arial" charset="0"/>
              </a:rPr>
              <a:t>Programa de trabajo GER-Chihuahua </a:t>
            </a:r>
            <a:endParaRPr lang="es-MX" sz="2800" b="1" dirty="0">
              <a:solidFill>
                <a:srgbClr val="007A37"/>
              </a:solidFill>
              <a:latin typeface="Arial Black" pitchFamily="34" charset="0"/>
              <a:cs typeface="Arial" charset="0"/>
            </a:endParaRPr>
          </a:p>
        </p:txBody>
      </p:sp>
      <p:sp>
        <p:nvSpPr>
          <p:cNvPr id="4" name="3 CuadroTexto"/>
          <p:cNvSpPr txBox="1"/>
          <p:nvPr/>
        </p:nvSpPr>
        <p:spPr>
          <a:xfrm>
            <a:off x="395537" y="1484784"/>
            <a:ext cx="4464496" cy="4524315"/>
          </a:xfrm>
          <a:prstGeom prst="rect">
            <a:avLst/>
          </a:prstGeom>
          <a:noFill/>
        </p:spPr>
        <p:txBody>
          <a:bodyPr wrap="square" rtlCol="0">
            <a:spAutoFit/>
          </a:bodyPr>
          <a:lstStyle/>
          <a:p>
            <a:pPr marL="342900" indent="-342900"/>
            <a:r>
              <a:rPr lang="es-ES" sz="2400" b="1" dirty="0" smtClean="0"/>
              <a:t>Estrategias:</a:t>
            </a:r>
          </a:p>
          <a:p>
            <a:pPr marL="342900" indent="-342900">
              <a:buAutoNum type="arabicPeriod"/>
            </a:pPr>
            <a:r>
              <a:rPr lang="es-ES" sz="2400" dirty="0" smtClean="0"/>
              <a:t>Integración de Representaciones clave en el GER Chihuahua</a:t>
            </a:r>
          </a:p>
          <a:p>
            <a:pPr marL="342900" indent="-342900">
              <a:buAutoNum type="arabicPeriod"/>
            </a:pPr>
            <a:r>
              <a:rPr lang="es-ES" sz="2400" dirty="0" smtClean="0"/>
              <a:t>Programación y realización de Capacitación en materia  de acreditación</a:t>
            </a:r>
          </a:p>
          <a:p>
            <a:pPr marL="342900" indent="-342900">
              <a:buAutoNum type="arabicPeriod"/>
            </a:pPr>
            <a:r>
              <a:rPr lang="es-ES" sz="2400" dirty="0" smtClean="0"/>
              <a:t>Crear la nueva estructura acreditada requerida en el Estado</a:t>
            </a:r>
          </a:p>
          <a:p>
            <a:pPr marL="342900" indent="-342900">
              <a:buAutoNum type="arabicPeriod"/>
            </a:pPr>
            <a:r>
              <a:rPr lang="es-ES" sz="2400" dirty="0" smtClean="0"/>
              <a:t>Difundir las ventajas de la acreditación con </a:t>
            </a:r>
            <a:r>
              <a:rPr lang="es-ES" sz="2400" dirty="0" err="1" smtClean="0"/>
              <a:t>ema</a:t>
            </a:r>
            <a:endParaRPr lang="es-MX" sz="2400" dirty="0"/>
          </a:p>
        </p:txBody>
      </p:sp>
    </p:spTree>
    <p:extLst>
      <p:ext uri="{BB962C8B-B14F-4D97-AF65-F5344CB8AC3E}">
        <p14:creationId xmlns:p14="http://schemas.microsoft.com/office/powerpoint/2010/main" xmlns="" val="2125654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87624" y="116632"/>
            <a:ext cx="7272808" cy="646331"/>
          </a:xfrm>
          <a:prstGeom prst="rect">
            <a:avLst/>
          </a:prstGeom>
        </p:spPr>
        <p:txBody>
          <a:bodyPr wrap="square">
            <a:spAutoFit/>
          </a:bodyPr>
          <a:lstStyle/>
          <a:p>
            <a:r>
              <a:rPr lang="es-MX" sz="3600" b="1" dirty="0" smtClean="0">
                <a:solidFill>
                  <a:srgbClr val="007A37"/>
                </a:solidFill>
                <a:latin typeface="Arial Black" pitchFamily="34" charset="0"/>
              </a:rPr>
              <a:t>Logros del GER-Chihuahua</a:t>
            </a:r>
            <a:endParaRPr lang="es-MX" sz="3600" b="1" dirty="0">
              <a:solidFill>
                <a:srgbClr val="007A37"/>
              </a:solidFill>
              <a:latin typeface="Arial Black" pitchFamily="34" charset="0"/>
            </a:endParaRPr>
          </a:p>
        </p:txBody>
      </p:sp>
      <p:sp>
        <p:nvSpPr>
          <p:cNvPr id="4" name="3 Rectángulo"/>
          <p:cNvSpPr/>
          <p:nvPr/>
        </p:nvSpPr>
        <p:spPr>
          <a:xfrm>
            <a:off x="251520" y="1916832"/>
            <a:ext cx="3960440" cy="3108543"/>
          </a:xfrm>
          <a:prstGeom prst="rect">
            <a:avLst/>
          </a:prstGeom>
        </p:spPr>
        <p:txBody>
          <a:bodyPr wrap="square">
            <a:spAutoFit/>
          </a:bodyPr>
          <a:lstStyle/>
          <a:p>
            <a:r>
              <a:rPr lang="es-MX" sz="2800" dirty="0" smtClean="0"/>
              <a:t>Participación de </a:t>
            </a:r>
            <a:r>
              <a:rPr lang="es-MX" sz="2800" dirty="0" err="1" smtClean="0"/>
              <a:t>ema</a:t>
            </a:r>
            <a:r>
              <a:rPr lang="es-MX" sz="2800" dirty="0" smtClean="0"/>
              <a:t> y Líder del GER en el Comité de Evaluación del Consejo de Desarrollo Económico de Chihuahua para dar a conocer el SISMENEC</a:t>
            </a:r>
          </a:p>
        </p:txBody>
      </p:sp>
      <p:pic>
        <p:nvPicPr>
          <p:cNvPr id="17411" name="Picture 3"/>
          <p:cNvPicPr>
            <a:picLocks noChangeAspect="1" noChangeArrowheads="1"/>
          </p:cNvPicPr>
          <p:nvPr/>
        </p:nvPicPr>
        <p:blipFill>
          <a:blip r:embed="rId3" cstate="email">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4097976" y="3068960"/>
            <a:ext cx="5046024" cy="3789040"/>
          </a:xfrm>
          <a:prstGeom prst="rect">
            <a:avLst/>
          </a:prstGeom>
          <a:noFill/>
          <a:ln w="9525">
            <a:noFill/>
            <a:miter lim="800000"/>
            <a:headEnd/>
            <a:tailEnd/>
          </a:ln>
        </p:spPr>
      </p:pic>
      <p:pic>
        <p:nvPicPr>
          <p:cNvPr id="17410" name="Picture 2"/>
          <p:cNvPicPr>
            <a:picLocks noChangeAspect="1" noChangeArrowheads="1"/>
          </p:cNvPicPr>
          <p:nvPr/>
        </p:nvPicPr>
        <p:blipFill>
          <a:blip r:embed="rId4" cstate="email">
            <a:clrChange>
              <a:clrFrom>
                <a:srgbClr val="000000"/>
              </a:clrFrom>
              <a:clrTo>
                <a:srgbClr val="000000">
                  <a:alpha val="0"/>
                </a:srgbClr>
              </a:clrTo>
            </a:clrChange>
            <a:extLst>
              <a:ext uri="{28A0092B-C50C-407E-A947-70E740481C1C}">
                <a14:useLocalDpi xmlns:a14="http://schemas.microsoft.com/office/drawing/2010/main" xmlns="" val="0"/>
              </a:ext>
            </a:extLst>
          </a:blip>
          <a:srcRect/>
          <a:stretch>
            <a:fillRect/>
          </a:stretch>
        </p:blipFill>
        <p:spPr bwMode="auto">
          <a:xfrm>
            <a:off x="4150360" y="620688"/>
            <a:ext cx="4958144" cy="3528392"/>
          </a:xfrm>
          <a:prstGeom prst="rect">
            <a:avLst/>
          </a:prstGeom>
          <a:noFill/>
          <a:ln w="9525">
            <a:noFill/>
            <a:miter lim="800000"/>
            <a:headEnd/>
            <a:tailEnd/>
          </a:ln>
        </p:spPr>
      </p:pic>
    </p:spTree>
    <p:extLst>
      <p:ext uri="{BB962C8B-B14F-4D97-AF65-F5344CB8AC3E}">
        <p14:creationId xmlns:p14="http://schemas.microsoft.com/office/powerpoint/2010/main" xmlns="" val="2087887095"/>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CuadroTexto"/>
          <p:cNvSpPr txBox="1"/>
          <p:nvPr/>
        </p:nvSpPr>
        <p:spPr>
          <a:xfrm>
            <a:off x="1043609" y="116632"/>
            <a:ext cx="7488832" cy="954107"/>
          </a:xfrm>
          <a:prstGeom prst="rect">
            <a:avLst/>
          </a:prstGeom>
          <a:noFill/>
        </p:spPr>
        <p:txBody>
          <a:bodyPr wrap="square" rtlCol="0">
            <a:spAutoFit/>
          </a:bodyPr>
          <a:lstStyle/>
          <a:p>
            <a:r>
              <a:rPr lang="es-MX" sz="2800" dirty="0" smtClean="0">
                <a:solidFill>
                  <a:srgbClr val="007A37"/>
                </a:solidFill>
                <a:latin typeface="Arial Black" pitchFamily="34" charset="0"/>
              </a:rPr>
              <a:t>Taller “Por la Calidad en el Edo. De Chihuahua” 4 de Julio de 2012</a:t>
            </a:r>
            <a:endParaRPr lang="es-MX" sz="2800" dirty="0">
              <a:solidFill>
                <a:srgbClr val="007A37"/>
              </a:solidFill>
              <a:latin typeface="Arial Black" pitchFamily="34" charset="0"/>
            </a:endParaRPr>
          </a:p>
        </p:txBody>
      </p:sp>
      <p:pic>
        <p:nvPicPr>
          <p:cNvPr id="8194" name="Picture 2" descr="http://gerchihuahua.cimav.edu.mx/wp-content/gallery/taller-por-la-calidad-en-el-estado-de-chihuahua/img_3921.jpg"/>
          <p:cNvPicPr>
            <a:picLocks noChangeAspect="1" noChangeArrowheads="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4414806" y="4617877"/>
            <a:ext cx="2965506" cy="1979475"/>
          </a:xfrm>
          <a:prstGeom prst="rect">
            <a:avLst/>
          </a:prstGeom>
          <a:noFill/>
          <a:effectLst>
            <a:softEdge rad="317500"/>
          </a:effectLst>
        </p:spPr>
      </p:pic>
      <p:pic>
        <p:nvPicPr>
          <p:cNvPr id="8200" name="Picture 8" descr="http://gerchihuahua.cimav.edu.mx/wp-content/gallery/taller-por-la-calidad-en-el-estado-de-chihuahua/img_3960.jpg"/>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5169681" y="1556792"/>
            <a:ext cx="3938823" cy="2629165"/>
          </a:xfrm>
          <a:prstGeom prst="rect">
            <a:avLst/>
          </a:prstGeom>
          <a:noFill/>
          <a:effectLst>
            <a:softEdge rad="317500"/>
          </a:effectLst>
        </p:spPr>
      </p:pic>
      <p:pic>
        <p:nvPicPr>
          <p:cNvPr id="8202" name="Picture 10" descr="http://gerchihuahua.cimav.edu.mx/wp-content/gallery/taller-por-la-calidad-en-el-estado-de-chihuahua/img_3984.jpg"/>
          <p:cNvPicPr>
            <a:picLocks noChangeAspect="1" noChangeArrowheads="1"/>
          </p:cNvPicPr>
          <p:nvPr/>
        </p:nvPicPr>
        <p:blipFill>
          <a:blip r:embed="rId5" cstate="email">
            <a:extLst>
              <a:ext uri="{28A0092B-C50C-407E-A947-70E740481C1C}">
                <a14:useLocalDpi xmlns:a14="http://schemas.microsoft.com/office/drawing/2010/main" xmlns="" val="0"/>
              </a:ext>
            </a:extLst>
          </a:blip>
          <a:srcRect/>
          <a:stretch>
            <a:fillRect/>
          </a:stretch>
        </p:blipFill>
        <p:spPr bwMode="auto">
          <a:xfrm>
            <a:off x="339580" y="4374200"/>
            <a:ext cx="3152300" cy="2104160"/>
          </a:xfrm>
          <a:prstGeom prst="rect">
            <a:avLst/>
          </a:prstGeom>
          <a:noFill/>
          <a:effectLst>
            <a:softEdge rad="317500"/>
          </a:effectLst>
        </p:spPr>
      </p:pic>
      <p:sp>
        <p:nvSpPr>
          <p:cNvPr id="3" name="2 Rectángulo"/>
          <p:cNvSpPr/>
          <p:nvPr/>
        </p:nvSpPr>
        <p:spPr>
          <a:xfrm>
            <a:off x="360040" y="1484784"/>
            <a:ext cx="4572000" cy="2677656"/>
          </a:xfrm>
          <a:prstGeom prst="rect">
            <a:avLst/>
          </a:prstGeom>
        </p:spPr>
        <p:txBody>
          <a:bodyPr>
            <a:spAutoFit/>
          </a:bodyPr>
          <a:lstStyle/>
          <a:p>
            <a:pPr algn="just"/>
            <a:r>
              <a:rPr lang="es-MX" sz="2400" dirty="0"/>
              <a:t>4 de Julio de 2012 Taller: “Por la Calidad en el Edo. De Chihuahua” cuyo objetivo fue concientizar a los diferentes sectores económicos de nuestro Estado, acerca de la valía de la Calidad en los procesos productivos y organizacionales. </a:t>
            </a:r>
          </a:p>
        </p:txBody>
      </p:sp>
    </p:spTree>
    <p:extLst>
      <p:ext uri="{BB962C8B-B14F-4D97-AF65-F5344CB8AC3E}">
        <p14:creationId xmlns:p14="http://schemas.microsoft.com/office/powerpoint/2010/main" xmlns="" val="146786191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611560" y="1170032"/>
            <a:ext cx="7920880" cy="4678204"/>
          </a:xfrm>
          <a:prstGeom prst="rect">
            <a:avLst/>
          </a:prstGeom>
        </p:spPr>
        <p:txBody>
          <a:bodyPr wrap="square">
            <a:spAutoFit/>
          </a:bodyPr>
          <a:lstStyle/>
          <a:p>
            <a:pPr>
              <a:buFont typeface="Arial" pitchFamily="34" charset="0"/>
              <a:buChar char="•"/>
            </a:pPr>
            <a:r>
              <a:rPr lang="es-MX" sz="2800" dirty="0" smtClean="0"/>
              <a:t>Firma de Convenio entre </a:t>
            </a:r>
            <a:r>
              <a:rPr lang="es-MX" sz="2800" dirty="0" err="1" smtClean="0"/>
              <a:t>ema</a:t>
            </a:r>
            <a:r>
              <a:rPr lang="es-MX" sz="2800" dirty="0" smtClean="0"/>
              <a:t> y la SCT para el uso de unidades de verificación de emisiones contaminantes y condiciones físico mecánicas.  </a:t>
            </a:r>
          </a:p>
          <a:p>
            <a:endParaRPr lang="es-MX" sz="2800" dirty="0" smtClean="0"/>
          </a:p>
          <a:p>
            <a:pPr>
              <a:buFont typeface="Arial" pitchFamily="34" charset="0"/>
              <a:buChar char="•"/>
            </a:pPr>
            <a:r>
              <a:rPr lang="es-ES" sz="2800" dirty="0" smtClean="0"/>
              <a:t>Reunión de Organismos de Evaluación de la Conformidad Acreditados por </a:t>
            </a:r>
            <a:r>
              <a:rPr lang="es-ES" sz="2800" dirty="0" err="1" smtClean="0"/>
              <a:t>ema</a:t>
            </a:r>
            <a:r>
              <a:rPr lang="es-ES" sz="2800" dirty="0" smtClean="0"/>
              <a:t> en el Estado de Chihuahua</a:t>
            </a:r>
          </a:p>
          <a:p>
            <a:endParaRPr lang="es-ES" sz="2800" dirty="0" smtClean="0"/>
          </a:p>
          <a:p>
            <a:pPr lvl="0">
              <a:buFont typeface="Arial" pitchFamily="34" charset="0"/>
              <a:buChar char="•"/>
            </a:pPr>
            <a:r>
              <a:rPr lang="es-MX" sz="2800" dirty="0" smtClean="0"/>
              <a:t>Emisión de 2 Directorios de Organismos de Evaluación de la Conformidad  Acreditados</a:t>
            </a:r>
          </a:p>
          <a:p>
            <a:pPr lvl="0">
              <a:buFont typeface="Arial" pitchFamily="34" charset="0"/>
              <a:buChar char="•"/>
            </a:pPr>
            <a:endParaRPr lang="es-MX" dirty="0"/>
          </a:p>
        </p:txBody>
      </p:sp>
      <p:sp>
        <p:nvSpPr>
          <p:cNvPr id="3" name="2 Rectángulo"/>
          <p:cNvSpPr/>
          <p:nvPr/>
        </p:nvSpPr>
        <p:spPr>
          <a:xfrm>
            <a:off x="1187624" y="190381"/>
            <a:ext cx="7272808" cy="646331"/>
          </a:xfrm>
          <a:prstGeom prst="rect">
            <a:avLst/>
          </a:prstGeom>
        </p:spPr>
        <p:txBody>
          <a:bodyPr wrap="square">
            <a:spAutoFit/>
          </a:bodyPr>
          <a:lstStyle/>
          <a:p>
            <a:r>
              <a:rPr lang="es-MX" sz="3600" b="1" dirty="0" smtClean="0">
                <a:solidFill>
                  <a:srgbClr val="007A37"/>
                </a:solidFill>
                <a:latin typeface="Arial Black" pitchFamily="34" charset="0"/>
              </a:rPr>
              <a:t>Logros del GER-Chihuahua</a:t>
            </a:r>
            <a:endParaRPr lang="es-MX" sz="3600" b="1" dirty="0">
              <a:solidFill>
                <a:srgbClr val="007A37"/>
              </a:solidFill>
              <a:latin typeface="Arial Black" pitchFamily="34" charset="0"/>
            </a:endParaRPr>
          </a:p>
        </p:txBody>
      </p:sp>
    </p:spTree>
    <p:extLst>
      <p:ext uri="{BB962C8B-B14F-4D97-AF65-F5344CB8AC3E}">
        <p14:creationId xmlns:p14="http://schemas.microsoft.com/office/powerpoint/2010/main" xmlns="" val="106575440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611560" y="908720"/>
            <a:ext cx="7920880" cy="830997"/>
          </a:xfrm>
          <a:prstGeom prst="rect">
            <a:avLst/>
          </a:prstGeom>
        </p:spPr>
        <p:txBody>
          <a:bodyPr wrap="square">
            <a:spAutoFit/>
          </a:bodyPr>
          <a:lstStyle/>
          <a:p>
            <a:pPr algn="ctr"/>
            <a:r>
              <a:rPr lang="es-MX" sz="2400" dirty="0">
                <a:solidFill>
                  <a:srgbClr val="C00000"/>
                </a:solidFill>
              </a:rPr>
              <a:t>“</a:t>
            </a:r>
            <a:r>
              <a:rPr lang="es-MX" sz="2400" b="1" dirty="0">
                <a:solidFill>
                  <a:srgbClr val="C00000"/>
                </a:solidFill>
              </a:rPr>
              <a:t>1er Congreso de la Calidad para el Desarrollo e Innovación en el Estado de Chihuahua</a:t>
            </a:r>
            <a:r>
              <a:rPr lang="es-MX" sz="2400" b="1" dirty="0" smtClean="0">
                <a:solidFill>
                  <a:srgbClr val="C00000"/>
                </a:solidFill>
              </a:rPr>
              <a:t>”</a:t>
            </a:r>
            <a:endParaRPr lang="es-MX" sz="2400" dirty="0">
              <a:solidFill>
                <a:srgbClr val="C00000"/>
              </a:solidFill>
            </a:endParaRPr>
          </a:p>
        </p:txBody>
      </p:sp>
      <p:sp>
        <p:nvSpPr>
          <p:cNvPr id="7" name="6 Rectángulo"/>
          <p:cNvSpPr/>
          <p:nvPr/>
        </p:nvSpPr>
        <p:spPr>
          <a:xfrm>
            <a:off x="1187624" y="251937"/>
            <a:ext cx="7272808" cy="584775"/>
          </a:xfrm>
          <a:prstGeom prst="rect">
            <a:avLst/>
          </a:prstGeom>
        </p:spPr>
        <p:txBody>
          <a:bodyPr wrap="square">
            <a:spAutoFit/>
          </a:bodyPr>
          <a:lstStyle/>
          <a:p>
            <a:r>
              <a:rPr lang="es-MX" sz="3200" b="1" dirty="0" smtClean="0">
                <a:solidFill>
                  <a:srgbClr val="007A37"/>
                </a:solidFill>
                <a:latin typeface="Arial Black" pitchFamily="34" charset="0"/>
              </a:rPr>
              <a:t>Logros del GER-Chihuahua</a:t>
            </a:r>
            <a:endParaRPr lang="es-MX" sz="3200" b="1" dirty="0">
              <a:solidFill>
                <a:srgbClr val="007A37"/>
              </a:solidFill>
              <a:latin typeface="Arial Black" pitchFamily="34" charset="0"/>
            </a:endParaRPr>
          </a:p>
        </p:txBody>
      </p:sp>
      <p:pic>
        <p:nvPicPr>
          <p:cNvPr id="8" name="7 Imagen" descr="asistentes.png"/>
          <p:cNvPicPr>
            <a:picLocks noChangeAspect="1"/>
          </p:cNvPicPr>
          <p:nvPr/>
        </p:nvPicPr>
        <p:blipFill>
          <a:blip r:embed="rId3" cstate="email">
            <a:extLst>
              <a:ext uri="{28A0092B-C50C-407E-A947-70E740481C1C}">
                <a14:useLocalDpi xmlns:a14="http://schemas.microsoft.com/office/drawing/2010/main" xmlns="" val="0"/>
              </a:ext>
            </a:extLst>
          </a:blip>
          <a:stretch>
            <a:fillRect/>
          </a:stretch>
        </p:blipFill>
        <p:spPr>
          <a:xfrm>
            <a:off x="107503" y="4149080"/>
            <a:ext cx="5610363" cy="2520280"/>
          </a:xfrm>
          <a:prstGeom prst="rect">
            <a:avLst/>
          </a:prstGeom>
          <a:ln>
            <a:noFill/>
          </a:ln>
          <a:effectLst>
            <a:softEdge rad="112500"/>
          </a:effectLst>
        </p:spPr>
      </p:pic>
      <p:pic>
        <p:nvPicPr>
          <p:cNvPr id="2" name="1 Imagen"/>
          <p:cNvPicPr>
            <a:picLocks noChangeAspect="1"/>
          </p:cNvPicPr>
          <p:nvPr/>
        </p:nvPicPr>
        <p:blipFill>
          <a:blip r:embed="rId4" cstate="email">
            <a:extLst>
              <a:ext uri="{28A0092B-C50C-407E-A947-70E740481C1C}">
                <a14:useLocalDpi xmlns:a14="http://schemas.microsoft.com/office/drawing/2010/main" xmlns="" val="0"/>
              </a:ext>
            </a:extLst>
          </a:blip>
          <a:stretch>
            <a:fillRect/>
          </a:stretch>
        </p:blipFill>
        <p:spPr>
          <a:xfrm>
            <a:off x="3059832" y="1770565"/>
            <a:ext cx="5760640" cy="2666547"/>
          </a:xfrm>
          <a:prstGeom prst="rect">
            <a:avLst/>
          </a:prstGeom>
          <a:ln>
            <a:noFill/>
          </a:ln>
          <a:effectLst>
            <a:softEdge rad="112500"/>
          </a:effectLst>
        </p:spPr>
      </p:pic>
    </p:spTree>
    <p:extLst>
      <p:ext uri="{BB962C8B-B14F-4D97-AF65-F5344CB8AC3E}">
        <p14:creationId xmlns:p14="http://schemas.microsoft.com/office/powerpoint/2010/main" xmlns="" val="3446908965"/>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88640"/>
            <a:ext cx="7272808" cy="646331"/>
          </a:xfrm>
          <a:prstGeom prst="rect">
            <a:avLst/>
          </a:prstGeom>
        </p:spPr>
        <p:txBody>
          <a:bodyPr wrap="square">
            <a:spAutoFit/>
          </a:bodyPr>
          <a:lstStyle/>
          <a:p>
            <a:r>
              <a:rPr lang="es-MX" sz="3600" b="1" dirty="0" smtClean="0">
                <a:solidFill>
                  <a:srgbClr val="007A37"/>
                </a:solidFill>
                <a:latin typeface="Arial Black" pitchFamily="34" charset="0"/>
              </a:rPr>
              <a:t>Logros del GER-Chihuahua</a:t>
            </a:r>
            <a:endParaRPr lang="es-MX" sz="3600" b="1" dirty="0">
              <a:solidFill>
                <a:srgbClr val="007A37"/>
              </a:solidFill>
              <a:latin typeface="Arial Black" pitchFamily="34" charset="0"/>
            </a:endParaRPr>
          </a:p>
        </p:txBody>
      </p:sp>
      <p:sp>
        <p:nvSpPr>
          <p:cNvPr id="3" name="2 Rectángulo"/>
          <p:cNvSpPr/>
          <p:nvPr/>
        </p:nvSpPr>
        <p:spPr>
          <a:xfrm>
            <a:off x="611560" y="1170032"/>
            <a:ext cx="7920880" cy="3970318"/>
          </a:xfrm>
          <a:prstGeom prst="rect">
            <a:avLst/>
          </a:prstGeom>
        </p:spPr>
        <p:txBody>
          <a:bodyPr wrap="square">
            <a:spAutoFit/>
          </a:bodyPr>
          <a:lstStyle/>
          <a:p>
            <a:pPr lvl="0">
              <a:buFont typeface="Arial" pitchFamily="34" charset="0"/>
              <a:buChar char="•"/>
            </a:pPr>
            <a:r>
              <a:rPr lang="es-MX" sz="2800" dirty="0" smtClean="0"/>
              <a:t>Realización de Talleres de Capacitación</a:t>
            </a:r>
          </a:p>
          <a:p>
            <a:pPr lvl="0"/>
            <a:endParaRPr lang="es-MX" sz="2800" dirty="0" smtClean="0"/>
          </a:p>
          <a:p>
            <a:pPr>
              <a:buFont typeface="Arial" pitchFamily="34" charset="0"/>
              <a:buChar char="•"/>
            </a:pPr>
            <a:r>
              <a:rPr lang="es-MX" sz="2800" dirty="0" smtClean="0"/>
              <a:t>Se llevó a cabo una Reunión Sectorial con Unidades de Verificación en Cd. Juárez para presentar los cambios de la nueva Norma ISO/IEC 17020:2012.</a:t>
            </a:r>
          </a:p>
          <a:p>
            <a:endParaRPr lang="es-ES" sz="2800" dirty="0" smtClean="0"/>
          </a:p>
          <a:p>
            <a:pPr lvl="0">
              <a:buFont typeface="Arial" pitchFamily="34" charset="0"/>
              <a:buChar char="•"/>
            </a:pPr>
            <a:r>
              <a:rPr lang="es-MX" sz="2800" dirty="0" smtClean="0"/>
              <a:t>Se han incrementado en un 15% los organismos de evaluación de la conformidad acreditados en la región.</a:t>
            </a:r>
          </a:p>
        </p:txBody>
      </p:sp>
    </p:spTree>
    <p:extLst>
      <p:ext uri="{BB962C8B-B14F-4D97-AF65-F5344CB8AC3E}">
        <p14:creationId xmlns:p14="http://schemas.microsoft.com/office/powerpoint/2010/main" xmlns="" val="3111985936"/>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90381"/>
            <a:ext cx="7272808" cy="646331"/>
          </a:xfrm>
          <a:prstGeom prst="rect">
            <a:avLst/>
          </a:prstGeom>
        </p:spPr>
        <p:txBody>
          <a:bodyPr wrap="square">
            <a:spAutoFit/>
          </a:bodyPr>
          <a:lstStyle/>
          <a:p>
            <a:r>
              <a:rPr lang="es-MX" sz="3600" b="1" dirty="0" smtClean="0">
                <a:solidFill>
                  <a:srgbClr val="007A37"/>
                </a:solidFill>
                <a:latin typeface="Arial Black" pitchFamily="34" charset="0"/>
              </a:rPr>
              <a:t>Logros del GER-Chihuahua</a:t>
            </a:r>
            <a:endParaRPr lang="es-MX" sz="3600" b="1" dirty="0">
              <a:solidFill>
                <a:srgbClr val="007A37"/>
              </a:solidFill>
              <a:latin typeface="Arial Black" pitchFamily="34" charset="0"/>
            </a:endParaRPr>
          </a:p>
        </p:txBody>
      </p:sp>
      <p:sp>
        <p:nvSpPr>
          <p:cNvPr id="3" name="2 Rectángulo"/>
          <p:cNvSpPr/>
          <p:nvPr/>
        </p:nvSpPr>
        <p:spPr>
          <a:xfrm>
            <a:off x="611560" y="1170032"/>
            <a:ext cx="7920880" cy="3970318"/>
          </a:xfrm>
          <a:prstGeom prst="rect">
            <a:avLst/>
          </a:prstGeom>
        </p:spPr>
        <p:txBody>
          <a:bodyPr wrap="square">
            <a:spAutoFit/>
          </a:bodyPr>
          <a:lstStyle/>
          <a:p>
            <a:pPr lvl="0">
              <a:buFont typeface="Arial" pitchFamily="34" charset="0"/>
              <a:buChar char="•"/>
            </a:pPr>
            <a:r>
              <a:rPr lang="es-MX" sz="2800" dirty="0" smtClean="0"/>
              <a:t> </a:t>
            </a:r>
            <a:r>
              <a:rPr lang="es-MX" sz="2800" b="1" dirty="0" smtClean="0"/>
              <a:t>Se calificaron expertos técnicos</a:t>
            </a:r>
            <a:endParaRPr lang="es-MX" sz="2800" dirty="0" smtClean="0"/>
          </a:p>
          <a:p>
            <a:r>
              <a:rPr lang="es-MX" sz="2800" dirty="0" smtClean="0"/>
              <a:t>1 experto de calibración (área eléctrica)</a:t>
            </a:r>
          </a:p>
          <a:p>
            <a:r>
              <a:rPr lang="es-MX" sz="2800" dirty="0" smtClean="0"/>
              <a:t>1 experto de unidades de verificación (condiciones físico mecánicas)</a:t>
            </a:r>
          </a:p>
          <a:p>
            <a:r>
              <a:rPr lang="es-MX" sz="2800" dirty="0" smtClean="0"/>
              <a:t>1 experto de unidades de verificación (emisiones contaminantes)</a:t>
            </a:r>
          </a:p>
          <a:p>
            <a:r>
              <a:rPr lang="es-MX" sz="2800" dirty="0" smtClean="0"/>
              <a:t>2 expertos en nanotecnología (fuentes fijas y ambiente laboral)</a:t>
            </a:r>
          </a:p>
          <a:p>
            <a:pPr lvl="0"/>
            <a:endParaRPr lang="es-MX" sz="2800" dirty="0" smtClean="0"/>
          </a:p>
        </p:txBody>
      </p:sp>
    </p:spTree>
    <p:extLst>
      <p:ext uri="{BB962C8B-B14F-4D97-AF65-F5344CB8AC3E}">
        <p14:creationId xmlns:p14="http://schemas.microsoft.com/office/powerpoint/2010/main" xmlns="" val="4022614132"/>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611560" y="1052736"/>
            <a:ext cx="7920880" cy="5262980"/>
          </a:xfrm>
          <a:prstGeom prst="rect">
            <a:avLst/>
          </a:prstGeom>
        </p:spPr>
        <p:txBody>
          <a:bodyPr wrap="square">
            <a:spAutoFit/>
          </a:bodyPr>
          <a:lstStyle/>
          <a:p>
            <a:r>
              <a:rPr lang="es-MX" sz="2800" dirty="0" smtClean="0"/>
              <a:t>Se ha dado a conocier a la sociedad en general de los beneficios del Plan Nacional de Acreditacion y su impacto en el nivel de competitividad, desarrollo e innovación tecnológica del Estado.</a:t>
            </a:r>
          </a:p>
          <a:p>
            <a:r>
              <a:rPr lang="es-MX" sz="2800" dirty="0" smtClean="0"/>
              <a:t>A través de acreditaciones obtenidas en la región, las cuales aseguran el cumplimiento con:</a:t>
            </a:r>
          </a:p>
          <a:p>
            <a:pPr>
              <a:buFont typeface="Arial" pitchFamily="34" charset="0"/>
              <a:buChar char="•"/>
            </a:pPr>
            <a:r>
              <a:rPr lang="es-MX" sz="2800" dirty="0" smtClean="0"/>
              <a:t>Mediciones</a:t>
            </a:r>
          </a:p>
          <a:p>
            <a:pPr>
              <a:buFont typeface="Arial" pitchFamily="34" charset="0"/>
              <a:buChar char="•"/>
            </a:pPr>
            <a:r>
              <a:rPr lang="es-MX" sz="2800" smtClean="0"/>
              <a:t>Normas</a:t>
            </a:r>
            <a:endParaRPr lang="es-MX" sz="2800" dirty="0" smtClean="0"/>
          </a:p>
          <a:p>
            <a:pPr>
              <a:buFont typeface="Arial" pitchFamily="34" charset="0"/>
              <a:buChar char="•"/>
            </a:pPr>
            <a:r>
              <a:rPr lang="es-MX" sz="2800" dirty="0" smtClean="0"/>
              <a:t>Productividad</a:t>
            </a:r>
          </a:p>
          <a:p>
            <a:pPr>
              <a:buFont typeface="Arial" pitchFamily="34" charset="0"/>
              <a:buChar char="•"/>
            </a:pPr>
            <a:r>
              <a:rPr lang="es-MX" sz="2800" dirty="0" smtClean="0"/>
              <a:t>Sistemas de calidad, de gestión ambiental, de responsabilidad social, seguridad y especificaciones de producto.</a:t>
            </a:r>
          </a:p>
        </p:txBody>
      </p:sp>
      <p:sp>
        <p:nvSpPr>
          <p:cNvPr id="6" name="5 Rectángulo"/>
          <p:cNvSpPr/>
          <p:nvPr/>
        </p:nvSpPr>
        <p:spPr>
          <a:xfrm>
            <a:off x="1187624" y="44624"/>
            <a:ext cx="7272808" cy="1200329"/>
          </a:xfrm>
          <a:prstGeom prst="rect">
            <a:avLst/>
          </a:prstGeom>
        </p:spPr>
        <p:txBody>
          <a:bodyPr wrap="square">
            <a:spAutoFit/>
          </a:bodyPr>
          <a:lstStyle/>
          <a:p>
            <a:pPr algn="ctr"/>
            <a:r>
              <a:rPr lang="es-MX" sz="3600" b="1" dirty="0" smtClean="0">
                <a:solidFill>
                  <a:srgbClr val="007A37"/>
                </a:solidFill>
                <a:latin typeface="Arial Black" pitchFamily="34" charset="0"/>
              </a:rPr>
              <a:t>Impacto del GER-Chihuahua</a:t>
            </a:r>
          </a:p>
          <a:p>
            <a:pPr algn="ctr"/>
            <a:r>
              <a:rPr lang="es-MX" sz="3600" b="1" i="1" dirty="0" smtClean="0">
                <a:solidFill>
                  <a:srgbClr val="007A37"/>
                </a:solidFill>
                <a:latin typeface="Arial Black" pitchFamily="34" charset="0"/>
              </a:rPr>
              <a:t>RESUMEN</a:t>
            </a:r>
            <a:endParaRPr lang="es-MX" sz="3600" b="1" i="1" dirty="0">
              <a:solidFill>
                <a:srgbClr val="007A37"/>
              </a:solidFill>
              <a:latin typeface="Arial Black" pitchFamily="34" charset="0"/>
            </a:endParaRPr>
          </a:p>
        </p:txBody>
      </p:sp>
    </p:spTree>
    <p:extLst>
      <p:ext uri="{BB962C8B-B14F-4D97-AF65-F5344CB8AC3E}">
        <p14:creationId xmlns:p14="http://schemas.microsoft.com/office/powerpoint/2010/main" xmlns="" val="1549014065"/>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Rectángulo"/>
          <p:cNvSpPr/>
          <p:nvPr/>
        </p:nvSpPr>
        <p:spPr>
          <a:xfrm>
            <a:off x="1187624" y="116632"/>
            <a:ext cx="7272808" cy="1200329"/>
          </a:xfrm>
          <a:prstGeom prst="rect">
            <a:avLst/>
          </a:prstGeom>
        </p:spPr>
        <p:txBody>
          <a:bodyPr wrap="square">
            <a:spAutoFit/>
          </a:bodyPr>
          <a:lstStyle/>
          <a:p>
            <a:r>
              <a:rPr lang="es-MX" sz="3600" b="1" dirty="0" smtClean="0">
                <a:solidFill>
                  <a:srgbClr val="007A37"/>
                </a:solidFill>
                <a:latin typeface="Arial Black" pitchFamily="34" charset="0"/>
              </a:rPr>
              <a:t>Beneficios para el CIMAV al pertenecer al GER</a:t>
            </a:r>
            <a:endParaRPr lang="es-MX" sz="3600" b="1" dirty="0">
              <a:solidFill>
                <a:srgbClr val="007A37"/>
              </a:solidFill>
              <a:latin typeface="Arial Black" pitchFamily="34" charset="0"/>
            </a:endParaRPr>
          </a:p>
        </p:txBody>
      </p:sp>
      <p:sp>
        <p:nvSpPr>
          <p:cNvPr id="3" name="TextBox 2"/>
          <p:cNvSpPr txBox="1"/>
          <p:nvPr/>
        </p:nvSpPr>
        <p:spPr>
          <a:xfrm>
            <a:off x="611560" y="1484784"/>
            <a:ext cx="7920881" cy="3970318"/>
          </a:xfrm>
          <a:prstGeom prst="rect">
            <a:avLst/>
          </a:prstGeom>
          <a:noFill/>
        </p:spPr>
        <p:txBody>
          <a:bodyPr wrap="square" rtlCol="0">
            <a:spAutoFit/>
          </a:bodyPr>
          <a:lstStyle/>
          <a:p>
            <a:pPr marL="265113" lvl="0" indent="-265113" defTabSz="457200">
              <a:buFont typeface="Arial" pitchFamily="34" charset="0"/>
              <a:buChar char="•"/>
              <a:defRPr/>
            </a:pPr>
            <a:r>
              <a:rPr lang="es-MX" sz="2800" dirty="0" smtClean="0"/>
              <a:t>Generación de Credibilidad y Reconocimiento </a:t>
            </a:r>
          </a:p>
          <a:p>
            <a:pPr marL="265113" lvl="0" indent="-265113" defTabSz="457200">
              <a:buFont typeface="Arial" pitchFamily="34" charset="0"/>
              <a:buChar char="•"/>
              <a:defRPr/>
            </a:pPr>
            <a:r>
              <a:rPr lang="es-MX" sz="2800" dirty="0" smtClean="0"/>
              <a:t>Sinergias EMA-CIMAV</a:t>
            </a:r>
          </a:p>
          <a:p>
            <a:pPr marL="265113" lvl="0" indent="-265113">
              <a:buFont typeface="Arial" pitchFamily="34" charset="0"/>
              <a:buChar char="•"/>
            </a:pPr>
            <a:r>
              <a:rPr lang="es-MX" sz="2800" dirty="0" smtClean="0"/>
              <a:t>Cultura de la calidad y mejora continua</a:t>
            </a:r>
          </a:p>
          <a:p>
            <a:pPr marL="265113" indent="-265113">
              <a:buFont typeface="Arial" pitchFamily="34" charset="0"/>
              <a:buChar char="•"/>
            </a:pPr>
            <a:r>
              <a:rPr lang="es-MX" sz="2800" dirty="0" smtClean="0"/>
              <a:t>Consolidación, crecimiento y mejora constante del Sistema de Gestión de la Calidad</a:t>
            </a:r>
          </a:p>
          <a:p>
            <a:pPr marL="265113" indent="-265113">
              <a:buFont typeface="Arial" pitchFamily="34" charset="0"/>
              <a:buChar char="•"/>
            </a:pPr>
            <a:r>
              <a:rPr lang="es-MX" sz="2800" dirty="0" smtClean="0"/>
              <a:t>Incremento de la productividad de los laboratorios en el alcance del SGC</a:t>
            </a:r>
          </a:p>
          <a:p>
            <a:pPr marL="265113" indent="-265113" eaLnBrk="0" fontAlgn="base" hangingPunct="0">
              <a:spcBef>
                <a:spcPct val="0"/>
              </a:spcBef>
              <a:spcAft>
                <a:spcPct val="0"/>
              </a:spcAft>
              <a:buFont typeface="Arial" pitchFamily="34" charset="0"/>
              <a:buChar char="•"/>
            </a:pPr>
            <a:r>
              <a:rPr lang="es-MX" sz="2800" dirty="0" smtClean="0"/>
              <a:t>Oportunidades de negocio</a:t>
            </a:r>
          </a:p>
          <a:p>
            <a:pPr marL="265113" indent="-265113" eaLnBrk="0" fontAlgn="base" hangingPunct="0">
              <a:spcBef>
                <a:spcPct val="0"/>
              </a:spcBef>
              <a:spcAft>
                <a:spcPct val="0"/>
              </a:spcAft>
              <a:buFont typeface="Arial" pitchFamily="34" charset="0"/>
              <a:buChar char="•"/>
            </a:pPr>
            <a:r>
              <a:rPr lang="es-MX" sz="2800" dirty="0" smtClean="0"/>
              <a:t>Mayor competitividad</a:t>
            </a:r>
          </a:p>
        </p:txBody>
      </p:sp>
    </p:spTree>
    <p:extLst>
      <p:ext uri="{BB962C8B-B14F-4D97-AF65-F5344CB8AC3E}">
        <p14:creationId xmlns:p14="http://schemas.microsoft.com/office/powerpoint/2010/main" xmlns="" val="607454408"/>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217" name="7 Grupo"/>
          <p:cNvGrpSpPr>
            <a:grpSpLocks/>
          </p:cNvGrpSpPr>
          <p:nvPr/>
        </p:nvGrpSpPr>
        <p:grpSpPr bwMode="auto">
          <a:xfrm>
            <a:off x="-36513" y="-26988"/>
            <a:ext cx="9180513" cy="7029451"/>
            <a:chOff x="-36512" y="255138"/>
            <a:chExt cx="9180512" cy="6264696"/>
          </a:xfrm>
        </p:grpSpPr>
        <p:grpSp>
          <p:nvGrpSpPr>
            <p:cNvPr id="9220" name="4 Grupo"/>
            <p:cNvGrpSpPr>
              <a:grpSpLocks/>
            </p:cNvGrpSpPr>
            <p:nvPr/>
          </p:nvGrpSpPr>
          <p:grpSpPr bwMode="auto">
            <a:xfrm>
              <a:off x="-36512" y="255138"/>
              <a:ext cx="9180512" cy="6264696"/>
              <a:chOff x="-227811" y="117557"/>
              <a:chExt cx="9371808" cy="6395234"/>
            </a:xfrm>
          </p:grpSpPr>
          <p:pic>
            <p:nvPicPr>
              <p:cNvPr id="9223" name="Picture 2" descr="ecositema.JPG"/>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227811" y="117557"/>
                <a:ext cx="9371808" cy="6395234"/>
              </a:xfrm>
              <a:prstGeom prst="rect">
                <a:avLst/>
              </a:prstGeom>
              <a:noFill/>
              <a:ln w="9525">
                <a:noFill/>
                <a:miter lim="800000"/>
                <a:headEnd/>
                <a:tailEnd/>
              </a:ln>
            </p:spPr>
          </p:pic>
          <p:sp>
            <p:nvSpPr>
              <p:cNvPr id="4" name="Rectangle 3"/>
              <p:cNvSpPr/>
              <p:nvPr/>
            </p:nvSpPr>
            <p:spPr>
              <a:xfrm>
                <a:off x="308601" y="300980"/>
                <a:ext cx="4263743" cy="584930"/>
              </a:xfrm>
              <a:prstGeom prst="rect">
                <a:avLst/>
              </a:prstGeom>
              <a:ln>
                <a:noFill/>
              </a:ln>
            </p:spPr>
            <p:txBody>
              <a:bodyPr>
                <a:spAutoFit/>
              </a:bodyPr>
              <a:lstStyle/>
              <a:p>
                <a:pPr>
                  <a:tabLst>
                    <a:tab pos="228600" algn="l"/>
                  </a:tabLst>
                  <a:defRPr/>
                </a:pPr>
                <a:endParaRPr lang="en-US" sz="3200" dirty="0">
                  <a:solidFill>
                    <a:schemeClr val="bg1"/>
                  </a:solidFill>
                  <a:effectLst>
                    <a:outerShdw blurRad="75057" dist="38100" dir="5400000" sy="-20000" rotWithShape="0">
                      <a:prstClr val="black">
                        <a:alpha val="25000"/>
                      </a:prstClr>
                    </a:outerShdw>
                    <a:reflection blurRad="6350" stA="55000" endA="300" endPos="45500" dir="5400000" sy="-100000" algn="bl" rotWithShape="0"/>
                  </a:effectLst>
                  <a:latin typeface="Calibri" charset="0"/>
                </a:endParaRPr>
              </a:p>
            </p:txBody>
          </p:sp>
        </p:grpSp>
        <p:sp>
          <p:nvSpPr>
            <p:cNvPr id="6" name="5 Rectángulo redondeado"/>
            <p:cNvSpPr/>
            <p:nvPr/>
          </p:nvSpPr>
          <p:spPr>
            <a:xfrm>
              <a:off x="34926" y="447550"/>
              <a:ext cx="4537075" cy="898392"/>
            </a:xfrm>
            <a:prstGeom prst="roundRect">
              <a:avLst/>
            </a:prstGeom>
            <a:solidFill>
              <a:srgbClr val="000000">
                <a:alpha val="37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9222" name="4 Rectángulo"/>
            <p:cNvSpPr>
              <a:spLocks noChangeArrowheads="1"/>
            </p:cNvSpPr>
            <p:nvPr/>
          </p:nvSpPr>
          <p:spPr bwMode="auto">
            <a:xfrm>
              <a:off x="107505" y="431616"/>
              <a:ext cx="4947517" cy="850307"/>
            </a:xfrm>
            <a:prstGeom prst="rect">
              <a:avLst/>
            </a:prstGeom>
            <a:noFill/>
            <a:ln w="9525">
              <a:noFill/>
              <a:miter lim="800000"/>
              <a:headEnd/>
              <a:tailEnd/>
            </a:ln>
          </p:spPr>
          <p:txBody>
            <a:bodyPr>
              <a:spAutoFit/>
            </a:bodyPr>
            <a:lstStyle/>
            <a:p>
              <a:r>
                <a:rPr lang="es-MX" sz="2800" i="1" dirty="0">
                  <a:solidFill>
                    <a:schemeClr val="bg1"/>
                  </a:solidFill>
                  <a:latin typeface="American Typewriter" charset="0"/>
                </a:rPr>
                <a:t>Red de Innovación</a:t>
              </a:r>
            </a:p>
            <a:p>
              <a:r>
                <a:rPr lang="es-MX" sz="2800" i="1" dirty="0">
                  <a:solidFill>
                    <a:schemeClr val="bg1"/>
                  </a:solidFill>
                  <a:latin typeface="American Typewriter" charset="0"/>
                </a:rPr>
                <a:t>en Nanotecnología en NL</a:t>
              </a:r>
              <a:endParaRPr lang="en-US" sz="2800" i="1" dirty="0">
                <a:solidFill>
                  <a:schemeClr val="bg1"/>
                </a:solidFill>
                <a:latin typeface="American Typewriter" charset="0"/>
              </a:endParaRPr>
            </a:p>
          </p:txBody>
        </p:sp>
      </p:grpSp>
      <p:sp>
        <p:nvSpPr>
          <p:cNvPr id="10" name="5 Rectángulo redondeado"/>
          <p:cNvSpPr/>
          <p:nvPr/>
        </p:nvSpPr>
        <p:spPr bwMode="auto">
          <a:xfrm>
            <a:off x="179388" y="1412875"/>
            <a:ext cx="2944812" cy="792163"/>
          </a:xfrm>
          <a:prstGeom prst="roundRect">
            <a:avLst/>
          </a:prstGeom>
          <a:solidFill>
            <a:schemeClr val="tx1">
              <a:lumMod val="50000"/>
              <a:lumOff val="50000"/>
              <a:alpha val="37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srgbClr val="EEECE1"/>
              </a:solidFill>
            </a:endParaRPr>
          </a:p>
        </p:txBody>
      </p:sp>
      <p:sp>
        <p:nvSpPr>
          <p:cNvPr id="9219" name="TextBox 1"/>
          <p:cNvSpPr txBox="1">
            <a:spLocks noChangeArrowheads="1"/>
          </p:cNvSpPr>
          <p:nvPr/>
        </p:nvSpPr>
        <p:spPr bwMode="auto">
          <a:xfrm>
            <a:off x="468313" y="1484313"/>
            <a:ext cx="2481262" cy="646112"/>
          </a:xfrm>
          <a:prstGeom prst="rect">
            <a:avLst/>
          </a:prstGeom>
          <a:noFill/>
          <a:ln w="9525">
            <a:noFill/>
            <a:miter lim="800000"/>
            <a:headEnd/>
            <a:tailEnd/>
          </a:ln>
        </p:spPr>
        <p:txBody>
          <a:bodyPr wrap="none">
            <a:spAutoFit/>
          </a:bodyPr>
          <a:lstStyle/>
          <a:p>
            <a:pPr algn="ctr"/>
            <a:r>
              <a:rPr lang="en-US" dirty="0" err="1">
                <a:solidFill>
                  <a:srgbClr val="EEECE1"/>
                </a:solidFill>
                <a:latin typeface="American Typewriter" charset="0"/>
              </a:rPr>
              <a:t>Nanotecnología</a:t>
            </a:r>
            <a:r>
              <a:rPr lang="en-US" dirty="0">
                <a:solidFill>
                  <a:srgbClr val="EEECE1"/>
                </a:solidFill>
                <a:latin typeface="American Typewriter" charset="0"/>
              </a:rPr>
              <a:t> </a:t>
            </a:r>
            <a:r>
              <a:rPr lang="en-US" dirty="0" err="1">
                <a:solidFill>
                  <a:srgbClr val="EEECE1"/>
                </a:solidFill>
                <a:latin typeface="American Typewriter" charset="0"/>
              </a:rPr>
              <a:t>Área</a:t>
            </a:r>
            <a:r>
              <a:rPr lang="en-US" dirty="0">
                <a:solidFill>
                  <a:srgbClr val="EEECE1"/>
                </a:solidFill>
                <a:latin typeface="American Typewriter" charset="0"/>
              </a:rPr>
              <a:t> </a:t>
            </a:r>
          </a:p>
          <a:p>
            <a:pPr algn="ctr"/>
            <a:r>
              <a:rPr lang="en-US" dirty="0" err="1">
                <a:solidFill>
                  <a:srgbClr val="EEECE1"/>
                </a:solidFill>
                <a:latin typeface="American Typewriter" charset="0"/>
              </a:rPr>
              <a:t>Estratégica</a:t>
            </a:r>
            <a:r>
              <a:rPr lang="en-US" dirty="0">
                <a:solidFill>
                  <a:srgbClr val="EEECE1"/>
                </a:solidFill>
                <a:latin typeface="American Typewriter" charset="0"/>
              </a:rPr>
              <a:t> (2008)</a:t>
            </a:r>
          </a:p>
        </p:txBody>
      </p:sp>
    </p:spTree>
    <p:extLst>
      <p:ext uri="{BB962C8B-B14F-4D97-AF65-F5344CB8AC3E}">
        <p14:creationId xmlns:p14="http://schemas.microsoft.com/office/powerpoint/2010/main" xmlns="" val="811109024"/>
      </p:ext>
    </p:extLst>
  </p:cSld>
  <p:clrMapOvr>
    <a:masterClrMapping/>
  </p:clrMapOvr>
  <p:transition spd="slow"/>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Rectángulo"/>
          <p:cNvSpPr/>
          <p:nvPr/>
        </p:nvSpPr>
        <p:spPr>
          <a:xfrm>
            <a:off x="1187624" y="188640"/>
            <a:ext cx="5544616" cy="646331"/>
          </a:xfrm>
          <a:prstGeom prst="rect">
            <a:avLst/>
          </a:prstGeom>
        </p:spPr>
        <p:txBody>
          <a:bodyPr wrap="square">
            <a:spAutoFit/>
          </a:bodyPr>
          <a:lstStyle/>
          <a:p>
            <a:pPr defTabSz="457200" fontAlgn="base">
              <a:spcBef>
                <a:spcPct val="0"/>
              </a:spcBef>
              <a:spcAft>
                <a:spcPct val="0"/>
              </a:spcAft>
            </a:pPr>
            <a:r>
              <a:rPr lang="es-MX" sz="3600" dirty="0" smtClean="0">
                <a:solidFill>
                  <a:srgbClr val="007A37"/>
                </a:solidFill>
                <a:latin typeface="Arial Black" pitchFamily="34" charset="0"/>
                <a:cs typeface="Arial" charset="0"/>
              </a:rPr>
              <a:t>Agradecimientos</a:t>
            </a:r>
            <a:endParaRPr lang="es-MX" sz="3600" dirty="0">
              <a:solidFill>
                <a:srgbClr val="007A37"/>
              </a:solidFill>
              <a:latin typeface="Arial Black" pitchFamily="34" charset="0"/>
              <a:cs typeface="Arial" charset="0"/>
            </a:endParaRPr>
          </a:p>
        </p:txBody>
      </p:sp>
      <p:sp>
        <p:nvSpPr>
          <p:cNvPr id="5" name="4 CuadroTexto"/>
          <p:cNvSpPr txBox="1"/>
          <p:nvPr/>
        </p:nvSpPr>
        <p:spPr>
          <a:xfrm>
            <a:off x="0" y="1412776"/>
            <a:ext cx="10585176" cy="646331"/>
          </a:xfrm>
          <a:prstGeom prst="rect">
            <a:avLst/>
          </a:prstGeom>
          <a:noFill/>
        </p:spPr>
        <p:txBody>
          <a:bodyPr wrap="square" rtlCol="0">
            <a:spAutoFit/>
          </a:bodyPr>
          <a:lstStyle/>
          <a:p>
            <a:endParaRPr lang="es-MX" dirty="0" smtClean="0"/>
          </a:p>
          <a:p>
            <a:endParaRPr lang="es-MX" dirty="0"/>
          </a:p>
        </p:txBody>
      </p:sp>
      <p:pic>
        <p:nvPicPr>
          <p:cNvPr id="6" name="Picture 8" descr="https://encrypted-tbn0.gstatic.com/images?q=tbn:ANd9GcTYsa8mBTG-2hF5jIcKmvOAg0yDQZ5uh161YLAJ2hKJyJPWE1BmM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6876944" y="0"/>
            <a:ext cx="2267056" cy="135666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10" descr="https://encrypted-tbn0.gstatic.com/images?q=tbn:ANd9GcRH64nuS7c5-x7g_LVRQq5sbseV2YnzuQOWp1vs_Cj_5nNIj7HoFQ"/>
          <p:cNvPicPr>
            <a:picLocks noChangeAspect="1" noChangeArrowheads="1"/>
          </p:cNvPicPr>
          <p:nvPr/>
        </p:nvPicPr>
        <p:blipFill>
          <a:blip r:embed="rId4" cstate="email">
            <a:extLst>
              <a:ext uri="{28A0092B-C50C-407E-A947-70E740481C1C}">
                <a14:useLocalDpi xmlns:a14="http://schemas.microsoft.com/office/drawing/2010/main" xmlns="" val="0"/>
              </a:ext>
            </a:extLst>
          </a:blip>
          <a:srcRect/>
          <a:stretch>
            <a:fillRect/>
          </a:stretch>
        </p:blipFill>
        <p:spPr bwMode="auto">
          <a:xfrm>
            <a:off x="0" y="4581128"/>
            <a:ext cx="1855063" cy="19656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6" name="Picture 4"/>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0" y="2996952"/>
            <a:ext cx="1584176" cy="15841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8438" name="Picture 6"/>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0" y="1124744"/>
            <a:ext cx="1907704" cy="151837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2" name="11 CuadroTexto"/>
          <p:cNvSpPr txBox="1"/>
          <p:nvPr/>
        </p:nvSpPr>
        <p:spPr>
          <a:xfrm>
            <a:off x="1907704" y="1268760"/>
            <a:ext cx="7020272" cy="1200329"/>
          </a:xfrm>
          <a:prstGeom prst="rect">
            <a:avLst/>
          </a:prstGeom>
          <a:noFill/>
        </p:spPr>
        <p:txBody>
          <a:bodyPr wrap="square" rtlCol="0">
            <a:spAutoFit/>
          </a:bodyPr>
          <a:lstStyle/>
          <a:p>
            <a:r>
              <a:rPr lang="es-MX" sz="2400" dirty="0" smtClean="0">
                <a:solidFill>
                  <a:srgbClr val="002060"/>
                </a:solidFill>
              </a:rPr>
              <a:t>Lic. José Antonio Cifrián Barroso-Presidente</a:t>
            </a:r>
          </a:p>
          <a:p>
            <a:r>
              <a:rPr lang="es-MX" sz="2400" dirty="0" smtClean="0">
                <a:solidFill>
                  <a:srgbClr val="002060"/>
                </a:solidFill>
              </a:rPr>
              <a:t>Lic. María Isabel López-Directora Ejecutiva</a:t>
            </a:r>
          </a:p>
          <a:p>
            <a:r>
              <a:rPr lang="es-MX" sz="2400" dirty="0" smtClean="0">
                <a:solidFill>
                  <a:srgbClr val="002060"/>
                </a:solidFill>
              </a:rPr>
              <a:t>Ing. Lorena Ramírez-Coordinadora del GER-Chihuahua</a:t>
            </a:r>
            <a:endParaRPr lang="es-MX" sz="2400" dirty="0">
              <a:solidFill>
                <a:srgbClr val="002060"/>
              </a:solidFill>
            </a:endParaRPr>
          </a:p>
        </p:txBody>
      </p:sp>
      <p:sp>
        <p:nvSpPr>
          <p:cNvPr id="13" name="12 CuadroTexto"/>
          <p:cNvSpPr txBox="1"/>
          <p:nvPr/>
        </p:nvSpPr>
        <p:spPr>
          <a:xfrm>
            <a:off x="1907704" y="3284984"/>
            <a:ext cx="6696744" cy="830997"/>
          </a:xfrm>
          <a:prstGeom prst="rect">
            <a:avLst/>
          </a:prstGeom>
          <a:noFill/>
        </p:spPr>
        <p:txBody>
          <a:bodyPr wrap="square" rtlCol="0">
            <a:spAutoFit/>
          </a:bodyPr>
          <a:lstStyle/>
          <a:p>
            <a:r>
              <a:rPr lang="es-MX" sz="2400" dirty="0" smtClean="0">
                <a:solidFill>
                  <a:srgbClr val="002060"/>
                </a:solidFill>
              </a:rPr>
              <a:t>A los integrantes del Grupo Estratégico Regional Chihuahua</a:t>
            </a:r>
            <a:endParaRPr lang="es-MX" sz="2400" dirty="0">
              <a:solidFill>
                <a:srgbClr val="002060"/>
              </a:solidFill>
            </a:endParaRPr>
          </a:p>
        </p:txBody>
      </p:sp>
      <p:sp>
        <p:nvSpPr>
          <p:cNvPr id="14" name="13 CuadroTexto"/>
          <p:cNvSpPr txBox="1"/>
          <p:nvPr/>
        </p:nvSpPr>
        <p:spPr>
          <a:xfrm>
            <a:off x="1835696" y="4941168"/>
            <a:ext cx="6696744" cy="1200329"/>
          </a:xfrm>
          <a:prstGeom prst="rect">
            <a:avLst/>
          </a:prstGeom>
          <a:noFill/>
        </p:spPr>
        <p:txBody>
          <a:bodyPr wrap="square" rtlCol="0">
            <a:spAutoFit/>
          </a:bodyPr>
          <a:lstStyle/>
          <a:p>
            <a:r>
              <a:rPr lang="es-MX" sz="2400" dirty="0" smtClean="0">
                <a:solidFill>
                  <a:srgbClr val="002060"/>
                </a:solidFill>
              </a:rPr>
              <a:t>M.C.  Jesús Enrique Seáñez Sáenz-Rector de la UACH</a:t>
            </a:r>
          </a:p>
          <a:p>
            <a:r>
              <a:rPr lang="es-MX" sz="2400" dirty="0" smtClean="0">
                <a:solidFill>
                  <a:srgbClr val="002060"/>
                </a:solidFill>
              </a:rPr>
              <a:t>M.I. Ricardo Torres Knight- Director de la Facultad de Ingeniería-UACH</a:t>
            </a:r>
          </a:p>
        </p:txBody>
      </p:sp>
    </p:spTree>
    <p:extLst>
      <p:ext uri="{BB962C8B-B14F-4D97-AF65-F5344CB8AC3E}">
        <p14:creationId xmlns:p14="http://schemas.microsoft.com/office/powerpoint/2010/main" xmlns="" val="1311163474"/>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5" name="72 Imagen" descr="Maestria en Nano Cimav-UT.tif"/>
          <p:cNvPicPr>
            <a:picLocks noChangeAspect="1"/>
          </p:cNvPicPr>
          <p:nvPr/>
        </p:nvPicPr>
        <p:blipFill>
          <a:blip r:embed="rId3" cstate="email">
            <a:extLst>
              <a:ext uri="{28A0092B-C50C-407E-A947-70E740481C1C}">
                <a14:useLocalDpi xmlns:a14="http://schemas.microsoft.com/office/drawing/2010/main" xmlns="" val="0"/>
              </a:ext>
            </a:extLst>
          </a:blip>
          <a:srcRect/>
          <a:stretch>
            <a:fillRect/>
          </a:stretch>
        </p:blipFill>
        <p:spPr bwMode="auto">
          <a:xfrm>
            <a:off x="3419475" y="908050"/>
            <a:ext cx="4665663" cy="1263650"/>
          </a:xfrm>
          <a:prstGeom prst="rect">
            <a:avLst/>
          </a:prstGeom>
          <a:noFill/>
          <a:ln w="9525">
            <a:noFill/>
            <a:miter lim="800000"/>
            <a:headEnd/>
            <a:tailEnd/>
          </a:ln>
        </p:spPr>
      </p:pic>
      <p:sp>
        <p:nvSpPr>
          <p:cNvPr id="4" name="Rectangle 3"/>
          <p:cNvSpPr>
            <a:spLocks noChangeArrowheads="1"/>
          </p:cNvSpPr>
          <p:nvPr/>
        </p:nvSpPr>
        <p:spPr bwMode="auto">
          <a:xfrm>
            <a:off x="107950" y="0"/>
            <a:ext cx="1800225" cy="6858000"/>
          </a:xfrm>
          <a:prstGeom prst="rect">
            <a:avLst/>
          </a:prstGeom>
          <a:solidFill>
            <a:srgbClr val="DBEEF4">
              <a:alpha val="58823"/>
            </a:srgbClr>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b="1" dirty="0">
              <a:solidFill>
                <a:schemeClr val="lt1"/>
              </a:solidFill>
              <a:latin typeface="+mn-lt"/>
              <a:ea typeface="+mn-ea"/>
            </a:endParaRPr>
          </a:p>
        </p:txBody>
      </p:sp>
      <p:sp>
        <p:nvSpPr>
          <p:cNvPr id="36867" name="63 Rectángulo"/>
          <p:cNvSpPr>
            <a:spLocks noChangeArrowheads="1"/>
          </p:cNvSpPr>
          <p:nvPr/>
        </p:nvSpPr>
        <p:spPr bwMode="auto">
          <a:xfrm>
            <a:off x="107950" y="873125"/>
            <a:ext cx="1943100" cy="5940425"/>
          </a:xfrm>
          <a:prstGeom prst="rect">
            <a:avLst/>
          </a:prstGeom>
          <a:noFill/>
          <a:ln w="9525">
            <a:noFill/>
            <a:miter lim="800000"/>
            <a:headEnd/>
            <a:tailEnd/>
          </a:ln>
        </p:spPr>
        <p:txBody>
          <a:bodyPr>
            <a:spAutoFit/>
          </a:bodyPr>
          <a:lstStyle/>
          <a:p>
            <a:r>
              <a:rPr lang="es-MX" sz="1000">
                <a:latin typeface="Arial Rounded MT Bold" pitchFamily="34" charset="0"/>
              </a:rPr>
              <a:t>Altamira	</a:t>
            </a:r>
          </a:p>
          <a:p>
            <a:r>
              <a:rPr lang="es-MX" sz="1000">
                <a:latin typeface="Arial Rounded MT Bold" pitchFamily="34" charset="0"/>
              </a:rPr>
              <a:t>Veracruz</a:t>
            </a:r>
          </a:p>
          <a:p>
            <a:r>
              <a:rPr lang="es-MX" sz="1000">
                <a:latin typeface="Arial Rounded MT Bold" pitchFamily="34" charset="0"/>
              </a:rPr>
              <a:t>Chihuahua	</a:t>
            </a:r>
          </a:p>
          <a:p>
            <a:r>
              <a:rPr lang="es-MX" sz="1000">
                <a:latin typeface="Arial Rounded MT Bold" pitchFamily="34" charset="0"/>
              </a:rPr>
              <a:t>Ciudad Juárez	</a:t>
            </a:r>
          </a:p>
          <a:p>
            <a:r>
              <a:rPr lang="es-MX" sz="1000">
                <a:latin typeface="Arial Rounded MT Bold" pitchFamily="34" charset="0"/>
              </a:rPr>
              <a:t>Coahuila	</a:t>
            </a:r>
          </a:p>
          <a:p>
            <a:r>
              <a:rPr lang="es-MX" sz="1000">
                <a:latin typeface="Arial Rounded MT Bold" pitchFamily="34" charset="0"/>
              </a:rPr>
              <a:t>Guerrero	</a:t>
            </a:r>
          </a:p>
          <a:p>
            <a:r>
              <a:rPr lang="es-MX" sz="1000">
                <a:latin typeface="Arial Rounded MT Bold" pitchFamily="34" charset="0"/>
              </a:rPr>
              <a:t>Cuernavaca	</a:t>
            </a:r>
          </a:p>
          <a:p>
            <a:r>
              <a:rPr lang="es-MX" sz="1000">
                <a:latin typeface="Arial Rounded MT Bold" pitchFamily="34" charset="0"/>
              </a:rPr>
              <a:t>Fidel Velázquez (Morelos)</a:t>
            </a:r>
          </a:p>
          <a:p>
            <a:r>
              <a:rPr lang="es-MX" sz="1000">
                <a:latin typeface="Arial Rounded MT Bold" pitchFamily="34" charset="0"/>
              </a:rPr>
              <a:t>Gral. Mariano Escobedo </a:t>
            </a:r>
          </a:p>
          <a:p>
            <a:r>
              <a:rPr lang="es-MX" sz="1000">
                <a:latin typeface="Arial Rounded MT Bold" pitchFamily="34" charset="0"/>
              </a:rPr>
              <a:t>Gutiérrez Zamora      </a:t>
            </a:r>
          </a:p>
          <a:p>
            <a:r>
              <a:rPr lang="es-MX" sz="1000">
                <a:latin typeface="Arial Rounded MT Bold" pitchFamily="34" charset="0"/>
              </a:rPr>
              <a:t>Hermosillo 	</a:t>
            </a:r>
          </a:p>
          <a:p>
            <a:r>
              <a:rPr lang="es-MX" sz="1000">
                <a:latin typeface="Arial Rounded MT Bold" pitchFamily="34" charset="0"/>
              </a:rPr>
              <a:t>Huasteca Hidalguense </a:t>
            </a:r>
          </a:p>
          <a:p>
            <a:r>
              <a:rPr lang="es-MX" sz="1000">
                <a:latin typeface="Arial Rounded MT Bold" pitchFamily="34" charset="0"/>
              </a:rPr>
              <a:t> Huejotzingo </a:t>
            </a:r>
          </a:p>
          <a:p>
            <a:r>
              <a:rPr lang="es-MX" sz="1000">
                <a:latin typeface="Arial Rounded MT Bold" pitchFamily="34" charset="0"/>
              </a:rPr>
              <a:t>Jalisco 	</a:t>
            </a:r>
          </a:p>
          <a:p>
            <a:r>
              <a:rPr lang="es-MX" sz="1000">
                <a:latin typeface="Arial Rounded MT Bold" pitchFamily="34" charset="0"/>
              </a:rPr>
              <a:t>León	</a:t>
            </a:r>
          </a:p>
          <a:p>
            <a:r>
              <a:rPr lang="es-MX" sz="1000">
                <a:latin typeface="Arial Rounded MT Bold" pitchFamily="34" charset="0"/>
              </a:rPr>
              <a:t>Metropolitana (Jalisco) </a:t>
            </a:r>
          </a:p>
          <a:p>
            <a:r>
              <a:rPr lang="es-MX" sz="1000">
                <a:latin typeface="Arial Rounded MT Bold" pitchFamily="34" charset="0"/>
              </a:rPr>
              <a:t>Morelia	</a:t>
            </a:r>
          </a:p>
          <a:p>
            <a:r>
              <a:rPr lang="es-MX" sz="1000">
                <a:latin typeface="Arial Rounded MT Bold" pitchFamily="34" charset="0"/>
              </a:rPr>
              <a:t>Netzahualcóyotl (Edo. Mex)</a:t>
            </a:r>
          </a:p>
          <a:p>
            <a:r>
              <a:rPr lang="es-MX" sz="1000">
                <a:latin typeface="Arial Rounded MT Bold" pitchFamily="34" charset="0"/>
              </a:rPr>
              <a:t>Norte de Aguascalientes</a:t>
            </a:r>
          </a:p>
          <a:p>
            <a:r>
              <a:rPr lang="es-MX" sz="1000">
                <a:latin typeface="Arial Rounded MT Bold" pitchFamily="34" charset="0"/>
              </a:rPr>
              <a:t>Puebla	</a:t>
            </a:r>
          </a:p>
          <a:p>
            <a:r>
              <a:rPr lang="es-MX" sz="1000">
                <a:latin typeface="Arial Rounded MT Bold" pitchFamily="34" charset="0"/>
              </a:rPr>
              <a:t>Querétaro 	</a:t>
            </a:r>
          </a:p>
          <a:p>
            <a:r>
              <a:rPr lang="es-MX" sz="1000">
                <a:latin typeface="Arial Rounded MT Bold" pitchFamily="34" charset="0"/>
              </a:rPr>
              <a:t>San Juan del Río </a:t>
            </a:r>
          </a:p>
          <a:p>
            <a:r>
              <a:rPr lang="es-MX" sz="1000">
                <a:latin typeface="Arial Rounded MT Bold" pitchFamily="34" charset="0"/>
              </a:rPr>
              <a:t>Santa Catarina(NL)</a:t>
            </a:r>
          </a:p>
          <a:p>
            <a:r>
              <a:rPr lang="es-MX" sz="1000">
                <a:latin typeface="Arial Rounded MT Bold" pitchFamily="34" charset="0"/>
              </a:rPr>
              <a:t>Sierra Hidalguense </a:t>
            </a:r>
          </a:p>
          <a:p>
            <a:r>
              <a:rPr lang="es-MX" sz="1000">
                <a:latin typeface="Arial Rounded MT Bold" pitchFamily="34" charset="0"/>
              </a:rPr>
              <a:t>Sur Edo de México </a:t>
            </a:r>
          </a:p>
          <a:p>
            <a:r>
              <a:rPr lang="es-MX" sz="1000">
                <a:latin typeface="Arial Rounded MT Bold" pitchFamily="34" charset="0"/>
              </a:rPr>
              <a:t>Suroeste de Guanajuato </a:t>
            </a:r>
          </a:p>
          <a:p>
            <a:r>
              <a:rPr lang="es-MX" sz="1000">
                <a:latin typeface="Arial Rounded MT Bold" pitchFamily="34" charset="0"/>
              </a:rPr>
              <a:t>Tamaulipas Norte</a:t>
            </a:r>
          </a:p>
          <a:p>
            <a:r>
              <a:rPr lang="es-MX" sz="1000">
                <a:latin typeface="Arial Rounded MT Bold" pitchFamily="34" charset="0"/>
              </a:rPr>
              <a:t>Tabasco 	</a:t>
            </a:r>
          </a:p>
          <a:p>
            <a:r>
              <a:rPr lang="es-MX" sz="1000">
                <a:latin typeface="Arial Rounded MT Bold" pitchFamily="34" charset="0"/>
              </a:rPr>
              <a:t>Tecámac (edo. Mex)</a:t>
            </a:r>
          </a:p>
          <a:p>
            <a:r>
              <a:rPr lang="es-MX" sz="1000">
                <a:latin typeface="Arial Rounded MT Bold" pitchFamily="34" charset="0"/>
              </a:rPr>
              <a:t>Tecamachalco </a:t>
            </a:r>
          </a:p>
          <a:p>
            <a:r>
              <a:rPr lang="es-MX" sz="1000">
                <a:latin typeface="Arial Rounded MT Bold" pitchFamily="34" charset="0"/>
              </a:rPr>
              <a:t>Tijuana	</a:t>
            </a:r>
          </a:p>
          <a:p>
            <a:r>
              <a:rPr lang="es-MX" sz="1000">
                <a:latin typeface="Arial Rounded MT Bold" pitchFamily="34" charset="0"/>
              </a:rPr>
              <a:t>Tlaxcala	</a:t>
            </a:r>
          </a:p>
          <a:p>
            <a:r>
              <a:rPr lang="es-MX" sz="1000">
                <a:latin typeface="Arial Rounded MT Bold" pitchFamily="34" charset="0"/>
              </a:rPr>
              <a:t>Torreón	</a:t>
            </a:r>
          </a:p>
          <a:p>
            <a:r>
              <a:rPr lang="es-MX" sz="1000">
                <a:latin typeface="Arial Rounded MT Bold" pitchFamily="34" charset="0"/>
              </a:rPr>
              <a:t>Tulancingo 	</a:t>
            </a:r>
          </a:p>
          <a:p>
            <a:r>
              <a:rPr lang="es-MX" sz="1000">
                <a:latin typeface="Arial Rounded MT Bold" pitchFamily="34" charset="0"/>
              </a:rPr>
              <a:t>Tula Tepejí	</a:t>
            </a:r>
          </a:p>
          <a:p>
            <a:r>
              <a:rPr lang="es-MX" sz="1000">
                <a:latin typeface="Arial Rounded MT Bold" pitchFamily="34" charset="0"/>
              </a:rPr>
              <a:t>Usumacinta	</a:t>
            </a:r>
          </a:p>
          <a:p>
            <a:r>
              <a:rPr lang="es-MX" sz="1000">
                <a:latin typeface="Arial Rounded MT Bold" pitchFamily="34" charset="0"/>
              </a:rPr>
              <a:t>Valle del Mezquital</a:t>
            </a:r>
          </a:p>
        </p:txBody>
      </p:sp>
      <p:sp>
        <p:nvSpPr>
          <p:cNvPr id="63" name="62 CuadroTexto"/>
          <p:cNvSpPr txBox="1"/>
          <p:nvPr/>
        </p:nvSpPr>
        <p:spPr>
          <a:xfrm>
            <a:off x="6875463" y="3402013"/>
            <a:ext cx="2125662" cy="1076325"/>
          </a:xfrm>
          <a:prstGeom prst="rect">
            <a:avLst/>
          </a:prstGeom>
          <a:noFill/>
        </p:spPr>
        <p:txBody>
          <a:bodyPr>
            <a:spAutoFit/>
          </a:bodyPr>
          <a:lstStyle/>
          <a:p>
            <a:pPr fontAlgn="auto">
              <a:spcBef>
                <a:spcPts val="0"/>
              </a:spcBef>
              <a:spcAft>
                <a:spcPts val="0"/>
              </a:spcAft>
              <a:defRPr/>
            </a:pPr>
            <a:r>
              <a:rPr lang="es-MX" sz="1600" dirty="0">
                <a:solidFill>
                  <a:schemeClr val="tx2">
                    <a:lumMod val="50000"/>
                  </a:schemeClr>
                </a:solidFill>
                <a:latin typeface="Arial Rounded MT Bold" pitchFamily="34" charset="0"/>
              </a:rPr>
              <a:t>41</a:t>
            </a:r>
          </a:p>
          <a:p>
            <a:pPr fontAlgn="auto">
              <a:spcBef>
                <a:spcPts val="0"/>
              </a:spcBef>
              <a:spcAft>
                <a:spcPts val="0"/>
              </a:spcAft>
              <a:defRPr/>
            </a:pPr>
            <a:r>
              <a:rPr lang="es-MX" sz="1600" dirty="0">
                <a:solidFill>
                  <a:schemeClr val="tx2">
                    <a:lumMod val="50000"/>
                  </a:schemeClr>
                </a:solidFill>
                <a:latin typeface="Arial Rounded MT Bold" pitchFamily="34" charset="0"/>
              </a:rPr>
              <a:t>UNIVERSIDADES</a:t>
            </a:r>
          </a:p>
          <a:p>
            <a:pPr fontAlgn="auto">
              <a:spcBef>
                <a:spcPts val="0"/>
              </a:spcBef>
              <a:spcAft>
                <a:spcPts val="0"/>
              </a:spcAft>
              <a:defRPr/>
            </a:pPr>
            <a:r>
              <a:rPr lang="es-MX" sz="1600" dirty="0">
                <a:solidFill>
                  <a:schemeClr val="tx2">
                    <a:lumMod val="50000"/>
                  </a:schemeClr>
                </a:solidFill>
                <a:latin typeface="Arial Rounded MT Bold" pitchFamily="34" charset="0"/>
              </a:rPr>
              <a:t>144</a:t>
            </a:r>
          </a:p>
          <a:p>
            <a:pPr fontAlgn="auto">
              <a:spcBef>
                <a:spcPts val="0"/>
              </a:spcBef>
              <a:spcAft>
                <a:spcPts val="0"/>
              </a:spcAft>
              <a:defRPr/>
            </a:pPr>
            <a:r>
              <a:rPr lang="es-MX" sz="1600" dirty="0">
                <a:solidFill>
                  <a:schemeClr val="tx2">
                    <a:lumMod val="50000"/>
                  </a:schemeClr>
                </a:solidFill>
                <a:latin typeface="Arial Rounded MT Bold" pitchFamily="34" charset="0"/>
              </a:rPr>
              <a:t>DOCENTES</a:t>
            </a:r>
            <a:endParaRPr lang="es-MX" sz="1600" dirty="0">
              <a:solidFill>
                <a:srgbClr val="FFFF66"/>
              </a:solidFill>
              <a:latin typeface="Arial Rounded MT Bold" pitchFamily="34" charset="0"/>
            </a:endParaRPr>
          </a:p>
        </p:txBody>
      </p:sp>
      <p:sp>
        <p:nvSpPr>
          <p:cNvPr id="93" name="Freeform 29"/>
          <p:cNvSpPr>
            <a:spLocks/>
          </p:cNvSpPr>
          <p:nvPr/>
        </p:nvSpPr>
        <p:spPr bwMode="auto">
          <a:xfrm>
            <a:off x="5856288" y="3375025"/>
            <a:ext cx="685800" cy="1403350"/>
          </a:xfrm>
          <a:custGeom>
            <a:avLst/>
            <a:gdLst/>
            <a:ahLst/>
            <a:cxnLst>
              <a:cxn ang="0">
                <a:pos x="423" y="323"/>
              </a:cxn>
              <a:cxn ang="0">
                <a:pos x="381" y="423"/>
              </a:cxn>
              <a:cxn ang="0">
                <a:pos x="361" y="459"/>
              </a:cxn>
              <a:cxn ang="0">
                <a:pos x="350" y="508"/>
              </a:cxn>
              <a:cxn ang="0">
                <a:pos x="351" y="536"/>
              </a:cxn>
              <a:cxn ang="0">
                <a:pos x="347" y="612"/>
              </a:cxn>
              <a:cxn ang="0">
                <a:pos x="359" y="735"/>
              </a:cxn>
              <a:cxn ang="0">
                <a:pos x="362" y="751"/>
              </a:cxn>
              <a:cxn ang="0">
                <a:pos x="365" y="766"/>
              </a:cxn>
              <a:cxn ang="0">
                <a:pos x="360" y="791"/>
              </a:cxn>
              <a:cxn ang="0">
                <a:pos x="358" y="811"/>
              </a:cxn>
              <a:cxn ang="0">
                <a:pos x="347" y="819"/>
              </a:cxn>
              <a:cxn ang="0">
                <a:pos x="341" y="843"/>
              </a:cxn>
              <a:cxn ang="0">
                <a:pos x="354" y="850"/>
              </a:cxn>
              <a:cxn ang="0">
                <a:pos x="359" y="884"/>
              </a:cxn>
              <a:cxn ang="0">
                <a:pos x="348" y="889"/>
              </a:cxn>
              <a:cxn ang="0">
                <a:pos x="322" y="862"/>
              </a:cxn>
              <a:cxn ang="0">
                <a:pos x="309" y="857"/>
              </a:cxn>
              <a:cxn ang="0">
                <a:pos x="290" y="865"/>
              </a:cxn>
              <a:cxn ang="0">
                <a:pos x="274" y="866"/>
              </a:cxn>
              <a:cxn ang="0">
                <a:pos x="262" y="865"/>
              </a:cxn>
              <a:cxn ang="0">
                <a:pos x="166" y="865"/>
              </a:cxn>
              <a:cxn ang="0">
                <a:pos x="130" y="862"/>
              </a:cxn>
              <a:cxn ang="0">
                <a:pos x="99" y="816"/>
              </a:cxn>
              <a:cxn ang="0">
                <a:pos x="92" y="831"/>
              </a:cxn>
              <a:cxn ang="0">
                <a:pos x="15" y="795"/>
              </a:cxn>
              <a:cxn ang="0">
                <a:pos x="31" y="758"/>
              </a:cxn>
              <a:cxn ang="0">
                <a:pos x="5" y="741"/>
              </a:cxn>
              <a:cxn ang="0">
                <a:pos x="7" y="722"/>
              </a:cxn>
              <a:cxn ang="0">
                <a:pos x="10" y="701"/>
              </a:cxn>
              <a:cxn ang="0">
                <a:pos x="29" y="664"/>
              </a:cxn>
              <a:cxn ang="0">
                <a:pos x="44" y="642"/>
              </a:cxn>
              <a:cxn ang="0">
                <a:pos x="68" y="644"/>
              </a:cxn>
              <a:cxn ang="0">
                <a:pos x="96" y="615"/>
              </a:cxn>
              <a:cxn ang="0">
                <a:pos x="91" y="605"/>
              </a:cxn>
              <a:cxn ang="0">
                <a:pos x="73" y="581"/>
              </a:cxn>
              <a:cxn ang="0">
                <a:pos x="77" y="533"/>
              </a:cxn>
              <a:cxn ang="0">
                <a:pos x="62" y="507"/>
              </a:cxn>
              <a:cxn ang="0">
                <a:pos x="85" y="501"/>
              </a:cxn>
              <a:cxn ang="0">
                <a:pos x="102" y="487"/>
              </a:cxn>
              <a:cxn ang="0">
                <a:pos x="135" y="473"/>
              </a:cxn>
              <a:cxn ang="0">
                <a:pos x="137" y="454"/>
              </a:cxn>
              <a:cxn ang="0">
                <a:pos x="145" y="430"/>
              </a:cxn>
              <a:cxn ang="0">
                <a:pos x="169" y="426"/>
              </a:cxn>
              <a:cxn ang="0">
                <a:pos x="243" y="358"/>
              </a:cxn>
              <a:cxn ang="0">
                <a:pos x="218" y="284"/>
              </a:cxn>
              <a:cxn ang="0">
                <a:pos x="190" y="269"/>
              </a:cxn>
              <a:cxn ang="0">
                <a:pos x="172" y="277"/>
              </a:cxn>
              <a:cxn ang="0">
                <a:pos x="134" y="244"/>
              </a:cxn>
              <a:cxn ang="0">
                <a:pos x="113" y="224"/>
              </a:cxn>
              <a:cxn ang="0">
                <a:pos x="97" y="188"/>
              </a:cxn>
              <a:cxn ang="0">
                <a:pos x="66" y="166"/>
              </a:cxn>
              <a:cxn ang="0">
                <a:pos x="71" y="134"/>
              </a:cxn>
              <a:cxn ang="0">
                <a:pos x="63" y="110"/>
              </a:cxn>
              <a:cxn ang="0">
                <a:pos x="61" y="92"/>
              </a:cxn>
              <a:cxn ang="0">
                <a:pos x="31" y="24"/>
              </a:cxn>
              <a:cxn ang="0">
                <a:pos x="90" y="37"/>
              </a:cxn>
              <a:cxn ang="0">
                <a:pos x="138" y="186"/>
              </a:cxn>
              <a:cxn ang="0">
                <a:pos x="208" y="238"/>
              </a:cxn>
              <a:cxn ang="0">
                <a:pos x="270" y="266"/>
              </a:cxn>
              <a:cxn ang="0">
                <a:pos x="398" y="296"/>
              </a:cxn>
            </a:cxnLst>
            <a:rect l="0" t="0" r="r" b="b"/>
            <a:pathLst>
              <a:path w="429" h="895">
                <a:moveTo>
                  <a:pt x="428" y="275"/>
                </a:moveTo>
                <a:lnTo>
                  <a:pt x="424" y="307"/>
                </a:lnTo>
                <a:lnTo>
                  <a:pt x="423" y="314"/>
                </a:lnTo>
                <a:lnTo>
                  <a:pt x="423" y="323"/>
                </a:lnTo>
                <a:lnTo>
                  <a:pt x="416" y="356"/>
                </a:lnTo>
                <a:lnTo>
                  <a:pt x="410" y="365"/>
                </a:lnTo>
                <a:lnTo>
                  <a:pt x="397" y="389"/>
                </a:lnTo>
                <a:lnTo>
                  <a:pt x="381" y="423"/>
                </a:lnTo>
                <a:lnTo>
                  <a:pt x="372" y="451"/>
                </a:lnTo>
                <a:lnTo>
                  <a:pt x="370" y="451"/>
                </a:lnTo>
                <a:lnTo>
                  <a:pt x="362" y="456"/>
                </a:lnTo>
                <a:lnTo>
                  <a:pt x="361" y="459"/>
                </a:lnTo>
                <a:lnTo>
                  <a:pt x="353" y="475"/>
                </a:lnTo>
                <a:lnTo>
                  <a:pt x="353" y="479"/>
                </a:lnTo>
                <a:lnTo>
                  <a:pt x="353" y="491"/>
                </a:lnTo>
                <a:lnTo>
                  <a:pt x="350" y="508"/>
                </a:lnTo>
                <a:lnTo>
                  <a:pt x="347" y="508"/>
                </a:lnTo>
                <a:lnTo>
                  <a:pt x="337" y="519"/>
                </a:lnTo>
                <a:lnTo>
                  <a:pt x="343" y="534"/>
                </a:lnTo>
                <a:lnTo>
                  <a:pt x="351" y="536"/>
                </a:lnTo>
                <a:lnTo>
                  <a:pt x="353" y="551"/>
                </a:lnTo>
                <a:lnTo>
                  <a:pt x="344" y="600"/>
                </a:lnTo>
                <a:lnTo>
                  <a:pt x="344" y="606"/>
                </a:lnTo>
                <a:lnTo>
                  <a:pt x="347" y="612"/>
                </a:lnTo>
                <a:lnTo>
                  <a:pt x="346" y="618"/>
                </a:lnTo>
                <a:lnTo>
                  <a:pt x="349" y="662"/>
                </a:lnTo>
                <a:lnTo>
                  <a:pt x="347" y="668"/>
                </a:lnTo>
                <a:lnTo>
                  <a:pt x="359" y="735"/>
                </a:lnTo>
                <a:lnTo>
                  <a:pt x="360" y="740"/>
                </a:lnTo>
                <a:lnTo>
                  <a:pt x="361" y="744"/>
                </a:lnTo>
                <a:lnTo>
                  <a:pt x="362" y="747"/>
                </a:lnTo>
                <a:lnTo>
                  <a:pt x="362" y="751"/>
                </a:lnTo>
                <a:lnTo>
                  <a:pt x="363" y="755"/>
                </a:lnTo>
                <a:lnTo>
                  <a:pt x="364" y="760"/>
                </a:lnTo>
                <a:lnTo>
                  <a:pt x="363" y="763"/>
                </a:lnTo>
                <a:lnTo>
                  <a:pt x="365" y="766"/>
                </a:lnTo>
                <a:lnTo>
                  <a:pt x="367" y="785"/>
                </a:lnTo>
                <a:lnTo>
                  <a:pt x="365" y="785"/>
                </a:lnTo>
                <a:lnTo>
                  <a:pt x="362" y="785"/>
                </a:lnTo>
                <a:lnTo>
                  <a:pt x="360" y="791"/>
                </a:lnTo>
                <a:lnTo>
                  <a:pt x="359" y="800"/>
                </a:lnTo>
                <a:lnTo>
                  <a:pt x="361" y="803"/>
                </a:lnTo>
                <a:lnTo>
                  <a:pt x="360" y="807"/>
                </a:lnTo>
                <a:lnTo>
                  <a:pt x="358" y="811"/>
                </a:lnTo>
                <a:lnTo>
                  <a:pt x="353" y="811"/>
                </a:lnTo>
                <a:lnTo>
                  <a:pt x="353" y="813"/>
                </a:lnTo>
                <a:lnTo>
                  <a:pt x="350" y="813"/>
                </a:lnTo>
                <a:lnTo>
                  <a:pt x="347" y="819"/>
                </a:lnTo>
                <a:lnTo>
                  <a:pt x="344" y="825"/>
                </a:lnTo>
                <a:lnTo>
                  <a:pt x="347" y="826"/>
                </a:lnTo>
                <a:lnTo>
                  <a:pt x="344" y="831"/>
                </a:lnTo>
                <a:lnTo>
                  <a:pt x="341" y="843"/>
                </a:lnTo>
                <a:lnTo>
                  <a:pt x="347" y="853"/>
                </a:lnTo>
                <a:lnTo>
                  <a:pt x="350" y="853"/>
                </a:lnTo>
                <a:lnTo>
                  <a:pt x="352" y="850"/>
                </a:lnTo>
                <a:lnTo>
                  <a:pt x="354" y="850"/>
                </a:lnTo>
                <a:lnTo>
                  <a:pt x="354" y="860"/>
                </a:lnTo>
                <a:lnTo>
                  <a:pt x="356" y="867"/>
                </a:lnTo>
                <a:lnTo>
                  <a:pt x="357" y="877"/>
                </a:lnTo>
                <a:lnTo>
                  <a:pt x="359" y="884"/>
                </a:lnTo>
                <a:lnTo>
                  <a:pt x="362" y="887"/>
                </a:lnTo>
                <a:lnTo>
                  <a:pt x="363" y="893"/>
                </a:lnTo>
                <a:lnTo>
                  <a:pt x="356" y="894"/>
                </a:lnTo>
                <a:lnTo>
                  <a:pt x="348" y="889"/>
                </a:lnTo>
                <a:lnTo>
                  <a:pt x="335" y="878"/>
                </a:lnTo>
                <a:lnTo>
                  <a:pt x="330" y="872"/>
                </a:lnTo>
                <a:lnTo>
                  <a:pt x="326" y="869"/>
                </a:lnTo>
                <a:lnTo>
                  <a:pt x="322" y="862"/>
                </a:lnTo>
                <a:lnTo>
                  <a:pt x="319" y="860"/>
                </a:lnTo>
                <a:lnTo>
                  <a:pt x="313" y="859"/>
                </a:lnTo>
                <a:lnTo>
                  <a:pt x="311" y="857"/>
                </a:lnTo>
                <a:lnTo>
                  <a:pt x="309" y="857"/>
                </a:lnTo>
                <a:lnTo>
                  <a:pt x="303" y="862"/>
                </a:lnTo>
                <a:lnTo>
                  <a:pt x="301" y="867"/>
                </a:lnTo>
                <a:lnTo>
                  <a:pt x="294" y="866"/>
                </a:lnTo>
                <a:lnTo>
                  <a:pt x="290" y="865"/>
                </a:lnTo>
                <a:lnTo>
                  <a:pt x="282" y="865"/>
                </a:lnTo>
                <a:lnTo>
                  <a:pt x="278" y="866"/>
                </a:lnTo>
                <a:lnTo>
                  <a:pt x="279" y="864"/>
                </a:lnTo>
                <a:lnTo>
                  <a:pt x="274" y="866"/>
                </a:lnTo>
                <a:lnTo>
                  <a:pt x="275" y="864"/>
                </a:lnTo>
                <a:lnTo>
                  <a:pt x="266" y="864"/>
                </a:lnTo>
                <a:lnTo>
                  <a:pt x="264" y="866"/>
                </a:lnTo>
                <a:lnTo>
                  <a:pt x="262" y="865"/>
                </a:lnTo>
                <a:lnTo>
                  <a:pt x="208" y="870"/>
                </a:lnTo>
                <a:lnTo>
                  <a:pt x="209" y="866"/>
                </a:lnTo>
                <a:lnTo>
                  <a:pt x="187" y="871"/>
                </a:lnTo>
                <a:lnTo>
                  <a:pt x="166" y="865"/>
                </a:lnTo>
                <a:lnTo>
                  <a:pt x="158" y="868"/>
                </a:lnTo>
                <a:lnTo>
                  <a:pt x="148" y="865"/>
                </a:lnTo>
                <a:lnTo>
                  <a:pt x="139" y="865"/>
                </a:lnTo>
                <a:lnTo>
                  <a:pt x="130" y="862"/>
                </a:lnTo>
                <a:lnTo>
                  <a:pt x="125" y="853"/>
                </a:lnTo>
                <a:lnTo>
                  <a:pt x="123" y="841"/>
                </a:lnTo>
                <a:lnTo>
                  <a:pt x="117" y="827"/>
                </a:lnTo>
                <a:lnTo>
                  <a:pt x="99" y="816"/>
                </a:lnTo>
                <a:lnTo>
                  <a:pt x="90" y="815"/>
                </a:lnTo>
                <a:lnTo>
                  <a:pt x="90" y="818"/>
                </a:lnTo>
                <a:lnTo>
                  <a:pt x="93" y="825"/>
                </a:lnTo>
                <a:lnTo>
                  <a:pt x="92" y="831"/>
                </a:lnTo>
                <a:lnTo>
                  <a:pt x="40" y="810"/>
                </a:lnTo>
                <a:lnTo>
                  <a:pt x="19" y="804"/>
                </a:lnTo>
                <a:lnTo>
                  <a:pt x="18" y="801"/>
                </a:lnTo>
                <a:lnTo>
                  <a:pt x="15" y="795"/>
                </a:lnTo>
                <a:lnTo>
                  <a:pt x="19" y="778"/>
                </a:lnTo>
                <a:lnTo>
                  <a:pt x="27" y="776"/>
                </a:lnTo>
                <a:lnTo>
                  <a:pt x="29" y="774"/>
                </a:lnTo>
                <a:lnTo>
                  <a:pt x="31" y="758"/>
                </a:lnTo>
                <a:lnTo>
                  <a:pt x="19" y="748"/>
                </a:lnTo>
                <a:lnTo>
                  <a:pt x="19" y="742"/>
                </a:lnTo>
                <a:lnTo>
                  <a:pt x="16" y="739"/>
                </a:lnTo>
                <a:lnTo>
                  <a:pt x="5" y="741"/>
                </a:lnTo>
                <a:lnTo>
                  <a:pt x="3" y="739"/>
                </a:lnTo>
                <a:lnTo>
                  <a:pt x="1" y="735"/>
                </a:lnTo>
                <a:lnTo>
                  <a:pt x="0" y="730"/>
                </a:lnTo>
                <a:lnTo>
                  <a:pt x="7" y="722"/>
                </a:lnTo>
                <a:lnTo>
                  <a:pt x="5" y="713"/>
                </a:lnTo>
                <a:lnTo>
                  <a:pt x="1" y="709"/>
                </a:lnTo>
                <a:lnTo>
                  <a:pt x="4" y="704"/>
                </a:lnTo>
                <a:lnTo>
                  <a:pt x="10" y="701"/>
                </a:lnTo>
                <a:lnTo>
                  <a:pt x="22" y="706"/>
                </a:lnTo>
                <a:lnTo>
                  <a:pt x="25" y="705"/>
                </a:lnTo>
                <a:lnTo>
                  <a:pt x="28" y="702"/>
                </a:lnTo>
                <a:lnTo>
                  <a:pt x="29" y="664"/>
                </a:lnTo>
                <a:lnTo>
                  <a:pt x="36" y="646"/>
                </a:lnTo>
                <a:lnTo>
                  <a:pt x="38" y="644"/>
                </a:lnTo>
                <a:lnTo>
                  <a:pt x="43" y="641"/>
                </a:lnTo>
                <a:lnTo>
                  <a:pt x="44" y="642"/>
                </a:lnTo>
                <a:lnTo>
                  <a:pt x="50" y="641"/>
                </a:lnTo>
                <a:lnTo>
                  <a:pt x="53" y="640"/>
                </a:lnTo>
                <a:lnTo>
                  <a:pt x="56" y="640"/>
                </a:lnTo>
                <a:lnTo>
                  <a:pt x="68" y="644"/>
                </a:lnTo>
                <a:lnTo>
                  <a:pt x="72" y="644"/>
                </a:lnTo>
                <a:lnTo>
                  <a:pt x="78" y="635"/>
                </a:lnTo>
                <a:lnTo>
                  <a:pt x="94" y="634"/>
                </a:lnTo>
                <a:lnTo>
                  <a:pt x="96" y="615"/>
                </a:lnTo>
                <a:lnTo>
                  <a:pt x="100" y="613"/>
                </a:lnTo>
                <a:lnTo>
                  <a:pt x="98" y="611"/>
                </a:lnTo>
                <a:lnTo>
                  <a:pt x="95" y="610"/>
                </a:lnTo>
                <a:lnTo>
                  <a:pt x="91" y="605"/>
                </a:lnTo>
                <a:lnTo>
                  <a:pt x="81" y="596"/>
                </a:lnTo>
                <a:lnTo>
                  <a:pt x="79" y="594"/>
                </a:lnTo>
                <a:lnTo>
                  <a:pt x="75" y="593"/>
                </a:lnTo>
                <a:lnTo>
                  <a:pt x="73" y="581"/>
                </a:lnTo>
                <a:lnTo>
                  <a:pt x="72" y="564"/>
                </a:lnTo>
                <a:lnTo>
                  <a:pt x="78" y="550"/>
                </a:lnTo>
                <a:lnTo>
                  <a:pt x="82" y="542"/>
                </a:lnTo>
                <a:lnTo>
                  <a:pt x="77" y="533"/>
                </a:lnTo>
                <a:lnTo>
                  <a:pt x="74" y="519"/>
                </a:lnTo>
                <a:lnTo>
                  <a:pt x="62" y="517"/>
                </a:lnTo>
                <a:lnTo>
                  <a:pt x="60" y="516"/>
                </a:lnTo>
                <a:lnTo>
                  <a:pt x="62" y="507"/>
                </a:lnTo>
                <a:lnTo>
                  <a:pt x="74" y="501"/>
                </a:lnTo>
                <a:lnTo>
                  <a:pt x="80" y="501"/>
                </a:lnTo>
                <a:lnTo>
                  <a:pt x="80" y="503"/>
                </a:lnTo>
                <a:lnTo>
                  <a:pt x="85" y="501"/>
                </a:lnTo>
                <a:lnTo>
                  <a:pt x="90" y="497"/>
                </a:lnTo>
                <a:lnTo>
                  <a:pt x="91" y="491"/>
                </a:lnTo>
                <a:lnTo>
                  <a:pt x="94" y="488"/>
                </a:lnTo>
                <a:lnTo>
                  <a:pt x="102" y="487"/>
                </a:lnTo>
                <a:lnTo>
                  <a:pt x="110" y="479"/>
                </a:lnTo>
                <a:lnTo>
                  <a:pt x="116" y="475"/>
                </a:lnTo>
                <a:lnTo>
                  <a:pt x="126" y="473"/>
                </a:lnTo>
                <a:lnTo>
                  <a:pt x="135" y="473"/>
                </a:lnTo>
                <a:lnTo>
                  <a:pt x="137" y="470"/>
                </a:lnTo>
                <a:lnTo>
                  <a:pt x="136" y="468"/>
                </a:lnTo>
                <a:lnTo>
                  <a:pt x="135" y="459"/>
                </a:lnTo>
                <a:lnTo>
                  <a:pt x="137" y="454"/>
                </a:lnTo>
                <a:lnTo>
                  <a:pt x="136" y="448"/>
                </a:lnTo>
                <a:lnTo>
                  <a:pt x="137" y="441"/>
                </a:lnTo>
                <a:lnTo>
                  <a:pt x="144" y="436"/>
                </a:lnTo>
                <a:lnTo>
                  <a:pt x="145" y="430"/>
                </a:lnTo>
                <a:lnTo>
                  <a:pt x="148" y="429"/>
                </a:lnTo>
                <a:lnTo>
                  <a:pt x="155" y="429"/>
                </a:lnTo>
                <a:lnTo>
                  <a:pt x="161" y="432"/>
                </a:lnTo>
                <a:lnTo>
                  <a:pt x="169" y="426"/>
                </a:lnTo>
                <a:lnTo>
                  <a:pt x="172" y="426"/>
                </a:lnTo>
                <a:lnTo>
                  <a:pt x="210" y="395"/>
                </a:lnTo>
                <a:lnTo>
                  <a:pt x="243" y="369"/>
                </a:lnTo>
                <a:lnTo>
                  <a:pt x="243" y="358"/>
                </a:lnTo>
                <a:lnTo>
                  <a:pt x="221" y="358"/>
                </a:lnTo>
                <a:lnTo>
                  <a:pt x="221" y="344"/>
                </a:lnTo>
                <a:lnTo>
                  <a:pt x="219" y="334"/>
                </a:lnTo>
                <a:lnTo>
                  <a:pt x="218" y="284"/>
                </a:lnTo>
                <a:lnTo>
                  <a:pt x="217" y="273"/>
                </a:lnTo>
                <a:lnTo>
                  <a:pt x="208" y="270"/>
                </a:lnTo>
                <a:lnTo>
                  <a:pt x="194" y="269"/>
                </a:lnTo>
                <a:lnTo>
                  <a:pt x="190" y="269"/>
                </a:lnTo>
                <a:lnTo>
                  <a:pt x="182" y="272"/>
                </a:lnTo>
                <a:lnTo>
                  <a:pt x="181" y="275"/>
                </a:lnTo>
                <a:lnTo>
                  <a:pt x="175" y="279"/>
                </a:lnTo>
                <a:lnTo>
                  <a:pt x="172" y="277"/>
                </a:lnTo>
                <a:lnTo>
                  <a:pt x="163" y="263"/>
                </a:lnTo>
                <a:lnTo>
                  <a:pt x="152" y="262"/>
                </a:lnTo>
                <a:lnTo>
                  <a:pt x="139" y="264"/>
                </a:lnTo>
                <a:lnTo>
                  <a:pt x="134" y="244"/>
                </a:lnTo>
                <a:lnTo>
                  <a:pt x="130" y="242"/>
                </a:lnTo>
                <a:lnTo>
                  <a:pt x="120" y="230"/>
                </a:lnTo>
                <a:lnTo>
                  <a:pt x="117" y="228"/>
                </a:lnTo>
                <a:lnTo>
                  <a:pt x="113" y="224"/>
                </a:lnTo>
                <a:lnTo>
                  <a:pt x="105" y="223"/>
                </a:lnTo>
                <a:lnTo>
                  <a:pt x="103" y="210"/>
                </a:lnTo>
                <a:lnTo>
                  <a:pt x="104" y="193"/>
                </a:lnTo>
                <a:lnTo>
                  <a:pt x="97" y="188"/>
                </a:lnTo>
                <a:lnTo>
                  <a:pt x="100" y="175"/>
                </a:lnTo>
                <a:lnTo>
                  <a:pt x="79" y="168"/>
                </a:lnTo>
                <a:lnTo>
                  <a:pt x="70" y="168"/>
                </a:lnTo>
                <a:lnTo>
                  <a:pt x="66" y="166"/>
                </a:lnTo>
                <a:lnTo>
                  <a:pt x="68" y="148"/>
                </a:lnTo>
                <a:lnTo>
                  <a:pt x="74" y="140"/>
                </a:lnTo>
                <a:lnTo>
                  <a:pt x="74" y="136"/>
                </a:lnTo>
                <a:lnTo>
                  <a:pt x="71" y="134"/>
                </a:lnTo>
                <a:lnTo>
                  <a:pt x="68" y="130"/>
                </a:lnTo>
                <a:lnTo>
                  <a:pt x="55" y="125"/>
                </a:lnTo>
                <a:lnTo>
                  <a:pt x="56" y="117"/>
                </a:lnTo>
                <a:lnTo>
                  <a:pt x="63" y="110"/>
                </a:lnTo>
                <a:lnTo>
                  <a:pt x="65" y="99"/>
                </a:lnTo>
                <a:lnTo>
                  <a:pt x="63" y="97"/>
                </a:lnTo>
                <a:lnTo>
                  <a:pt x="64" y="95"/>
                </a:lnTo>
                <a:lnTo>
                  <a:pt x="61" y="92"/>
                </a:lnTo>
                <a:lnTo>
                  <a:pt x="53" y="72"/>
                </a:lnTo>
                <a:lnTo>
                  <a:pt x="50" y="45"/>
                </a:lnTo>
                <a:lnTo>
                  <a:pt x="37" y="37"/>
                </a:lnTo>
                <a:lnTo>
                  <a:pt x="31" y="24"/>
                </a:lnTo>
                <a:lnTo>
                  <a:pt x="51" y="0"/>
                </a:lnTo>
                <a:lnTo>
                  <a:pt x="54" y="4"/>
                </a:lnTo>
                <a:lnTo>
                  <a:pt x="72" y="14"/>
                </a:lnTo>
                <a:lnTo>
                  <a:pt x="90" y="37"/>
                </a:lnTo>
                <a:lnTo>
                  <a:pt x="96" y="75"/>
                </a:lnTo>
                <a:lnTo>
                  <a:pt x="104" y="117"/>
                </a:lnTo>
                <a:lnTo>
                  <a:pt x="123" y="143"/>
                </a:lnTo>
                <a:lnTo>
                  <a:pt x="138" y="186"/>
                </a:lnTo>
                <a:lnTo>
                  <a:pt x="162" y="215"/>
                </a:lnTo>
                <a:lnTo>
                  <a:pt x="198" y="225"/>
                </a:lnTo>
                <a:lnTo>
                  <a:pt x="197" y="229"/>
                </a:lnTo>
                <a:lnTo>
                  <a:pt x="208" y="238"/>
                </a:lnTo>
                <a:lnTo>
                  <a:pt x="221" y="236"/>
                </a:lnTo>
                <a:lnTo>
                  <a:pt x="259" y="257"/>
                </a:lnTo>
                <a:lnTo>
                  <a:pt x="265" y="257"/>
                </a:lnTo>
                <a:lnTo>
                  <a:pt x="270" y="266"/>
                </a:lnTo>
                <a:lnTo>
                  <a:pt x="325" y="266"/>
                </a:lnTo>
                <a:lnTo>
                  <a:pt x="360" y="276"/>
                </a:lnTo>
                <a:lnTo>
                  <a:pt x="377" y="293"/>
                </a:lnTo>
                <a:lnTo>
                  <a:pt x="398" y="296"/>
                </a:lnTo>
                <a:lnTo>
                  <a:pt x="428" y="275"/>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4" name="Freeform 3"/>
          <p:cNvSpPr>
            <a:spLocks/>
          </p:cNvSpPr>
          <p:nvPr/>
        </p:nvSpPr>
        <p:spPr bwMode="auto">
          <a:xfrm>
            <a:off x="6107113" y="5140325"/>
            <a:ext cx="546100" cy="731838"/>
          </a:xfrm>
          <a:custGeom>
            <a:avLst/>
            <a:gdLst/>
            <a:ahLst/>
            <a:cxnLst>
              <a:cxn ang="0">
                <a:pos x="18" y="384"/>
              </a:cxn>
              <a:cxn ang="0">
                <a:pos x="40" y="368"/>
              </a:cxn>
              <a:cxn ang="0">
                <a:pos x="58" y="364"/>
              </a:cxn>
              <a:cxn ang="0">
                <a:pos x="62" y="348"/>
              </a:cxn>
              <a:cxn ang="0">
                <a:pos x="64" y="336"/>
              </a:cxn>
              <a:cxn ang="0">
                <a:pos x="65" y="316"/>
              </a:cxn>
              <a:cxn ang="0">
                <a:pos x="69" y="294"/>
              </a:cxn>
              <a:cxn ang="0">
                <a:pos x="73" y="249"/>
              </a:cxn>
              <a:cxn ang="0">
                <a:pos x="92" y="213"/>
              </a:cxn>
              <a:cxn ang="0">
                <a:pos x="106" y="235"/>
              </a:cxn>
              <a:cxn ang="0">
                <a:pos x="131" y="261"/>
              </a:cxn>
              <a:cxn ang="0">
                <a:pos x="156" y="257"/>
              </a:cxn>
              <a:cxn ang="0">
                <a:pos x="175" y="261"/>
              </a:cxn>
              <a:cxn ang="0">
                <a:pos x="188" y="245"/>
              </a:cxn>
              <a:cxn ang="0">
                <a:pos x="214" y="244"/>
              </a:cxn>
              <a:cxn ang="0">
                <a:pos x="206" y="229"/>
              </a:cxn>
              <a:cxn ang="0">
                <a:pos x="186" y="217"/>
              </a:cxn>
              <a:cxn ang="0">
                <a:pos x="176" y="200"/>
              </a:cxn>
              <a:cxn ang="0">
                <a:pos x="157" y="189"/>
              </a:cxn>
              <a:cxn ang="0">
                <a:pos x="142" y="175"/>
              </a:cxn>
              <a:cxn ang="0">
                <a:pos x="153" y="124"/>
              </a:cxn>
              <a:cxn ang="0">
                <a:pos x="146" y="93"/>
              </a:cxn>
              <a:cxn ang="0">
                <a:pos x="154" y="84"/>
              </a:cxn>
              <a:cxn ang="0">
                <a:pos x="188" y="50"/>
              </a:cxn>
              <a:cxn ang="0">
                <a:pos x="191" y="14"/>
              </a:cxn>
              <a:cxn ang="0">
                <a:pos x="217" y="3"/>
              </a:cxn>
              <a:cxn ang="0">
                <a:pos x="229" y="31"/>
              </a:cxn>
              <a:cxn ang="0">
                <a:pos x="251" y="55"/>
              </a:cxn>
              <a:cxn ang="0">
                <a:pos x="229" y="61"/>
              </a:cxn>
              <a:cxn ang="0">
                <a:pos x="229" y="116"/>
              </a:cxn>
              <a:cxn ang="0">
                <a:pos x="247" y="124"/>
              </a:cxn>
              <a:cxn ang="0">
                <a:pos x="266" y="105"/>
              </a:cxn>
              <a:cxn ang="0">
                <a:pos x="280" y="113"/>
              </a:cxn>
              <a:cxn ang="0">
                <a:pos x="302" y="131"/>
              </a:cxn>
              <a:cxn ang="0">
                <a:pos x="284" y="152"/>
              </a:cxn>
              <a:cxn ang="0">
                <a:pos x="267" y="200"/>
              </a:cxn>
              <a:cxn ang="0">
                <a:pos x="261" y="217"/>
              </a:cxn>
              <a:cxn ang="0">
                <a:pos x="264" y="235"/>
              </a:cxn>
              <a:cxn ang="0">
                <a:pos x="288" y="245"/>
              </a:cxn>
              <a:cxn ang="0">
                <a:pos x="317" y="255"/>
              </a:cxn>
              <a:cxn ang="0">
                <a:pos x="285" y="273"/>
              </a:cxn>
              <a:cxn ang="0">
                <a:pos x="269" y="312"/>
              </a:cxn>
              <a:cxn ang="0">
                <a:pos x="254" y="329"/>
              </a:cxn>
              <a:cxn ang="0">
                <a:pos x="276" y="349"/>
              </a:cxn>
              <a:cxn ang="0">
                <a:pos x="288" y="371"/>
              </a:cxn>
              <a:cxn ang="0">
                <a:pos x="308" y="379"/>
              </a:cxn>
              <a:cxn ang="0">
                <a:pos x="335" y="385"/>
              </a:cxn>
              <a:cxn ang="0">
                <a:pos x="325" y="408"/>
              </a:cxn>
              <a:cxn ang="0">
                <a:pos x="294" y="422"/>
              </a:cxn>
              <a:cxn ang="0">
                <a:pos x="265" y="419"/>
              </a:cxn>
              <a:cxn ang="0">
                <a:pos x="237" y="438"/>
              </a:cxn>
              <a:cxn ang="0">
                <a:pos x="229" y="436"/>
              </a:cxn>
              <a:cxn ang="0">
                <a:pos x="207" y="416"/>
              </a:cxn>
              <a:cxn ang="0">
                <a:pos x="187" y="405"/>
              </a:cxn>
              <a:cxn ang="0">
                <a:pos x="182" y="443"/>
              </a:cxn>
              <a:cxn ang="0">
                <a:pos x="162" y="451"/>
              </a:cxn>
              <a:cxn ang="0">
                <a:pos x="128" y="446"/>
              </a:cxn>
              <a:cxn ang="0">
                <a:pos x="110" y="459"/>
              </a:cxn>
              <a:cxn ang="0">
                <a:pos x="96" y="456"/>
              </a:cxn>
              <a:cxn ang="0">
                <a:pos x="65" y="446"/>
              </a:cxn>
              <a:cxn ang="0">
                <a:pos x="37" y="423"/>
              </a:cxn>
              <a:cxn ang="0">
                <a:pos x="13" y="406"/>
              </a:cxn>
            </a:cxnLst>
            <a:rect l="0" t="0" r="r" b="b"/>
            <a:pathLst>
              <a:path w="341" h="466">
                <a:moveTo>
                  <a:pt x="0" y="393"/>
                </a:moveTo>
                <a:lnTo>
                  <a:pt x="4" y="391"/>
                </a:lnTo>
                <a:lnTo>
                  <a:pt x="5" y="389"/>
                </a:lnTo>
                <a:lnTo>
                  <a:pt x="12" y="385"/>
                </a:lnTo>
                <a:lnTo>
                  <a:pt x="16" y="385"/>
                </a:lnTo>
                <a:lnTo>
                  <a:pt x="18" y="384"/>
                </a:lnTo>
                <a:lnTo>
                  <a:pt x="20" y="383"/>
                </a:lnTo>
                <a:lnTo>
                  <a:pt x="21" y="377"/>
                </a:lnTo>
                <a:lnTo>
                  <a:pt x="29" y="376"/>
                </a:lnTo>
                <a:lnTo>
                  <a:pt x="35" y="371"/>
                </a:lnTo>
                <a:lnTo>
                  <a:pt x="37" y="367"/>
                </a:lnTo>
                <a:lnTo>
                  <a:pt x="40" y="368"/>
                </a:lnTo>
                <a:lnTo>
                  <a:pt x="42" y="370"/>
                </a:lnTo>
                <a:lnTo>
                  <a:pt x="46" y="371"/>
                </a:lnTo>
                <a:lnTo>
                  <a:pt x="50" y="377"/>
                </a:lnTo>
                <a:lnTo>
                  <a:pt x="52" y="379"/>
                </a:lnTo>
                <a:lnTo>
                  <a:pt x="57" y="375"/>
                </a:lnTo>
                <a:lnTo>
                  <a:pt x="58" y="364"/>
                </a:lnTo>
                <a:lnTo>
                  <a:pt x="58" y="361"/>
                </a:lnTo>
                <a:lnTo>
                  <a:pt x="58" y="356"/>
                </a:lnTo>
                <a:lnTo>
                  <a:pt x="59" y="350"/>
                </a:lnTo>
                <a:lnTo>
                  <a:pt x="58" y="349"/>
                </a:lnTo>
                <a:lnTo>
                  <a:pt x="59" y="347"/>
                </a:lnTo>
                <a:lnTo>
                  <a:pt x="62" y="348"/>
                </a:lnTo>
                <a:lnTo>
                  <a:pt x="64" y="347"/>
                </a:lnTo>
                <a:lnTo>
                  <a:pt x="67" y="347"/>
                </a:lnTo>
                <a:lnTo>
                  <a:pt x="68" y="344"/>
                </a:lnTo>
                <a:lnTo>
                  <a:pt x="68" y="342"/>
                </a:lnTo>
                <a:lnTo>
                  <a:pt x="66" y="340"/>
                </a:lnTo>
                <a:lnTo>
                  <a:pt x="64" y="336"/>
                </a:lnTo>
                <a:lnTo>
                  <a:pt x="62" y="334"/>
                </a:lnTo>
                <a:lnTo>
                  <a:pt x="61" y="334"/>
                </a:lnTo>
                <a:lnTo>
                  <a:pt x="58" y="332"/>
                </a:lnTo>
                <a:lnTo>
                  <a:pt x="59" y="325"/>
                </a:lnTo>
                <a:lnTo>
                  <a:pt x="67" y="319"/>
                </a:lnTo>
                <a:lnTo>
                  <a:pt x="65" y="316"/>
                </a:lnTo>
                <a:lnTo>
                  <a:pt x="64" y="315"/>
                </a:lnTo>
                <a:lnTo>
                  <a:pt x="69" y="311"/>
                </a:lnTo>
                <a:lnTo>
                  <a:pt x="70" y="310"/>
                </a:lnTo>
                <a:lnTo>
                  <a:pt x="70" y="308"/>
                </a:lnTo>
                <a:lnTo>
                  <a:pt x="70" y="302"/>
                </a:lnTo>
                <a:lnTo>
                  <a:pt x="69" y="294"/>
                </a:lnTo>
                <a:lnTo>
                  <a:pt x="70" y="289"/>
                </a:lnTo>
                <a:lnTo>
                  <a:pt x="71" y="279"/>
                </a:lnTo>
                <a:lnTo>
                  <a:pt x="69" y="266"/>
                </a:lnTo>
                <a:lnTo>
                  <a:pt x="71" y="260"/>
                </a:lnTo>
                <a:lnTo>
                  <a:pt x="73" y="258"/>
                </a:lnTo>
                <a:lnTo>
                  <a:pt x="73" y="249"/>
                </a:lnTo>
                <a:lnTo>
                  <a:pt x="72" y="243"/>
                </a:lnTo>
                <a:lnTo>
                  <a:pt x="73" y="235"/>
                </a:lnTo>
                <a:lnTo>
                  <a:pt x="72" y="226"/>
                </a:lnTo>
                <a:lnTo>
                  <a:pt x="72" y="214"/>
                </a:lnTo>
                <a:lnTo>
                  <a:pt x="83" y="217"/>
                </a:lnTo>
                <a:lnTo>
                  <a:pt x="92" y="213"/>
                </a:lnTo>
                <a:lnTo>
                  <a:pt x="94" y="214"/>
                </a:lnTo>
                <a:lnTo>
                  <a:pt x="95" y="217"/>
                </a:lnTo>
                <a:lnTo>
                  <a:pt x="98" y="220"/>
                </a:lnTo>
                <a:lnTo>
                  <a:pt x="99" y="222"/>
                </a:lnTo>
                <a:lnTo>
                  <a:pt x="104" y="232"/>
                </a:lnTo>
                <a:lnTo>
                  <a:pt x="106" y="235"/>
                </a:lnTo>
                <a:lnTo>
                  <a:pt x="109" y="238"/>
                </a:lnTo>
                <a:lnTo>
                  <a:pt x="110" y="240"/>
                </a:lnTo>
                <a:lnTo>
                  <a:pt x="112" y="245"/>
                </a:lnTo>
                <a:lnTo>
                  <a:pt x="119" y="253"/>
                </a:lnTo>
                <a:lnTo>
                  <a:pt x="120" y="255"/>
                </a:lnTo>
                <a:lnTo>
                  <a:pt x="131" y="261"/>
                </a:lnTo>
                <a:lnTo>
                  <a:pt x="135" y="262"/>
                </a:lnTo>
                <a:lnTo>
                  <a:pt x="137" y="263"/>
                </a:lnTo>
                <a:lnTo>
                  <a:pt x="138" y="266"/>
                </a:lnTo>
                <a:lnTo>
                  <a:pt x="147" y="267"/>
                </a:lnTo>
                <a:lnTo>
                  <a:pt x="156" y="260"/>
                </a:lnTo>
                <a:lnTo>
                  <a:pt x="156" y="257"/>
                </a:lnTo>
                <a:lnTo>
                  <a:pt x="158" y="255"/>
                </a:lnTo>
                <a:lnTo>
                  <a:pt x="166" y="251"/>
                </a:lnTo>
                <a:lnTo>
                  <a:pt x="168" y="252"/>
                </a:lnTo>
                <a:lnTo>
                  <a:pt x="169" y="255"/>
                </a:lnTo>
                <a:lnTo>
                  <a:pt x="174" y="258"/>
                </a:lnTo>
                <a:lnTo>
                  <a:pt x="175" y="261"/>
                </a:lnTo>
                <a:lnTo>
                  <a:pt x="179" y="260"/>
                </a:lnTo>
                <a:lnTo>
                  <a:pt x="181" y="259"/>
                </a:lnTo>
                <a:lnTo>
                  <a:pt x="184" y="254"/>
                </a:lnTo>
                <a:lnTo>
                  <a:pt x="188" y="253"/>
                </a:lnTo>
                <a:lnTo>
                  <a:pt x="187" y="249"/>
                </a:lnTo>
                <a:lnTo>
                  <a:pt x="188" y="245"/>
                </a:lnTo>
                <a:lnTo>
                  <a:pt x="192" y="244"/>
                </a:lnTo>
                <a:lnTo>
                  <a:pt x="196" y="242"/>
                </a:lnTo>
                <a:lnTo>
                  <a:pt x="202" y="244"/>
                </a:lnTo>
                <a:lnTo>
                  <a:pt x="205" y="244"/>
                </a:lnTo>
                <a:lnTo>
                  <a:pt x="211" y="245"/>
                </a:lnTo>
                <a:lnTo>
                  <a:pt x="214" y="244"/>
                </a:lnTo>
                <a:lnTo>
                  <a:pt x="218" y="237"/>
                </a:lnTo>
                <a:lnTo>
                  <a:pt x="217" y="232"/>
                </a:lnTo>
                <a:lnTo>
                  <a:pt x="217" y="231"/>
                </a:lnTo>
                <a:lnTo>
                  <a:pt x="213" y="229"/>
                </a:lnTo>
                <a:lnTo>
                  <a:pt x="209" y="231"/>
                </a:lnTo>
                <a:lnTo>
                  <a:pt x="206" y="229"/>
                </a:lnTo>
                <a:lnTo>
                  <a:pt x="205" y="223"/>
                </a:lnTo>
                <a:lnTo>
                  <a:pt x="203" y="218"/>
                </a:lnTo>
                <a:lnTo>
                  <a:pt x="200" y="217"/>
                </a:lnTo>
                <a:lnTo>
                  <a:pt x="196" y="216"/>
                </a:lnTo>
                <a:lnTo>
                  <a:pt x="191" y="217"/>
                </a:lnTo>
                <a:lnTo>
                  <a:pt x="186" y="217"/>
                </a:lnTo>
                <a:lnTo>
                  <a:pt x="184" y="217"/>
                </a:lnTo>
                <a:lnTo>
                  <a:pt x="184" y="212"/>
                </a:lnTo>
                <a:lnTo>
                  <a:pt x="182" y="209"/>
                </a:lnTo>
                <a:lnTo>
                  <a:pt x="184" y="203"/>
                </a:lnTo>
                <a:lnTo>
                  <a:pt x="181" y="200"/>
                </a:lnTo>
                <a:lnTo>
                  <a:pt x="176" y="200"/>
                </a:lnTo>
                <a:lnTo>
                  <a:pt x="175" y="197"/>
                </a:lnTo>
                <a:lnTo>
                  <a:pt x="170" y="193"/>
                </a:lnTo>
                <a:lnTo>
                  <a:pt x="166" y="193"/>
                </a:lnTo>
                <a:lnTo>
                  <a:pt x="165" y="191"/>
                </a:lnTo>
                <a:lnTo>
                  <a:pt x="160" y="186"/>
                </a:lnTo>
                <a:lnTo>
                  <a:pt x="157" y="189"/>
                </a:lnTo>
                <a:lnTo>
                  <a:pt x="153" y="188"/>
                </a:lnTo>
                <a:lnTo>
                  <a:pt x="151" y="186"/>
                </a:lnTo>
                <a:lnTo>
                  <a:pt x="148" y="185"/>
                </a:lnTo>
                <a:lnTo>
                  <a:pt x="143" y="185"/>
                </a:lnTo>
                <a:lnTo>
                  <a:pt x="139" y="183"/>
                </a:lnTo>
                <a:lnTo>
                  <a:pt x="142" y="175"/>
                </a:lnTo>
                <a:lnTo>
                  <a:pt x="140" y="167"/>
                </a:lnTo>
                <a:lnTo>
                  <a:pt x="139" y="159"/>
                </a:lnTo>
                <a:lnTo>
                  <a:pt x="142" y="148"/>
                </a:lnTo>
                <a:lnTo>
                  <a:pt x="150" y="138"/>
                </a:lnTo>
                <a:lnTo>
                  <a:pt x="153" y="131"/>
                </a:lnTo>
                <a:lnTo>
                  <a:pt x="153" y="124"/>
                </a:lnTo>
                <a:lnTo>
                  <a:pt x="154" y="120"/>
                </a:lnTo>
                <a:lnTo>
                  <a:pt x="156" y="118"/>
                </a:lnTo>
                <a:lnTo>
                  <a:pt x="159" y="113"/>
                </a:lnTo>
                <a:lnTo>
                  <a:pt x="157" y="102"/>
                </a:lnTo>
                <a:lnTo>
                  <a:pt x="147" y="96"/>
                </a:lnTo>
                <a:lnTo>
                  <a:pt x="146" y="93"/>
                </a:lnTo>
                <a:lnTo>
                  <a:pt x="138" y="87"/>
                </a:lnTo>
                <a:lnTo>
                  <a:pt x="138" y="84"/>
                </a:lnTo>
                <a:lnTo>
                  <a:pt x="142" y="81"/>
                </a:lnTo>
                <a:lnTo>
                  <a:pt x="147" y="82"/>
                </a:lnTo>
                <a:lnTo>
                  <a:pt x="149" y="83"/>
                </a:lnTo>
                <a:lnTo>
                  <a:pt x="154" y="84"/>
                </a:lnTo>
                <a:lnTo>
                  <a:pt x="157" y="83"/>
                </a:lnTo>
                <a:lnTo>
                  <a:pt x="159" y="81"/>
                </a:lnTo>
                <a:lnTo>
                  <a:pt x="164" y="70"/>
                </a:lnTo>
                <a:lnTo>
                  <a:pt x="169" y="65"/>
                </a:lnTo>
                <a:lnTo>
                  <a:pt x="183" y="56"/>
                </a:lnTo>
                <a:lnTo>
                  <a:pt x="188" y="50"/>
                </a:lnTo>
                <a:lnTo>
                  <a:pt x="187" y="40"/>
                </a:lnTo>
                <a:lnTo>
                  <a:pt x="190" y="35"/>
                </a:lnTo>
                <a:lnTo>
                  <a:pt x="194" y="25"/>
                </a:lnTo>
                <a:lnTo>
                  <a:pt x="190" y="20"/>
                </a:lnTo>
                <a:lnTo>
                  <a:pt x="189" y="16"/>
                </a:lnTo>
                <a:lnTo>
                  <a:pt x="191" y="14"/>
                </a:lnTo>
                <a:lnTo>
                  <a:pt x="202" y="13"/>
                </a:lnTo>
                <a:lnTo>
                  <a:pt x="204" y="10"/>
                </a:lnTo>
                <a:lnTo>
                  <a:pt x="203" y="3"/>
                </a:lnTo>
                <a:lnTo>
                  <a:pt x="205" y="3"/>
                </a:lnTo>
                <a:lnTo>
                  <a:pt x="208" y="2"/>
                </a:lnTo>
                <a:lnTo>
                  <a:pt x="217" y="3"/>
                </a:lnTo>
                <a:lnTo>
                  <a:pt x="219" y="0"/>
                </a:lnTo>
                <a:lnTo>
                  <a:pt x="223" y="0"/>
                </a:lnTo>
                <a:lnTo>
                  <a:pt x="226" y="10"/>
                </a:lnTo>
                <a:lnTo>
                  <a:pt x="223" y="25"/>
                </a:lnTo>
                <a:lnTo>
                  <a:pt x="226" y="28"/>
                </a:lnTo>
                <a:lnTo>
                  <a:pt x="229" y="31"/>
                </a:lnTo>
                <a:lnTo>
                  <a:pt x="232" y="37"/>
                </a:lnTo>
                <a:lnTo>
                  <a:pt x="236" y="38"/>
                </a:lnTo>
                <a:lnTo>
                  <a:pt x="239" y="37"/>
                </a:lnTo>
                <a:lnTo>
                  <a:pt x="243" y="41"/>
                </a:lnTo>
                <a:lnTo>
                  <a:pt x="251" y="46"/>
                </a:lnTo>
                <a:lnTo>
                  <a:pt x="251" y="55"/>
                </a:lnTo>
                <a:lnTo>
                  <a:pt x="247" y="58"/>
                </a:lnTo>
                <a:lnTo>
                  <a:pt x="239" y="61"/>
                </a:lnTo>
                <a:lnTo>
                  <a:pt x="234" y="66"/>
                </a:lnTo>
                <a:lnTo>
                  <a:pt x="232" y="65"/>
                </a:lnTo>
                <a:lnTo>
                  <a:pt x="231" y="62"/>
                </a:lnTo>
                <a:lnTo>
                  <a:pt x="229" y="61"/>
                </a:lnTo>
                <a:lnTo>
                  <a:pt x="226" y="62"/>
                </a:lnTo>
                <a:lnTo>
                  <a:pt x="220" y="67"/>
                </a:lnTo>
                <a:lnTo>
                  <a:pt x="217" y="107"/>
                </a:lnTo>
                <a:lnTo>
                  <a:pt x="223" y="112"/>
                </a:lnTo>
                <a:lnTo>
                  <a:pt x="226" y="115"/>
                </a:lnTo>
                <a:lnTo>
                  <a:pt x="229" y="116"/>
                </a:lnTo>
                <a:lnTo>
                  <a:pt x="236" y="115"/>
                </a:lnTo>
                <a:lnTo>
                  <a:pt x="236" y="120"/>
                </a:lnTo>
                <a:lnTo>
                  <a:pt x="239" y="127"/>
                </a:lnTo>
                <a:lnTo>
                  <a:pt x="241" y="127"/>
                </a:lnTo>
                <a:lnTo>
                  <a:pt x="245" y="126"/>
                </a:lnTo>
                <a:lnTo>
                  <a:pt x="247" y="124"/>
                </a:lnTo>
                <a:lnTo>
                  <a:pt x="251" y="119"/>
                </a:lnTo>
                <a:lnTo>
                  <a:pt x="256" y="116"/>
                </a:lnTo>
                <a:lnTo>
                  <a:pt x="258" y="112"/>
                </a:lnTo>
                <a:lnTo>
                  <a:pt x="260" y="105"/>
                </a:lnTo>
                <a:lnTo>
                  <a:pt x="265" y="104"/>
                </a:lnTo>
                <a:lnTo>
                  <a:pt x="266" y="105"/>
                </a:lnTo>
                <a:lnTo>
                  <a:pt x="267" y="105"/>
                </a:lnTo>
                <a:lnTo>
                  <a:pt x="269" y="105"/>
                </a:lnTo>
                <a:lnTo>
                  <a:pt x="272" y="105"/>
                </a:lnTo>
                <a:lnTo>
                  <a:pt x="275" y="106"/>
                </a:lnTo>
                <a:lnTo>
                  <a:pt x="277" y="111"/>
                </a:lnTo>
                <a:lnTo>
                  <a:pt x="280" y="113"/>
                </a:lnTo>
                <a:lnTo>
                  <a:pt x="300" y="123"/>
                </a:lnTo>
                <a:lnTo>
                  <a:pt x="305" y="124"/>
                </a:lnTo>
                <a:lnTo>
                  <a:pt x="307" y="123"/>
                </a:lnTo>
                <a:lnTo>
                  <a:pt x="306" y="130"/>
                </a:lnTo>
                <a:lnTo>
                  <a:pt x="303" y="130"/>
                </a:lnTo>
                <a:lnTo>
                  <a:pt x="302" y="131"/>
                </a:lnTo>
                <a:lnTo>
                  <a:pt x="299" y="136"/>
                </a:lnTo>
                <a:lnTo>
                  <a:pt x="297" y="137"/>
                </a:lnTo>
                <a:lnTo>
                  <a:pt x="292" y="142"/>
                </a:lnTo>
                <a:lnTo>
                  <a:pt x="291" y="147"/>
                </a:lnTo>
                <a:lnTo>
                  <a:pt x="288" y="147"/>
                </a:lnTo>
                <a:lnTo>
                  <a:pt x="284" y="152"/>
                </a:lnTo>
                <a:lnTo>
                  <a:pt x="284" y="155"/>
                </a:lnTo>
                <a:lnTo>
                  <a:pt x="278" y="165"/>
                </a:lnTo>
                <a:lnTo>
                  <a:pt x="275" y="178"/>
                </a:lnTo>
                <a:lnTo>
                  <a:pt x="273" y="185"/>
                </a:lnTo>
                <a:lnTo>
                  <a:pt x="266" y="195"/>
                </a:lnTo>
                <a:lnTo>
                  <a:pt x="267" y="200"/>
                </a:lnTo>
                <a:lnTo>
                  <a:pt x="266" y="202"/>
                </a:lnTo>
                <a:lnTo>
                  <a:pt x="263" y="203"/>
                </a:lnTo>
                <a:lnTo>
                  <a:pt x="259" y="209"/>
                </a:lnTo>
                <a:lnTo>
                  <a:pt x="258" y="212"/>
                </a:lnTo>
                <a:lnTo>
                  <a:pt x="259" y="214"/>
                </a:lnTo>
                <a:lnTo>
                  <a:pt x="261" y="217"/>
                </a:lnTo>
                <a:lnTo>
                  <a:pt x="266" y="221"/>
                </a:lnTo>
                <a:lnTo>
                  <a:pt x="266" y="224"/>
                </a:lnTo>
                <a:lnTo>
                  <a:pt x="262" y="229"/>
                </a:lnTo>
                <a:lnTo>
                  <a:pt x="261" y="232"/>
                </a:lnTo>
                <a:lnTo>
                  <a:pt x="263" y="234"/>
                </a:lnTo>
                <a:lnTo>
                  <a:pt x="264" y="235"/>
                </a:lnTo>
                <a:lnTo>
                  <a:pt x="272" y="239"/>
                </a:lnTo>
                <a:lnTo>
                  <a:pt x="274" y="239"/>
                </a:lnTo>
                <a:lnTo>
                  <a:pt x="275" y="241"/>
                </a:lnTo>
                <a:lnTo>
                  <a:pt x="280" y="244"/>
                </a:lnTo>
                <a:lnTo>
                  <a:pt x="286" y="245"/>
                </a:lnTo>
                <a:lnTo>
                  <a:pt x="288" y="245"/>
                </a:lnTo>
                <a:lnTo>
                  <a:pt x="294" y="249"/>
                </a:lnTo>
                <a:lnTo>
                  <a:pt x="302" y="250"/>
                </a:lnTo>
                <a:lnTo>
                  <a:pt x="309" y="251"/>
                </a:lnTo>
                <a:lnTo>
                  <a:pt x="314" y="252"/>
                </a:lnTo>
                <a:lnTo>
                  <a:pt x="315" y="254"/>
                </a:lnTo>
                <a:lnTo>
                  <a:pt x="317" y="255"/>
                </a:lnTo>
                <a:lnTo>
                  <a:pt x="315" y="261"/>
                </a:lnTo>
                <a:lnTo>
                  <a:pt x="312" y="266"/>
                </a:lnTo>
                <a:lnTo>
                  <a:pt x="306" y="269"/>
                </a:lnTo>
                <a:lnTo>
                  <a:pt x="293" y="272"/>
                </a:lnTo>
                <a:lnTo>
                  <a:pt x="288" y="270"/>
                </a:lnTo>
                <a:lnTo>
                  <a:pt x="285" y="273"/>
                </a:lnTo>
                <a:lnTo>
                  <a:pt x="278" y="274"/>
                </a:lnTo>
                <a:lnTo>
                  <a:pt x="277" y="273"/>
                </a:lnTo>
                <a:lnTo>
                  <a:pt x="275" y="274"/>
                </a:lnTo>
                <a:lnTo>
                  <a:pt x="274" y="279"/>
                </a:lnTo>
                <a:lnTo>
                  <a:pt x="272" y="308"/>
                </a:lnTo>
                <a:lnTo>
                  <a:pt x="269" y="312"/>
                </a:lnTo>
                <a:lnTo>
                  <a:pt x="267" y="313"/>
                </a:lnTo>
                <a:lnTo>
                  <a:pt x="263" y="316"/>
                </a:lnTo>
                <a:lnTo>
                  <a:pt x="260" y="323"/>
                </a:lnTo>
                <a:lnTo>
                  <a:pt x="257" y="324"/>
                </a:lnTo>
                <a:lnTo>
                  <a:pt x="256" y="327"/>
                </a:lnTo>
                <a:lnTo>
                  <a:pt x="254" y="329"/>
                </a:lnTo>
                <a:lnTo>
                  <a:pt x="255" y="341"/>
                </a:lnTo>
                <a:lnTo>
                  <a:pt x="260" y="346"/>
                </a:lnTo>
                <a:lnTo>
                  <a:pt x="263" y="347"/>
                </a:lnTo>
                <a:lnTo>
                  <a:pt x="269" y="347"/>
                </a:lnTo>
                <a:lnTo>
                  <a:pt x="272" y="350"/>
                </a:lnTo>
                <a:lnTo>
                  <a:pt x="276" y="349"/>
                </a:lnTo>
                <a:lnTo>
                  <a:pt x="283" y="351"/>
                </a:lnTo>
                <a:lnTo>
                  <a:pt x="286" y="355"/>
                </a:lnTo>
                <a:lnTo>
                  <a:pt x="287" y="356"/>
                </a:lnTo>
                <a:lnTo>
                  <a:pt x="285" y="363"/>
                </a:lnTo>
                <a:lnTo>
                  <a:pt x="286" y="367"/>
                </a:lnTo>
                <a:lnTo>
                  <a:pt x="288" y="371"/>
                </a:lnTo>
                <a:lnTo>
                  <a:pt x="292" y="382"/>
                </a:lnTo>
                <a:lnTo>
                  <a:pt x="301" y="383"/>
                </a:lnTo>
                <a:lnTo>
                  <a:pt x="303" y="380"/>
                </a:lnTo>
                <a:lnTo>
                  <a:pt x="304" y="380"/>
                </a:lnTo>
                <a:lnTo>
                  <a:pt x="306" y="378"/>
                </a:lnTo>
                <a:lnTo>
                  <a:pt x="308" y="379"/>
                </a:lnTo>
                <a:lnTo>
                  <a:pt x="312" y="379"/>
                </a:lnTo>
                <a:lnTo>
                  <a:pt x="317" y="378"/>
                </a:lnTo>
                <a:lnTo>
                  <a:pt x="324" y="374"/>
                </a:lnTo>
                <a:lnTo>
                  <a:pt x="329" y="373"/>
                </a:lnTo>
                <a:lnTo>
                  <a:pt x="331" y="376"/>
                </a:lnTo>
                <a:lnTo>
                  <a:pt x="335" y="385"/>
                </a:lnTo>
                <a:lnTo>
                  <a:pt x="337" y="387"/>
                </a:lnTo>
                <a:lnTo>
                  <a:pt x="340" y="390"/>
                </a:lnTo>
                <a:lnTo>
                  <a:pt x="334" y="402"/>
                </a:lnTo>
                <a:lnTo>
                  <a:pt x="332" y="403"/>
                </a:lnTo>
                <a:lnTo>
                  <a:pt x="330" y="405"/>
                </a:lnTo>
                <a:lnTo>
                  <a:pt x="325" y="408"/>
                </a:lnTo>
                <a:lnTo>
                  <a:pt x="323" y="407"/>
                </a:lnTo>
                <a:lnTo>
                  <a:pt x="315" y="408"/>
                </a:lnTo>
                <a:lnTo>
                  <a:pt x="308" y="413"/>
                </a:lnTo>
                <a:lnTo>
                  <a:pt x="302" y="418"/>
                </a:lnTo>
                <a:lnTo>
                  <a:pt x="298" y="422"/>
                </a:lnTo>
                <a:lnTo>
                  <a:pt x="294" y="422"/>
                </a:lnTo>
                <a:lnTo>
                  <a:pt x="289" y="421"/>
                </a:lnTo>
                <a:lnTo>
                  <a:pt x="283" y="417"/>
                </a:lnTo>
                <a:lnTo>
                  <a:pt x="280" y="416"/>
                </a:lnTo>
                <a:lnTo>
                  <a:pt x="274" y="417"/>
                </a:lnTo>
                <a:lnTo>
                  <a:pt x="272" y="418"/>
                </a:lnTo>
                <a:lnTo>
                  <a:pt x="265" y="419"/>
                </a:lnTo>
                <a:lnTo>
                  <a:pt x="260" y="422"/>
                </a:lnTo>
                <a:lnTo>
                  <a:pt x="255" y="424"/>
                </a:lnTo>
                <a:lnTo>
                  <a:pt x="249" y="429"/>
                </a:lnTo>
                <a:lnTo>
                  <a:pt x="246" y="430"/>
                </a:lnTo>
                <a:lnTo>
                  <a:pt x="242" y="433"/>
                </a:lnTo>
                <a:lnTo>
                  <a:pt x="237" y="438"/>
                </a:lnTo>
                <a:lnTo>
                  <a:pt x="236" y="442"/>
                </a:lnTo>
                <a:lnTo>
                  <a:pt x="236" y="449"/>
                </a:lnTo>
                <a:lnTo>
                  <a:pt x="233" y="449"/>
                </a:lnTo>
                <a:lnTo>
                  <a:pt x="232" y="444"/>
                </a:lnTo>
                <a:lnTo>
                  <a:pt x="234" y="442"/>
                </a:lnTo>
                <a:lnTo>
                  <a:pt x="229" y="436"/>
                </a:lnTo>
                <a:lnTo>
                  <a:pt x="229" y="439"/>
                </a:lnTo>
                <a:lnTo>
                  <a:pt x="229" y="443"/>
                </a:lnTo>
                <a:lnTo>
                  <a:pt x="226" y="443"/>
                </a:lnTo>
                <a:lnTo>
                  <a:pt x="222" y="440"/>
                </a:lnTo>
                <a:lnTo>
                  <a:pt x="217" y="427"/>
                </a:lnTo>
                <a:lnTo>
                  <a:pt x="207" y="416"/>
                </a:lnTo>
                <a:lnTo>
                  <a:pt x="209" y="400"/>
                </a:lnTo>
                <a:lnTo>
                  <a:pt x="208" y="398"/>
                </a:lnTo>
                <a:lnTo>
                  <a:pt x="205" y="396"/>
                </a:lnTo>
                <a:lnTo>
                  <a:pt x="194" y="398"/>
                </a:lnTo>
                <a:lnTo>
                  <a:pt x="190" y="399"/>
                </a:lnTo>
                <a:lnTo>
                  <a:pt x="187" y="405"/>
                </a:lnTo>
                <a:lnTo>
                  <a:pt x="180" y="408"/>
                </a:lnTo>
                <a:lnTo>
                  <a:pt x="171" y="427"/>
                </a:lnTo>
                <a:lnTo>
                  <a:pt x="174" y="430"/>
                </a:lnTo>
                <a:lnTo>
                  <a:pt x="176" y="438"/>
                </a:lnTo>
                <a:lnTo>
                  <a:pt x="180" y="440"/>
                </a:lnTo>
                <a:lnTo>
                  <a:pt x="182" y="443"/>
                </a:lnTo>
                <a:lnTo>
                  <a:pt x="184" y="446"/>
                </a:lnTo>
                <a:lnTo>
                  <a:pt x="183" y="449"/>
                </a:lnTo>
                <a:lnTo>
                  <a:pt x="174" y="455"/>
                </a:lnTo>
                <a:lnTo>
                  <a:pt x="169" y="455"/>
                </a:lnTo>
                <a:lnTo>
                  <a:pt x="167" y="457"/>
                </a:lnTo>
                <a:lnTo>
                  <a:pt x="162" y="451"/>
                </a:lnTo>
                <a:lnTo>
                  <a:pt x="160" y="449"/>
                </a:lnTo>
                <a:lnTo>
                  <a:pt x="150" y="450"/>
                </a:lnTo>
                <a:lnTo>
                  <a:pt x="144" y="449"/>
                </a:lnTo>
                <a:lnTo>
                  <a:pt x="138" y="444"/>
                </a:lnTo>
                <a:lnTo>
                  <a:pt x="135" y="446"/>
                </a:lnTo>
                <a:lnTo>
                  <a:pt x="128" y="446"/>
                </a:lnTo>
                <a:lnTo>
                  <a:pt x="124" y="445"/>
                </a:lnTo>
                <a:lnTo>
                  <a:pt x="121" y="443"/>
                </a:lnTo>
                <a:lnTo>
                  <a:pt x="116" y="449"/>
                </a:lnTo>
                <a:lnTo>
                  <a:pt x="115" y="463"/>
                </a:lnTo>
                <a:lnTo>
                  <a:pt x="113" y="465"/>
                </a:lnTo>
                <a:lnTo>
                  <a:pt x="110" y="459"/>
                </a:lnTo>
                <a:lnTo>
                  <a:pt x="108" y="458"/>
                </a:lnTo>
                <a:lnTo>
                  <a:pt x="109" y="454"/>
                </a:lnTo>
                <a:lnTo>
                  <a:pt x="106" y="452"/>
                </a:lnTo>
                <a:lnTo>
                  <a:pt x="103" y="458"/>
                </a:lnTo>
                <a:lnTo>
                  <a:pt x="100" y="460"/>
                </a:lnTo>
                <a:lnTo>
                  <a:pt x="96" y="456"/>
                </a:lnTo>
                <a:lnTo>
                  <a:pt x="95" y="458"/>
                </a:lnTo>
                <a:lnTo>
                  <a:pt x="91" y="459"/>
                </a:lnTo>
                <a:lnTo>
                  <a:pt x="87" y="457"/>
                </a:lnTo>
                <a:lnTo>
                  <a:pt x="79" y="449"/>
                </a:lnTo>
                <a:lnTo>
                  <a:pt x="75" y="446"/>
                </a:lnTo>
                <a:lnTo>
                  <a:pt x="65" y="446"/>
                </a:lnTo>
                <a:lnTo>
                  <a:pt x="59" y="446"/>
                </a:lnTo>
                <a:lnTo>
                  <a:pt x="56" y="442"/>
                </a:lnTo>
                <a:lnTo>
                  <a:pt x="44" y="434"/>
                </a:lnTo>
                <a:lnTo>
                  <a:pt x="43" y="429"/>
                </a:lnTo>
                <a:lnTo>
                  <a:pt x="40" y="427"/>
                </a:lnTo>
                <a:lnTo>
                  <a:pt x="37" y="423"/>
                </a:lnTo>
                <a:lnTo>
                  <a:pt x="27" y="421"/>
                </a:lnTo>
                <a:lnTo>
                  <a:pt x="23" y="418"/>
                </a:lnTo>
                <a:lnTo>
                  <a:pt x="21" y="410"/>
                </a:lnTo>
                <a:lnTo>
                  <a:pt x="20" y="408"/>
                </a:lnTo>
                <a:lnTo>
                  <a:pt x="17" y="406"/>
                </a:lnTo>
                <a:lnTo>
                  <a:pt x="13" y="406"/>
                </a:lnTo>
                <a:lnTo>
                  <a:pt x="0" y="393"/>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5" name="Freeform 4"/>
          <p:cNvSpPr>
            <a:spLocks/>
          </p:cNvSpPr>
          <p:nvPr/>
        </p:nvSpPr>
        <p:spPr bwMode="auto">
          <a:xfrm>
            <a:off x="5414963" y="5637213"/>
            <a:ext cx="900112" cy="611187"/>
          </a:xfrm>
          <a:custGeom>
            <a:avLst/>
            <a:gdLst/>
            <a:ahLst/>
            <a:cxnLst>
              <a:cxn ang="0">
                <a:pos x="19" y="100"/>
              </a:cxn>
              <a:cxn ang="0">
                <a:pos x="33" y="97"/>
              </a:cxn>
              <a:cxn ang="0">
                <a:pos x="39" y="73"/>
              </a:cxn>
              <a:cxn ang="0">
                <a:pos x="59" y="38"/>
              </a:cxn>
              <a:cxn ang="0">
                <a:pos x="82" y="47"/>
              </a:cxn>
              <a:cxn ang="0">
                <a:pos x="97" y="61"/>
              </a:cxn>
              <a:cxn ang="0">
                <a:pos x="123" y="57"/>
              </a:cxn>
              <a:cxn ang="0">
                <a:pos x="174" y="67"/>
              </a:cxn>
              <a:cxn ang="0">
                <a:pos x="188" y="74"/>
              </a:cxn>
              <a:cxn ang="0">
                <a:pos x="203" y="77"/>
              </a:cxn>
              <a:cxn ang="0">
                <a:pos x="225" y="83"/>
              </a:cxn>
              <a:cxn ang="0">
                <a:pos x="214" y="53"/>
              </a:cxn>
              <a:cxn ang="0">
                <a:pos x="211" y="35"/>
              </a:cxn>
              <a:cxn ang="0">
                <a:pos x="208" y="24"/>
              </a:cxn>
              <a:cxn ang="0">
                <a:pos x="210" y="5"/>
              </a:cxn>
              <a:cxn ang="0">
                <a:pos x="220" y="13"/>
              </a:cxn>
              <a:cxn ang="0">
                <a:pos x="237" y="7"/>
              </a:cxn>
              <a:cxn ang="0">
                <a:pos x="245" y="6"/>
              </a:cxn>
              <a:cxn ang="0">
                <a:pos x="265" y="25"/>
              </a:cxn>
              <a:cxn ang="0">
                <a:pos x="260" y="41"/>
              </a:cxn>
              <a:cxn ang="0">
                <a:pos x="250" y="57"/>
              </a:cxn>
              <a:cxn ang="0">
                <a:pos x="268" y="60"/>
              </a:cxn>
              <a:cxn ang="0">
                <a:pos x="289" y="56"/>
              </a:cxn>
              <a:cxn ang="0">
                <a:pos x="317" y="40"/>
              </a:cxn>
              <a:cxn ang="0">
                <a:pos x="332" y="34"/>
              </a:cxn>
              <a:cxn ang="0">
                <a:pos x="342" y="30"/>
              </a:cxn>
              <a:cxn ang="0">
                <a:pos x="353" y="10"/>
              </a:cxn>
              <a:cxn ang="0">
                <a:pos x="364" y="16"/>
              </a:cxn>
              <a:cxn ang="0">
                <a:pos x="383" y="54"/>
              </a:cxn>
              <a:cxn ang="0">
                <a:pos x="406" y="44"/>
              </a:cxn>
              <a:cxn ang="0">
                <a:pos x="421" y="64"/>
              </a:cxn>
              <a:cxn ang="0">
                <a:pos x="442" y="88"/>
              </a:cxn>
              <a:cxn ang="0">
                <a:pos x="462" y="105"/>
              </a:cxn>
              <a:cxn ang="0">
                <a:pos x="484" y="128"/>
              </a:cxn>
              <a:cxn ang="0">
                <a:pos x="516" y="141"/>
              </a:cxn>
              <a:cxn ang="0">
                <a:pos x="515" y="199"/>
              </a:cxn>
              <a:cxn ang="0">
                <a:pos x="538" y="270"/>
              </a:cxn>
              <a:cxn ang="0">
                <a:pos x="560" y="284"/>
              </a:cxn>
              <a:cxn ang="0">
                <a:pos x="550" y="323"/>
              </a:cxn>
              <a:cxn ang="0">
                <a:pos x="533" y="338"/>
              </a:cxn>
              <a:cxn ang="0">
                <a:pos x="526" y="356"/>
              </a:cxn>
              <a:cxn ang="0">
                <a:pos x="503" y="370"/>
              </a:cxn>
              <a:cxn ang="0">
                <a:pos x="492" y="378"/>
              </a:cxn>
              <a:cxn ang="0">
                <a:pos x="482" y="368"/>
              </a:cxn>
              <a:cxn ang="0">
                <a:pos x="463" y="360"/>
              </a:cxn>
              <a:cxn ang="0">
                <a:pos x="443" y="356"/>
              </a:cxn>
              <a:cxn ang="0">
                <a:pos x="400" y="350"/>
              </a:cxn>
              <a:cxn ang="0">
                <a:pos x="354" y="339"/>
              </a:cxn>
              <a:cxn ang="0">
                <a:pos x="315" y="325"/>
              </a:cxn>
              <a:cxn ang="0">
                <a:pos x="302" y="319"/>
              </a:cxn>
              <a:cxn ang="0">
                <a:pos x="281" y="303"/>
              </a:cxn>
              <a:cxn ang="0">
                <a:pos x="241" y="289"/>
              </a:cxn>
              <a:cxn ang="0">
                <a:pos x="169" y="262"/>
              </a:cxn>
              <a:cxn ang="0">
                <a:pos x="132" y="249"/>
              </a:cxn>
              <a:cxn ang="0">
                <a:pos x="125" y="239"/>
              </a:cxn>
              <a:cxn ang="0">
                <a:pos x="88" y="214"/>
              </a:cxn>
              <a:cxn ang="0">
                <a:pos x="67" y="203"/>
              </a:cxn>
              <a:cxn ang="0">
                <a:pos x="55" y="189"/>
              </a:cxn>
              <a:cxn ang="0">
                <a:pos x="49" y="189"/>
              </a:cxn>
              <a:cxn ang="0">
                <a:pos x="47" y="189"/>
              </a:cxn>
              <a:cxn ang="0">
                <a:pos x="34" y="182"/>
              </a:cxn>
              <a:cxn ang="0">
                <a:pos x="18" y="155"/>
              </a:cxn>
              <a:cxn ang="0">
                <a:pos x="0" y="134"/>
              </a:cxn>
            </a:cxnLst>
            <a:rect l="0" t="0" r="r" b="b"/>
            <a:pathLst>
              <a:path w="562" h="388">
                <a:moveTo>
                  <a:pt x="0" y="134"/>
                </a:moveTo>
                <a:lnTo>
                  <a:pt x="4" y="123"/>
                </a:lnTo>
                <a:lnTo>
                  <a:pt x="4" y="100"/>
                </a:lnTo>
                <a:lnTo>
                  <a:pt x="14" y="97"/>
                </a:lnTo>
                <a:lnTo>
                  <a:pt x="19" y="100"/>
                </a:lnTo>
                <a:lnTo>
                  <a:pt x="23" y="100"/>
                </a:lnTo>
                <a:lnTo>
                  <a:pt x="21" y="97"/>
                </a:lnTo>
                <a:lnTo>
                  <a:pt x="23" y="97"/>
                </a:lnTo>
                <a:lnTo>
                  <a:pt x="28" y="100"/>
                </a:lnTo>
                <a:lnTo>
                  <a:pt x="33" y="97"/>
                </a:lnTo>
                <a:lnTo>
                  <a:pt x="33" y="95"/>
                </a:lnTo>
                <a:lnTo>
                  <a:pt x="39" y="93"/>
                </a:lnTo>
                <a:lnTo>
                  <a:pt x="40" y="90"/>
                </a:lnTo>
                <a:lnTo>
                  <a:pt x="42" y="84"/>
                </a:lnTo>
                <a:lnTo>
                  <a:pt x="39" y="73"/>
                </a:lnTo>
                <a:lnTo>
                  <a:pt x="38" y="69"/>
                </a:lnTo>
                <a:lnTo>
                  <a:pt x="38" y="51"/>
                </a:lnTo>
                <a:lnTo>
                  <a:pt x="41" y="44"/>
                </a:lnTo>
                <a:lnTo>
                  <a:pt x="55" y="38"/>
                </a:lnTo>
                <a:lnTo>
                  <a:pt x="59" y="38"/>
                </a:lnTo>
                <a:lnTo>
                  <a:pt x="64" y="39"/>
                </a:lnTo>
                <a:lnTo>
                  <a:pt x="67" y="41"/>
                </a:lnTo>
                <a:lnTo>
                  <a:pt x="76" y="40"/>
                </a:lnTo>
                <a:lnTo>
                  <a:pt x="79" y="43"/>
                </a:lnTo>
                <a:lnTo>
                  <a:pt x="82" y="47"/>
                </a:lnTo>
                <a:lnTo>
                  <a:pt x="83" y="50"/>
                </a:lnTo>
                <a:lnTo>
                  <a:pt x="91" y="57"/>
                </a:lnTo>
                <a:lnTo>
                  <a:pt x="93" y="60"/>
                </a:lnTo>
                <a:lnTo>
                  <a:pt x="94" y="60"/>
                </a:lnTo>
                <a:lnTo>
                  <a:pt x="97" y="61"/>
                </a:lnTo>
                <a:lnTo>
                  <a:pt x="103" y="61"/>
                </a:lnTo>
                <a:lnTo>
                  <a:pt x="105" y="60"/>
                </a:lnTo>
                <a:lnTo>
                  <a:pt x="107" y="61"/>
                </a:lnTo>
                <a:lnTo>
                  <a:pt x="118" y="60"/>
                </a:lnTo>
                <a:lnTo>
                  <a:pt x="123" y="57"/>
                </a:lnTo>
                <a:lnTo>
                  <a:pt x="141" y="58"/>
                </a:lnTo>
                <a:lnTo>
                  <a:pt x="150" y="60"/>
                </a:lnTo>
                <a:lnTo>
                  <a:pt x="163" y="65"/>
                </a:lnTo>
                <a:lnTo>
                  <a:pt x="171" y="66"/>
                </a:lnTo>
                <a:lnTo>
                  <a:pt x="174" y="67"/>
                </a:lnTo>
                <a:lnTo>
                  <a:pt x="177" y="66"/>
                </a:lnTo>
                <a:lnTo>
                  <a:pt x="181" y="66"/>
                </a:lnTo>
                <a:lnTo>
                  <a:pt x="180" y="72"/>
                </a:lnTo>
                <a:lnTo>
                  <a:pt x="188" y="76"/>
                </a:lnTo>
                <a:lnTo>
                  <a:pt x="188" y="74"/>
                </a:lnTo>
                <a:lnTo>
                  <a:pt x="190" y="73"/>
                </a:lnTo>
                <a:lnTo>
                  <a:pt x="193" y="74"/>
                </a:lnTo>
                <a:lnTo>
                  <a:pt x="195" y="73"/>
                </a:lnTo>
                <a:lnTo>
                  <a:pt x="201" y="75"/>
                </a:lnTo>
                <a:lnTo>
                  <a:pt x="203" y="77"/>
                </a:lnTo>
                <a:lnTo>
                  <a:pt x="211" y="78"/>
                </a:lnTo>
                <a:lnTo>
                  <a:pt x="210" y="84"/>
                </a:lnTo>
                <a:lnTo>
                  <a:pt x="211" y="87"/>
                </a:lnTo>
                <a:lnTo>
                  <a:pt x="217" y="87"/>
                </a:lnTo>
                <a:lnTo>
                  <a:pt x="225" y="83"/>
                </a:lnTo>
                <a:lnTo>
                  <a:pt x="226" y="81"/>
                </a:lnTo>
                <a:lnTo>
                  <a:pt x="226" y="78"/>
                </a:lnTo>
                <a:lnTo>
                  <a:pt x="223" y="76"/>
                </a:lnTo>
                <a:lnTo>
                  <a:pt x="217" y="71"/>
                </a:lnTo>
                <a:lnTo>
                  <a:pt x="214" y="53"/>
                </a:lnTo>
                <a:lnTo>
                  <a:pt x="214" y="49"/>
                </a:lnTo>
                <a:lnTo>
                  <a:pt x="213" y="46"/>
                </a:lnTo>
                <a:lnTo>
                  <a:pt x="211" y="40"/>
                </a:lnTo>
                <a:lnTo>
                  <a:pt x="210" y="38"/>
                </a:lnTo>
                <a:lnTo>
                  <a:pt x="211" y="35"/>
                </a:lnTo>
                <a:lnTo>
                  <a:pt x="211" y="34"/>
                </a:lnTo>
                <a:lnTo>
                  <a:pt x="211" y="31"/>
                </a:lnTo>
                <a:lnTo>
                  <a:pt x="208" y="30"/>
                </a:lnTo>
                <a:lnTo>
                  <a:pt x="207" y="26"/>
                </a:lnTo>
                <a:lnTo>
                  <a:pt x="208" y="24"/>
                </a:lnTo>
                <a:lnTo>
                  <a:pt x="209" y="22"/>
                </a:lnTo>
                <a:lnTo>
                  <a:pt x="208" y="16"/>
                </a:lnTo>
                <a:lnTo>
                  <a:pt x="207" y="13"/>
                </a:lnTo>
                <a:lnTo>
                  <a:pt x="206" y="9"/>
                </a:lnTo>
                <a:lnTo>
                  <a:pt x="210" y="5"/>
                </a:lnTo>
                <a:lnTo>
                  <a:pt x="214" y="6"/>
                </a:lnTo>
                <a:lnTo>
                  <a:pt x="217" y="9"/>
                </a:lnTo>
                <a:lnTo>
                  <a:pt x="217" y="13"/>
                </a:lnTo>
                <a:lnTo>
                  <a:pt x="218" y="13"/>
                </a:lnTo>
                <a:lnTo>
                  <a:pt x="220" y="13"/>
                </a:lnTo>
                <a:lnTo>
                  <a:pt x="223" y="9"/>
                </a:lnTo>
                <a:lnTo>
                  <a:pt x="226" y="4"/>
                </a:lnTo>
                <a:lnTo>
                  <a:pt x="228" y="3"/>
                </a:lnTo>
                <a:lnTo>
                  <a:pt x="227" y="7"/>
                </a:lnTo>
                <a:lnTo>
                  <a:pt x="237" y="7"/>
                </a:lnTo>
                <a:lnTo>
                  <a:pt x="238" y="8"/>
                </a:lnTo>
                <a:lnTo>
                  <a:pt x="241" y="5"/>
                </a:lnTo>
                <a:lnTo>
                  <a:pt x="241" y="2"/>
                </a:lnTo>
                <a:lnTo>
                  <a:pt x="246" y="0"/>
                </a:lnTo>
                <a:lnTo>
                  <a:pt x="245" y="6"/>
                </a:lnTo>
                <a:lnTo>
                  <a:pt x="248" y="14"/>
                </a:lnTo>
                <a:lnTo>
                  <a:pt x="250" y="16"/>
                </a:lnTo>
                <a:lnTo>
                  <a:pt x="263" y="20"/>
                </a:lnTo>
                <a:lnTo>
                  <a:pt x="265" y="22"/>
                </a:lnTo>
                <a:lnTo>
                  <a:pt x="265" y="25"/>
                </a:lnTo>
                <a:lnTo>
                  <a:pt x="263" y="26"/>
                </a:lnTo>
                <a:lnTo>
                  <a:pt x="263" y="28"/>
                </a:lnTo>
                <a:lnTo>
                  <a:pt x="260" y="32"/>
                </a:lnTo>
                <a:lnTo>
                  <a:pt x="260" y="34"/>
                </a:lnTo>
                <a:lnTo>
                  <a:pt x="260" y="41"/>
                </a:lnTo>
                <a:lnTo>
                  <a:pt x="259" y="48"/>
                </a:lnTo>
                <a:lnTo>
                  <a:pt x="256" y="50"/>
                </a:lnTo>
                <a:lnTo>
                  <a:pt x="254" y="54"/>
                </a:lnTo>
                <a:lnTo>
                  <a:pt x="250" y="56"/>
                </a:lnTo>
                <a:lnTo>
                  <a:pt x="250" y="57"/>
                </a:lnTo>
                <a:lnTo>
                  <a:pt x="253" y="60"/>
                </a:lnTo>
                <a:lnTo>
                  <a:pt x="255" y="60"/>
                </a:lnTo>
                <a:lnTo>
                  <a:pt x="258" y="56"/>
                </a:lnTo>
                <a:lnTo>
                  <a:pt x="266" y="58"/>
                </a:lnTo>
                <a:lnTo>
                  <a:pt x="268" y="60"/>
                </a:lnTo>
                <a:lnTo>
                  <a:pt x="266" y="63"/>
                </a:lnTo>
                <a:lnTo>
                  <a:pt x="266" y="71"/>
                </a:lnTo>
                <a:lnTo>
                  <a:pt x="276" y="71"/>
                </a:lnTo>
                <a:lnTo>
                  <a:pt x="278" y="67"/>
                </a:lnTo>
                <a:lnTo>
                  <a:pt x="289" y="56"/>
                </a:lnTo>
                <a:lnTo>
                  <a:pt x="295" y="44"/>
                </a:lnTo>
                <a:lnTo>
                  <a:pt x="307" y="41"/>
                </a:lnTo>
                <a:lnTo>
                  <a:pt x="310" y="38"/>
                </a:lnTo>
                <a:lnTo>
                  <a:pt x="312" y="37"/>
                </a:lnTo>
                <a:lnTo>
                  <a:pt x="317" y="40"/>
                </a:lnTo>
                <a:lnTo>
                  <a:pt x="318" y="38"/>
                </a:lnTo>
                <a:lnTo>
                  <a:pt x="323" y="35"/>
                </a:lnTo>
                <a:lnTo>
                  <a:pt x="327" y="37"/>
                </a:lnTo>
                <a:lnTo>
                  <a:pt x="328" y="35"/>
                </a:lnTo>
                <a:lnTo>
                  <a:pt x="332" y="34"/>
                </a:lnTo>
                <a:lnTo>
                  <a:pt x="334" y="35"/>
                </a:lnTo>
                <a:lnTo>
                  <a:pt x="335" y="32"/>
                </a:lnTo>
                <a:lnTo>
                  <a:pt x="335" y="31"/>
                </a:lnTo>
                <a:lnTo>
                  <a:pt x="339" y="29"/>
                </a:lnTo>
                <a:lnTo>
                  <a:pt x="342" y="30"/>
                </a:lnTo>
                <a:lnTo>
                  <a:pt x="348" y="20"/>
                </a:lnTo>
                <a:lnTo>
                  <a:pt x="350" y="17"/>
                </a:lnTo>
                <a:lnTo>
                  <a:pt x="352" y="14"/>
                </a:lnTo>
                <a:lnTo>
                  <a:pt x="356" y="14"/>
                </a:lnTo>
                <a:lnTo>
                  <a:pt x="353" y="10"/>
                </a:lnTo>
                <a:lnTo>
                  <a:pt x="356" y="7"/>
                </a:lnTo>
                <a:lnTo>
                  <a:pt x="360" y="11"/>
                </a:lnTo>
                <a:lnTo>
                  <a:pt x="362" y="12"/>
                </a:lnTo>
                <a:lnTo>
                  <a:pt x="363" y="14"/>
                </a:lnTo>
                <a:lnTo>
                  <a:pt x="364" y="16"/>
                </a:lnTo>
                <a:lnTo>
                  <a:pt x="366" y="26"/>
                </a:lnTo>
                <a:lnTo>
                  <a:pt x="375" y="26"/>
                </a:lnTo>
                <a:lnTo>
                  <a:pt x="377" y="39"/>
                </a:lnTo>
                <a:lnTo>
                  <a:pt x="381" y="50"/>
                </a:lnTo>
                <a:lnTo>
                  <a:pt x="383" y="54"/>
                </a:lnTo>
                <a:lnTo>
                  <a:pt x="386" y="54"/>
                </a:lnTo>
                <a:lnTo>
                  <a:pt x="397" y="52"/>
                </a:lnTo>
                <a:lnTo>
                  <a:pt x="400" y="47"/>
                </a:lnTo>
                <a:lnTo>
                  <a:pt x="404" y="44"/>
                </a:lnTo>
                <a:lnTo>
                  <a:pt x="406" y="44"/>
                </a:lnTo>
                <a:lnTo>
                  <a:pt x="409" y="47"/>
                </a:lnTo>
                <a:lnTo>
                  <a:pt x="412" y="54"/>
                </a:lnTo>
                <a:lnTo>
                  <a:pt x="414" y="56"/>
                </a:lnTo>
                <a:lnTo>
                  <a:pt x="419" y="63"/>
                </a:lnTo>
                <a:lnTo>
                  <a:pt x="421" y="64"/>
                </a:lnTo>
                <a:lnTo>
                  <a:pt x="424" y="69"/>
                </a:lnTo>
                <a:lnTo>
                  <a:pt x="424" y="71"/>
                </a:lnTo>
                <a:lnTo>
                  <a:pt x="425" y="75"/>
                </a:lnTo>
                <a:lnTo>
                  <a:pt x="438" y="88"/>
                </a:lnTo>
                <a:lnTo>
                  <a:pt x="442" y="88"/>
                </a:lnTo>
                <a:lnTo>
                  <a:pt x="445" y="90"/>
                </a:lnTo>
                <a:lnTo>
                  <a:pt x="446" y="92"/>
                </a:lnTo>
                <a:lnTo>
                  <a:pt x="448" y="100"/>
                </a:lnTo>
                <a:lnTo>
                  <a:pt x="452" y="103"/>
                </a:lnTo>
                <a:lnTo>
                  <a:pt x="462" y="105"/>
                </a:lnTo>
                <a:lnTo>
                  <a:pt x="465" y="109"/>
                </a:lnTo>
                <a:lnTo>
                  <a:pt x="468" y="111"/>
                </a:lnTo>
                <a:lnTo>
                  <a:pt x="469" y="116"/>
                </a:lnTo>
                <a:lnTo>
                  <a:pt x="481" y="124"/>
                </a:lnTo>
                <a:lnTo>
                  <a:pt x="484" y="128"/>
                </a:lnTo>
                <a:lnTo>
                  <a:pt x="490" y="128"/>
                </a:lnTo>
                <a:lnTo>
                  <a:pt x="500" y="128"/>
                </a:lnTo>
                <a:lnTo>
                  <a:pt x="504" y="131"/>
                </a:lnTo>
                <a:lnTo>
                  <a:pt x="512" y="139"/>
                </a:lnTo>
                <a:lnTo>
                  <a:pt x="516" y="141"/>
                </a:lnTo>
                <a:lnTo>
                  <a:pt x="515" y="149"/>
                </a:lnTo>
                <a:lnTo>
                  <a:pt x="516" y="160"/>
                </a:lnTo>
                <a:lnTo>
                  <a:pt x="509" y="190"/>
                </a:lnTo>
                <a:lnTo>
                  <a:pt x="511" y="196"/>
                </a:lnTo>
                <a:lnTo>
                  <a:pt x="515" y="199"/>
                </a:lnTo>
                <a:lnTo>
                  <a:pt x="519" y="205"/>
                </a:lnTo>
                <a:lnTo>
                  <a:pt x="523" y="249"/>
                </a:lnTo>
                <a:lnTo>
                  <a:pt x="532" y="251"/>
                </a:lnTo>
                <a:lnTo>
                  <a:pt x="536" y="254"/>
                </a:lnTo>
                <a:lnTo>
                  <a:pt x="538" y="270"/>
                </a:lnTo>
                <a:lnTo>
                  <a:pt x="541" y="275"/>
                </a:lnTo>
                <a:lnTo>
                  <a:pt x="546" y="279"/>
                </a:lnTo>
                <a:lnTo>
                  <a:pt x="548" y="279"/>
                </a:lnTo>
                <a:lnTo>
                  <a:pt x="550" y="280"/>
                </a:lnTo>
                <a:lnTo>
                  <a:pt x="560" y="284"/>
                </a:lnTo>
                <a:lnTo>
                  <a:pt x="561" y="293"/>
                </a:lnTo>
                <a:lnTo>
                  <a:pt x="558" y="298"/>
                </a:lnTo>
                <a:lnTo>
                  <a:pt x="555" y="301"/>
                </a:lnTo>
                <a:lnTo>
                  <a:pt x="554" y="310"/>
                </a:lnTo>
                <a:lnTo>
                  <a:pt x="550" y="323"/>
                </a:lnTo>
                <a:lnTo>
                  <a:pt x="546" y="328"/>
                </a:lnTo>
                <a:lnTo>
                  <a:pt x="544" y="329"/>
                </a:lnTo>
                <a:lnTo>
                  <a:pt x="542" y="333"/>
                </a:lnTo>
                <a:lnTo>
                  <a:pt x="536" y="335"/>
                </a:lnTo>
                <a:lnTo>
                  <a:pt x="533" y="338"/>
                </a:lnTo>
                <a:lnTo>
                  <a:pt x="532" y="336"/>
                </a:lnTo>
                <a:lnTo>
                  <a:pt x="526" y="338"/>
                </a:lnTo>
                <a:lnTo>
                  <a:pt x="532" y="349"/>
                </a:lnTo>
                <a:lnTo>
                  <a:pt x="531" y="352"/>
                </a:lnTo>
                <a:lnTo>
                  <a:pt x="526" y="356"/>
                </a:lnTo>
                <a:lnTo>
                  <a:pt x="520" y="361"/>
                </a:lnTo>
                <a:lnTo>
                  <a:pt x="518" y="362"/>
                </a:lnTo>
                <a:lnTo>
                  <a:pt x="515" y="361"/>
                </a:lnTo>
                <a:lnTo>
                  <a:pt x="508" y="365"/>
                </a:lnTo>
                <a:lnTo>
                  <a:pt x="503" y="370"/>
                </a:lnTo>
                <a:lnTo>
                  <a:pt x="504" y="378"/>
                </a:lnTo>
                <a:lnTo>
                  <a:pt x="506" y="382"/>
                </a:lnTo>
                <a:lnTo>
                  <a:pt x="504" y="384"/>
                </a:lnTo>
                <a:lnTo>
                  <a:pt x="499" y="387"/>
                </a:lnTo>
                <a:lnTo>
                  <a:pt x="492" y="378"/>
                </a:lnTo>
                <a:lnTo>
                  <a:pt x="487" y="377"/>
                </a:lnTo>
                <a:lnTo>
                  <a:pt x="484" y="372"/>
                </a:lnTo>
                <a:lnTo>
                  <a:pt x="483" y="370"/>
                </a:lnTo>
                <a:lnTo>
                  <a:pt x="483" y="368"/>
                </a:lnTo>
                <a:lnTo>
                  <a:pt x="482" y="368"/>
                </a:lnTo>
                <a:lnTo>
                  <a:pt x="476" y="363"/>
                </a:lnTo>
                <a:lnTo>
                  <a:pt x="471" y="361"/>
                </a:lnTo>
                <a:lnTo>
                  <a:pt x="465" y="362"/>
                </a:lnTo>
                <a:lnTo>
                  <a:pt x="465" y="361"/>
                </a:lnTo>
                <a:lnTo>
                  <a:pt x="463" y="360"/>
                </a:lnTo>
                <a:lnTo>
                  <a:pt x="463" y="363"/>
                </a:lnTo>
                <a:lnTo>
                  <a:pt x="461" y="365"/>
                </a:lnTo>
                <a:lnTo>
                  <a:pt x="446" y="359"/>
                </a:lnTo>
                <a:lnTo>
                  <a:pt x="444" y="357"/>
                </a:lnTo>
                <a:lnTo>
                  <a:pt x="443" y="356"/>
                </a:lnTo>
                <a:lnTo>
                  <a:pt x="440" y="356"/>
                </a:lnTo>
                <a:lnTo>
                  <a:pt x="423" y="353"/>
                </a:lnTo>
                <a:lnTo>
                  <a:pt x="414" y="351"/>
                </a:lnTo>
                <a:lnTo>
                  <a:pt x="407" y="350"/>
                </a:lnTo>
                <a:lnTo>
                  <a:pt x="400" y="350"/>
                </a:lnTo>
                <a:lnTo>
                  <a:pt x="392" y="348"/>
                </a:lnTo>
                <a:lnTo>
                  <a:pt x="383" y="344"/>
                </a:lnTo>
                <a:lnTo>
                  <a:pt x="368" y="341"/>
                </a:lnTo>
                <a:lnTo>
                  <a:pt x="362" y="341"/>
                </a:lnTo>
                <a:lnTo>
                  <a:pt x="354" y="339"/>
                </a:lnTo>
                <a:lnTo>
                  <a:pt x="351" y="340"/>
                </a:lnTo>
                <a:lnTo>
                  <a:pt x="334" y="338"/>
                </a:lnTo>
                <a:lnTo>
                  <a:pt x="326" y="334"/>
                </a:lnTo>
                <a:lnTo>
                  <a:pt x="323" y="332"/>
                </a:lnTo>
                <a:lnTo>
                  <a:pt x="315" y="325"/>
                </a:lnTo>
                <a:lnTo>
                  <a:pt x="312" y="326"/>
                </a:lnTo>
                <a:lnTo>
                  <a:pt x="309" y="323"/>
                </a:lnTo>
                <a:lnTo>
                  <a:pt x="308" y="321"/>
                </a:lnTo>
                <a:lnTo>
                  <a:pt x="303" y="318"/>
                </a:lnTo>
                <a:lnTo>
                  <a:pt x="302" y="319"/>
                </a:lnTo>
                <a:lnTo>
                  <a:pt x="299" y="317"/>
                </a:lnTo>
                <a:lnTo>
                  <a:pt x="299" y="313"/>
                </a:lnTo>
                <a:lnTo>
                  <a:pt x="296" y="310"/>
                </a:lnTo>
                <a:lnTo>
                  <a:pt x="293" y="307"/>
                </a:lnTo>
                <a:lnTo>
                  <a:pt x="281" y="303"/>
                </a:lnTo>
                <a:lnTo>
                  <a:pt x="273" y="301"/>
                </a:lnTo>
                <a:lnTo>
                  <a:pt x="270" y="300"/>
                </a:lnTo>
                <a:lnTo>
                  <a:pt x="269" y="300"/>
                </a:lnTo>
                <a:lnTo>
                  <a:pt x="266" y="300"/>
                </a:lnTo>
                <a:lnTo>
                  <a:pt x="241" y="289"/>
                </a:lnTo>
                <a:lnTo>
                  <a:pt x="223" y="281"/>
                </a:lnTo>
                <a:lnTo>
                  <a:pt x="207" y="276"/>
                </a:lnTo>
                <a:lnTo>
                  <a:pt x="199" y="273"/>
                </a:lnTo>
                <a:lnTo>
                  <a:pt x="185" y="269"/>
                </a:lnTo>
                <a:lnTo>
                  <a:pt x="169" y="262"/>
                </a:lnTo>
                <a:lnTo>
                  <a:pt x="161" y="258"/>
                </a:lnTo>
                <a:lnTo>
                  <a:pt x="147" y="254"/>
                </a:lnTo>
                <a:lnTo>
                  <a:pt x="134" y="249"/>
                </a:lnTo>
                <a:lnTo>
                  <a:pt x="134" y="250"/>
                </a:lnTo>
                <a:lnTo>
                  <a:pt x="132" y="249"/>
                </a:lnTo>
                <a:lnTo>
                  <a:pt x="129" y="246"/>
                </a:lnTo>
                <a:lnTo>
                  <a:pt x="128" y="247"/>
                </a:lnTo>
                <a:lnTo>
                  <a:pt x="127" y="246"/>
                </a:lnTo>
                <a:lnTo>
                  <a:pt x="125" y="246"/>
                </a:lnTo>
                <a:lnTo>
                  <a:pt x="125" y="239"/>
                </a:lnTo>
                <a:lnTo>
                  <a:pt x="122" y="236"/>
                </a:lnTo>
                <a:lnTo>
                  <a:pt x="108" y="228"/>
                </a:lnTo>
                <a:lnTo>
                  <a:pt x="104" y="223"/>
                </a:lnTo>
                <a:lnTo>
                  <a:pt x="92" y="216"/>
                </a:lnTo>
                <a:lnTo>
                  <a:pt x="88" y="214"/>
                </a:lnTo>
                <a:lnTo>
                  <a:pt x="76" y="208"/>
                </a:lnTo>
                <a:lnTo>
                  <a:pt x="64" y="204"/>
                </a:lnTo>
                <a:lnTo>
                  <a:pt x="66" y="203"/>
                </a:lnTo>
                <a:lnTo>
                  <a:pt x="68" y="203"/>
                </a:lnTo>
                <a:lnTo>
                  <a:pt x="67" y="203"/>
                </a:lnTo>
                <a:lnTo>
                  <a:pt x="64" y="202"/>
                </a:lnTo>
                <a:lnTo>
                  <a:pt x="67" y="202"/>
                </a:lnTo>
                <a:lnTo>
                  <a:pt x="67" y="200"/>
                </a:lnTo>
                <a:lnTo>
                  <a:pt x="58" y="189"/>
                </a:lnTo>
                <a:lnTo>
                  <a:pt x="55" y="189"/>
                </a:lnTo>
                <a:lnTo>
                  <a:pt x="54" y="189"/>
                </a:lnTo>
                <a:lnTo>
                  <a:pt x="53" y="189"/>
                </a:lnTo>
                <a:lnTo>
                  <a:pt x="51" y="191"/>
                </a:lnTo>
                <a:lnTo>
                  <a:pt x="49" y="190"/>
                </a:lnTo>
                <a:lnTo>
                  <a:pt x="49" y="189"/>
                </a:lnTo>
                <a:lnTo>
                  <a:pt x="51" y="188"/>
                </a:lnTo>
                <a:lnTo>
                  <a:pt x="50" y="187"/>
                </a:lnTo>
                <a:lnTo>
                  <a:pt x="48" y="187"/>
                </a:lnTo>
                <a:lnTo>
                  <a:pt x="48" y="189"/>
                </a:lnTo>
                <a:lnTo>
                  <a:pt x="47" y="189"/>
                </a:lnTo>
                <a:lnTo>
                  <a:pt x="45" y="187"/>
                </a:lnTo>
                <a:lnTo>
                  <a:pt x="42" y="186"/>
                </a:lnTo>
                <a:lnTo>
                  <a:pt x="41" y="183"/>
                </a:lnTo>
                <a:lnTo>
                  <a:pt x="40" y="183"/>
                </a:lnTo>
                <a:lnTo>
                  <a:pt x="34" y="182"/>
                </a:lnTo>
                <a:lnTo>
                  <a:pt x="34" y="174"/>
                </a:lnTo>
                <a:lnTo>
                  <a:pt x="27" y="166"/>
                </a:lnTo>
                <a:lnTo>
                  <a:pt x="24" y="165"/>
                </a:lnTo>
                <a:lnTo>
                  <a:pt x="20" y="160"/>
                </a:lnTo>
                <a:lnTo>
                  <a:pt x="18" y="155"/>
                </a:lnTo>
                <a:lnTo>
                  <a:pt x="16" y="152"/>
                </a:lnTo>
                <a:lnTo>
                  <a:pt x="14" y="148"/>
                </a:lnTo>
                <a:lnTo>
                  <a:pt x="8" y="143"/>
                </a:lnTo>
                <a:lnTo>
                  <a:pt x="2" y="140"/>
                </a:lnTo>
                <a:lnTo>
                  <a:pt x="0" y="134"/>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6" name="Freeform 5"/>
          <p:cNvSpPr>
            <a:spLocks/>
          </p:cNvSpPr>
          <p:nvPr/>
        </p:nvSpPr>
        <p:spPr bwMode="auto">
          <a:xfrm>
            <a:off x="6235700" y="4722813"/>
            <a:ext cx="1196975" cy="1320800"/>
          </a:xfrm>
          <a:custGeom>
            <a:avLst/>
            <a:gdLst/>
            <a:ahLst/>
            <a:cxnLst>
              <a:cxn ang="0">
                <a:pos x="30" y="101"/>
              </a:cxn>
              <a:cxn ang="0">
                <a:pos x="15" y="147"/>
              </a:cxn>
              <a:cxn ang="0">
                <a:pos x="23" y="179"/>
              </a:cxn>
              <a:cxn ang="0">
                <a:pos x="55" y="206"/>
              </a:cxn>
              <a:cxn ang="0">
                <a:pos x="67" y="233"/>
              </a:cxn>
              <a:cxn ang="0">
                <a:pos x="44" y="256"/>
              </a:cxn>
              <a:cxn ang="0">
                <a:pos x="12" y="275"/>
              </a:cxn>
              <a:cxn ang="0">
                <a:pos x="25" y="287"/>
              </a:cxn>
              <a:cxn ang="0">
                <a:pos x="29" y="336"/>
              </a:cxn>
              <a:cxn ang="0">
                <a:pos x="89" y="289"/>
              </a:cxn>
              <a:cxn ang="0">
                <a:pos x="116" y="278"/>
              </a:cxn>
              <a:cxn ang="0">
                <a:pos x="140" y="275"/>
              </a:cxn>
              <a:cxn ang="0">
                <a:pos x="165" y="311"/>
              </a:cxn>
              <a:cxn ang="0">
                <a:pos x="140" y="327"/>
              </a:cxn>
              <a:cxn ang="0">
                <a:pos x="153" y="392"/>
              </a:cxn>
              <a:cxn ang="0">
                <a:pos x="179" y="369"/>
              </a:cxn>
              <a:cxn ang="0">
                <a:pos x="214" y="388"/>
              </a:cxn>
              <a:cxn ang="0">
                <a:pos x="206" y="407"/>
              </a:cxn>
              <a:cxn ang="0">
                <a:pos x="180" y="460"/>
              </a:cxn>
              <a:cxn ang="0">
                <a:pos x="180" y="486"/>
              </a:cxn>
              <a:cxn ang="0">
                <a:pos x="189" y="506"/>
              </a:cxn>
              <a:cxn ang="0">
                <a:pos x="229" y="519"/>
              </a:cxn>
              <a:cxn ang="0">
                <a:pos x="192" y="539"/>
              </a:cxn>
              <a:cxn ang="0">
                <a:pos x="174" y="588"/>
              </a:cxn>
              <a:cxn ang="0">
                <a:pos x="186" y="615"/>
              </a:cxn>
              <a:cxn ang="0">
                <a:pos x="206" y="647"/>
              </a:cxn>
              <a:cxn ang="0">
                <a:pos x="238" y="639"/>
              </a:cxn>
              <a:cxn ang="0">
                <a:pos x="261" y="646"/>
              </a:cxn>
              <a:cxn ang="0">
                <a:pos x="278" y="603"/>
              </a:cxn>
              <a:cxn ang="0">
                <a:pos x="320" y="621"/>
              </a:cxn>
              <a:cxn ang="0">
                <a:pos x="339" y="657"/>
              </a:cxn>
              <a:cxn ang="0">
                <a:pos x="358" y="682"/>
              </a:cxn>
              <a:cxn ang="0">
                <a:pos x="413" y="711"/>
              </a:cxn>
              <a:cxn ang="0">
                <a:pos x="426" y="784"/>
              </a:cxn>
              <a:cxn ang="0">
                <a:pos x="498" y="753"/>
              </a:cxn>
              <a:cxn ang="0">
                <a:pos x="505" y="772"/>
              </a:cxn>
              <a:cxn ang="0">
                <a:pos x="547" y="818"/>
              </a:cxn>
              <a:cxn ang="0">
                <a:pos x="603" y="837"/>
              </a:cxn>
              <a:cxn ang="0">
                <a:pos x="737" y="825"/>
              </a:cxn>
              <a:cxn ang="0">
                <a:pos x="732" y="773"/>
              </a:cxn>
              <a:cxn ang="0">
                <a:pos x="704" y="746"/>
              </a:cxn>
              <a:cxn ang="0">
                <a:pos x="676" y="721"/>
              </a:cxn>
              <a:cxn ang="0">
                <a:pos x="671" y="660"/>
              </a:cxn>
              <a:cxn ang="0">
                <a:pos x="621" y="671"/>
              </a:cxn>
              <a:cxn ang="0">
                <a:pos x="594" y="661"/>
              </a:cxn>
              <a:cxn ang="0">
                <a:pos x="540" y="615"/>
              </a:cxn>
              <a:cxn ang="0">
                <a:pos x="520" y="594"/>
              </a:cxn>
              <a:cxn ang="0">
                <a:pos x="486" y="586"/>
              </a:cxn>
              <a:cxn ang="0">
                <a:pos x="416" y="572"/>
              </a:cxn>
              <a:cxn ang="0">
                <a:pos x="376" y="541"/>
              </a:cxn>
              <a:cxn ang="0">
                <a:pos x="355" y="506"/>
              </a:cxn>
              <a:cxn ang="0">
                <a:pos x="321" y="427"/>
              </a:cxn>
              <a:cxn ang="0">
                <a:pos x="257" y="324"/>
              </a:cxn>
              <a:cxn ang="0">
                <a:pos x="217" y="277"/>
              </a:cxn>
              <a:cxn ang="0">
                <a:pos x="199" y="136"/>
              </a:cxn>
              <a:cxn ang="0">
                <a:pos x="105" y="32"/>
              </a:cxn>
              <a:cxn ang="0">
                <a:pos x="66" y="0"/>
              </a:cxn>
              <a:cxn ang="0">
                <a:pos x="31" y="9"/>
              </a:cxn>
              <a:cxn ang="0">
                <a:pos x="12" y="49"/>
              </a:cxn>
            </a:cxnLst>
            <a:rect l="0" t="0" r="r" b="b"/>
            <a:pathLst>
              <a:path w="748" h="841">
                <a:moveTo>
                  <a:pt x="0" y="74"/>
                </a:moveTo>
                <a:lnTo>
                  <a:pt x="21" y="78"/>
                </a:lnTo>
                <a:lnTo>
                  <a:pt x="26" y="81"/>
                </a:lnTo>
                <a:lnTo>
                  <a:pt x="27" y="83"/>
                </a:lnTo>
                <a:lnTo>
                  <a:pt x="26" y="86"/>
                </a:lnTo>
                <a:lnTo>
                  <a:pt x="25" y="94"/>
                </a:lnTo>
                <a:lnTo>
                  <a:pt x="26" y="97"/>
                </a:lnTo>
                <a:lnTo>
                  <a:pt x="30" y="101"/>
                </a:lnTo>
                <a:lnTo>
                  <a:pt x="30" y="108"/>
                </a:lnTo>
                <a:lnTo>
                  <a:pt x="29" y="113"/>
                </a:lnTo>
                <a:lnTo>
                  <a:pt x="23" y="117"/>
                </a:lnTo>
                <a:lnTo>
                  <a:pt x="15" y="124"/>
                </a:lnTo>
                <a:lnTo>
                  <a:pt x="10" y="135"/>
                </a:lnTo>
                <a:lnTo>
                  <a:pt x="13" y="138"/>
                </a:lnTo>
                <a:lnTo>
                  <a:pt x="13" y="143"/>
                </a:lnTo>
                <a:lnTo>
                  <a:pt x="15" y="147"/>
                </a:lnTo>
                <a:lnTo>
                  <a:pt x="21" y="151"/>
                </a:lnTo>
                <a:lnTo>
                  <a:pt x="23" y="156"/>
                </a:lnTo>
                <a:lnTo>
                  <a:pt x="21" y="160"/>
                </a:lnTo>
                <a:lnTo>
                  <a:pt x="18" y="161"/>
                </a:lnTo>
                <a:lnTo>
                  <a:pt x="22" y="163"/>
                </a:lnTo>
                <a:lnTo>
                  <a:pt x="26" y="166"/>
                </a:lnTo>
                <a:lnTo>
                  <a:pt x="27" y="170"/>
                </a:lnTo>
                <a:lnTo>
                  <a:pt x="23" y="179"/>
                </a:lnTo>
                <a:lnTo>
                  <a:pt x="22" y="183"/>
                </a:lnTo>
                <a:lnTo>
                  <a:pt x="24" y="188"/>
                </a:lnTo>
                <a:lnTo>
                  <a:pt x="39" y="205"/>
                </a:lnTo>
                <a:lnTo>
                  <a:pt x="49" y="200"/>
                </a:lnTo>
                <a:lnTo>
                  <a:pt x="51" y="198"/>
                </a:lnTo>
                <a:lnTo>
                  <a:pt x="54" y="198"/>
                </a:lnTo>
                <a:lnTo>
                  <a:pt x="57" y="199"/>
                </a:lnTo>
                <a:lnTo>
                  <a:pt x="55" y="206"/>
                </a:lnTo>
                <a:lnTo>
                  <a:pt x="55" y="209"/>
                </a:lnTo>
                <a:lnTo>
                  <a:pt x="61" y="210"/>
                </a:lnTo>
                <a:lnTo>
                  <a:pt x="64" y="210"/>
                </a:lnTo>
                <a:lnTo>
                  <a:pt x="66" y="211"/>
                </a:lnTo>
                <a:lnTo>
                  <a:pt x="67" y="213"/>
                </a:lnTo>
                <a:lnTo>
                  <a:pt x="73" y="216"/>
                </a:lnTo>
                <a:lnTo>
                  <a:pt x="72" y="223"/>
                </a:lnTo>
                <a:lnTo>
                  <a:pt x="67" y="233"/>
                </a:lnTo>
                <a:lnTo>
                  <a:pt x="61" y="239"/>
                </a:lnTo>
                <a:lnTo>
                  <a:pt x="61" y="247"/>
                </a:lnTo>
                <a:lnTo>
                  <a:pt x="61" y="261"/>
                </a:lnTo>
                <a:lnTo>
                  <a:pt x="60" y="262"/>
                </a:lnTo>
                <a:lnTo>
                  <a:pt x="55" y="262"/>
                </a:lnTo>
                <a:lnTo>
                  <a:pt x="52" y="260"/>
                </a:lnTo>
                <a:lnTo>
                  <a:pt x="48" y="257"/>
                </a:lnTo>
                <a:lnTo>
                  <a:pt x="44" y="256"/>
                </a:lnTo>
                <a:lnTo>
                  <a:pt x="42" y="254"/>
                </a:lnTo>
                <a:lnTo>
                  <a:pt x="39" y="253"/>
                </a:lnTo>
                <a:lnTo>
                  <a:pt x="35" y="255"/>
                </a:lnTo>
                <a:lnTo>
                  <a:pt x="33" y="256"/>
                </a:lnTo>
                <a:lnTo>
                  <a:pt x="28" y="271"/>
                </a:lnTo>
                <a:lnTo>
                  <a:pt x="25" y="272"/>
                </a:lnTo>
                <a:lnTo>
                  <a:pt x="18" y="272"/>
                </a:lnTo>
                <a:lnTo>
                  <a:pt x="12" y="275"/>
                </a:lnTo>
                <a:lnTo>
                  <a:pt x="10" y="278"/>
                </a:lnTo>
                <a:lnTo>
                  <a:pt x="9" y="281"/>
                </a:lnTo>
                <a:lnTo>
                  <a:pt x="12" y="281"/>
                </a:lnTo>
                <a:lnTo>
                  <a:pt x="17" y="282"/>
                </a:lnTo>
                <a:lnTo>
                  <a:pt x="21" y="281"/>
                </a:lnTo>
                <a:lnTo>
                  <a:pt x="29" y="278"/>
                </a:lnTo>
                <a:lnTo>
                  <a:pt x="29" y="281"/>
                </a:lnTo>
                <a:lnTo>
                  <a:pt x="25" y="287"/>
                </a:lnTo>
                <a:lnTo>
                  <a:pt x="18" y="295"/>
                </a:lnTo>
                <a:lnTo>
                  <a:pt x="18" y="298"/>
                </a:lnTo>
                <a:lnTo>
                  <a:pt x="15" y="303"/>
                </a:lnTo>
                <a:lnTo>
                  <a:pt x="18" y="338"/>
                </a:lnTo>
                <a:lnTo>
                  <a:pt x="21" y="339"/>
                </a:lnTo>
                <a:lnTo>
                  <a:pt x="24" y="338"/>
                </a:lnTo>
                <a:lnTo>
                  <a:pt x="27" y="338"/>
                </a:lnTo>
                <a:lnTo>
                  <a:pt x="29" y="336"/>
                </a:lnTo>
                <a:lnTo>
                  <a:pt x="39" y="332"/>
                </a:lnTo>
                <a:lnTo>
                  <a:pt x="46" y="326"/>
                </a:lnTo>
                <a:lnTo>
                  <a:pt x="58" y="313"/>
                </a:lnTo>
                <a:lnTo>
                  <a:pt x="76" y="298"/>
                </a:lnTo>
                <a:lnTo>
                  <a:pt x="79" y="293"/>
                </a:lnTo>
                <a:lnTo>
                  <a:pt x="85" y="290"/>
                </a:lnTo>
                <a:lnTo>
                  <a:pt x="86" y="290"/>
                </a:lnTo>
                <a:lnTo>
                  <a:pt x="89" y="289"/>
                </a:lnTo>
                <a:lnTo>
                  <a:pt x="95" y="295"/>
                </a:lnTo>
                <a:lnTo>
                  <a:pt x="101" y="305"/>
                </a:lnTo>
                <a:lnTo>
                  <a:pt x="104" y="300"/>
                </a:lnTo>
                <a:lnTo>
                  <a:pt x="108" y="290"/>
                </a:lnTo>
                <a:lnTo>
                  <a:pt x="104" y="285"/>
                </a:lnTo>
                <a:lnTo>
                  <a:pt x="103" y="281"/>
                </a:lnTo>
                <a:lnTo>
                  <a:pt x="105" y="279"/>
                </a:lnTo>
                <a:lnTo>
                  <a:pt x="116" y="278"/>
                </a:lnTo>
                <a:lnTo>
                  <a:pt x="118" y="275"/>
                </a:lnTo>
                <a:lnTo>
                  <a:pt x="117" y="268"/>
                </a:lnTo>
                <a:lnTo>
                  <a:pt x="119" y="268"/>
                </a:lnTo>
                <a:lnTo>
                  <a:pt x="122" y="267"/>
                </a:lnTo>
                <a:lnTo>
                  <a:pt x="131" y="268"/>
                </a:lnTo>
                <a:lnTo>
                  <a:pt x="133" y="265"/>
                </a:lnTo>
                <a:lnTo>
                  <a:pt x="137" y="265"/>
                </a:lnTo>
                <a:lnTo>
                  <a:pt x="140" y="275"/>
                </a:lnTo>
                <a:lnTo>
                  <a:pt x="137" y="290"/>
                </a:lnTo>
                <a:lnTo>
                  <a:pt x="140" y="293"/>
                </a:lnTo>
                <a:lnTo>
                  <a:pt x="143" y="296"/>
                </a:lnTo>
                <a:lnTo>
                  <a:pt x="146" y="302"/>
                </a:lnTo>
                <a:lnTo>
                  <a:pt x="150" y="303"/>
                </a:lnTo>
                <a:lnTo>
                  <a:pt x="153" y="302"/>
                </a:lnTo>
                <a:lnTo>
                  <a:pt x="157" y="306"/>
                </a:lnTo>
                <a:lnTo>
                  <a:pt x="165" y="311"/>
                </a:lnTo>
                <a:lnTo>
                  <a:pt x="165" y="320"/>
                </a:lnTo>
                <a:lnTo>
                  <a:pt x="161" y="323"/>
                </a:lnTo>
                <a:lnTo>
                  <a:pt x="153" y="326"/>
                </a:lnTo>
                <a:lnTo>
                  <a:pt x="148" y="331"/>
                </a:lnTo>
                <a:lnTo>
                  <a:pt x="146" y="330"/>
                </a:lnTo>
                <a:lnTo>
                  <a:pt x="145" y="327"/>
                </a:lnTo>
                <a:lnTo>
                  <a:pt x="143" y="326"/>
                </a:lnTo>
                <a:lnTo>
                  <a:pt x="140" y="327"/>
                </a:lnTo>
                <a:lnTo>
                  <a:pt x="134" y="332"/>
                </a:lnTo>
                <a:lnTo>
                  <a:pt x="131" y="372"/>
                </a:lnTo>
                <a:lnTo>
                  <a:pt x="137" y="377"/>
                </a:lnTo>
                <a:lnTo>
                  <a:pt x="140" y="380"/>
                </a:lnTo>
                <a:lnTo>
                  <a:pt x="143" y="381"/>
                </a:lnTo>
                <a:lnTo>
                  <a:pt x="150" y="380"/>
                </a:lnTo>
                <a:lnTo>
                  <a:pt x="150" y="385"/>
                </a:lnTo>
                <a:lnTo>
                  <a:pt x="153" y="392"/>
                </a:lnTo>
                <a:lnTo>
                  <a:pt x="155" y="392"/>
                </a:lnTo>
                <a:lnTo>
                  <a:pt x="159" y="391"/>
                </a:lnTo>
                <a:lnTo>
                  <a:pt x="161" y="389"/>
                </a:lnTo>
                <a:lnTo>
                  <a:pt x="165" y="384"/>
                </a:lnTo>
                <a:lnTo>
                  <a:pt x="170" y="381"/>
                </a:lnTo>
                <a:lnTo>
                  <a:pt x="172" y="377"/>
                </a:lnTo>
                <a:lnTo>
                  <a:pt x="174" y="370"/>
                </a:lnTo>
                <a:lnTo>
                  <a:pt x="179" y="369"/>
                </a:lnTo>
                <a:lnTo>
                  <a:pt x="180" y="370"/>
                </a:lnTo>
                <a:lnTo>
                  <a:pt x="181" y="370"/>
                </a:lnTo>
                <a:lnTo>
                  <a:pt x="183" y="370"/>
                </a:lnTo>
                <a:lnTo>
                  <a:pt x="186" y="370"/>
                </a:lnTo>
                <a:lnTo>
                  <a:pt x="189" y="371"/>
                </a:lnTo>
                <a:lnTo>
                  <a:pt x="191" y="376"/>
                </a:lnTo>
                <a:lnTo>
                  <a:pt x="194" y="378"/>
                </a:lnTo>
                <a:lnTo>
                  <a:pt x="214" y="388"/>
                </a:lnTo>
                <a:lnTo>
                  <a:pt x="219" y="389"/>
                </a:lnTo>
                <a:lnTo>
                  <a:pt x="221" y="388"/>
                </a:lnTo>
                <a:lnTo>
                  <a:pt x="220" y="395"/>
                </a:lnTo>
                <a:lnTo>
                  <a:pt x="217" y="395"/>
                </a:lnTo>
                <a:lnTo>
                  <a:pt x="216" y="396"/>
                </a:lnTo>
                <a:lnTo>
                  <a:pt x="213" y="401"/>
                </a:lnTo>
                <a:lnTo>
                  <a:pt x="211" y="402"/>
                </a:lnTo>
                <a:lnTo>
                  <a:pt x="206" y="407"/>
                </a:lnTo>
                <a:lnTo>
                  <a:pt x="205" y="412"/>
                </a:lnTo>
                <a:lnTo>
                  <a:pt x="202" y="412"/>
                </a:lnTo>
                <a:lnTo>
                  <a:pt x="198" y="417"/>
                </a:lnTo>
                <a:lnTo>
                  <a:pt x="198" y="420"/>
                </a:lnTo>
                <a:lnTo>
                  <a:pt x="192" y="430"/>
                </a:lnTo>
                <a:lnTo>
                  <a:pt x="189" y="443"/>
                </a:lnTo>
                <a:lnTo>
                  <a:pt x="187" y="450"/>
                </a:lnTo>
                <a:lnTo>
                  <a:pt x="180" y="460"/>
                </a:lnTo>
                <a:lnTo>
                  <a:pt x="181" y="465"/>
                </a:lnTo>
                <a:lnTo>
                  <a:pt x="180" y="467"/>
                </a:lnTo>
                <a:lnTo>
                  <a:pt x="177" y="468"/>
                </a:lnTo>
                <a:lnTo>
                  <a:pt x="173" y="474"/>
                </a:lnTo>
                <a:lnTo>
                  <a:pt x="172" y="477"/>
                </a:lnTo>
                <a:lnTo>
                  <a:pt x="173" y="479"/>
                </a:lnTo>
                <a:lnTo>
                  <a:pt x="175" y="482"/>
                </a:lnTo>
                <a:lnTo>
                  <a:pt x="180" y="486"/>
                </a:lnTo>
                <a:lnTo>
                  <a:pt x="180" y="489"/>
                </a:lnTo>
                <a:lnTo>
                  <a:pt x="176" y="494"/>
                </a:lnTo>
                <a:lnTo>
                  <a:pt x="175" y="497"/>
                </a:lnTo>
                <a:lnTo>
                  <a:pt x="177" y="499"/>
                </a:lnTo>
                <a:lnTo>
                  <a:pt x="178" y="500"/>
                </a:lnTo>
                <a:lnTo>
                  <a:pt x="186" y="504"/>
                </a:lnTo>
                <a:lnTo>
                  <a:pt x="188" y="504"/>
                </a:lnTo>
                <a:lnTo>
                  <a:pt x="189" y="506"/>
                </a:lnTo>
                <a:lnTo>
                  <a:pt x="194" y="509"/>
                </a:lnTo>
                <a:lnTo>
                  <a:pt x="200" y="510"/>
                </a:lnTo>
                <a:lnTo>
                  <a:pt x="202" y="510"/>
                </a:lnTo>
                <a:lnTo>
                  <a:pt x="208" y="514"/>
                </a:lnTo>
                <a:lnTo>
                  <a:pt x="216" y="515"/>
                </a:lnTo>
                <a:lnTo>
                  <a:pt x="223" y="516"/>
                </a:lnTo>
                <a:lnTo>
                  <a:pt x="228" y="517"/>
                </a:lnTo>
                <a:lnTo>
                  <a:pt x="229" y="519"/>
                </a:lnTo>
                <a:lnTo>
                  <a:pt x="231" y="520"/>
                </a:lnTo>
                <a:lnTo>
                  <a:pt x="229" y="526"/>
                </a:lnTo>
                <a:lnTo>
                  <a:pt x="226" y="531"/>
                </a:lnTo>
                <a:lnTo>
                  <a:pt x="220" y="534"/>
                </a:lnTo>
                <a:lnTo>
                  <a:pt x="207" y="537"/>
                </a:lnTo>
                <a:lnTo>
                  <a:pt x="202" y="535"/>
                </a:lnTo>
                <a:lnTo>
                  <a:pt x="199" y="538"/>
                </a:lnTo>
                <a:lnTo>
                  <a:pt x="192" y="539"/>
                </a:lnTo>
                <a:lnTo>
                  <a:pt x="191" y="538"/>
                </a:lnTo>
                <a:lnTo>
                  <a:pt x="189" y="539"/>
                </a:lnTo>
                <a:lnTo>
                  <a:pt x="188" y="544"/>
                </a:lnTo>
                <a:lnTo>
                  <a:pt x="186" y="573"/>
                </a:lnTo>
                <a:lnTo>
                  <a:pt x="183" y="577"/>
                </a:lnTo>
                <a:lnTo>
                  <a:pt x="181" y="578"/>
                </a:lnTo>
                <a:lnTo>
                  <a:pt x="177" y="581"/>
                </a:lnTo>
                <a:lnTo>
                  <a:pt x="174" y="588"/>
                </a:lnTo>
                <a:lnTo>
                  <a:pt x="171" y="589"/>
                </a:lnTo>
                <a:lnTo>
                  <a:pt x="170" y="592"/>
                </a:lnTo>
                <a:lnTo>
                  <a:pt x="168" y="594"/>
                </a:lnTo>
                <a:lnTo>
                  <a:pt x="169" y="606"/>
                </a:lnTo>
                <a:lnTo>
                  <a:pt x="174" y="611"/>
                </a:lnTo>
                <a:lnTo>
                  <a:pt x="177" y="612"/>
                </a:lnTo>
                <a:lnTo>
                  <a:pt x="183" y="612"/>
                </a:lnTo>
                <a:lnTo>
                  <a:pt x="186" y="615"/>
                </a:lnTo>
                <a:lnTo>
                  <a:pt x="190" y="614"/>
                </a:lnTo>
                <a:lnTo>
                  <a:pt x="197" y="616"/>
                </a:lnTo>
                <a:lnTo>
                  <a:pt x="200" y="620"/>
                </a:lnTo>
                <a:lnTo>
                  <a:pt x="201" y="621"/>
                </a:lnTo>
                <a:lnTo>
                  <a:pt x="199" y="628"/>
                </a:lnTo>
                <a:lnTo>
                  <a:pt x="200" y="632"/>
                </a:lnTo>
                <a:lnTo>
                  <a:pt x="202" y="636"/>
                </a:lnTo>
                <a:lnTo>
                  <a:pt x="206" y="647"/>
                </a:lnTo>
                <a:lnTo>
                  <a:pt x="215" y="648"/>
                </a:lnTo>
                <a:lnTo>
                  <a:pt x="217" y="645"/>
                </a:lnTo>
                <a:lnTo>
                  <a:pt x="218" y="645"/>
                </a:lnTo>
                <a:lnTo>
                  <a:pt x="220" y="643"/>
                </a:lnTo>
                <a:lnTo>
                  <a:pt x="222" y="644"/>
                </a:lnTo>
                <a:lnTo>
                  <a:pt x="226" y="644"/>
                </a:lnTo>
                <a:lnTo>
                  <a:pt x="231" y="643"/>
                </a:lnTo>
                <a:lnTo>
                  <a:pt x="238" y="639"/>
                </a:lnTo>
                <a:lnTo>
                  <a:pt x="243" y="638"/>
                </a:lnTo>
                <a:lnTo>
                  <a:pt x="245" y="641"/>
                </a:lnTo>
                <a:lnTo>
                  <a:pt x="249" y="650"/>
                </a:lnTo>
                <a:lnTo>
                  <a:pt x="251" y="652"/>
                </a:lnTo>
                <a:lnTo>
                  <a:pt x="254" y="655"/>
                </a:lnTo>
                <a:lnTo>
                  <a:pt x="257" y="654"/>
                </a:lnTo>
                <a:lnTo>
                  <a:pt x="258" y="650"/>
                </a:lnTo>
                <a:lnTo>
                  <a:pt x="261" y="646"/>
                </a:lnTo>
                <a:lnTo>
                  <a:pt x="266" y="643"/>
                </a:lnTo>
                <a:lnTo>
                  <a:pt x="268" y="643"/>
                </a:lnTo>
                <a:lnTo>
                  <a:pt x="270" y="641"/>
                </a:lnTo>
                <a:lnTo>
                  <a:pt x="272" y="636"/>
                </a:lnTo>
                <a:lnTo>
                  <a:pt x="280" y="622"/>
                </a:lnTo>
                <a:lnTo>
                  <a:pt x="281" y="618"/>
                </a:lnTo>
                <a:lnTo>
                  <a:pt x="278" y="612"/>
                </a:lnTo>
                <a:lnTo>
                  <a:pt x="278" y="603"/>
                </a:lnTo>
                <a:lnTo>
                  <a:pt x="284" y="603"/>
                </a:lnTo>
                <a:lnTo>
                  <a:pt x="286" y="604"/>
                </a:lnTo>
                <a:lnTo>
                  <a:pt x="293" y="609"/>
                </a:lnTo>
                <a:lnTo>
                  <a:pt x="296" y="610"/>
                </a:lnTo>
                <a:lnTo>
                  <a:pt x="306" y="614"/>
                </a:lnTo>
                <a:lnTo>
                  <a:pt x="310" y="618"/>
                </a:lnTo>
                <a:lnTo>
                  <a:pt x="317" y="621"/>
                </a:lnTo>
                <a:lnTo>
                  <a:pt x="320" y="621"/>
                </a:lnTo>
                <a:lnTo>
                  <a:pt x="330" y="625"/>
                </a:lnTo>
                <a:lnTo>
                  <a:pt x="331" y="628"/>
                </a:lnTo>
                <a:lnTo>
                  <a:pt x="336" y="637"/>
                </a:lnTo>
                <a:lnTo>
                  <a:pt x="336" y="639"/>
                </a:lnTo>
                <a:lnTo>
                  <a:pt x="336" y="641"/>
                </a:lnTo>
                <a:lnTo>
                  <a:pt x="339" y="646"/>
                </a:lnTo>
                <a:lnTo>
                  <a:pt x="338" y="655"/>
                </a:lnTo>
                <a:lnTo>
                  <a:pt x="339" y="657"/>
                </a:lnTo>
                <a:lnTo>
                  <a:pt x="343" y="660"/>
                </a:lnTo>
                <a:lnTo>
                  <a:pt x="352" y="664"/>
                </a:lnTo>
                <a:lnTo>
                  <a:pt x="353" y="666"/>
                </a:lnTo>
                <a:lnTo>
                  <a:pt x="354" y="671"/>
                </a:lnTo>
                <a:lnTo>
                  <a:pt x="352" y="673"/>
                </a:lnTo>
                <a:lnTo>
                  <a:pt x="352" y="674"/>
                </a:lnTo>
                <a:lnTo>
                  <a:pt x="355" y="676"/>
                </a:lnTo>
                <a:lnTo>
                  <a:pt x="358" y="682"/>
                </a:lnTo>
                <a:lnTo>
                  <a:pt x="363" y="683"/>
                </a:lnTo>
                <a:lnTo>
                  <a:pt x="370" y="681"/>
                </a:lnTo>
                <a:lnTo>
                  <a:pt x="379" y="683"/>
                </a:lnTo>
                <a:lnTo>
                  <a:pt x="391" y="681"/>
                </a:lnTo>
                <a:lnTo>
                  <a:pt x="397" y="681"/>
                </a:lnTo>
                <a:lnTo>
                  <a:pt x="405" y="689"/>
                </a:lnTo>
                <a:lnTo>
                  <a:pt x="410" y="701"/>
                </a:lnTo>
                <a:lnTo>
                  <a:pt x="413" y="711"/>
                </a:lnTo>
                <a:lnTo>
                  <a:pt x="412" y="723"/>
                </a:lnTo>
                <a:lnTo>
                  <a:pt x="407" y="732"/>
                </a:lnTo>
                <a:lnTo>
                  <a:pt x="398" y="742"/>
                </a:lnTo>
                <a:lnTo>
                  <a:pt x="398" y="745"/>
                </a:lnTo>
                <a:lnTo>
                  <a:pt x="404" y="770"/>
                </a:lnTo>
                <a:lnTo>
                  <a:pt x="410" y="781"/>
                </a:lnTo>
                <a:lnTo>
                  <a:pt x="417" y="783"/>
                </a:lnTo>
                <a:lnTo>
                  <a:pt x="426" y="784"/>
                </a:lnTo>
                <a:lnTo>
                  <a:pt x="434" y="787"/>
                </a:lnTo>
                <a:lnTo>
                  <a:pt x="445" y="785"/>
                </a:lnTo>
                <a:lnTo>
                  <a:pt x="459" y="775"/>
                </a:lnTo>
                <a:lnTo>
                  <a:pt x="462" y="767"/>
                </a:lnTo>
                <a:lnTo>
                  <a:pt x="475" y="766"/>
                </a:lnTo>
                <a:lnTo>
                  <a:pt x="496" y="754"/>
                </a:lnTo>
                <a:lnTo>
                  <a:pt x="497" y="749"/>
                </a:lnTo>
                <a:lnTo>
                  <a:pt x="498" y="753"/>
                </a:lnTo>
                <a:lnTo>
                  <a:pt x="504" y="752"/>
                </a:lnTo>
                <a:lnTo>
                  <a:pt x="509" y="757"/>
                </a:lnTo>
                <a:lnTo>
                  <a:pt x="517" y="760"/>
                </a:lnTo>
                <a:lnTo>
                  <a:pt x="515" y="767"/>
                </a:lnTo>
                <a:lnTo>
                  <a:pt x="512" y="768"/>
                </a:lnTo>
                <a:lnTo>
                  <a:pt x="508" y="770"/>
                </a:lnTo>
                <a:lnTo>
                  <a:pt x="506" y="770"/>
                </a:lnTo>
                <a:lnTo>
                  <a:pt x="505" y="772"/>
                </a:lnTo>
                <a:lnTo>
                  <a:pt x="502" y="772"/>
                </a:lnTo>
                <a:lnTo>
                  <a:pt x="502" y="773"/>
                </a:lnTo>
                <a:lnTo>
                  <a:pt x="504" y="777"/>
                </a:lnTo>
                <a:lnTo>
                  <a:pt x="505" y="780"/>
                </a:lnTo>
                <a:lnTo>
                  <a:pt x="509" y="784"/>
                </a:lnTo>
                <a:lnTo>
                  <a:pt x="517" y="796"/>
                </a:lnTo>
                <a:lnTo>
                  <a:pt x="526" y="808"/>
                </a:lnTo>
                <a:lnTo>
                  <a:pt x="547" y="818"/>
                </a:lnTo>
                <a:lnTo>
                  <a:pt x="548" y="819"/>
                </a:lnTo>
                <a:lnTo>
                  <a:pt x="551" y="820"/>
                </a:lnTo>
                <a:lnTo>
                  <a:pt x="554" y="819"/>
                </a:lnTo>
                <a:lnTo>
                  <a:pt x="555" y="836"/>
                </a:lnTo>
                <a:lnTo>
                  <a:pt x="569" y="838"/>
                </a:lnTo>
                <a:lnTo>
                  <a:pt x="580" y="837"/>
                </a:lnTo>
                <a:lnTo>
                  <a:pt x="590" y="835"/>
                </a:lnTo>
                <a:lnTo>
                  <a:pt x="603" y="837"/>
                </a:lnTo>
                <a:lnTo>
                  <a:pt x="611" y="836"/>
                </a:lnTo>
                <a:lnTo>
                  <a:pt x="637" y="838"/>
                </a:lnTo>
                <a:lnTo>
                  <a:pt x="679" y="840"/>
                </a:lnTo>
                <a:lnTo>
                  <a:pt x="704" y="839"/>
                </a:lnTo>
                <a:lnTo>
                  <a:pt x="714" y="840"/>
                </a:lnTo>
                <a:lnTo>
                  <a:pt x="719" y="834"/>
                </a:lnTo>
                <a:lnTo>
                  <a:pt x="731" y="826"/>
                </a:lnTo>
                <a:lnTo>
                  <a:pt x="737" y="825"/>
                </a:lnTo>
                <a:lnTo>
                  <a:pt x="736" y="823"/>
                </a:lnTo>
                <a:lnTo>
                  <a:pt x="742" y="819"/>
                </a:lnTo>
                <a:lnTo>
                  <a:pt x="746" y="817"/>
                </a:lnTo>
                <a:lnTo>
                  <a:pt x="747" y="810"/>
                </a:lnTo>
                <a:lnTo>
                  <a:pt x="744" y="810"/>
                </a:lnTo>
                <a:lnTo>
                  <a:pt x="739" y="803"/>
                </a:lnTo>
                <a:lnTo>
                  <a:pt x="737" y="776"/>
                </a:lnTo>
                <a:lnTo>
                  <a:pt x="732" y="773"/>
                </a:lnTo>
                <a:lnTo>
                  <a:pt x="729" y="770"/>
                </a:lnTo>
                <a:lnTo>
                  <a:pt x="726" y="762"/>
                </a:lnTo>
                <a:lnTo>
                  <a:pt x="724" y="761"/>
                </a:lnTo>
                <a:lnTo>
                  <a:pt x="721" y="754"/>
                </a:lnTo>
                <a:lnTo>
                  <a:pt x="716" y="751"/>
                </a:lnTo>
                <a:lnTo>
                  <a:pt x="714" y="749"/>
                </a:lnTo>
                <a:lnTo>
                  <a:pt x="710" y="751"/>
                </a:lnTo>
                <a:lnTo>
                  <a:pt x="704" y="746"/>
                </a:lnTo>
                <a:lnTo>
                  <a:pt x="698" y="738"/>
                </a:lnTo>
                <a:lnTo>
                  <a:pt x="693" y="736"/>
                </a:lnTo>
                <a:lnTo>
                  <a:pt x="687" y="723"/>
                </a:lnTo>
                <a:lnTo>
                  <a:pt x="685" y="723"/>
                </a:lnTo>
                <a:lnTo>
                  <a:pt x="681" y="726"/>
                </a:lnTo>
                <a:lnTo>
                  <a:pt x="680" y="724"/>
                </a:lnTo>
                <a:lnTo>
                  <a:pt x="677" y="723"/>
                </a:lnTo>
                <a:lnTo>
                  <a:pt x="676" y="721"/>
                </a:lnTo>
                <a:lnTo>
                  <a:pt x="674" y="704"/>
                </a:lnTo>
                <a:lnTo>
                  <a:pt x="678" y="698"/>
                </a:lnTo>
                <a:lnTo>
                  <a:pt x="676" y="697"/>
                </a:lnTo>
                <a:lnTo>
                  <a:pt x="673" y="693"/>
                </a:lnTo>
                <a:lnTo>
                  <a:pt x="673" y="687"/>
                </a:lnTo>
                <a:lnTo>
                  <a:pt x="670" y="682"/>
                </a:lnTo>
                <a:lnTo>
                  <a:pt x="670" y="678"/>
                </a:lnTo>
                <a:lnTo>
                  <a:pt x="671" y="660"/>
                </a:lnTo>
                <a:lnTo>
                  <a:pt x="667" y="664"/>
                </a:lnTo>
                <a:lnTo>
                  <a:pt x="665" y="664"/>
                </a:lnTo>
                <a:lnTo>
                  <a:pt x="658" y="667"/>
                </a:lnTo>
                <a:lnTo>
                  <a:pt x="646" y="669"/>
                </a:lnTo>
                <a:lnTo>
                  <a:pt x="636" y="670"/>
                </a:lnTo>
                <a:lnTo>
                  <a:pt x="633" y="670"/>
                </a:lnTo>
                <a:lnTo>
                  <a:pt x="623" y="670"/>
                </a:lnTo>
                <a:lnTo>
                  <a:pt x="621" y="671"/>
                </a:lnTo>
                <a:lnTo>
                  <a:pt x="622" y="673"/>
                </a:lnTo>
                <a:lnTo>
                  <a:pt x="620" y="677"/>
                </a:lnTo>
                <a:lnTo>
                  <a:pt x="617" y="676"/>
                </a:lnTo>
                <a:lnTo>
                  <a:pt x="618" y="673"/>
                </a:lnTo>
                <a:lnTo>
                  <a:pt x="618" y="670"/>
                </a:lnTo>
                <a:lnTo>
                  <a:pt x="606" y="671"/>
                </a:lnTo>
                <a:lnTo>
                  <a:pt x="600" y="668"/>
                </a:lnTo>
                <a:lnTo>
                  <a:pt x="594" y="661"/>
                </a:lnTo>
                <a:lnTo>
                  <a:pt x="579" y="649"/>
                </a:lnTo>
                <a:lnTo>
                  <a:pt x="578" y="648"/>
                </a:lnTo>
                <a:lnTo>
                  <a:pt x="574" y="641"/>
                </a:lnTo>
                <a:lnTo>
                  <a:pt x="568" y="636"/>
                </a:lnTo>
                <a:lnTo>
                  <a:pt x="559" y="622"/>
                </a:lnTo>
                <a:lnTo>
                  <a:pt x="554" y="618"/>
                </a:lnTo>
                <a:lnTo>
                  <a:pt x="548" y="615"/>
                </a:lnTo>
                <a:lnTo>
                  <a:pt x="540" y="615"/>
                </a:lnTo>
                <a:lnTo>
                  <a:pt x="538" y="615"/>
                </a:lnTo>
                <a:lnTo>
                  <a:pt x="538" y="613"/>
                </a:lnTo>
                <a:lnTo>
                  <a:pt x="529" y="609"/>
                </a:lnTo>
                <a:lnTo>
                  <a:pt x="524" y="605"/>
                </a:lnTo>
                <a:lnTo>
                  <a:pt x="523" y="599"/>
                </a:lnTo>
                <a:lnTo>
                  <a:pt x="521" y="597"/>
                </a:lnTo>
                <a:lnTo>
                  <a:pt x="521" y="596"/>
                </a:lnTo>
                <a:lnTo>
                  <a:pt x="520" y="594"/>
                </a:lnTo>
                <a:lnTo>
                  <a:pt x="518" y="594"/>
                </a:lnTo>
                <a:lnTo>
                  <a:pt x="516" y="594"/>
                </a:lnTo>
                <a:lnTo>
                  <a:pt x="508" y="586"/>
                </a:lnTo>
                <a:lnTo>
                  <a:pt x="503" y="586"/>
                </a:lnTo>
                <a:lnTo>
                  <a:pt x="499" y="587"/>
                </a:lnTo>
                <a:lnTo>
                  <a:pt x="493" y="587"/>
                </a:lnTo>
                <a:lnTo>
                  <a:pt x="489" y="586"/>
                </a:lnTo>
                <a:lnTo>
                  <a:pt x="486" y="586"/>
                </a:lnTo>
                <a:lnTo>
                  <a:pt x="482" y="588"/>
                </a:lnTo>
                <a:lnTo>
                  <a:pt x="482" y="585"/>
                </a:lnTo>
                <a:lnTo>
                  <a:pt x="477" y="586"/>
                </a:lnTo>
                <a:lnTo>
                  <a:pt x="474" y="586"/>
                </a:lnTo>
                <a:lnTo>
                  <a:pt x="468" y="587"/>
                </a:lnTo>
                <a:lnTo>
                  <a:pt x="453" y="586"/>
                </a:lnTo>
                <a:lnTo>
                  <a:pt x="435" y="581"/>
                </a:lnTo>
                <a:lnTo>
                  <a:pt x="416" y="572"/>
                </a:lnTo>
                <a:lnTo>
                  <a:pt x="413" y="571"/>
                </a:lnTo>
                <a:lnTo>
                  <a:pt x="401" y="568"/>
                </a:lnTo>
                <a:lnTo>
                  <a:pt x="398" y="566"/>
                </a:lnTo>
                <a:lnTo>
                  <a:pt x="395" y="556"/>
                </a:lnTo>
                <a:lnTo>
                  <a:pt x="385" y="553"/>
                </a:lnTo>
                <a:lnTo>
                  <a:pt x="382" y="550"/>
                </a:lnTo>
                <a:lnTo>
                  <a:pt x="377" y="544"/>
                </a:lnTo>
                <a:lnTo>
                  <a:pt x="376" y="541"/>
                </a:lnTo>
                <a:lnTo>
                  <a:pt x="376" y="536"/>
                </a:lnTo>
                <a:lnTo>
                  <a:pt x="377" y="532"/>
                </a:lnTo>
                <a:lnTo>
                  <a:pt x="372" y="526"/>
                </a:lnTo>
                <a:lnTo>
                  <a:pt x="370" y="523"/>
                </a:lnTo>
                <a:lnTo>
                  <a:pt x="368" y="519"/>
                </a:lnTo>
                <a:lnTo>
                  <a:pt x="364" y="517"/>
                </a:lnTo>
                <a:lnTo>
                  <a:pt x="361" y="512"/>
                </a:lnTo>
                <a:lnTo>
                  <a:pt x="355" y="506"/>
                </a:lnTo>
                <a:lnTo>
                  <a:pt x="343" y="497"/>
                </a:lnTo>
                <a:lnTo>
                  <a:pt x="330" y="485"/>
                </a:lnTo>
                <a:lnTo>
                  <a:pt x="326" y="473"/>
                </a:lnTo>
                <a:lnTo>
                  <a:pt x="328" y="467"/>
                </a:lnTo>
                <a:lnTo>
                  <a:pt x="330" y="450"/>
                </a:lnTo>
                <a:lnTo>
                  <a:pt x="326" y="442"/>
                </a:lnTo>
                <a:lnTo>
                  <a:pt x="324" y="432"/>
                </a:lnTo>
                <a:lnTo>
                  <a:pt x="321" y="427"/>
                </a:lnTo>
                <a:lnTo>
                  <a:pt x="317" y="423"/>
                </a:lnTo>
                <a:lnTo>
                  <a:pt x="318" y="422"/>
                </a:lnTo>
                <a:lnTo>
                  <a:pt x="314" y="417"/>
                </a:lnTo>
                <a:lnTo>
                  <a:pt x="306" y="402"/>
                </a:lnTo>
                <a:lnTo>
                  <a:pt x="306" y="399"/>
                </a:lnTo>
                <a:lnTo>
                  <a:pt x="302" y="396"/>
                </a:lnTo>
                <a:lnTo>
                  <a:pt x="297" y="386"/>
                </a:lnTo>
                <a:lnTo>
                  <a:pt x="257" y="324"/>
                </a:lnTo>
                <a:lnTo>
                  <a:pt x="254" y="323"/>
                </a:lnTo>
                <a:lnTo>
                  <a:pt x="248" y="319"/>
                </a:lnTo>
                <a:lnTo>
                  <a:pt x="223" y="292"/>
                </a:lnTo>
                <a:lnTo>
                  <a:pt x="220" y="292"/>
                </a:lnTo>
                <a:lnTo>
                  <a:pt x="220" y="283"/>
                </a:lnTo>
                <a:lnTo>
                  <a:pt x="218" y="281"/>
                </a:lnTo>
                <a:lnTo>
                  <a:pt x="214" y="279"/>
                </a:lnTo>
                <a:lnTo>
                  <a:pt x="217" y="277"/>
                </a:lnTo>
                <a:lnTo>
                  <a:pt x="212" y="269"/>
                </a:lnTo>
                <a:lnTo>
                  <a:pt x="193" y="214"/>
                </a:lnTo>
                <a:lnTo>
                  <a:pt x="190" y="185"/>
                </a:lnTo>
                <a:lnTo>
                  <a:pt x="192" y="175"/>
                </a:lnTo>
                <a:lnTo>
                  <a:pt x="192" y="171"/>
                </a:lnTo>
                <a:lnTo>
                  <a:pt x="199" y="151"/>
                </a:lnTo>
                <a:lnTo>
                  <a:pt x="201" y="139"/>
                </a:lnTo>
                <a:lnTo>
                  <a:pt x="199" y="136"/>
                </a:lnTo>
                <a:lnTo>
                  <a:pt x="196" y="135"/>
                </a:lnTo>
                <a:lnTo>
                  <a:pt x="185" y="126"/>
                </a:lnTo>
                <a:lnTo>
                  <a:pt x="174" y="117"/>
                </a:lnTo>
                <a:lnTo>
                  <a:pt x="166" y="111"/>
                </a:lnTo>
                <a:lnTo>
                  <a:pt x="153" y="92"/>
                </a:lnTo>
                <a:lnTo>
                  <a:pt x="120" y="36"/>
                </a:lnTo>
                <a:lnTo>
                  <a:pt x="113" y="37"/>
                </a:lnTo>
                <a:lnTo>
                  <a:pt x="105" y="32"/>
                </a:lnTo>
                <a:lnTo>
                  <a:pt x="92" y="21"/>
                </a:lnTo>
                <a:lnTo>
                  <a:pt x="87" y="15"/>
                </a:lnTo>
                <a:lnTo>
                  <a:pt x="83" y="12"/>
                </a:lnTo>
                <a:lnTo>
                  <a:pt x="79" y="5"/>
                </a:lnTo>
                <a:lnTo>
                  <a:pt x="76" y="3"/>
                </a:lnTo>
                <a:lnTo>
                  <a:pt x="70" y="2"/>
                </a:lnTo>
                <a:lnTo>
                  <a:pt x="68" y="0"/>
                </a:lnTo>
                <a:lnTo>
                  <a:pt x="66" y="0"/>
                </a:lnTo>
                <a:lnTo>
                  <a:pt x="60" y="5"/>
                </a:lnTo>
                <a:lnTo>
                  <a:pt x="58" y="10"/>
                </a:lnTo>
                <a:lnTo>
                  <a:pt x="51" y="9"/>
                </a:lnTo>
                <a:lnTo>
                  <a:pt x="47" y="8"/>
                </a:lnTo>
                <a:lnTo>
                  <a:pt x="39" y="8"/>
                </a:lnTo>
                <a:lnTo>
                  <a:pt x="35" y="9"/>
                </a:lnTo>
                <a:lnTo>
                  <a:pt x="36" y="7"/>
                </a:lnTo>
                <a:lnTo>
                  <a:pt x="31" y="9"/>
                </a:lnTo>
                <a:lnTo>
                  <a:pt x="32" y="7"/>
                </a:lnTo>
                <a:lnTo>
                  <a:pt x="23" y="7"/>
                </a:lnTo>
                <a:lnTo>
                  <a:pt x="21" y="9"/>
                </a:lnTo>
                <a:lnTo>
                  <a:pt x="19" y="8"/>
                </a:lnTo>
                <a:lnTo>
                  <a:pt x="9" y="24"/>
                </a:lnTo>
                <a:lnTo>
                  <a:pt x="24" y="33"/>
                </a:lnTo>
                <a:lnTo>
                  <a:pt x="24" y="39"/>
                </a:lnTo>
                <a:lnTo>
                  <a:pt x="12" y="49"/>
                </a:lnTo>
                <a:lnTo>
                  <a:pt x="15" y="58"/>
                </a:lnTo>
                <a:lnTo>
                  <a:pt x="9" y="73"/>
                </a:lnTo>
                <a:lnTo>
                  <a:pt x="0" y="74"/>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7" name="Freeform 6"/>
          <p:cNvSpPr>
            <a:spLocks/>
          </p:cNvSpPr>
          <p:nvPr/>
        </p:nvSpPr>
        <p:spPr bwMode="auto">
          <a:xfrm>
            <a:off x="7702550" y="5059363"/>
            <a:ext cx="817563" cy="784225"/>
          </a:xfrm>
          <a:custGeom>
            <a:avLst/>
            <a:gdLst/>
            <a:ahLst/>
            <a:cxnLst>
              <a:cxn ang="0">
                <a:pos x="44" y="456"/>
              </a:cxn>
              <a:cxn ang="0">
                <a:pos x="52" y="464"/>
              </a:cxn>
              <a:cxn ang="0">
                <a:pos x="61" y="466"/>
              </a:cxn>
              <a:cxn ang="0">
                <a:pos x="64" y="470"/>
              </a:cxn>
              <a:cxn ang="0">
                <a:pos x="73" y="470"/>
              </a:cxn>
              <a:cxn ang="0">
                <a:pos x="77" y="477"/>
              </a:cxn>
              <a:cxn ang="0">
                <a:pos x="89" y="486"/>
              </a:cxn>
              <a:cxn ang="0">
                <a:pos x="123" y="488"/>
              </a:cxn>
              <a:cxn ang="0">
                <a:pos x="128" y="484"/>
              </a:cxn>
              <a:cxn ang="0">
                <a:pos x="135" y="466"/>
              </a:cxn>
              <a:cxn ang="0">
                <a:pos x="147" y="455"/>
              </a:cxn>
              <a:cxn ang="0">
                <a:pos x="166" y="461"/>
              </a:cxn>
              <a:cxn ang="0">
                <a:pos x="201" y="477"/>
              </a:cxn>
              <a:cxn ang="0">
                <a:pos x="231" y="498"/>
              </a:cxn>
              <a:cxn ang="0">
                <a:pos x="481" y="481"/>
              </a:cxn>
              <a:cxn ang="0">
                <a:pos x="508" y="458"/>
              </a:cxn>
              <a:cxn ang="0">
                <a:pos x="493" y="249"/>
              </a:cxn>
              <a:cxn ang="0">
                <a:pos x="351" y="59"/>
              </a:cxn>
              <a:cxn ang="0">
                <a:pos x="331" y="61"/>
              </a:cxn>
              <a:cxn ang="0">
                <a:pos x="317" y="56"/>
              </a:cxn>
              <a:cxn ang="0">
                <a:pos x="301" y="1"/>
              </a:cxn>
              <a:cxn ang="0">
                <a:pos x="288" y="19"/>
              </a:cxn>
              <a:cxn ang="0">
                <a:pos x="288" y="136"/>
              </a:cxn>
              <a:cxn ang="0">
                <a:pos x="292" y="156"/>
              </a:cxn>
              <a:cxn ang="0">
                <a:pos x="277" y="168"/>
              </a:cxn>
              <a:cxn ang="0">
                <a:pos x="261" y="180"/>
              </a:cxn>
              <a:cxn ang="0">
                <a:pos x="257" y="214"/>
              </a:cxn>
              <a:cxn ang="0">
                <a:pos x="256" y="242"/>
              </a:cxn>
              <a:cxn ang="0">
                <a:pos x="242" y="266"/>
              </a:cxn>
              <a:cxn ang="0">
                <a:pos x="146" y="343"/>
              </a:cxn>
              <a:cxn ang="0">
                <a:pos x="128" y="351"/>
              </a:cxn>
              <a:cxn ang="0">
                <a:pos x="120" y="354"/>
              </a:cxn>
              <a:cxn ang="0">
                <a:pos x="109" y="362"/>
              </a:cxn>
              <a:cxn ang="0">
                <a:pos x="103" y="365"/>
              </a:cxn>
              <a:cxn ang="0">
                <a:pos x="0" y="375"/>
              </a:cxn>
              <a:cxn ang="0">
                <a:pos x="41" y="406"/>
              </a:cxn>
              <a:cxn ang="0">
                <a:pos x="43" y="446"/>
              </a:cxn>
            </a:cxnLst>
            <a:rect l="0" t="0" r="r" b="b"/>
            <a:pathLst>
              <a:path w="511" h="499">
                <a:moveTo>
                  <a:pt x="43" y="446"/>
                </a:moveTo>
                <a:lnTo>
                  <a:pt x="44" y="456"/>
                </a:lnTo>
                <a:lnTo>
                  <a:pt x="49" y="456"/>
                </a:lnTo>
                <a:lnTo>
                  <a:pt x="52" y="464"/>
                </a:lnTo>
                <a:lnTo>
                  <a:pt x="56" y="466"/>
                </a:lnTo>
                <a:lnTo>
                  <a:pt x="61" y="466"/>
                </a:lnTo>
                <a:lnTo>
                  <a:pt x="63" y="467"/>
                </a:lnTo>
                <a:lnTo>
                  <a:pt x="64" y="470"/>
                </a:lnTo>
                <a:lnTo>
                  <a:pt x="70" y="471"/>
                </a:lnTo>
                <a:lnTo>
                  <a:pt x="73" y="470"/>
                </a:lnTo>
                <a:lnTo>
                  <a:pt x="75" y="471"/>
                </a:lnTo>
                <a:lnTo>
                  <a:pt x="77" y="477"/>
                </a:lnTo>
                <a:lnTo>
                  <a:pt x="88" y="483"/>
                </a:lnTo>
                <a:lnTo>
                  <a:pt x="89" y="486"/>
                </a:lnTo>
                <a:lnTo>
                  <a:pt x="91" y="489"/>
                </a:lnTo>
                <a:lnTo>
                  <a:pt x="123" y="488"/>
                </a:lnTo>
                <a:lnTo>
                  <a:pt x="129" y="489"/>
                </a:lnTo>
                <a:lnTo>
                  <a:pt x="128" y="484"/>
                </a:lnTo>
                <a:lnTo>
                  <a:pt x="136" y="483"/>
                </a:lnTo>
                <a:lnTo>
                  <a:pt x="135" y="466"/>
                </a:lnTo>
                <a:lnTo>
                  <a:pt x="141" y="458"/>
                </a:lnTo>
                <a:lnTo>
                  <a:pt x="147" y="455"/>
                </a:lnTo>
                <a:lnTo>
                  <a:pt x="159" y="458"/>
                </a:lnTo>
                <a:lnTo>
                  <a:pt x="166" y="461"/>
                </a:lnTo>
                <a:lnTo>
                  <a:pt x="174" y="462"/>
                </a:lnTo>
                <a:lnTo>
                  <a:pt x="201" y="477"/>
                </a:lnTo>
                <a:lnTo>
                  <a:pt x="227" y="476"/>
                </a:lnTo>
                <a:lnTo>
                  <a:pt x="231" y="498"/>
                </a:lnTo>
                <a:lnTo>
                  <a:pt x="300" y="493"/>
                </a:lnTo>
                <a:lnTo>
                  <a:pt x="481" y="481"/>
                </a:lnTo>
                <a:lnTo>
                  <a:pt x="510" y="480"/>
                </a:lnTo>
                <a:lnTo>
                  <a:pt x="508" y="458"/>
                </a:lnTo>
                <a:lnTo>
                  <a:pt x="496" y="291"/>
                </a:lnTo>
                <a:lnTo>
                  <a:pt x="493" y="249"/>
                </a:lnTo>
                <a:lnTo>
                  <a:pt x="373" y="89"/>
                </a:lnTo>
                <a:lnTo>
                  <a:pt x="351" y="59"/>
                </a:lnTo>
                <a:lnTo>
                  <a:pt x="345" y="66"/>
                </a:lnTo>
                <a:lnTo>
                  <a:pt x="331" y="61"/>
                </a:lnTo>
                <a:lnTo>
                  <a:pt x="325" y="59"/>
                </a:lnTo>
                <a:lnTo>
                  <a:pt x="317" y="56"/>
                </a:lnTo>
                <a:lnTo>
                  <a:pt x="303" y="57"/>
                </a:lnTo>
                <a:lnTo>
                  <a:pt x="301" y="1"/>
                </a:lnTo>
                <a:lnTo>
                  <a:pt x="297" y="0"/>
                </a:lnTo>
                <a:lnTo>
                  <a:pt x="288" y="19"/>
                </a:lnTo>
                <a:lnTo>
                  <a:pt x="281" y="59"/>
                </a:lnTo>
                <a:lnTo>
                  <a:pt x="288" y="136"/>
                </a:lnTo>
                <a:lnTo>
                  <a:pt x="293" y="151"/>
                </a:lnTo>
                <a:lnTo>
                  <a:pt x="292" y="156"/>
                </a:lnTo>
                <a:lnTo>
                  <a:pt x="282" y="164"/>
                </a:lnTo>
                <a:lnTo>
                  <a:pt x="277" y="168"/>
                </a:lnTo>
                <a:lnTo>
                  <a:pt x="266" y="180"/>
                </a:lnTo>
                <a:lnTo>
                  <a:pt x="261" y="180"/>
                </a:lnTo>
                <a:lnTo>
                  <a:pt x="259" y="184"/>
                </a:lnTo>
                <a:lnTo>
                  <a:pt x="257" y="214"/>
                </a:lnTo>
                <a:lnTo>
                  <a:pt x="259" y="231"/>
                </a:lnTo>
                <a:lnTo>
                  <a:pt x="256" y="242"/>
                </a:lnTo>
                <a:lnTo>
                  <a:pt x="251" y="256"/>
                </a:lnTo>
                <a:lnTo>
                  <a:pt x="242" y="266"/>
                </a:lnTo>
                <a:lnTo>
                  <a:pt x="232" y="278"/>
                </a:lnTo>
                <a:lnTo>
                  <a:pt x="146" y="343"/>
                </a:lnTo>
                <a:lnTo>
                  <a:pt x="142" y="347"/>
                </a:lnTo>
                <a:lnTo>
                  <a:pt x="128" y="351"/>
                </a:lnTo>
                <a:lnTo>
                  <a:pt x="125" y="353"/>
                </a:lnTo>
                <a:lnTo>
                  <a:pt x="120" y="354"/>
                </a:lnTo>
                <a:lnTo>
                  <a:pt x="119" y="356"/>
                </a:lnTo>
                <a:lnTo>
                  <a:pt x="109" y="362"/>
                </a:lnTo>
                <a:lnTo>
                  <a:pt x="107" y="361"/>
                </a:lnTo>
                <a:lnTo>
                  <a:pt x="103" y="365"/>
                </a:lnTo>
                <a:lnTo>
                  <a:pt x="96" y="365"/>
                </a:lnTo>
                <a:lnTo>
                  <a:pt x="0" y="375"/>
                </a:lnTo>
                <a:lnTo>
                  <a:pt x="17" y="399"/>
                </a:lnTo>
                <a:lnTo>
                  <a:pt x="41" y="406"/>
                </a:lnTo>
                <a:lnTo>
                  <a:pt x="43" y="430"/>
                </a:lnTo>
                <a:lnTo>
                  <a:pt x="43" y="446"/>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8" name="Freeform 7"/>
          <p:cNvSpPr>
            <a:spLocks/>
          </p:cNvSpPr>
          <p:nvPr/>
        </p:nvSpPr>
        <p:spPr bwMode="auto">
          <a:xfrm>
            <a:off x="8489950" y="4799013"/>
            <a:ext cx="542925" cy="979487"/>
          </a:xfrm>
          <a:custGeom>
            <a:avLst/>
            <a:gdLst/>
            <a:ahLst/>
            <a:cxnLst>
              <a:cxn ang="0">
                <a:pos x="19" y="609"/>
              </a:cxn>
              <a:cxn ang="0">
                <a:pos x="38" y="606"/>
              </a:cxn>
              <a:cxn ang="0">
                <a:pos x="52" y="614"/>
              </a:cxn>
              <a:cxn ang="0">
                <a:pos x="67" y="609"/>
              </a:cxn>
              <a:cxn ang="0">
                <a:pos x="74" y="594"/>
              </a:cxn>
              <a:cxn ang="0">
                <a:pos x="87" y="576"/>
              </a:cxn>
              <a:cxn ang="0">
                <a:pos x="96" y="550"/>
              </a:cxn>
              <a:cxn ang="0">
                <a:pos x="111" y="517"/>
              </a:cxn>
              <a:cxn ang="0">
                <a:pos x="134" y="516"/>
              </a:cxn>
              <a:cxn ang="0">
                <a:pos x="149" y="499"/>
              </a:cxn>
              <a:cxn ang="0">
                <a:pos x="155" y="484"/>
              </a:cxn>
              <a:cxn ang="0">
                <a:pos x="161" y="475"/>
              </a:cxn>
              <a:cxn ang="0">
                <a:pos x="165" y="461"/>
              </a:cxn>
              <a:cxn ang="0">
                <a:pos x="174" y="459"/>
              </a:cxn>
              <a:cxn ang="0">
                <a:pos x="179" y="476"/>
              </a:cxn>
              <a:cxn ang="0">
                <a:pos x="175" y="496"/>
              </a:cxn>
              <a:cxn ang="0">
                <a:pos x="171" y="507"/>
              </a:cxn>
              <a:cxn ang="0">
                <a:pos x="187" y="518"/>
              </a:cxn>
              <a:cxn ang="0">
                <a:pos x="196" y="528"/>
              </a:cxn>
              <a:cxn ang="0">
                <a:pos x="202" y="533"/>
              </a:cxn>
              <a:cxn ang="0">
                <a:pos x="202" y="546"/>
              </a:cxn>
              <a:cxn ang="0">
                <a:pos x="204" y="555"/>
              </a:cxn>
              <a:cxn ang="0">
                <a:pos x="209" y="552"/>
              </a:cxn>
              <a:cxn ang="0">
                <a:pos x="212" y="553"/>
              </a:cxn>
              <a:cxn ang="0">
                <a:pos x="221" y="521"/>
              </a:cxn>
              <a:cxn ang="0">
                <a:pos x="223" y="478"/>
              </a:cxn>
              <a:cxn ang="0">
                <a:pos x="233" y="451"/>
              </a:cxn>
              <a:cxn ang="0">
                <a:pos x="239" y="420"/>
              </a:cxn>
              <a:cxn ang="0">
                <a:pos x="242" y="402"/>
              </a:cxn>
              <a:cxn ang="0">
                <a:pos x="249" y="375"/>
              </a:cxn>
              <a:cxn ang="0">
                <a:pos x="231" y="386"/>
              </a:cxn>
              <a:cxn ang="0">
                <a:pos x="225" y="380"/>
              </a:cxn>
              <a:cxn ang="0">
                <a:pos x="224" y="371"/>
              </a:cxn>
              <a:cxn ang="0">
                <a:pos x="234" y="360"/>
              </a:cxn>
              <a:cxn ang="0">
                <a:pos x="254" y="349"/>
              </a:cxn>
              <a:cxn ang="0">
                <a:pos x="251" y="322"/>
              </a:cxn>
              <a:cxn ang="0">
                <a:pos x="248" y="329"/>
              </a:cxn>
              <a:cxn ang="0">
                <a:pos x="233" y="337"/>
              </a:cxn>
              <a:cxn ang="0">
                <a:pos x="220" y="336"/>
              </a:cxn>
              <a:cxn ang="0">
                <a:pos x="220" y="327"/>
              </a:cxn>
              <a:cxn ang="0">
                <a:pos x="235" y="297"/>
              </a:cxn>
              <a:cxn ang="0">
                <a:pos x="247" y="292"/>
              </a:cxn>
              <a:cxn ang="0">
                <a:pos x="245" y="269"/>
              </a:cxn>
              <a:cxn ang="0">
                <a:pos x="253" y="219"/>
              </a:cxn>
              <a:cxn ang="0">
                <a:pos x="272" y="184"/>
              </a:cxn>
              <a:cxn ang="0">
                <a:pos x="301" y="147"/>
              </a:cxn>
              <a:cxn ang="0">
                <a:pos x="320" y="121"/>
              </a:cxn>
              <a:cxn ang="0">
                <a:pos x="327" y="91"/>
              </a:cxn>
              <a:cxn ang="0">
                <a:pos x="333" y="77"/>
              </a:cxn>
              <a:cxn ang="0">
                <a:pos x="325" y="55"/>
              </a:cxn>
              <a:cxn ang="0">
                <a:pos x="324" y="31"/>
              </a:cxn>
              <a:cxn ang="0">
                <a:pos x="314" y="24"/>
              </a:cxn>
              <a:cxn ang="0">
                <a:pos x="306" y="20"/>
              </a:cxn>
              <a:cxn ang="0">
                <a:pos x="291" y="4"/>
              </a:cxn>
              <a:cxn ang="0">
                <a:pos x="255" y="13"/>
              </a:cxn>
              <a:cxn ang="0">
                <a:pos x="236" y="15"/>
              </a:cxn>
              <a:cxn ang="0">
                <a:pos x="223" y="24"/>
              </a:cxn>
              <a:cxn ang="0">
                <a:pos x="167" y="186"/>
              </a:cxn>
            </a:cxnLst>
            <a:rect l="0" t="0" r="r" b="b"/>
            <a:pathLst>
              <a:path w="338" h="623">
                <a:moveTo>
                  <a:pt x="0" y="403"/>
                </a:moveTo>
                <a:lnTo>
                  <a:pt x="3" y="445"/>
                </a:lnTo>
                <a:lnTo>
                  <a:pt x="15" y="612"/>
                </a:lnTo>
                <a:lnTo>
                  <a:pt x="18" y="612"/>
                </a:lnTo>
                <a:lnTo>
                  <a:pt x="19" y="609"/>
                </a:lnTo>
                <a:lnTo>
                  <a:pt x="22" y="609"/>
                </a:lnTo>
                <a:lnTo>
                  <a:pt x="24" y="606"/>
                </a:lnTo>
                <a:lnTo>
                  <a:pt x="32" y="603"/>
                </a:lnTo>
                <a:lnTo>
                  <a:pt x="33" y="602"/>
                </a:lnTo>
                <a:lnTo>
                  <a:pt x="38" y="606"/>
                </a:lnTo>
                <a:lnTo>
                  <a:pt x="41" y="609"/>
                </a:lnTo>
                <a:lnTo>
                  <a:pt x="42" y="609"/>
                </a:lnTo>
                <a:lnTo>
                  <a:pt x="43" y="609"/>
                </a:lnTo>
                <a:lnTo>
                  <a:pt x="47" y="609"/>
                </a:lnTo>
                <a:lnTo>
                  <a:pt x="52" y="614"/>
                </a:lnTo>
                <a:lnTo>
                  <a:pt x="57" y="616"/>
                </a:lnTo>
                <a:lnTo>
                  <a:pt x="63" y="622"/>
                </a:lnTo>
                <a:lnTo>
                  <a:pt x="61" y="613"/>
                </a:lnTo>
                <a:lnTo>
                  <a:pt x="64" y="611"/>
                </a:lnTo>
                <a:lnTo>
                  <a:pt x="67" y="609"/>
                </a:lnTo>
                <a:lnTo>
                  <a:pt x="69" y="605"/>
                </a:lnTo>
                <a:lnTo>
                  <a:pt x="71" y="603"/>
                </a:lnTo>
                <a:lnTo>
                  <a:pt x="71" y="601"/>
                </a:lnTo>
                <a:lnTo>
                  <a:pt x="73" y="598"/>
                </a:lnTo>
                <a:lnTo>
                  <a:pt x="74" y="594"/>
                </a:lnTo>
                <a:lnTo>
                  <a:pt x="76" y="592"/>
                </a:lnTo>
                <a:lnTo>
                  <a:pt x="82" y="589"/>
                </a:lnTo>
                <a:lnTo>
                  <a:pt x="83" y="587"/>
                </a:lnTo>
                <a:lnTo>
                  <a:pt x="84" y="582"/>
                </a:lnTo>
                <a:lnTo>
                  <a:pt x="87" y="576"/>
                </a:lnTo>
                <a:lnTo>
                  <a:pt x="89" y="571"/>
                </a:lnTo>
                <a:lnTo>
                  <a:pt x="92" y="564"/>
                </a:lnTo>
                <a:lnTo>
                  <a:pt x="93" y="563"/>
                </a:lnTo>
                <a:lnTo>
                  <a:pt x="95" y="560"/>
                </a:lnTo>
                <a:lnTo>
                  <a:pt x="96" y="550"/>
                </a:lnTo>
                <a:lnTo>
                  <a:pt x="102" y="541"/>
                </a:lnTo>
                <a:lnTo>
                  <a:pt x="102" y="538"/>
                </a:lnTo>
                <a:lnTo>
                  <a:pt x="104" y="532"/>
                </a:lnTo>
                <a:lnTo>
                  <a:pt x="106" y="522"/>
                </a:lnTo>
                <a:lnTo>
                  <a:pt x="111" y="517"/>
                </a:lnTo>
                <a:lnTo>
                  <a:pt x="115" y="517"/>
                </a:lnTo>
                <a:lnTo>
                  <a:pt x="116" y="519"/>
                </a:lnTo>
                <a:lnTo>
                  <a:pt x="124" y="516"/>
                </a:lnTo>
                <a:lnTo>
                  <a:pt x="126" y="517"/>
                </a:lnTo>
                <a:lnTo>
                  <a:pt x="134" y="516"/>
                </a:lnTo>
                <a:lnTo>
                  <a:pt x="137" y="516"/>
                </a:lnTo>
                <a:lnTo>
                  <a:pt x="141" y="516"/>
                </a:lnTo>
                <a:lnTo>
                  <a:pt x="144" y="511"/>
                </a:lnTo>
                <a:lnTo>
                  <a:pt x="144" y="509"/>
                </a:lnTo>
                <a:lnTo>
                  <a:pt x="149" y="499"/>
                </a:lnTo>
                <a:lnTo>
                  <a:pt x="149" y="498"/>
                </a:lnTo>
                <a:lnTo>
                  <a:pt x="150" y="495"/>
                </a:lnTo>
                <a:lnTo>
                  <a:pt x="152" y="491"/>
                </a:lnTo>
                <a:lnTo>
                  <a:pt x="153" y="488"/>
                </a:lnTo>
                <a:lnTo>
                  <a:pt x="155" y="484"/>
                </a:lnTo>
                <a:lnTo>
                  <a:pt x="159" y="482"/>
                </a:lnTo>
                <a:lnTo>
                  <a:pt x="160" y="479"/>
                </a:lnTo>
                <a:lnTo>
                  <a:pt x="161" y="479"/>
                </a:lnTo>
                <a:lnTo>
                  <a:pt x="162" y="476"/>
                </a:lnTo>
                <a:lnTo>
                  <a:pt x="161" y="475"/>
                </a:lnTo>
                <a:lnTo>
                  <a:pt x="162" y="471"/>
                </a:lnTo>
                <a:lnTo>
                  <a:pt x="162" y="469"/>
                </a:lnTo>
                <a:lnTo>
                  <a:pt x="165" y="464"/>
                </a:lnTo>
                <a:lnTo>
                  <a:pt x="165" y="462"/>
                </a:lnTo>
                <a:lnTo>
                  <a:pt x="165" y="461"/>
                </a:lnTo>
                <a:lnTo>
                  <a:pt x="168" y="457"/>
                </a:lnTo>
                <a:lnTo>
                  <a:pt x="169" y="453"/>
                </a:lnTo>
                <a:lnTo>
                  <a:pt x="173" y="452"/>
                </a:lnTo>
                <a:lnTo>
                  <a:pt x="174" y="454"/>
                </a:lnTo>
                <a:lnTo>
                  <a:pt x="174" y="459"/>
                </a:lnTo>
                <a:lnTo>
                  <a:pt x="177" y="461"/>
                </a:lnTo>
                <a:lnTo>
                  <a:pt x="179" y="465"/>
                </a:lnTo>
                <a:lnTo>
                  <a:pt x="179" y="467"/>
                </a:lnTo>
                <a:lnTo>
                  <a:pt x="180" y="472"/>
                </a:lnTo>
                <a:lnTo>
                  <a:pt x="179" y="476"/>
                </a:lnTo>
                <a:lnTo>
                  <a:pt x="179" y="478"/>
                </a:lnTo>
                <a:lnTo>
                  <a:pt x="180" y="480"/>
                </a:lnTo>
                <a:lnTo>
                  <a:pt x="179" y="488"/>
                </a:lnTo>
                <a:lnTo>
                  <a:pt x="177" y="491"/>
                </a:lnTo>
                <a:lnTo>
                  <a:pt x="175" y="496"/>
                </a:lnTo>
                <a:lnTo>
                  <a:pt x="176" y="498"/>
                </a:lnTo>
                <a:lnTo>
                  <a:pt x="175" y="499"/>
                </a:lnTo>
                <a:lnTo>
                  <a:pt x="175" y="503"/>
                </a:lnTo>
                <a:lnTo>
                  <a:pt x="175" y="504"/>
                </a:lnTo>
                <a:lnTo>
                  <a:pt x="171" y="507"/>
                </a:lnTo>
                <a:lnTo>
                  <a:pt x="171" y="508"/>
                </a:lnTo>
                <a:lnTo>
                  <a:pt x="172" y="510"/>
                </a:lnTo>
                <a:lnTo>
                  <a:pt x="172" y="513"/>
                </a:lnTo>
                <a:lnTo>
                  <a:pt x="175" y="514"/>
                </a:lnTo>
                <a:lnTo>
                  <a:pt x="187" y="518"/>
                </a:lnTo>
                <a:lnTo>
                  <a:pt x="193" y="519"/>
                </a:lnTo>
                <a:lnTo>
                  <a:pt x="194" y="520"/>
                </a:lnTo>
                <a:lnTo>
                  <a:pt x="193" y="525"/>
                </a:lnTo>
                <a:lnTo>
                  <a:pt x="193" y="526"/>
                </a:lnTo>
                <a:lnTo>
                  <a:pt x="196" y="528"/>
                </a:lnTo>
                <a:lnTo>
                  <a:pt x="197" y="528"/>
                </a:lnTo>
                <a:lnTo>
                  <a:pt x="199" y="528"/>
                </a:lnTo>
                <a:lnTo>
                  <a:pt x="200" y="529"/>
                </a:lnTo>
                <a:lnTo>
                  <a:pt x="201" y="532"/>
                </a:lnTo>
                <a:lnTo>
                  <a:pt x="202" y="533"/>
                </a:lnTo>
                <a:lnTo>
                  <a:pt x="203" y="537"/>
                </a:lnTo>
                <a:lnTo>
                  <a:pt x="202" y="541"/>
                </a:lnTo>
                <a:lnTo>
                  <a:pt x="201" y="541"/>
                </a:lnTo>
                <a:lnTo>
                  <a:pt x="202" y="545"/>
                </a:lnTo>
                <a:lnTo>
                  <a:pt x="202" y="546"/>
                </a:lnTo>
                <a:lnTo>
                  <a:pt x="203" y="544"/>
                </a:lnTo>
                <a:lnTo>
                  <a:pt x="204" y="544"/>
                </a:lnTo>
                <a:lnTo>
                  <a:pt x="205" y="550"/>
                </a:lnTo>
                <a:lnTo>
                  <a:pt x="203" y="553"/>
                </a:lnTo>
                <a:lnTo>
                  <a:pt x="204" y="555"/>
                </a:lnTo>
                <a:lnTo>
                  <a:pt x="206" y="556"/>
                </a:lnTo>
                <a:lnTo>
                  <a:pt x="207" y="556"/>
                </a:lnTo>
                <a:lnTo>
                  <a:pt x="208" y="555"/>
                </a:lnTo>
                <a:lnTo>
                  <a:pt x="207" y="554"/>
                </a:lnTo>
                <a:lnTo>
                  <a:pt x="209" y="552"/>
                </a:lnTo>
                <a:lnTo>
                  <a:pt x="208" y="556"/>
                </a:lnTo>
                <a:lnTo>
                  <a:pt x="210" y="557"/>
                </a:lnTo>
                <a:lnTo>
                  <a:pt x="211" y="560"/>
                </a:lnTo>
                <a:lnTo>
                  <a:pt x="212" y="560"/>
                </a:lnTo>
                <a:lnTo>
                  <a:pt x="212" y="553"/>
                </a:lnTo>
                <a:lnTo>
                  <a:pt x="212" y="541"/>
                </a:lnTo>
                <a:lnTo>
                  <a:pt x="214" y="535"/>
                </a:lnTo>
                <a:lnTo>
                  <a:pt x="216" y="533"/>
                </a:lnTo>
                <a:lnTo>
                  <a:pt x="217" y="530"/>
                </a:lnTo>
                <a:lnTo>
                  <a:pt x="221" y="521"/>
                </a:lnTo>
                <a:lnTo>
                  <a:pt x="221" y="516"/>
                </a:lnTo>
                <a:lnTo>
                  <a:pt x="221" y="506"/>
                </a:lnTo>
                <a:lnTo>
                  <a:pt x="223" y="500"/>
                </a:lnTo>
                <a:lnTo>
                  <a:pt x="223" y="489"/>
                </a:lnTo>
                <a:lnTo>
                  <a:pt x="223" y="478"/>
                </a:lnTo>
                <a:lnTo>
                  <a:pt x="225" y="473"/>
                </a:lnTo>
                <a:lnTo>
                  <a:pt x="229" y="470"/>
                </a:lnTo>
                <a:lnTo>
                  <a:pt x="231" y="465"/>
                </a:lnTo>
                <a:lnTo>
                  <a:pt x="232" y="461"/>
                </a:lnTo>
                <a:lnTo>
                  <a:pt x="233" y="451"/>
                </a:lnTo>
                <a:lnTo>
                  <a:pt x="235" y="448"/>
                </a:lnTo>
                <a:lnTo>
                  <a:pt x="236" y="434"/>
                </a:lnTo>
                <a:lnTo>
                  <a:pt x="238" y="427"/>
                </a:lnTo>
                <a:lnTo>
                  <a:pt x="238" y="424"/>
                </a:lnTo>
                <a:lnTo>
                  <a:pt x="239" y="420"/>
                </a:lnTo>
                <a:lnTo>
                  <a:pt x="239" y="419"/>
                </a:lnTo>
                <a:lnTo>
                  <a:pt x="240" y="417"/>
                </a:lnTo>
                <a:lnTo>
                  <a:pt x="241" y="413"/>
                </a:lnTo>
                <a:lnTo>
                  <a:pt x="243" y="408"/>
                </a:lnTo>
                <a:lnTo>
                  <a:pt x="242" y="402"/>
                </a:lnTo>
                <a:lnTo>
                  <a:pt x="245" y="387"/>
                </a:lnTo>
                <a:lnTo>
                  <a:pt x="254" y="374"/>
                </a:lnTo>
                <a:lnTo>
                  <a:pt x="254" y="371"/>
                </a:lnTo>
                <a:lnTo>
                  <a:pt x="252" y="374"/>
                </a:lnTo>
                <a:lnTo>
                  <a:pt x="249" y="375"/>
                </a:lnTo>
                <a:lnTo>
                  <a:pt x="248" y="371"/>
                </a:lnTo>
                <a:lnTo>
                  <a:pt x="247" y="371"/>
                </a:lnTo>
                <a:lnTo>
                  <a:pt x="245" y="373"/>
                </a:lnTo>
                <a:lnTo>
                  <a:pt x="242" y="374"/>
                </a:lnTo>
                <a:lnTo>
                  <a:pt x="231" y="386"/>
                </a:lnTo>
                <a:lnTo>
                  <a:pt x="227" y="389"/>
                </a:lnTo>
                <a:lnTo>
                  <a:pt x="223" y="388"/>
                </a:lnTo>
                <a:lnTo>
                  <a:pt x="223" y="387"/>
                </a:lnTo>
                <a:lnTo>
                  <a:pt x="223" y="384"/>
                </a:lnTo>
                <a:lnTo>
                  <a:pt x="225" y="380"/>
                </a:lnTo>
                <a:lnTo>
                  <a:pt x="224" y="379"/>
                </a:lnTo>
                <a:lnTo>
                  <a:pt x="223" y="378"/>
                </a:lnTo>
                <a:lnTo>
                  <a:pt x="223" y="377"/>
                </a:lnTo>
                <a:lnTo>
                  <a:pt x="224" y="376"/>
                </a:lnTo>
                <a:lnTo>
                  <a:pt x="224" y="371"/>
                </a:lnTo>
                <a:lnTo>
                  <a:pt x="223" y="370"/>
                </a:lnTo>
                <a:lnTo>
                  <a:pt x="226" y="366"/>
                </a:lnTo>
                <a:lnTo>
                  <a:pt x="228" y="364"/>
                </a:lnTo>
                <a:lnTo>
                  <a:pt x="231" y="362"/>
                </a:lnTo>
                <a:lnTo>
                  <a:pt x="234" y="360"/>
                </a:lnTo>
                <a:lnTo>
                  <a:pt x="236" y="362"/>
                </a:lnTo>
                <a:lnTo>
                  <a:pt x="239" y="362"/>
                </a:lnTo>
                <a:lnTo>
                  <a:pt x="243" y="361"/>
                </a:lnTo>
                <a:lnTo>
                  <a:pt x="247" y="354"/>
                </a:lnTo>
                <a:lnTo>
                  <a:pt x="254" y="349"/>
                </a:lnTo>
                <a:lnTo>
                  <a:pt x="257" y="331"/>
                </a:lnTo>
                <a:lnTo>
                  <a:pt x="257" y="328"/>
                </a:lnTo>
                <a:lnTo>
                  <a:pt x="254" y="325"/>
                </a:lnTo>
                <a:lnTo>
                  <a:pt x="252" y="322"/>
                </a:lnTo>
                <a:lnTo>
                  <a:pt x="251" y="322"/>
                </a:lnTo>
                <a:lnTo>
                  <a:pt x="251" y="323"/>
                </a:lnTo>
                <a:lnTo>
                  <a:pt x="253" y="326"/>
                </a:lnTo>
                <a:lnTo>
                  <a:pt x="251" y="328"/>
                </a:lnTo>
                <a:lnTo>
                  <a:pt x="250" y="329"/>
                </a:lnTo>
                <a:lnTo>
                  <a:pt x="248" y="329"/>
                </a:lnTo>
                <a:lnTo>
                  <a:pt x="245" y="331"/>
                </a:lnTo>
                <a:lnTo>
                  <a:pt x="240" y="331"/>
                </a:lnTo>
                <a:lnTo>
                  <a:pt x="238" y="332"/>
                </a:lnTo>
                <a:lnTo>
                  <a:pt x="237" y="332"/>
                </a:lnTo>
                <a:lnTo>
                  <a:pt x="233" y="337"/>
                </a:lnTo>
                <a:lnTo>
                  <a:pt x="229" y="337"/>
                </a:lnTo>
                <a:lnTo>
                  <a:pt x="227" y="339"/>
                </a:lnTo>
                <a:lnTo>
                  <a:pt x="222" y="337"/>
                </a:lnTo>
                <a:lnTo>
                  <a:pt x="221" y="336"/>
                </a:lnTo>
                <a:lnTo>
                  <a:pt x="220" y="336"/>
                </a:lnTo>
                <a:lnTo>
                  <a:pt x="217" y="337"/>
                </a:lnTo>
                <a:lnTo>
                  <a:pt x="215" y="337"/>
                </a:lnTo>
                <a:lnTo>
                  <a:pt x="214" y="334"/>
                </a:lnTo>
                <a:lnTo>
                  <a:pt x="218" y="328"/>
                </a:lnTo>
                <a:lnTo>
                  <a:pt x="220" y="327"/>
                </a:lnTo>
                <a:lnTo>
                  <a:pt x="222" y="316"/>
                </a:lnTo>
                <a:lnTo>
                  <a:pt x="225" y="310"/>
                </a:lnTo>
                <a:lnTo>
                  <a:pt x="230" y="298"/>
                </a:lnTo>
                <a:lnTo>
                  <a:pt x="232" y="295"/>
                </a:lnTo>
                <a:lnTo>
                  <a:pt x="235" y="297"/>
                </a:lnTo>
                <a:lnTo>
                  <a:pt x="241" y="295"/>
                </a:lnTo>
                <a:lnTo>
                  <a:pt x="245" y="294"/>
                </a:lnTo>
                <a:lnTo>
                  <a:pt x="245" y="298"/>
                </a:lnTo>
                <a:lnTo>
                  <a:pt x="246" y="298"/>
                </a:lnTo>
                <a:lnTo>
                  <a:pt x="247" y="292"/>
                </a:lnTo>
                <a:lnTo>
                  <a:pt x="250" y="288"/>
                </a:lnTo>
                <a:lnTo>
                  <a:pt x="251" y="281"/>
                </a:lnTo>
                <a:lnTo>
                  <a:pt x="250" y="273"/>
                </a:lnTo>
                <a:lnTo>
                  <a:pt x="248" y="273"/>
                </a:lnTo>
                <a:lnTo>
                  <a:pt x="245" y="269"/>
                </a:lnTo>
                <a:lnTo>
                  <a:pt x="243" y="261"/>
                </a:lnTo>
                <a:lnTo>
                  <a:pt x="242" y="244"/>
                </a:lnTo>
                <a:lnTo>
                  <a:pt x="248" y="226"/>
                </a:lnTo>
                <a:lnTo>
                  <a:pt x="251" y="219"/>
                </a:lnTo>
                <a:lnTo>
                  <a:pt x="253" y="219"/>
                </a:lnTo>
                <a:lnTo>
                  <a:pt x="254" y="216"/>
                </a:lnTo>
                <a:lnTo>
                  <a:pt x="257" y="209"/>
                </a:lnTo>
                <a:lnTo>
                  <a:pt x="266" y="189"/>
                </a:lnTo>
                <a:lnTo>
                  <a:pt x="270" y="184"/>
                </a:lnTo>
                <a:lnTo>
                  <a:pt x="272" y="184"/>
                </a:lnTo>
                <a:lnTo>
                  <a:pt x="271" y="182"/>
                </a:lnTo>
                <a:lnTo>
                  <a:pt x="284" y="169"/>
                </a:lnTo>
                <a:lnTo>
                  <a:pt x="285" y="169"/>
                </a:lnTo>
                <a:lnTo>
                  <a:pt x="299" y="153"/>
                </a:lnTo>
                <a:lnTo>
                  <a:pt x="301" y="147"/>
                </a:lnTo>
                <a:lnTo>
                  <a:pt x="306" y="142"/>
                </a:lnTo>
                <a:lnTo>
                  <a:pt x="308" y="139"/>
                </a:lnTo>
                <a:lnTo>
                  <a:pt x="313" y="130"/>
                </a:lnTo>
                <a:lnTo>
                  <a:pt x="317" y="127"/>
                </a:lnTo>
                <a:lnTo>
                  <a:pt x="320" y="121"/>
                </a:lnTo>
                <a:lnTo>
                  <a:pt x="321" y="116"/>
                </a:lnTo>
                <a:lnTo>
                  <a:pt x="322" y="112"/>
                </a:lnTo>
                <a:lnTo>
                  <a:pt x="324" y="111"/>
                </a:lnTo>
                <a:lnTo>
                  <a:pt x="325" y="96"/>
                </a:lnTo>
                <a:lnTo>
                  <a:pt x="327" y="91"/>
                </a:lnTo>
                <a:lnTo>
                  <a:pt x="328" y="89"/>
                </a:lnTo>
                <a:lnTo>
                  <a:pt x="330" y="89"/>
                </a:lnTo>
                <a:lnTo>
                  <a:pt x="332" y="89"/>
                </a:lnTo>
                <a:lnTo>
                  <a:pt x="332" y="86"/>
                </a:lnTo>
                <a:lnTo>
                  <a:pt x="333" y="77"/>
                </a:lnTo>
                <a:lnTo>
                  <a:pt x="337" y="71"/>
                </a:lnTo>
                <a:lnTo>
                  <a:pt x="328" y="70"/>
                </a:lnTo>
                <a:lnTo>
                  <a:pt x="327" y="70"/>
                </a:lnTo>
                <a:lnTo>
                  <a:pt x="325" y="65"/>
                </a:lnTo>
                <a:lnTo>
                  <a:pt x="325" y="55"/>
                </a:lnTo>
                <a:lnTo>
                  <a:pt x="322" y="49"/>
                </a:lnTo>
                <a:lnTo>
                  <a:pt x="322" y="45"/>
                </a:lnTo>
                <a:lnTo>
                  <a:pt x="324" y="40"/>
                </a:lnTo>
                <a:lnTo>
                  <a:pt x="325" y="37"/>
                </a:lnTo>
                <a:lnTo>
                  <a:pt x="324" y="31"/>
                </a:lnTo>
                <a:lnTo>
                  <a:pt x="321" y="27"/>
                </a:lnTo>
                <a:lnTo>
                  <a:pt x="318" y="26"/>
                </a:lnTo>
                <a:lnTo>
                  <a:pt x="318" y="27"/>
                </a:lnTo>
                <a:lnTo>
                  <a:pt x="315" y="27"/>
                </a:lnTo>
                <a:lnTo>
                  <a:pt x="314" y="24"/>
                </a:lnTo>
                <a:lnTo>
                  <a:pt x="312" y="25"/>
                </a:lnTo>
                <a:lnTo>
                  <a:pt x="309" y="25"/>
                </a:lnTo>
                <a:lnTo>
                  <a:pt x="306" y="23"/>
                </a:lnTo>
                <a:lnTo>
                  <a:pt x="306" y="21"/>
                </a:lnTo>
                <a:lnTo>
                  <a:pt x="306" y="20"/>
                </a:lnTo>
                <a:lnTo>
                  <a:pt x="303" y="19"/>
                </a:lnTo>
                <a:lnTo>
                  <a:pt x="303" y="17"/>
                </a:lnTo>
                <a:lnTo>
                  <a:pt x="300" y="16"/>
                </a:lnTo>
                <a:lnTo>
                  <a:pt x="293" y="6"/>
                </a:lnTo>
                <a:lnTo>
                  <a:pt x="291" y="4"/>
                </a:lnTo>
                <a:lnTo>
                  <a:pt x="276" y="0"/>
                </a:lnTo>
                <a:lnTo>
                  <a:pt x="275" y="0"/>
                </a:lnTo>
                <a:lnTo>
                  <a:pt x="270" y="5"/>
                </a:lnTo>
                <a:lnTo>
                  <a:pt x="261" y="11"/>
                </a:lnTo>
                <a:lnTo>
                  <a:pt x="255" y="13"/>
                </a:lnTo>
                <a:lnTo>
                  <a:pt x="250" y="13"/>
                </a:lnTo>
                <a:lnTo>
                  <a:pt x="245" y="12"/>
                </a:lnTo>
                <a:lnTo>
                  <a:pt x="242" y="10"/>
                </a:lnTo>
                <a:lnTo>
                  <a:pt x="240" y="10"/>
                </a:lnTo>
                <a:lnTo>
                  <a:pt x="236" y="15"/>
                </a:lnTo>
                <a:lnTo>
                  <a:pt x="232" y="18"/>
                </a:lnTo>
                <a:lnTo>
                  <a:pt x="231" y="18"/>
                </a:lnTo>
                <a:lnTo>
                  <a:pt x="229" y="21"/>
                </a:lnTo>
                <a:lnTo>
                  <a:pt x="225" y="21"/>
                </a:lnTo>
                <a:lnTo>
                  <a:pt x="223" y="24"/>
                </a:lnTo>
                <a:lnTo>
                  <a:pt x="221" y="24"/>
                </a:lnTo>
                <a:lnTo>
                  <a:pt x="217" y="24"/>
                </a:lnTo>
                <a:lnTo>
                  <a:pt x="223" y="81"/>
                </a:lnTo>
                <a:lnTo>
                  <a:pt x="210" y="132"/>
                </a:lnTo>
                <a:lnTo>
                  <a:pt x="167" y="186"/>
                </a:lnTo>
                <a:lnTo>
                  <a:pt x="0" y="403"/>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99" name="Freeform 8"/>
          <p:cNvSpPr>
            <a:spLocks/>
          </p:cNvSpPr>
          <p:nvPr/>
        </p:nvSpPr>
        <p:spPr bwMode="auto">
          <a:xfrm>
            <a:off x="8166100" y="4841875"/>
            <a:ext cx="679450" cy="617538"/>
          </a:xfrm>
          <a:custGeom>
            <a:avLst/>
            <a:gdLst/>
            <a:ahLst/>
            <a:cxnLst>
              <a:cxn ang="0">
                <a:pos x="3" y="123"/>
              </a:cxn>
              <a:cxn ang="0">
                <a:pos x="22" y="108"/>
              </a:cxn>
              <a:cxn ang="0">
                <a:pos x="39" y="94"/>
              </a:cxn>
              <a:cxn ang="0">
                <a:pos x="49" y="91"/>
              </a:cxn>
              <a:cxn ang="0">
                <a:pos x="58" y="87"/>
              </a:cxn>
              <a:cxn ang="0">
                <a:pos x="78" y="74"/>
              </a:cxn>
              <a:cxn ang="0">
                <a:pos x="102" y="68"/>
              </a:cxn>
              <a:cxn ang="0">
                <a:pos x="118" y="65"/>
              </a:cxn>
              <a:cxn ang="0">
                <a:pos x="148" y="59"/>
              </a:cxn>
              <a:cxn ang="0">
                <a:pos x="160" y="57"/>
              </a:cxn>
              <a:cxn ang="0">
                <a:pos x="185" y="52"/>
              </a:cxn>
              <a:cxn ang="0">
                <a:pos x="205" y="46"/>
              </a:cxn>
              <a:cxn ang="0">
                <a:pos x="221" y="43"/>
              </a:cxn>
              <a:cxn ang="0">
                <a:pos x="232" y="37"/>
              </a:cxn>
              <a:cxn ang="0">
                <a:pos x="239" y="34"/>
              </a:cxn>
              <a:cxn ang="0">
                <a:pos x="252" y="21"/>
              </a:cxn>
              <a:cxn ang="0">
                <a:pos x="256" y="18"/>
              </a:cxn>
              <a:cxn ang="0">
                <a:pos x="267" y="16"/>
              </a:cxn>
              <a:cxn ang="0">
                <a:pos x="276" y="12"/>
              </a:cxn>
              <a:cxn ang="0">
                <a:pos x="286" y="11"/>
              </a:cxn>
              <a:cxn ang="0">
                <a:pos x="291" y="12"/>
              </a:cxn>
              <a:cxn ang="0">
                <a:pos x="300" y="12"/>
              </a:cxn>
              <a:cxn ang="0">
                <a:pos x="307" y="11"/>
              </a:cxn>
              <a:cxn ang="0">
                <a:pos x="321" y="0"/>
              </a:cxn>
              <a:cxn ang="0">
                <a:pos x="335" y="1"/>
              </a:cxn>
              <a:cxn ang="0">
                <a:pos x="364" y="4"/>
              </a:cxn>
              <a:cxn ang="0">
                <a:pos x="389" y="8"/>
              </a:cxn>
              <a:cxn ang="0">
                <a:pos x="417" y="12"/>
              </a:cxn>
              <a:cxn ang="0">
                <a:pos x="410" y="120"/>
              </a:cxn>
              <a:cxn ang="0">
                <a:pos x="200" y="391"/>
              </a:cxn>
              <a:cxn ang="0">
                <a:pos x="58" y="201"/>
              </a:cxn>
              <a:cxn ang="0">
                <a:pos x="38" y="203"/>
              </a:cxn>
              <a:cxn ang="0">
                <a:pos x="24" y="198"/>
              </a:cxn>
              <a:cxn ang="0">
                <a:pos x="8" y="143"/>
              </a:cxn>
              <a:cxn ang="0">
                <a:pos x="0" y="131"/>
              </a:cxn>
            </a:cxnLst>
            <a:rect l="0" t="0" r="r" b="b"/>
            <a:pathLst>
              <a:path w="424" h="392">
                <a:moveTo>
                  <a:pt x="0" y="131"/>
                </a:moveTo>
                <a:lnTo>
                  <a:pt x="3" y="123"/>
                </a:lnTo>
                <a:lnTo>
                  <a:pt x="7" y="118"/>
                </a:lnTo>
                <a:lnTo>
                  <a:pt x="22" y="108"/>
                </a:lnTo>
                <a:lnTo>
                  <a:pt x="28" y="103"/>
                </a:lnTo>
                <a:lnTo>
                  <a:pt x="39" y="94"/>
                </a:lnTo>
                <a:lnTo>
                  <a:pt x="44" y="93"/>
                </a:lnTo>
                <a:lnTo>
                  <a:pt x="49" y="91"/>
                </a:lnTo>
                <a:lnTo>
                  <a:pt x="51" y="90"/>
                </a:lnTo>
                <a:lnTo>
                  <a:pt x="58" y="87"/>
                </a:lnTo>
                <a:lnTo>
                  <a:pt x="65" y="81"/>
                </a:lnTo>
                <a:lnTo>
                  <a:pt x="78" y="74"/>
                </a:lnTo>
                <a:lnTo>
                  <a:pt x="85" y="73"/>
                </a:lnTo>
                <a:lnTo>
                  <a:pt x="102" y="68"/>
                </a:lnTo>
                <a:lnTo>
                  <a:pt x="107" y="68"/>
                </a:lnTo>
                <a:lnTo>
                  <a:pt x="118" y="65"/>
                </a:lnTo>
                <a:lnTo>
                  <a:pt x="135" y="61"/>
                </a:lnTo>
                <a:lnTo>
                  <a:pt x="148" y="59"/>
                </a:lnTo>
                <a:lnTo>
                  <a:pt x="152" y="58"/>
                </a:lnTo>
                <a:lnTo>
                  <a:pt x="160" y="57"/>
                </a:lnTo>
                <a:lnTo>
                  <a:pt x="166" y="55"/>
                </a:lnTo>
                <a:lnTo>
                  <a:pt x="185" y="52"/>
                </a:lnTo>
                <a:lnTo>
                  <a:pt x="195" y="48"/>
                </a:lnTo>
                <a:lnTo>
                  <a:pt x="205" y="46"/>
                </a:lnTo>
                <a:lnTo>
                  <a:pt x="213" y="44"/>
                </a:lnTo>
                <a:lnTo>
                  <a:pt x="221" y="43"/>
                </a:lnTo>
                <a:lnTo>
                  <a:pt x="224" y="40"/>
                </a:lnTo>
                <a:lnTo>
                  <a:pt x="232" y="37"/>
                </a:lnTo>
                <a:lnTo>
                  <a:pt x="234" y="37"/>
                </a:lnTo>
                <a:lnTo>
                  <a:pt x="239" y="34"/>
                </a:lnTo>
                <a:lnTo>
                  <a:pt x="250" y="24"/>
                </a:lnTo>
                <a:lnTo>
                  <a:pt x="252" y="21"/>
                </a:lnTo>
                <a:lnTo>
                  <a:pt x="254" y="19"/>
                </a:lnTo>
                <a:lnTo>
                  <a:pt x="256" y="18"/>
                </a:lnTo>
                <a:lnTo>
                  <a:pt x="261" y="17"/>
                </a:lnTo>
                <a:lnTo>
                  <a:pt x="267" y="16"/>
                </a:lnTo>
                <a:lnTo>
                  <a:pt x="273" y="13"/>
                </a:lnTo>
                <a:lnTo>
                  <a:pt x="276" y="12"/>
                </a:lnTo>
                <a:lnTo>
                  <a:pt x="283" y="12"/>
                </a:lnTo>
                <a:lnTo>
                  <a:pt x="286" y="11"/>
                </a:lnTo>
                <a:lnTo>
                  <a:pt x="289" y="11"/>
                </a:lnTo>
                <a:lnTo>
                  <a:pt x="291" y="12"/>
                </a:lnTo>
                <a:lnTo>
                  <a:pt x="299" y="13"/>
                </a:lnTo>
                <a:lnTo>
                  <a:pt x="300" y="12"/>
                </a:lnTo>
                <a:lnTo>
                  <a:pt x="304" y="12"/>
                </a:lnTo>
                <a:lnTo>
                  <a:pt x="307" y="11"/>
                </a:lnTo>
                <a:lnTo>
                  <a:pt x="315" y="3"/>
                </a:lnTo>
                <a:lnTo>
                  <a:pt x="321" y="0"/>
                </a:lnTo>
                <a:lnTo>
                  <a:pt x="324" y="0"/>
                </a:lnTo>
                <a:lnTo>
                  <a:pt x="335" y="1"/>
                </a:lnTo>
                <a:lnTo>
                  <a:pt x="345" y="0"/>
                </a:lnTo>
                <a:lnTo>
                  <a:pt x="364" y="4"/>
                </a:lnTo>
                <a:lnTo>
                  <a:pt x="372" y="7"/>
                </a:lnTo>
                <a:lnTo>
                  <a:pt x="389" y="8"/>
                </a:lnTo>
                <a:lnTo>
                  <a:pt x="412" y="12"/>
                </a:lnTo>
                <a:lnTo>
                  <a:pt x="417" y="12"/>
                </a:lnTo>
                <a:lnTo>
                  <a:pt x="423" y="69"/>
                </a:lnTo>
                <a:lnTo>
                  <a:pt x="410" y="120"/>
                </a:lnTo>
                <a:lnTo>
                  <a:pt x="367" y="174"/>
                </a:lnTo>
                <a:lnTo>
                  <a:pt x="200" y="391"/>
                </a:lnTo>
                <a:lnTo>
                  <a:pt x="80" y="231"/>
                </a:lnTo>
                <a:lnTo>
                  <a:pt x="58" y="201"/>
                </a:lnTo>
                <a:lnTo>
                  <a:pt x="52" y="208"/>
                </a:lnTo>
                <a:lnTo>
                  <a:pt x="38" y="203"/>
                </a:lnTo>
                <a:lnTo>
                  <a:pt x="32" y="201"/>
                </a:lnTo>
                <a:lnTo>
                  <a:pt x="24" y="198"/>
                </a:lnTo>
                <a:lnTo>
                  <a:pt x="10" y="199"/>
                </a:lnTo>
                <a:lnTo>
                  <a:pt x="8" y="143"/>
                </a:lnTo>
                <a:lnTo>
                  <a:pt x="4" y="142"/>
                </a:lnTo>
                <a:lnTo>
                  <a:pt x="0" y="131"/>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0" name="Freeform 9"/>
          <p:cNvSpPr>
            <a:spLocks/>
          </p:cNvSpPr>
          <p:nvPr/>
        </p:nvSpPr>
        <p:spPr bwMode="auto">
          <a:xfrm>
            <a:off x="6216650" y="5668963"/>
            <a:ext cx="1162050" cy="757237"/>
          </a:xfrm>
          <a:custGeom>
            <a:avLst/>
            <a:gdLst/>
            <a:ahLst/>
            <a:cxnLst>
              <a:cxn ang="0">
                <a:pos x="16" y="341"/>
              </a:cxn>
              <a:cxn ang="0">
                <a:pos x="33" y="316"/>
              </a:cxn>
              <a:cxn ang="0">
                <a:pos x="55" y="290"/>
              </a:cxn>
              <a:cxn ang="0">
                <a:pos x="47" y="259"/>
              </a:cxn>
              <a:cxn ang="0">
                <a:pos x="16" y="179"/>
              </a:cxn>
              <a:cxn ang="0">
                <a:pos x="22" y="118"/>
              </a:cxn>
              <a:cxn ang="0">
                <a:pos x="39" y="127"/>
              </a:cxn>
              <a:cxn ang="0">
                <a:pos x="64" y="106"/>
              </a:cxn>
              <a:cxn ang="0">
                <a:pos x="100" y="117"/>
              </a:cxn>
              <a:cxn ang="0">
                <a:pos x="97" y="89"/>
              </a:cxn>
              <a:cxn ang="0">
                <a:pos x="135" y="62"/>
              </a:cxn>
              <a:cxn ang="0">
                <a:pos x="155" y="98"/>
              </a:cxn>
              <a:cxn ang="0">
                <a:pos x="168" y="95"/>
              </a:cxn>
              <a:cxn ang="0">
                <a:pos x="200" y="79"/>
              </a:cxn>
              <a:cxn ang="0">
                <a:pos x="234" y="75"/>
              </a:cxn>
              <a:cxn ang="0">
                <a:pos x="266" y="52"/>
              </a:cxn>
              <a:cxn ang="0">
                <a:pos x="284" y="33"/>
              </a:cxn>
              <a:cxn ang="0">
                <a:pos x="305" y="6"/>
              </a:cxn>
              <a:cxn ang="0">
                <a:pos x="343" y="25"/>
              </a:cxn>
              <a:cxn ang="0">
                <a:pos x="355" y="57"/>
              </a:cxn>
              <a:cxn ang="0">
                <a:pos x="370" y="79"/>
              </a:cxn>
              <a:cxn ang="0">
                <a:pos x="422" y="98"/>
              </a:cxn>
              <a:cxn ang="0">
                <a:pos x="422" y="178"/>
              </a:cxn>
              <a:cxn ang="0">
                <a:pos x="487" y="163"/>
              </a:cxn>
              <a:cxn ang="0">
                <a:pos x="527" y="164"/>
              </a:cxn>
              <a:cxn ang="0">
                <a:pos x="516" y="174"/>
              </a:cxn>
              <a:cxn ang="0">
                <a:pos x="563" y="217"/>
              </a:cxn>
              <a:cxn ang="0">
                <a:pos x="623" y="233"/>
              </a:cxn>
              <a:cxn ang="0">
                <a:pos x="694" y="377"/>
              </a:cxn>
              <a:cxn ang="0">
                <a:pos x="653" y="391"/>
              </a:cxn>
              <a:cxn ang="0">
                <a:pos x="604" y="379"/>
              </a:cxn>
              <a:cxn ang="0">
                <a:pos x="618" y="361"/>
              </a:cxn>
              <a:cxn ang="0">
                <a:pos x="597" y="369"/>
              </a:cxn>
              <a:cxn ang="0">
                <a:pos x="591" y="363"/>
              </a:cxn>
              <a:cxn ang="0">
                <a:pos x="582" y="352"/>
              </a:cxn>
              <a:cxn ang="0">
                <a:pos x="565" y="356"/>
              </a:cxn>
              <a:cxn ang="0">
                <a:pos x="547" y="372"/>
              </a:cxn>
              <a:cxn ang="0">
                <a:pos x="557" y="386"/>
              </a:cxn>
              <a:cxn ang="0">
                <a:pos x="535" y="391"/>
              </a:cxn>
              <a:cxn ang="0">
                <a:pos x="521" y="395"/>
              </a:cxn>
              <a:cxn ang="0">
                <a:pos x="503" y="409"/>
              </a:cxn>
              <a:cxn ang="0">
                <a:pos x="489" y="426"/>
              </a:cxn>
              <a:cxn ang="0">
                <a:pos x="465" y="432"/>
              </a:cxn>
              <a:cxn ang="0">
                <a:pos x="440" y="442"/>
              </a:cxn>
              <a:cxn ang="0">
                <a:pos x="398" y="460"/>
              </a:cxn>
              <a:cxn ang="0">
                <a:pos x="391" y="465"/>
              </a:cxn>
              <a:cxn ang="0">
                <a:pos x="383" y="469"/>
              </a:cxn>
              <a:cxn ang="0">
                <a:pos x="368" y="476"/>
              </a:cxn>
              <a:cxn ang="0">
                <a:pos x="340" y="475"/>
              </a:cxn>
              <a:cxn ang="0">
                <a:pos x="321" y="480"/>
              </a:cxn>
              <a:cxn ang="0">
                <a:pos x="280" y="469"/>
              </a:cxn>
              <a:cxn ang="0">
                <a:pos x="244" y="454"/>
              </a:cxn>
              <a:cxn ang="0">
                <a:pos x="209" y="439"/>
              </a:cxn>
              <a:cxn ang="0">
                <a:pos x="175" y="437"/>
              </a:cxn>
              <a:cxn ang="0">
                <a:pos x="133" y="434"/>
              </a:cxn>
              <a:cxn ang="0">
                <a:pos x="100" y="412"/>
              </a:cxn>
              <a:cxn ang="0">
                <a:pos x="68" y="396"/>
              </a:cxn>
              <a:cxn ang="0">
                <a:pos x="24" y="383"/>
              </a:cxn>
            </a:cxnLst>
            <a:rect l="0" t="0" r="r" b="b"/>
            <a:pathLst>
              <a:path w="727" h="482">
                <a:moveTo>
                  <a:pt x="0" y="367"/>
                </a:moveTo>
                <a:lnTo>
                  <a:pt x="5" y="364"/>
                </a:lnTo>
                <a:lnTo>
                  <a:pt x="7" y="362"/>
                </a:lnTo>
                <a:lnTo>
                  <a:pt x="5" y="358"/>
                </a:lnTo>
                <a:lnTo>
                  <a:pt x="4" y="350"/>
                </a:lnTo>
                <a:lnTo>
                  <a:pt x="9" y="345"/>
                </a:lnTo>
                <a:lnTo>
                  <a:pt x="16" y="341"/>
                </a:lnTo>
                <a:lnTo>
                  <a:pt x="19" y="342"/>
                </a:lnTo>
                <a:lnTo>
                  <a:pt x="21" y="341"/>
                </a:lnTo>
                <a:lnTo>
                  <a:pt x="27" y="336"/>
                </a:lnTo>
                <a:lnTo>
                  <a:pt x="32" y="332"/>
                </a:lnTo>
                <a:lnTo>
                  <a:pt x="33" y="329"/>
                </a:lnTo>
                <a:lnTo>
                  <a:pt x="27" y="318"/>
                </a:lnTo>
                <a:lnTo>
                  <a:pt x="33" y="316"/>
                </a:lnTo>
                <a:lnTo>
                  <a:pt x="34" y="318"/>
                </a:lnTo>
                <a:lnTo>
                  <a:pt x="37" y="315"/>
                </a:lnTo>
                <a:lnTo>
                  <a:pt x="43" y="313"/>
                </a:lnTo>
                <a:lnTo>
                  <a:pt x="45" y="309"/>
                </a:lnTo>
                <a:lnTo>
                  <a:pt x="47" y="308"/>
                </a:lnTo>
                <a:lnTo>
                  <a:pt x="51" y="303"/>
                </a:lnTo>
                <a:lnTo>
                  <a:pt x="55" y="290"/>
                </a:lnTo>
                <a:lnTo>
                  <a:pt x="56" y="281"/>
                </a:lnTo>
                <a:lnTo>
                  <a:pt x="59" y="278"/>
                </a:lnTo>
                <a:lnTo>
                  <a:pt x="62" y="273"/>
                </a:lnTo>
                <a:lnTo>
                  <a:pt x="61" y="264"/>
                </a:lnTo>
                <a:lnTo>
                  <a:pt x="51" y="260"/>
                </a:lnTo>
                <a:lnTo>
                  <a:pt x="49" y="259"/>
                </a:lnTo>
                <a:lnTo>
                  <a:pt x="47" y="259"/>
                </a:lnTo>
                <a:lnTo>
                  <a:pt x="42" y="255"/>
                </a:lnTo>
                <a:lnTo>
                  <a:pt x="39" y="250"/>
                </a:lnTo>
                <a:lnTo>
                  <a:pt x="37" y="234"/>
                </a:lnTo>
                <a:lnTo>
                  <a:pt x="33" y="231"/>
                </a:lnTo>
                <a:lnTo>
                  <a:pt x="24" y="229"/>
                </a:lnTo>
                <a:lnTo>
                  <a:pt x="20" y="185"/>
                </a:lnTo>
                <a:lnTo>
                  <a:pt x="16" y="179"/>
                </a:lnTo>
                <a:lnTo>
                  <a:pt x="12" y="176"/>
                </a:lnTo>
                <a:lnTo>
                  <a:pt x="10" y="170"/>
                </a:lnTo>
                <a:lnTo>
                  <a:pt x="17" y="140"/>
                </a:lnTo>
                <a:lnTo>
                  <a:pt x="16" y="129"/>
                </a:lnTo>
                <a:lnTo>
                  <a:pt x="17" y="121"/>
                </a:lnTo>
                <a:lnTo>
                  <a:pt x="21" y="120"/>
                </a:lnTo>
                <a:lnTo>
                  <a:pt x="22" y="118"/>
                </a:lnTo>
                <a:lnTo>
                  <a:pt x="26" y="122"/>
                </a:lnTo>
                <a:lnTo>
                  <a:pt x="29" y="120"/>
                </a:lnTo>
                <a:lnTo>
                  <a:pt x="32" y="114"/>
                </a:lnTo>
                <a:lnTo>
                  <a:pt x="35" y="116"/>
                </a:lnTo>
                <a:lnTo>
                  <a:pt x="34" y="120"/>
                </a:lnTo>
                <a:lnTo>
                  <a:pt x="36" y="121"/>
                </a:lnTo>
                <a:lnTo>
                  <a:pt x="39" y="127"/>
                </a:lnTo>
                <a:lnTo>
                  <a:pt x="41" y="125"/>
                </a:lnTo>
                <a:lnTo>
                  <a:pt x="42" y="111"/>
                </a:lnTo>
                <a:lnTo>
                  <a:pt x="47" y="105"/>
                </a:lnTo>
                <a:lnTo>
                  <a:pt x="50" y="107"/>
                </a:lnTo>
                <a:lnTo>
                  <a:pt x="54" y="108"/>
                </a:lnTo>
                <a:lnTo>
                  <a:pt x="61" y="108"/>
                </a:lnTo>
                <a:lnTo>
                  <a:pt x="64" y="106"/>
                </a:lnTo>
                <a:lnTo>
                  <a:pt x="70" y="111"/>
                </a:lnTo>
                <a:lnTo>
                  <a:pt x="76" y="112"/>
                </a:lnTo>
                <a:lnTo>
                  <a:pt x="86" y="111"/>
                </a:lnTo>
                <a:lnTo>
                  <a:pt x="88" y="113"/>
                </a:lnTo>
                <a:lnTo>
                  <a:pt x="93" y="119"/>
                </a:lnTo>
                <a:lnTo>
                  <a:pt x="95" y="117"/>
                </a:lnTo>
                <a:lnTo>
                  <a:pt x="100" y="117"/>
                </a:lnTo>
                <a:lnTo>
                  <a:pt x="109" y="111"/>
                </a:lnTo>
                <a:lnTo>
                  <a:pt x="110" y="108"/>
                </a:lnTo>
                <a:lnTo>
                  <a:pt x="108" y="105"/>
                </a:lnTo>
                <a:lnTo>
                  <a:pt x="106" y="102"/>
                </a:lnTo>
                <a:lnTo>
                  <a:pt x="102" y="100"/>
                </a:lnTo>
                <a:lnTo>
                  <a:pt x="100" y="92"/>
                </a:lnTo>
                <a:lnTo>
                  <a:pt x="97" y="89"/>
                </a:lnTo>
                <a:lnTo>
                  <a:pt x="106" y="70"/>
                </a:lnTo>
                <a:lnTo>
                  <a:pt x="113" y="67"/>
                </a:lnTo>
                <a:lnTo>
                  <a:pt x="116" y="61"/>
                </a:lnTo>
                <a:lnTo>
                  <a:pt x="120" y="60"/>
                </a:lnTo>
                <a:lnTo>
                  <a:pt x="131" y="58"/>
                </a:lnTo>
                <a:lnTo>
                  <a:pt x="134" y="60"/>
                </a:lnTo>
                <a:lnTo>
                  <a:pt x="135" y="62"/>
                </a:lnTo>
                <a:lnTo>
                  <a:pt x="133" y="78"/>
                </a:lnTo>
                <a:lnTo>
                  <a:pt x="143" y="89"/>
                </a:lnTo>
                <a:lnTo>
                  <a:pt x="148" y="102"/>
                </a:lnTo>
                <a:lnTo>
                  <a:pt x="152" y="105"/>
                </a:lnTo>
                <a:lnTo>
                  <a:pt x="155" y="105"/>
                </a:lnTo>
                <a:lnTo>
                  <a:pt x="155" y="101"/>
                </a:lnTo>
                <a:lnTo>
                  <a:pt x="155" y="98"/>
                </a:lnTo>
                <a:lnTo>
                  <a:pt x="160" y="104"/>
                </a:lnTo>
                <a:lnTo>
                  <a:pt x="158" y="106"/>
                </a:lnTo>
                <a:lnTo>
                  <a:pt x="159" y="111"/>
                </a:lnTo>
                <a:lnTo>
                  <a:pt x="162" y="111"/>
                </a:lnTo>
                <a:lnTo>
                  <a:pt x="162" y="104"/>
                </a:lnTo>
                <a:lnTo>
                  <a:pt x="163" y="100"/>
                </a:lnTo>
                <a:lnTo>
                  <a:pt x="168" y="95"/>
                </a:lnTo>
                <a:lnTo>
                  <a:pt x="172" y="92"/>
                </a:lnTo>
                <a:lnTo>
                  <a:pt x="175" y="91"/>
                </a:lnTo>
                <a:lnTo>
                  <a:pt x="181" y="86"/>
                </a:lnTo>
                <a:lnTo>
                  <a:pt x="186" y="84"/>
                </a:lnTo>
                <a:lnTo>
                  <a:pt x="191" y="81"/>
                </a:lnTo>
                <a:lnTo>
                  <a:pt x="198" y="80"/>
                </a:lnTo>
                <a:lnTo>
                  <a:pt x="200" y="79"/>
                </a:lnTo>
                <a:lnTo>
                  <a:pt x="206" y="78"/>
                </a:lnTo>
                <a:lnTo>
                  <a:pt x="209" y="79"/>
                </a:lnTo>
                <a:lnTo>
                  <a:pt x="215" y="83"/>
                </a:lnTo>
                <a:lnTo>
                  <a:pt x="220" y="84"/>
                </a:lnTo>
                <a:lnTo>
                  <a:pt x="224" y="84"/>
                </a:lnTo>
                <a:lnTo>
                  <a:pt x="228" y="80"/>
                </a:lnTo>
                <a:lnTo>
                  <a:pt x="234" y="75"/>
                </a:lnTo>
                <a:lnTo>
                  <a:pt x="241" y="70"/>
                </a:lnTo>
                <a:lnTo>
                  <a:pt x="249" y="69"/>
                </a:lnTo>
                <a:lnTo>
                  <a:pt x="251" y="70"/>
                </a:lnTo>
                <a:lnTo>
                  <a:pt x="256" y="67"/>
                </a:lnTo>
                <a:lnTo>
                  <a:pt x="258" y="65"/>
                </a:lnTo>
                <a:lnTo>
                  <a:pt x="260" y="64"/>
                </a:lnTo>
                <a:lnTo>
                  <a:pt x="266" y="52"/>
                </a:lnTo>
                <a:lnTo>
                  <a:pt x="269" y="51"/>
                </a:lnTo>
                <a:lnTo>
                  <a:pt x="270" y="47"/>
                </a:lnTo>
                <a:lnTo>
                  <a:pt x="273" y="43"/>
                </a:lnTo>
                <a:lnTo>
                  <a:pt x="278" y="40"/>
                </a:lnTo>
                <a:lnTo>
                  <a:pt x="280" y="40"/>
                </a:lnTo>
                <a:lnTo>
                  <a:pt x="282" y="38"/>
                </a:lnTo>
                <a:lnTo>
                  <a:pt x="284" y="33"/>
                </a:lnTo>
                <a:lnTo>
                  <a:pt x="292" y="19"/>
                </a:lnTo>
                <a:lnTo>
                  <a:pt x="293" y="15"/>
                </a:lnTo>
                <a:lnTo>
                  <a:pt x="290" y="9"/>
                </a:lnTo>
                <a:lnTo>
                  <a:pt x="290" y="0"/>
                </a:lnTo>
                <a:lnTo>
                  <a:pt x="296" y="0"/>
                </a:lnTo>
                <a:lnTo>
                  <a:pt x="298" y="1"/>
                </a:lnTo>
                <a:lnTo>
                  <a:pt x="305" y="6"/>
                </a:lnTo>
                <a:lnTo>
                  <a:pt x="308" y="7"/>
                </a:lnTo>
                <a:lnTo>
                  <a:pt x="318" y="11"/>
                </a:lnTo>
                <a:lnTo>
                  <a:pt x="322" y="15"/>
                </a:lnTo>
                <a:lnTo>
                  <a:pt x="329" y="18"/>
                </a:lnTo>
                <a:lnTo>
                  <a:pt x="332" y="18"/>
                </a:lnTo>
                <a:lnTo>
                  <a:pt x="342" y="22"/>
                </a:lnTo>
                <a:lnTo>
                  <a:pt x="343" y="25"/>
                </a:lnTo>
                <a:lnTo>
                  <a:pt x="348" y="34"/>
                </a:lnTo>
                <a:lnTo>
                  <a:pt x="348" y="36"/>
                </a:lnTo>
                <a:lnTo>
                  <a:pt x="348" y="38"/>
                </a:lnTo>
                <a:lnTo>
                  <a:pt x="351" y="43"/>
                </a:lnTo>
                <a:lnTo>
                  <a:pt x="350" y="52"/>
                </a:lnTo>
                <a:lnTo>
                  <a:pt x="351" y="54"/>
                </a:lnTo>
                <a:lnTo>
                  <a:pt x="355" y="57"/>
                </a:lnTo>
                <a:lnTo>
                  <a:pt x="364" y="61"/>
                </a:lnTo>
                <a:lnTo>
                  <a:pt x="365" y="63"/>
                </a:lnTo>
                <a:lnTo>
                  <a:pt x="366" y="68"/>
                </a:lnTo>
                <a:lnTo>
                  <a:pt x="364" y="70"/>
                </a:lnTo>
                <a:lnTo>
                  <a:pt x="364" y="71"/>
                </a:lnTo>
                <a:lnTo>
                  <a:pt x="367" y="73"/>
                </a:lnTo>
                <a:lnTo>
                  <a:pt x="370" y="79"/>
                </a:lnTo>
                <a:lnTo>
                  <a:pt x="375" y="80"/>
                </a:lnTo>
                <a:lnTo>
                  <a:pt x="382" y="78"/>
                </a:lnTo>
                <a:lnTo>
                  <a:pt x="391" y="80"/>
                </a:lnTo>
                <a:lnTo>
                  <a:pt x="403" y="78"/>
                </a:lnTo>
                <a:lnTo>
                  <a:pt x="409" y="78"/>
                </a:lnTo>
                <a:lnTo>
                  <a:pt x="417" y="86"/>
                </a:lnTo>
                <a:lnTo>
                  <a:pt x="422" y="98"/>
                </a:lnTo>
                <a:lnTo>
                  <a:pt x="425" y="108"/>
                </a:lnTo>
                <a:lnTo>
                  <a:pt x="424" y="120"/>
                </a:lnTo>
                <a:lnTo>
                  <a:pt x="419" y="129"/>
                </a:lnTo>
                <a:lnTo>
                  <a:pt x="410" y="139"/>
                </a:lnTo>
                <a:lnTo>
                  <a:pt x="410" y="142"/>
                </a:lnTo>
                <a:lnTo>
                  <a:pt x="416" y="167"/>
                </a:lnTo>
                <a:lnTo>
                  <a:pt x="422" y="178"/>
                </a:lnTo>
                <a:lnTo>
                  <a:pt x="429" y="180"/>
                </a:lnTo>
                <a:lnTo>
                  <a:pt x="438" y="181"/>
                </a:lnTo>
                <a:lnTo>
                  <a:pt x="446" y="184"/>
                </a:lnTo>
                <a:lnTo>
                  <a:pt x="457" y="182"/>
                </a:lnTo>
                <a:lnTo>
                  <a:pt x="471" y="172"/>
                </a:lnTo>
                <a:lnTo>
                  <a:pt x="474" y="164"/>
                </a:lnTo>
                <a:lnTo>
                  <a:pt x="487" y="163"/>
                </a:lnTo>
                <a:lnTo>
                  <a:pt x="508" y="151"/>
                </a:lnTo>
                <a:lnTo>
                  <a:pt x="509" y="146"/>
                </a:lnTo>
                <a:lnTo>
                  <a:pt x="510" y="150"/>
                </a:lnTo>
                <a:lnTo>
                  <a:pt x="516" y="149"/>
                </a:lnTo>
                <a:lnTo>
                  <a:pt x="521" y="154"/>
                </a:lnTo>
                <a:lnTo>
                  <a:pt x="529" y="157"/>
                </a:lnTo>
                <a:lnTo>
                  <a:pt x="527" y="164"/>
                </a:lnTo>
                <a:lnTo>
                  <a:pt x="524" y="165"/>
                </a:lnTo>
                <a:lnTo>
                  <a:pt x="520" y="167"/>
                </a:lnTo>
                <a:lnTo>
                  <a:pt x="518" y="167"/>
                </a:lnTo>
                <a:lnTo>
                  <a:pt x="517" y="169"/>
                </a:lnTo>
                <a:lnTo>
                  <a:pt x="514" y="169"/>
                </a:lnTo>
                <a:lnTo>
                  <a:pt x="514" y="170"/>
                </a:lnTo>
                <a:lnTo>
                  <a:pt x="516" y="174"/>
                </a:lnTo>
                <a:lnTo>
                  <a:pt x="517" y="177"/>
                </a:lnTo>
                <a:lnTo>
                  <a:pt x="521" y="181"/>
                </a:lnTo>
                <a:lnTo>
                  <a:pt x="529" y="193"/>
                </a:lnTo>
                <a:lnTo>
                  <a:pt x="538" y="205"/>
                </a:lnTo>
                <a:lnTo>
                  <a:pt x="559" y="215"/>
                </a:lnTo>
                <a:lnTo>
                  <a:pt x="560" y="216"/>
                </a:lnTo>
                <a:lnTo>
                  <a:pt x="563" y="217"/>
                </a:lnTo>
                <a:lnTo>
                  <a:pt x="566" y="216"/>
                </a:lnTo>
                <a:lnTo>
                  <a:pt x="567" y="233"/>
                </a:lnTo>
                <a:lnTo>
                  <a:pt x="581" y="235"/>
                </a:lnTo>
                <a:lnTo>
                  <a:pt x="592" y="234"/>
                </a:lnTo>
                <a:lnTo>
                  <a:pt x="602" y="232"/>
                </a:lnTo>
                <a:lnTo>
                  <a:pt x="615" y="234"/>
                </a:lnTo>
                <a:lnTo>
                  <a:pt x="623" y="233"/>
                </a:lnTo>
                <a:lnTo>
                  <a:pt x="649" y="235"/>
                </a:lnTo>
                <a:lnTo>
                  <a:pt x="691" y="237"/>
                </a:lnTo>
                <a:lnTo>
                  <a:pt x="716" y="236"/>
                </a:lnTo>
                <a:lnTo>
                  <a:pt x="726" y="237"/>
                </a:lnTo>
                <a:lnTo>
                  <a:pt x="698" y="311"/>
                </a:lnTo>
                <a:lnTo>
                  <a:pt x="684" y="352"/>
                </a:lnTo>
                <a:lnTo>
                  <a:pt x="694" y="377"/>
                </a:lnTo>
                <a:lnTo>
                  <a:pt x="693" y="403"/>
                </a:lnTo>
                <a:lnTo>
                  <a:pt x="692" y="404"/>
                </a:lnTo>
                <a:lnTo>
                  <a:pt x="686" y="402"/>
                </a:lnTo>
                <a:lnTo>
                  <a:pt x="684" y="402"/>
                </a:lnTo>
                <a:lnTo>
                  <a:pt x="671" y="398"/>
                </a:lnTo>
                <a:lnTo>
                  <a:pt x="668" y="397"/>
                </a:lnTo>
                <a:lnTo>
                  <a:pt x="653" y="391"/>
                </a:lnTo>
                <a:lnTo>
                  <a:pt x="643" y="388"/>
                </a:lnTo>
                <a:lnTo>
                  <a:pt x="630" y="387"/>
                </a:lnTo>
                <a:lnTo>
                  <a:pt x="615" y="386"/>
                </a:lnTo>
                <a:lnTo>
                  <a:pt x="601" y="384"/>
                </a:lnTo>
                <a:lnTo>
                  <a:pt x="599" y="385"/>
                </a:lnTo>
                <a:lnTo>
                  <a:pt x="598" y="383"/>
                </a:lnTo>
                <a:lnTo>
                  <a:pt x="604" y="379"/>
                </a:lnTo>
                <a:lnTo>
                  <a:pt x="609" y="379"/>
                </a:lnTo>
                <a:lnTo>
                  <a:pt x="616" y="376"/>
                </a:lnTo>
                <a:lnTo>
                  <a:pt x="616" y="374"/>
                </a:lnTo>
                <a:lnTo>
                  <a:pt x="618" y="373"/>
                </a:lnTo>
                <a:lnTo>
                  <a:pt x="621" y="366"/>
                </a:lnTo>
                <a:lnTo>
                  <a:pt x="621" y="364"/>
                </a:lnTo>
                <a:lnTo>
                  <a:pt x="618" y="361"/>
                </a:lnTo>
                <a:lnTo>
                  <a:pt x="612" y="359"/>
                </a:lnTo>
                <a:lnTo>
                  <a:pt x="606" y="358"/>
                </a:lnTo>
                <a:lnTo>
                  <a:pt x="603" y="361"/>
                </a:lnTo>
                <a:lnTo>
                  <a:pt x="601" y="363"/>
                </a:lnTo>
                <a:lnTo>
                  <a:pt x="599" y="366"/>
                </a:lnTo>
                <a:lnTo>
                  <a:pt x="599" y="368"/>
                </a:lnTo>
                <a:lnTo>
                  <a:pt x="597" y="369"/>
                </a:lnTo>
                <a:lnTo>
                  <a:pt x="592" y="369"/>
                </a:lnTo>
                <a:lnTo>
                  <a:pt x="589" y="374"/>
                </a:lnTo>
                <a:lnTo>
                  <a:pt x="586" y="372"/>
                </a:lnTo>
                <a:lnTo>
                  <a:pt x="586" y="370"/>
                </a:lnTo>
                <a:lnTo>
                  <a:pt x="591" y="367"/>
                </a:lnTo>
                <a:lnTo>
                  <a:pt x="592" y="364"/>
                </a:lnTo>
                <a:lnTo>
                  <a:pt x="591" y="363"/>
                </a:lnTo>
                <a:lnTo>
                  <a:pt x="589" y="362"/>
                </a:lnTo>
                <a:lnTo>
                  <a:pt x="587" y="359"/>
                </a:lnTo>
                <a:lnTo>
                  <a:pt x="585" y="358"/>
                </a:lnTo>
                <a:lnTo>
                  <a:pt x="585" y="357"/>
                </a:lnTo>
                <a:lnTo>
                  <a:pt x="586" y="355"/>
                </a:lnTo>
                <a:lnTo>
                  <a:pt x="586" y="354"/>
                </a:lnTo>
                <a:lnTo>
                  <a:pt x="582" y="352"/>
                </a:lnTo>
                <a:lnTo>
                  <a:pt x="581" y="349"/>
                </a:lnTo>
                <a:lnTo>
                  <a:pt x="578" y="348"/>
                </a:lnTo>
                <a:lnTo>
                  <a:pt x="577" y="348"/>
                </a:lnTo>
                <a:lnTo>
                  <a:pt x="575" y="349"/>
                </a:lnTo>
                <a:lnTo>
                  <a:pt x="570" y="350"/>
                </a:lnTo>
                <a:lnTo>
                  <a:pt x="569" y="351"/>
                </a:lnTo>
                <a:lnTo>
                  <a:pt x="565" y="356"/>
                </a:lnTo>
                <a:lnTo>
                  <a:pt x="562" y="364"/>
                </a:lnTo>
                <a:lnTo>
                  <a:pt x="560" y="366"/>
                </a:lnTo>
                <a:lnTo>
                  <a:pt x="554" y="366"/>
                </a:lnTo>
                <a:lnTo>
                  <a:pt x="551" y="368"/>
                </a:lnTo>
                <a:lnTo>
                  <a:pt x="549" y="370"/>
                </a:lnTo>
                <a:lnTo>
                  <a:pt x="547" y="371"/>
                </a:lnTo>
                <a:lnTo>
                  <a:pt x="547" y="372"/>
                </a:lnTo>
                <a:lnTo>
                  <a:pt x="547" y="376"/>
                </a:lnTo>
                <a:lnTo>
                  <a:pt x="549" y="377"/>
                </a:lnTo>
                <a:lnTo>
                  <a:pt x="552" y="378"/>
                </a:lnTo>
                <a:lnTo>
                  <a:pt x="557" y="378"/>
                </a:lnTo>
                <a:lnTo>
                  <a:pt x="557" y="379"/>
                </a:lnTo>
                <a:lnTo>
                  <a:pt x="557" y="380"/>
                </a:lnTo>
                <a:lnTo>
                  <a:pt x="557" y="386"/>
                </a:lnTo>
                <a:lnTo>
                  <a:pt x="551" y="388"/>
                </a:lnTo>
                <a:lnTo>
                  <a:pt x="541" y="389"/>
                </a:lnTo>
                <a:lnTo>
                  <a:pt x="538" y="388"/>
                </a:lnTo>
                <a:lnTo>
                  <a:pt x="538" y="387"/>
                </a:lnTo>
                <a:lnTo>
                  <a:pt x="536" y="387"/>
                </a:lnTo>
                <a:lnTo>
                  <a:pt x="535" y="389"/>
                </a:lnTo>
                <a:lnTo>
                  <a:pt x="535" y="391"/>
                </a:lnTo>
                <a:lnTo>
                  <a:pt x="535" y="392"/>
                </a:lnTo>
                <a:lnTo>
                  <a:pt x="532" y="392"/>
                </a:lnTo>
                <a:lnTo>
                  <a:pt x="529" y="392"/>
                </a:lnTo>
                <a:lnTo>
                  <a:pt x="528" y="392"/>
                </a:lnTo>
                <a:lnTo>
                  <a:pt x="527" y="393"/>
                </a:lnTo>
                <a:lnTo>
                  <a:pt x="525" y="394"/>
                </a:lnTo>
                <a:lnTo>
                  <a:pt x="521" y="395"/>
                </a:lnTo>
                <a:lnTo>
                  <a:pt x="520" y="398"/>
                </a:lnTo>
                <a:lnTo>
                  <a:pt x="519" y="399"/>
                </a:lnTo>
                <a:lnTo>
                  <a:pt x="517" y="401"/>
                </a:lnTo>
                <a:lnTo>
                  <a:pt x="516" y="404"/>
                </a:lnTo>
                <a:lnTo>
                  <a:pt x="513" y="405"/>
                </a:lnTo>
                <a:lnTo>
                  <a:pt x="505" y="408"/>
                </a:lnTo>
                <a:lnTo>
                  <a:pt x="503" y="409"/>
                </a:lnTo>
                <a:lnTo>
                  <a:pt x="501" y="414"/>
                </a:lnTo>
                <a:lnTo>
                  <a:pt x="501" y="417"/>
                </a:lnTo>
                <a:lnTo>
                  <a:pt x="501" y="419"/>
                </a:lnTo>
                <a:lnTo>
                  <a:pt x="500" y="420"/>
                </a:lnTo>
                <a:lnTo>
                  <a:pt x="496" y="420"/>
                </a:lnTo>
                <a:lnTo>
                  <a:pt x="492" y="422"/>
                </a:lnTo>
                <a:lnTo>
                  <a:pt x="489" y="426"/>
                </a:lnTo>
                <a:lnTo>
                  <a:pt x="486" y="426"/>
                </a:lnTo>
                <a:lnTo>
                  <a:pt x="483" y="426"/>
                </a:lnTo>
                <a:lnTo>
                  <a:pt x="480" y="427"/>
                </a:lnTo>
                <a:lnTo>
                  <a:pt x="471" y="428"/>
                </a:lnTo>
                <a:lnTo>
                  <a:pt x="469" y="430"/>
                </a:lnTo>
                <a:lnTo>
                  <a:pt x="465" y="431"/>
                </a:lnTo>
                <a:lnTo>
                  <a:pt x="465" y="432"/>
                </a:lnTo>
                <a:lnTo>
                  <a:pt x="464" y="432"/>
                </a:lnTo>
                <a:lnTo>
                  <a:pt x="461" y="432"/>
                </a:lnTo>
                <a:lnTo>
                  <a:pt x="458" y="435"/>
                </a:lnTo>
                <a:lnTo>
                  <a:pt x="449" y="436"/>
                </a:lnTo>
                <a:lnTo>
                  <a:pt x="443" y="438"/>
                </a:lnTo>
                <a:lnTo>
                  <a:pt x="440" y="439"/>
                </a:lnTo>
                <a:lnTo>
                  <a:pt x="440" y="442"/>
                </a:lnTo>
                <a:lnTo>
                  <a:pt x="426" y="446"/>
                </a:lnTo>
                <a:lnTo>
                  <a:pt x="425" y="448"/>
                </a:lnTo>
                <a:lnTo>
                  <a:pt x="414" y="451"/>
                </a:lnTo>
                <a:lnTo>
                  <a:pt x="412" y="454"/>
                </a:lnTo>
                <a:lnTo>
                  <a:pt x="407" y="456"/>
                </a:lnTo>
                <a:lnTo>
                  <a:pt x="400" y="460"/>
                </a:lnTo>
                <a:lnTo>
                  <a:pt x="398" y="460"/>
                </a:lnTo>
                <a:lnTo>
                  <a:pt x="397" y="461"/>
                </a:lnTo>
                <a:lnTo>
                  <a:pt x="395" y="462"/>
                </a:lnTo>
                <a:lnTo>
                  <a:pt x="395" y="463"/>
                </a:lnTo>
                <a:lnTo>
                  <a:pt x="392" y="462"/>
                </a:lnTo>
                <a:lnTo>
                  <a:pt x="391" y="463"/>
                </a:lnTo>
                <a:lnTo>
                  <a:pt x="392" y="464"/>
                </a:lnTo>
                <a:lnTo>
                  <a:pt x="391" y="465"/>
                </a:lnTo>
                <a:lnTo>
                  <a:pt x="388" y="464"/>
                </a:lnTo>
                <a:lnTo>
                  <a:pt x="388" y="466"/>
                </a:lnTo>
                <a:lnTo>
                  <a:pt x="386" y="466"/>
                </a:lnTo>
                <a:lnTo>
                  <a:pt x="387" y="467"/>
                </a:lnTo>
                <a:lnTo>
                  <a:pt x="385" y="468"/>
                </a:lnTo>
                <a:lnTo>
                  <a:pt x="384" y="468"/>
                </a:lnTo>
                <a:lnTo>
                  <a:pt x="383" y="469"/>
                </a:lnTo>
                <a:lnTo>
                  <a:pt x="381" y="470"/>
                </a:lnTo>
                <a:lnTo>
                  <a:pt x="376" y="473"/>
                </a:lnTo>
                <a:lnTo>
                  <a:pt x="375" y="472"/>
                </a:lnTo>
                <a:lnTo>
                  <a:pt x="375" y="474"/>
                </a:lnTo>
                <a:lnTo>
                  <a:pt x="372" y="474"/>
                </a:lnTo>
                <a:lnTo>
                  <a:pt x="370" y="476"/>
                </a:lnTo>
                <a:lnTo>
                  <a:pt x="368" y="476"/>
                </a:lnTo>
                <a:lnTo>
                  <a:pt x="364" y="476"/>
                </a:lnTo>
                <a:lnTo>
                  <a:pt x="361" y="476"/>
                </a:lnTo>
                <a:lnTo>
                  <a:pt x="355" y="476"/>
                </a:lnTo>
                <a:lnTo>
                  <a:pt x="353" y="476"/>
                </a:lnTo>
                <a:lnTo>
                  <a:pt x="352" y="476"/>
                </a:lnTo>
                <a:lnTo>
                  <a:pt x="350" y="476"/>
                </a:lnTo>
                <a:lnTo>
                  <a:pt x="340" y="475"/>
                </a:lnTo>
                <a:lnTo>
                  <a:pt x="337" y="477"/>
                </a:lnTo>
                <a:lnTo>
                  <a:pt x="335" y="477"/>
                </a:lnTo>
                <a:lnTo>
                  <a:pt x="334" y="479"/>
                </a:lnTo>
                <a:lnTo>
                  <a:pt x="333" y="479"/>
                </a:lnTo>
                <a:lnTo>
                  <a:pt x="333" y="480"/>
                </a:lnTo>
                <a:lnTo>
                  <a:pt x="330" y="481"/>
                </a:lnTo>
                <a:lnTo>
                  <a:pt x="321" y="480"/>
                </a:lnTo>
                <a:lnTo>
                  <a:pt x="318" y="481"/>
                </a:lnTo>
                <a:lnTo>
                  <a:pt x="315" y="479"/>
                </a:lnTo>
                <a:lnTo>
                  <a:pt x="309" y="477"/>
                </a:lnTo>
                <a:lnTo>
                  <a:pt x="304" y="474"/>
                </a:lnTo>
                <a:lnTo>
                  <a:pt x="299" y="473"/>
                </a:lnTo>
                <a:lnTo>
                  <a:pt x="296" y="472"/>
                </a:lnTo>
                <a:lnTo>
                  <a:pt x="280" y="469"/>
                </a:lnTo>
                <a:lnTo>
                  <a:pt x="275" y="469"/>
                </a:lnTo>
                <a:lnTo>
                  <a:pt x="260" y="462"/>
                </a:lnTo>
                <a:lnTo>
                  <a:pt x="255" y="460"/>
                </a:lnTo>
                <a:lnTo>
                  <a:pt x="250" y="460"/>
                </a:lnTo>
                <a:lnTo>
                  <a:pt x="244" y="457"/>
                </a:lnTo>
                <a:lnTo>
                  <a:pt x="244" y="456"/>
                </a:lnTo>
                <a:lnTo>
                  <a:pt x="244" y="454"/>
                </a:lnTo>
                <a:lnTo>
                  <a:pt x="243" y="454"/>
                </a:lnTo>
                <a:lnTo>
                  <a:pt x="242" y="451"/>
                </a:lnTo>
                <a:lnTo>
                  <a:pt x="241" y="450"/>
                </a:lnTo>
                <a:lnTo>
                  <a:pt x="238" y="450"/>
                </a:lnTo>
                <a:lnTo>
                  <a:pt x="232" y="445"/>
                </a:lnTo>
                <a:lnTo>
                  <a:pt x="223" y="442"/>
                </a:lnTo>
                <a:lnTo>
                  <a:pt x="209" y="439"/>
                </a:lnTo>
                <a:lnTo>
                  <a:pt x="205" y="440"/>
                </a:lnTo>
                <a:lnTo>
                  <a:pt x="202" y="439"/>
                </a:lnTo>
                <a:lnTo>
                  <a:pt x="198" y="439"/>
                </a:lnTo>
                <a:lnTo>
                  <a:pt x="195" y="440"/>
                </a:lnTo>
                <a:lnTo>
                  <a:pt x="186" y="440"/>
                </a:lnTo>
                <a:lnTo>
                  <a:pt x="177" y="438"/>
                </a:lnTo>
                <a:lnTo>
                  <a:pt x="175" y="437"/>
                </a:lnTo>
                <a:lnTo>
                  <a:pt x="169" y="435"/>
                </a:lnTo>
                <a:lnTo>
                  <a:pt x="165" y="437"/>
                </a:lnTo>
                <a:lnTo>
                  <a:pt x="162" y="436"/>
                </a:lnTo>
                <a:lnTo>
                  <a:pt x="152" y="434"/>
                </a:lnTo>
                <a:lnTo>
                  <a:pt x="149" y="434"/>
                </a:lnTo>
                <a:lnTo>
                  <a:pt x="143" y="436"/>
                </a:lnTo>
                <a:lnTo>
                  <a:pt x="133" y="434"/>
                </a:lnTo>
                <a:lnTo>
                  <a:pt x="128" y="434"/>
                </a:lnTo>
                <a:lnTo>
                  <a:pt x="125" y="429"/>
                </a:lnTo>
                <a:lnTo>
                  <a:pt x="114" y="423"/>
                </a:lnTo>
                <a:lnTo>
                  <a:pt x="111" y="420"/>
                </a:lnTo>
                <a:lnTo>
                  <a:pt x="106" y="416"/>
                </a:lnTo>
                <a:lnTo>
                  <a:pt x="101" y="414"/>
                </a:lnTo>
                <a:lnTo>
                  <a:pt x="100" y="412"/>
                </a:lnTo>
                <a:lnTo>
                  <a:pt x="97" y="411"/>
                </a:lnTo>
                <a:lnTo>
                  <a:pt x="95" y="410"/>
                </a:lnTo>
                <a:lnTo>
                  <a:pt x="94" y="410"/>
                </a:lnTo>
                <a:lnTo>
                  <a:pt x="91" y="408"/>
                </a:lnTo>
                <a:lnTo>
                  <a:pt x="83" y="403"/>
                </a:lnTo>
                <a:lnTo>
                  <a:pt x="82" y="401"/>
                </a:lnTo>
                <a:lnTo>
                  <a:pt x="68" y="396"/>
                </a:lnTo>
                <a:lnTo>
                  <a:pt x="63" y="392"/>
                </a:lnTo>
                <a:lnTo>
                  <a:pt x="58" y="392"/>
                </a:lnTo>
                <a:lnTo>
                  <a:pt x="51" y="389"/>
                </a:lnTo>
                <a:lnTo>
                  <a:pt x="43" y="388"/>
                </a:lnTo>
                <a:lnTo>
                  <a:pt x="36" y="386"/>
                </a:lnTo>
                <a:lnTo>
                  <a:pt x="30" y="386"/>
                </a:lnTo>
                <a:lnTo>
                  <a:pt x="24" y="383"/>
                </a:lnTo>
                <a:lnTo>
                  <a:pt x="12" y="379"/>
                </a:lnTo>
                <a:lnTo>
                  <a:pt x="8" y="377"/>
                </a:lnTo>
                <a:lnTo>
                  <a:pt x="9" y="376"/>
                </a:lnTo>
                <a:lnTo>
                  <a:pt x="0" y="367"/>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1" name="Freeform 10"/>
          <p:cNvSpPr>
            <a:spLocks/>
          </p:cNvSpPr>
          <p:nvPr/>
        </p:nvSpPr>
        <p:spPr bwMode="auto">
          <a:xfrm>
            <a:off x="7315200" y="5815013"/>
            <a:ext cx="947738" cy="854075"/>
          </a:xfrm>
          <a:custGeom>
            <a:avLst/>
            <a:gdLst/>
            <a:ahLst/>
            <a:cxnLst>
              <a:cxn ang="0">
                <a:pos x="42" y="142"/>
              </a:cxn>
              <a:cxn ang="0">
                <a:pos x="65" y="127"/>
              </a:cxn>
              <a:cxn ang="0">
                <a:pos x="74" y="119"/>
              </a:cxn>
              <a:cxn ang="0">
                <a:pos x="92" y="73"/>
              </a:cxn>
              <a:cxn ang="0">
                <a:pos x="99" y="65"/>
              </a:cxn>
              <a:cxn ang="0">
                <a:pos x="108" y="20"/>
              </a:cxn>
              <a:cxn ang="0">
                <a:pos x="123" y="5"/>
              </a:cxn>
              <a:cxn ang="0">
                <a:pos x="151" y="19"/>
              </a:cxn>
              <a:cxn ang="0">
                <a:pos x="158" y="41"/>
              </a:cxn>
              <a:cxn ang="0">
                <a:pos x="166" y="77"/>
              </a:cxn>
              <a:cxn ang="0">
                <a:pos x="191" y="83"/>
              </a:cxn>
              <a:cxn ang="0">
                <a:pos x="213" y="97"/>
              </a:cxn>
              <a:cxn ang="0">
                <a:pos x="260" y="40"/>
              </a:cxn>
              <a:cxn ang="0">
                <a:pos x="266" y="32"/>
              </a:cxn>
              <a:cxn ang="0">
                <a:pos x="283" y="22"/>
              </a:cxn>
              <a:cxn ang="0">
                <a:pos x="297" y="19"/>
              </a:cxn>
              <a:cxn ang="0">
                <a:pos x="305" y="5"/>
              </a:cxn>
              <a:cxn ang="0">
                <a:pos x="318" y="8"/>
              </a:cxn>
              <a:cxn ang="0">
                <a:pos x="325" y="6"/>
              </a:cxn>
              <a:cxn ang="0">
                <a:pos x="337" y="14"/>
              </a:cxn>
              <a:cxn ang="0">
                <a:pos x="347" y="14"/>
              </a:cxn>
              <a:cxn ang="0">
                <a:pos x="355" y="36"/>
              </a:cxn>
              <a:cxn ang="0">
                <a:pos x="375" y="50"/>
              </a:cxn>
              <a:cxn ang="0">
                <a:pos x="370" y="70"/>
              </a:cxn>
              <a:cxn ang="0">
                <a:pos x="397" y="77"/>
              </a:cxn>
              <a:cxn ang="0">
                <a:pos x="411" y="81"/>
              </a:cxn>
              <a:cxn ang="0">
                <a:pos x="416" y="92"/>
              </a:cxn>
              <a:cxn ang="0">
                <a:pos x="410" y="99"/>
              </a:cxn>
              <a:cxn ang="0">
                <a:pos x="433" y="110"/>
              </a:cxn>
              <a:cxn ang="0">
                <a:pos x="522" y="173"/>
              </a:cxn>
              <a:cxn ang="0">
                <a:pos x="576" y="218"/>
              </a:cxn>
              <a:cxn ang="0">
                <a:pos x="568" y="281"/>
              </a:cxn>
              <a:cxn ang="0">
                <a:pos x="361" y="337"/>
              </a:cxn>
              <a:cxn ang="0">
                <a:pos x="316" y="405"/>
              </a:cxn>
              <a:cxn ang="0">
                <a:pos x="322" y="412"/>
              </a:cxn>
              <a:cxn ang="0">
                <a:pos x="322" y="444"/>
              </a:cxn>
              <a:cxn ang="0">
                <a:pos x="331" y="477"/>
              </a:cxn>
              <a:cxn ang="0">
                <a:pos x="325" y="510"/>
              </a:cxn>
              <a:cxn ang="0">
                <a:pos x="313" y="540"/>
              </a:cxn>
              <a:cxn ang="0">
                <a:pos x="310" y="535"/>
              </a:cxn>
              <a:cxn ang="0">
                <a:pos x="266" y="498"/>
              </a:cxn>
              <a:cxn ang="0">
                <a:pos x="245" y="477"/>
              </a:cxn>
              <a:cxn ang="0">
                <a:pos x="230" y="464"/>
              </a:cxn>
              <a:cxn ang="0">
                <a:pos x="223" y="458"/>
              </a:cxn>
              <a:cxn ang="0">
                <a:pos x="209" y="439"/>
              </a:cxn>
              <a:cxn ang="0">
                <a:pos x="200" y="433"/>
              </a:cxn>
              <a:cxn ang="0">
                <a:pos x="190" y="427"/>
              </a:cxn>
              <a:cxn ang="0">
                <a:pos x="188" y="426"/>
              </a:cxn>
              <a:cxn ang="0">
                <a:pos x="178" y="418"/>
              </a:cxn>
              <a:cxn ang="0">
                <a:pos x="154" y="396"/>
              </a:cxn>
              <a:cxn ang="0">
                <a:pos x="123" y="371"/>
              </a:cxn>
              <a:cxn ang="0">
                <a:pos x="93" y="350"/>
              </a:cxn>
              <a:cxn ang="0">
                <a:pos x="74" y="337"/>
              </a:cxn>
              <a:cxn ang="0">
                <a:pos x="56" y="326"/>
              </a:cxn>
              <a:cxn ang="0">
                <a:pos x="38" y="319"/>
              </a:cxn>
              <a:cxn ang="0">
                <a:pos x="32" y="313"/>
              </a:cxn>
              <a:cxn ang="0">
                <a:pos x="10" y="309"/>
              </a:cxn>
              <a:cxn ang="0">
                <a:pos x="0" y="257"/>
              </a:cxn>
            </a:cxnLst>
            <a:rect l="0" t="0" r="r" b="b"/>
            <a:pathLst>
              <a:path w="590" h="544">
                <a:moveTo>
                  <a:pt x="0" y="257"/>
                </a:moveTo>
                <a:lnTo>
                  <a:pt x="14" y="216"/>
                </a:lnTo>
                <a:lnTo>
                  <a:pt x="42" y="142"/>
                </a:lnTo>
                <a:lnTo>
                  <a:pt x="47" y="136"/>
                </a:lnTo>
                <a:lnTo>
                  <a:pt x="59" y="128"/>
                </a:lnTo>
                <a:lnTo>
                  <a:pt x="65" y="127"/>
                </a:lnTo>
                <a:lnTo>
                  <a:pt x="64" y="125"/>
                </a:lnTo>
                <a:lnTo>
                  <a:pt x="70" y="121"/>
                </a:lnTo>
                <a:lnTo>
                  <a:pt x="74" y="119"/>
                </a:lnTo>
                <a:lnTo>
                  <a:pt x="75" y="112"/>
                </a:lnTo>
                <a:lnTo>
                  <a:pt x="90" y="73"/>
                </a:lnTo>
                <a:lnTo>
                  <a:pt x="92" y="73"/>
                </a:lnTo>
                <a:lnTo>
                  <a:pt x="96" y="71"/>
                </a:lnTo>
                <a:lnTo>
                  <a:pt x="96" y="68"/>
                </a:lnTo>
                <a:lnTo>
                  <a:pt x="99" y="65"/>
                </a:lnTo>
                <a:lnTo>
                  <a:pt x="99" y="63"/>
                </a:lnTo>
                <a:lnTo>
                  <a:pt x="105" y="56"/>
                </a:lnTo>
                <a:lnTo>
                  <a:pt x="108" y="20"/>
                </a:lnTo>
                <a:lnTo>
                  <a:pt x="117" y="6"/>
                </a:lnTo>
                <a:lnTo>
                  <a:pt x="120" y="4"/>
                </a:lnTo>
                <a:lnTo>
                  <a:pt x="123" y="5"/>
                </a:lnTo>
                <a:lnTo>
                  <a:pt x="137" y="6"/>
                </a:lnTo>
                <a:lnTo>
                  <a:pt x="142" y="8"/>
                </a:lnTo>
                <a:lnTo>
                  <a:pt x="151" y="19"/>
                </a:lnTo>
                <a:lnTo>
                  <a:pt x="159" y="23"/>
                </a:lnTo>
                <a:lnTo>
                  <a:pt x="160" y="31"/>
                </a:lnTo>
                <a:lnTo>
                  <a:pt x="158" y="41"/>
                </a:lnTo>
                <a:lnTo>
                  <a:pt x="158" y="54"/>
                </a:lnTo>
                <a:lnTo>
                  <a:pt x="161" y="58"/>
                </a:lnTo>
                <a:lnTo>
                  <a:pt x="166" y="77"/>
                </a:lnTo>
                <a:lnTo>
                  <a:pt x="169" y="79"/>
                </a:lnTo>
                <a:lnTo>
                  <a:pt x="184" y="79"/>
                </a:lnTo>
                <a:lnTo>
                  <a:pt x="191" y="83"/>
                </a:lnTo>
                <a:lnTo>
                  <a:pt x="200" y="96"/>
                </a:lnTo>
                <a:lnTo>
                  <a:pt x="205" y="96"/>
                </a:lnTo>
                <a:lnTo>
                  <a:pt x="213" y="97"/>
                </a:lnTo>
                <a:lnTo>
                  <a:pt x="215" y="96"/>
                </a:lnTo>
                <a:lnTo>
                  <a:pt x="236" y="68"/>
                </a:lnTo>
                <a:lnTo>
                  <a:pt x="260" y="40"/>
                </a:lnTo>
                <a:lnTo>
                  <a:pt x="261" y="35"/>
                </a:lnTo>
                <a:lnTo>
                  <a:pt x="263" y="34"/>
                </a:lnTo>
                <a:lnTo>
                  <a:pt x="266" y="32"/>
                </a:lnTo>
                <a:lnTo>
                  <a:pt x="270" y="28"/>
                </a:lnTo>
                <a:lnTo>
                  <a:pt x="279" y="23"/>
                </a:lnTo>
                <a:lnTo>
                  <a:pt x="283" y="22"/>
                </a:lnTo>
                <a:lnTo>
                  <a:pt x="286" y="19"/>
                </a:lnTo>
                <a:lnTo>
                  <a:pt x="295" y="19"/>
                </a:lnTo>
                <a:lnTo>
                  <a:pt x="297" y="19"/>
                </a:lnTo>
                <a:lnTo>
                  <a:pt x="300" y="17"/>
                </a:lnTo>
                <a:lnTo>
                  <a:pt x="303" y="5"/>
                </a:lnTo>
                <a:lnTo>
                  <a:pt x="305" y="5"/>
                </a:lnTo>
                <a:lnTo>
                  <a:pt x="316" y="0"/>
                </a:lnTo>
                <a:lnTo>
                  <a:pt x="317" y="3"/>
                </a:lnTo>
                <a:lnTo>
                  <a:pt x="318" y="8"/>
                </a:lnTo>
                <a:lnTo>
                  <a:pt x="319" y="9"/>
                </a:lnTo>
                <a:lnTo>
                  <a:pt x="322" y="9"/>
                </a:lnTo>
                <a:lnTo>
                  <a:pt x="325" y="6"/>
                </a:lnTo>
                <a:lnTo>
                  <a:pt x="331" y="11"/>
                </a:lnTo>
                <a:lnTo>
                  <a:pt x="332" y="13"/>
                </a:lnTo>
                <a:lnTo>
                  <a:pt x="337" y="14"/>
                </a:lnTo>
                <a:lnTo>
                  <a:pt x="341" y="11"/>
                </a:lnTo>
                <a:lnTo>
                  <a:pt x="345" y="11"/>
                </a:lnTo>
                <a:lnTo>
                  <a:pt x="347" y="14"/>
                </a:lnTo>
                <a:lnTo>
                  <a:pt x="348" y="22"/>
                </a:lnTo>
                <a:lnTo>
                  <a:pt x="352" y="34"/>
                </a:lnTo>
                <a:lnTo>
                  <a:pt x="355" y="36"/>
                </a:lnTo>
                <a:lnTo>
                  <a:pt x="364" y="36"/>
                </a:lnTo>
                <a:lnTo>
                  <a:pt x="368" y="40"/>
                </a:lnTo>
                <a:lnTo>
                  <a:pt x="375" y="50"/>
                </a:lnTo>
                <a:lnTo>
                  <a:pt x="374" y="55"/>
                </a:lnTo>
                <a:lnTo>
                  <a:pt x="370" y="63"/>
                </a:lnTo>
                <a:lnTo>
                  <a:pt x="370" y="70"/>
                </a:lnTo>
                <a:lnTo>
                  <a:pt x="373" y="72"/>
                </a:lnTo>
                <a:lnTo>
                  <a:pt x="390" y="74"/>
                </a:lnTo>
                <a:lnTo>
                  <a:pt x="397" y="77"/>
                </a:lnTo>
                <a:lnTo>
                  <a:pt x="397" y="81"/>
                </a:lnTo>
                <a:lnTo>
                  <a:pt x="400" y="81"/>
                </a:lnTo>
                <a:lnTo>
                  <a:pt x="411" y="81"/>
                </a:lnTo>
                <a:lnTo>
                  <a:pt x="413" y="87"/>
                </a:lnTo>
                <a:lnTo>
                  <a:pt x="417" y="87"/>
                </a:lnTo>
                <a:lnTo>
                  <a:pt x="416" y="92"/>
                </a:lnTo>
                <a:lnTo>
                  <a:pt x="414" y="93"/>
                </a:lnTo>
                <a:lnTo>
                  <a:pt x="412" y="99"/>
                </a:lnTo>
                <a:lnTo>
                  <a:pt x="410" y="99"/>
                </a:lnTo>
                <a:lnTo>
                  <a:pt x="409" y="102"/>
                </a:lnTo>
                <a:lnTo>
                  <a:pt x="412" y="102"/>
                </a:lnTo>
                <a:lnTo>
                  <a:pt x="433" y="110"/>
                </a:lnTo>
                <a:lnTo>
                  <a:pt x="472" y="145"/>
                </a:lnTo>
                <a:lnTo>
                  <a:pt x="496" y="160"/>
                </a:lnTo>
                <a:lnTo>
                  <a:pt x="522" y="173"/>
                </a:lnTo>
                <a:lnTo>
                  <a:pt x="543" y="191"/>
                </a:lnTo>
                <a:lnTo>
                  <a:pt x="561" y="214"/>
                </a:lnTo>
                <a:lnTo>
                  <a:pt x="576" y="218"/>
                </a:lnTo>
                <a:lnTo>
                  <a:pt x="589" y="224"/>
                </a:lnTo>
                <a:lnTo>
                  <a:pt x="583" y="252"/>
                </a:lnTo>
                <a:lnTo>
                  <a:pt x="568" y="281"/>
                </a:lnTo>
                <a:lnTo>
                  <a:pt x="388" y="297"/>
                </a:lnTo>
                <a:lnTo>
                  <a:pt x="371" y="319"/>
                </a:lnTo>
                <a:lnTo>
                  <a:pt x="361" y="337"/>
                </a:lnTo>
                <a:lnTo>
                  <a:pt x="328" y="397"/>
                </a:lnTo>
                <a:lnTo>
                  <a:pt x="319" y="402"/>
                </a:lnTo>
                <a:lnTo>
                  <a:pt x="316" y="405"/>
                </a:lnTo>
                <a:lnTo>
                  <a:pt x="316" y="407"/>
                </a:lnTo>
                <a:lnTo>
                  <a:pt x="316" y="410"/>
                </a:lnTo>
                <a:lnTo>
                  <a:pt x="322" y="412"/>
                </a:lnTo>
                <a:lnTo>
                  <a:pt x="323" y="428"/>
                </a:lnTo>
                <a:lnTo>
                  <a:pt x="318" y="439"/>
                </a:lnTo>
                <a:lnTo>
                  <a:pt x="322" y="444"/>
                </a:lnTo>
                <a:lnTo>
                  <a:pt x="336" y="448"/>
                </a:lnTo>
                <a:lnTo>
                  <a:pt x="335" y="470"/>
                </a:lnTo>
                <a:lnTo>
                  <a:pt x="331" y="477"/>
                </a:lnTo>
                <a:lnTo>
                  <a:pt x="324" y="482"/>
                </a:lnTo>
                <a:lnTo>
                  <a:pt x="326" y="504"/>
                </a:lnTo>
                <a:lnTo>
                  <a:pt x="325" y="510"/>
                </a:lnTo>
                <a:lnTo>
                  <a:pt x="328" y="526"/>
                </a:lnTo>
                <a:lnTo>
                  <a:pt x="317" y="543"/>
                </a:lnTo>
                <a:lnTo>
                  <a:pt x="313" y="540"/>
                </a:lnTo>
                <a:lnTo>
                  <a:pt x="311" y="538"/>
                </a:lnTo>
                <a:lnTo>
                  <a:pt x="313" y="538"/>
                </a:lnTo>
                <a:lnTo>
                  <a:pt x="310" y="535"/>
                </a:lnTo>
                <a:lnTo>
                  <a:pt x="309" y="536"/>
                </a:lnTo>
                <a:lnTo>
                  <a:pt x="267" y="498"/>
                </a:lnTo>
                <a:lnTo>
                  <a:pt x="266" y="498"/>
                </a:lnTo>
                <a:lnTo>
                  <a:pt x="247" y="481"/>
                </a:lnTo>
                <a:lnTo>
                  <a:pt x="248" y="481"/>
                </a:lnTo>
                <a:lnTo>
                  <a:pt x="245" y="477"/>
                </a:lnTo>
                <a:lnTo>
                  <a:pt x="246" y="479"/>
                </a:lnTo>
                <a:lnTo>
                  <a:pt x="241" y="476"/>
                </a:lnTo>
                <a:lnTo>
                  <a:pt x="230" y="464"/>
                </a:lnTo>
                <a:lnTo>
                  <a:pt x="229" y="459"/>
                </a:lnTo>
                <a:lnTo>
                  <a:pt x="228" y="457"/>
                </a:lnTo>
                <a:lnTo>
                  <a:pt x="223" y="458"/>
                </a:lnTo>
                <a:lnTo>
                  <a:pt x="207" y="440"/>
                </a:lnTo>
                <a:lnTo>
                  <a:pt x="208" y="442"/>
                </a:lnTo>
                <a:lnTo>
                  <a:pt x="209" y="439"/>
                </a:lnTo>
                <a:lnTo>
                  <a:pt x="203" y="436"/>
                </a:lnTo>
                <a:lnTo>
                  <a:pt x="202" y="433"/>
                </a:lnTo>
                <a:lnTo>
                  <a:pt x="200" y="433"/>
                </a:lnTo>
                <a:lnTo>
                  <a:pt x="200" y="432"/>
                </a:lnTo>
                <a:lnTo>
                  <a:pt x="194" y="430"/>
                </a:lnTo>
                <a:lnTo>
                  <a:pt x="190" y="427"/>
                </a:lnTo>
                <a:lnTo>
                  <a:pt x="189" y="427"/>
                </a:lnTo>
                <a:lnTo>
                  <a:pt x="192" y="430"/>
                </a:lnTo>
                <a:lnTo>
                  <a:pt x="188" y="426"/>
                </a:lnTo>
                <a:lnTo>
                  <a:pt x="185" y="424"/>
                </a:lnTo>
                <a:lnTo>
                  <a:pt x="182" y="421"/>
                </a:lnTo>
                <a:lnTo>
                  <a:pt x="178" y="418"/>
                </a:lnTo>
                <a:lnTo>
                  <a:pt x="159" y="401"/>
                </a:lnTo>
                <a:lnTo>
                  <a:pt x="155" y="398"/>
                </a:lnTo>
                <a:lnTo>
                  <a:pt x="154" y="396"/>
                </a:lnTo>
                <a:lnTo>
                  <a:pt x="134" y="381"/>
                </a:lnTo>
                <a:lnTo>
                  <a:pt x="132" y="379"/>
                </a:lnTo>
                <a:lnTo>
                  <a:pt x="123" y="371"/>
                </a:lnTo>
                <a:lnTo>
                  <a:pt x="108" y="360"/>
                </a:lnTo>
                <a:lnTo>
                  <a:pt x="95" y="352"/>
                </a:lnTo>
                <a:lnTo>
                  <a:pt x="93" y="350"/>
                </a:lnTo>
                <a:lnTo>
                  <a:pt x="90" y="348"/>
                </a:lnTo>
                <a:lnTo>
                  <a:pt x="78" y="340"/>
                </a:lnTo>
                <a:lnTo>
                  <a:pt x="74" y="337"/>
                </a:lnTo>
                <a:lnTo>
                  <a:pt x="64" y="331"/>
                </a:lnTo>
                <a:lnTo>
                  <a:pt x="60" y="329"/>
                </a:lnTo>
                <a:lnTo>
                  <a:pt x="56" y="326"/>
                </a:lnTo>
                <a:lnTo>
                  <a:pt x="48" y="322"/>
                </a:lnTo>
                <a:lnTo>
                  <a:pt x="41" y="319"/>
                </a:lnTo>
                <a:lnTo>
                  <a:pt x="38" y="319"/>
                </a:lnTo>
                <a:lnTo>
                  <a:pt x="35" y="317"/>
                </a:lnTo>
                <a:lnTo>
                  <a:pt x="34" y="315"/>
                </a:lnTo>
                <a:lnTo>
                  <a:pt x="32" y="313"/>
                </a:lnTo>
                <a:lnTo>
                  <a:pt x="24" y="313"/>
                </a:lnTo>
                <a:lnTo>
                  <a:pt x="19" y="313"/>
                </a:lnTo>
                <a:lnTo>
                  <a:pt x="10" y="309"/>
                </a:lnTo>
                <a:lnTo>
                  <a:pt x="9" y="308"/>
                </a:lnTo>
                <a:lnTo>
                  <a:pt x="10" y="282"/>
                </a:lnTo>
                <a:lnTo>
                  <a:pt x="0" y="257"/>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2" name="Freeform 11"/>
          <p:cNvSpPr>
            <a:spLocks/>
          </p:cNvSpPr>
          <p:nvPr/>
        </p:nvSpPr>
        <p:spPr bwMode="auto">
          <a:xfrm>
            <a:off x="7308850" y="5645150"/>
            <a:ext cx="773113" cy="365125"/>
          </a:xfrm>
          <a:custGeom>
            <a:avLst/>
            <a:gdLst/>
            <a:ahLst/>
            <a:cxnLst>
              <a:cxn ang="0">
                <a:pos x="0" y="104"/>
              </a:cxn>
              <a:cxn ang="0">
                <a:pos x="6" y="119"/>
              </a:cxn>
              <a:cxn ang="0">
                <a:pos x="6" y="143"/>
              </a:cxn>
              <a:cxn ang="0">
                <a:pos x="11" y="148"/>
              </a:cxn>
              <a:cxn ang="0">
                <a:pos x="23" y="158"/>
              </a:cxn>
              <a:cxn ang="0">
                <a:pos x="40" y="173"/>
              </a:cxn>
              <a:cxn ang="0">
                <a:pos x="51" y="176"/>
              </a:cxn>
              <a:cxn ang="0">
                <a:pos x="59" y="192"/>
              </a:cxn>
              <a:cxn ang="0">
                <a:pos x="69" y="225"/>
              </a:cxn>
              <a:cxn ang="0">
                <a:pos x="92" y="193"/>
              </a:cxn>
              <a:cxn ang="0">
                <a:pos x="98" y="188"/>
              </a:cxn>
              <a:cxn ang="0">
                <a:pos x="107" y="176"/>
              </a:cxn>
              <a:cxn ang="0">
                <a:pos x="122" y="124"/>
              </a:cxn>
              <a:cxn ang="0">
                <a:pos x="144" y="128"/>
              </a:cxn>
              <a:cxn ang="0">
                <a:pos x="162" y="151"/>
              </a:cxn>
              <a:cxn ang="0">
                <a:pos x="163" y="178"/>
              </a:cxn>
              <a:cxn ang="0">
                <a:pos x="186" y="199"/>
              </a:cxn>
              <a:cxn ang="0">
                <a:pos x="207" y="216"/>
              </a:cxn>
              <a:cxn ang="0">
                <a:pos x="238" y="188"/>
              </a:cxn>
              <a:cxn ang="0">
                <a:pos x="265" y="154"/>
              </a:cxn>
              <a:cxn ang="0">
                <a:pos x="281" y="143"/>
              </a:cxn>
              <a:cxn ang="0">
                <a:pos x="297" y="139"/>
              </a:cxn>
              <a:cxn ang="0">
                <a:pos x="305" y="125"/>
              </a:cxn>
              <a:cxn ang="0">
                <a:pos x="319" y="123"/>
              </a:cxn>
              <a:cxn ang="0">
                <a:pos x="324" y="129"/>
              </a:cxn>
              <a:cxn ang="0">
                <a:pos x="334" y="133"/>
              </a:cxn>
              <a:cxn ang="0">
                <a:pos x="347" y="131"/>
              </a:cxn>
              <a:cxn ang="0">
                <a:pos x="354" y="154"/>
              </a:cxn>
              <a:cxn ang="0">
                <a:pos x="370" y="160"/>
              </a:cxn>
              <a:cxn ang="0">
                <a:pos x="372" y="183"/>
              </a:cxn>
              <a:cxn ang="0">
                <a:pos x="392" y="194"/>
              </a:cxn>
              <a:cxn ang="0">
                <a:pos x="402" y="201"/>
              </a:cxn>
              <a:cxn ang="0">
                <a:pos x="419" y="207"/>
              </a:cxn>
              <a:cxn ang="0">
                <a:pos x="414" y="217"/>
              </a:cxn>
              <a:cxn ang="0">
                <a:pos x="476" y="123"/>
              </a:cxn>
              <a:cxn ang="0">
                <a:pos x="419" y="87"/>
              </a:cxn>
              <a:cxn ang="0">
                <a:pos x="392" y="80"/>
              </a:cxn>
              <a:cxn ang="0">
                <a:pos x="381" y="108"/>
              </a:cxn>
              <a:cxn ang="0">
                <a:pos x="368" y="113"/>
              </a:cxn>
              <a:cxn ang="0">
                <a:pos x="333" y="108"/>
              </a:cxn>
              <a:cxn ang="0">
                <a:pos x="318" y="95"/>
              </a:cxn>
              <a:cxn ang="0">
                <a:pos x="308" y="92"/>
              </a:cxn>
              <a:cxn ang="0">
                <a:pos x="297" y="89"/>
              </a:cxn>
              <a:cxn ang="0">
                <a:pos x="288" y="71"/>
              </a:cxn>
              <a:cxn ang="0">
                <a:pos x="262" y="24"/>
              </a:cxn>
              <a:cxn ang="0">
                <a:pos x="243" y="2"/>
              </a:cxn>
              <a:cxn ang="0">
                <a:pos x="213" y="9"/>
              </a:cxn>
              <a:cxn ang="0">
                <a:pos x="208" y="16"/>
              </a:cxn>
              <a:cxn ang="0">
                <a:pos x="187" y="34"/>
              </a:cxn>
              <a:cxn ang="0">
                <a:pos x="153" y="40"/>
              </a:cxn>
              <a:cxn ang="0">
                <a:pos x="147" y="40"/>
              </a:cxn>
              <a:cxn ang="0">
                <a:pos x="105" y="40"/>
              </a:cxn>
              <a:cxn ang="0">
                <a:pos x="94" y="42"/>
              </a:cxn>
              <a:cxn ang="0">
                <a:pos x="50" y="60"/>
              </a:cxn>
              <a:cxn ang="0">
                <a:pos x="38" y="66"/>
              </a:cxn>
            </a:cxnLst>
            <a:rect l="0" t="0" r="r" b="b"/>
            <a:pathLst>
              <a:path w="482" h="233">
                <a:moveTo>
                  <a:pt x="1" y="82"/>
                </a:moveTo>
                <a:lnTo>
                  <a:pt x="0" y="100"/>
                </a:lnTo>
                <a:lnTo>
                  <a:pt x="0" y="104"/>
                </a:lnTo>
                <a:lnTo>
                  <a:pt x="3" y="109"/>
                </a:lnTo>
                <a:lnTo>
                  <a:pt x="3" y="115"/>
                </a:lnTo>
                <a:lnTo>
                  <a:pt x="6" y="119"/>
                </a:lnTo>
                <a:lnTo>
                  <a:pt x="8" y="120"/>
                </a:lnTo>
                <a:lnTo>
                  <a:pt x="4" y="126"/>
                </a:lnTo>
                <a:lnTo>
                  <a:pt x="6" y="143"/>
                </a:lnTo>
                <a:lnTo>
                  <a:pt x="7" y="145"/>
                </a:lnTo>
                <a:lnTo>
                  <a:pt x="10" y="146"/>
                </a:lnTo>
                <a:lnTo>
                  <a:pt x="11" y="148"/>
                </a:lnTo>
                <a:lnTo>
                  <a:pt x="15" y="145"/>
                </a:lnTo>
                <a:lnTo>
                  <a:pt x="17" y="145"/>
                </a:lnTo>
                <a:lnTo>
                  <a:pt x="23" y="158"/>
                </a:lnTo>
                <a:lnTo>
                  <a:pt x="28" y="160"/>
                </a:lnTo>
                <a:lnTo>
                  <a:pt x="34" y="168"/>
                </a:lnTo>
                <a:lnTo>
                  <a:pt x="40" y="173"/>
                </a:lnTo>
                <a:lnTo>
                  <a:pt x="44" y="171"/>
                </a:lnTo>
                <a:lnTo>
                  <a:pt x="46" y="173"/>
                </a:lnTo>
                <a:lnTo>
                  <a:pt x="51" y="176"/>
                </a:lnTo>
                <a:lnTo>
                  <a:pt x="54" y="183"/>
                </a:lnTo>
                <a:lnTo>
                  <a:pt x="56" y="184"/>
                </a:lnTo>
                <a:lnTo>
                  <a:pt x="59" y="192"/>
                </a:lnTo>
                <a:lnTo>
                  <a:pt x="62" y="195"/>
                </a:lnTo>
                <a:lnTo>
                  <a:pt x="67" y="198"/>
                </a:lnTo>
                <a:lnTo>
                  <a:pt x="69" y="225"/>
                </a:lnTo>
                <a:lnTo>
                  <a:pt x="74" y="232"/>
                </a:lnTo>
                <a:lnTo>
                  <a:pt x="77" y="232"/>
                </a:lnTo>
                <a:lnTo>
                  <a:pt x="92" y="193"/>
                </a:lnTo>
                <a:lnTo>
                  <a:pt x="94" y="193"/>
                </a:lnTo>
                <a:lnTo>
                  <a:pt x="98" y="191"/>
                </a:lnTo>
                <a:lnTo>
                  <a:pt x="98" y="188"/>
                </a:lnTo>
                <a:lnTo>
                  <a:pt x="101" y="185"/>
                </a:lnTo>
                <a:lnTo>
                  <a:pt x="101" y="183"/>
                </a:lnTo>
                <a:lnTo>
                  <a:pt x="107" y="176"/>
                </a:lnTo>
                <a:lnTo>
                  <a:pt x="110" y="140"/>
                </a:lnTo>
                <a:lnTo>
                  <a:pt x="119" y="126"/>
                </a:lnTo>
                <a:lnTo>
                  <a:pt x="122" y="124"/>
                </a:lnTo>
                <a:lnTo>
                  <a:pt x="125" y="125"/>
                </a:lnTo>
                <a:lnTo>
                  <a:pt x="139" y="126"/>
                </a:lnTo>
                <a:lnTo>
                  <a:pt x="144" y="128"/>
                </a:lnTo>
                <a:lnTo>
                  <a:pt x="153" y="139"/>
                </a:lnTo>
                <a:lnTo>
                  <a:pt x="161" y="143"/>
                </a:lnTo>
                <a:lnTo>
                  <a:pt x="162" y="151"/>
                </a:lnTo>
                <a:lnTo>
                  <a:pt x="160" y="161"/>
                </a:lnTo>
                <a:lnTo>
                  <a:pt x="160" y="174"/>
                </a:lnTo>
                <a:lnTo>
                  <a:pt x="163" y="178"/>
                </a:lnTo>
                <a:lnTo>
                  <a:pt x="168" y="197"/>
                </a:lnTo>
                <a:lnTo>
                  <a:pt x="171" y="199"/>
                </a:lnTo>
                <a:lnTo>
                  <a:pt x="186" y="199"/>
                </a:lnTo>
                <a:lnTo>
                  <a:pt x="193" y="203"/>
                </a:lnTo>
                <a:lnTo>
                  <a:pt x="202" y="216"/>
                </a:lnTo>
                <a:lnTo>
                  <a:pt x="207" y="216"/>
                </a:lnTo>
                <a:lnTo>
                  <a:pt x="215" y="217"/>
                </a:lnTo>
                <a:lnTo>
                  <a:pt x="217" y="216"/>
                </a:lnTo>
                <a:lnTo>
                  <a:pt x="238" y="188"/>
                </a:lnTo>
                <a:lnTo>
                  <a:pt x="262" y="160"/>
                </a:lnTo>
                <a:lnTo>
                  <a:pt x="263" y="155"/>
                </a:lnTo>
                <a:lnTo>
                  <a:pt x="265" y="154"/>
                </a:lnTo>
                <a:lnTo>
                  <a:pt x="268" y="152"/>
                </a:lnTo>
                <a:lnTo>
                  <a:pt x="272" y="148"/>
                </a:lnTo>
                <a:lnTo>
                  <a:pt x="281" y="143"/>
                </a:lnTo>
                <a:lnTo>
                  <a:pt x="285" y="142"/>
                </a:lnTo>
                <a:lnTo>
                  <a:pt x="288" y="139"/>
                </a:lnTo>
                <a:lnTo>
                  <a:pt x="297" y="139"/>
                </a:lnTo>
                <a:lnTo>
                  <a:pt x="299" y="139"/>
                </a:lnTo>
                <a:lnTo>
                  <a:pt x="302" y="137"/>
                </a:lnTo>
                <a:lnTo>
                  <a:pt x="305" y="125"/>
                </a:lnTo>
                <a:lnTo>
                  <a:pt x="307" y="125"/>
                </a:lnTo>
                <a:lnTo>
                  <a:pt x="318" y="120"/>
                </a:lnTo>
                <a:lnTo>
                  <a:pt x="319" y="123"/>
                </a:lnTo>
                <a:lnTo>
                  <a:pt x="320" y="128"/>
                </a:lnTo>
                <a:lnTo>
                  <a:pt x="321" y="129"/>
                </a:lnTo>
                <a:lnTo>
                  <a:pt x="324" y="129"/>
                </a:lnTo>
                <a:lnTo>
                  <a:pt x="327" y="126"/>
                </a:lnTo>
                <a:lnTo>
                  <a:pt x="333" y="131"/>
                </a:lnTo>
                <a:lnTo>
                  <a:pt x="334" y="133"/>
                </a:lnTo>
                <a:lnTo>
                  <a:pt x="339" y="134"/>
                </a:lnTo>
                <a:lnTo>
                  <a:pt x="343" y="131"/>
                </a:lnTo>
                <a:lnTo>
                  <a:pt x="347" y="131"/>
                </a:lnTo>
                <a:lnTo>
                  <a:pt x="349" y="134"/>
                </a:lnTo>
                <a:lnTo>
                  <a:pt x="350" y="142"/>
                </a:lnTo>
                <a:lnTo>
                  <a:pt x="354" y="154"/>
                </a:lnTo>
                <a:lnTo>
                  <a:pt x="357" y="156"/>
                </a:lnTo>
                <a:lnTo>
                  <a:pt x="366" y="156"/>
                </a:lnTo>
                <a:lnTo>
                  <a:pt x="370" y="160"/>
                </a:lnTo>
                <a:lnTo>
                  <a:pt x="377" y="170"/>
                </a:lnTo>
                <a:lnTo>
                  <a:pt x="376" y="175"/>
                </a:lnTo>
                <a:lnTo>
                  <a:pt x="372" y="183"/>
                </a:lnTo>
                <a:lnTo>
                  <a:pt x="372" y="190"/>
                </a:lnTo>
                <a:lnTo>
                  <a:pt x="375" y="192"/>
                </a:lnTo>
                <a:lnTo>
                  <a:pt x="392" y="194"/>
                </a:lnTo>
                <a:lnTo>
                  <a:pt x="399" y="197"/>
                </a:lnTo>
                <a:lnTo>
                  <a:pt x="399" y="201"/>
                </a:lnTo>
                <a:lnTo>
                  <a:pt x="402" y="201"/>
                </a:lnTo>
                <a:lnTo>
                  <a:pt x="413" y="201"/>
                </a:lnTo>
                <a:lnTo>
                  <a:pt x="415" y="207"/>
                </a:lnTo>
                <a:lnTo>
                  <a:pt x="419" y="207"/>
                </a:lnTo>
                <a:lnTo>
                  <a:pt x="418" y="212"/>
                </a:lnTo>
                <a:lnTo>
                  <a:pt x="416" y="213"/>
                </a:lnTo>
                <a:lnTo>
                  <a:pt x="414" y="217"/>
                </a:lnTo>
                <a:lnTo>
                  <a:pt x="481" y="213"/>
                </a:lnTo>
                <a:lnTo>
                  <a:pt x="478" y="123"/>
                </a:lnTo>
                <a:lnTo>
                  <a:pt x="476" y="123"/>
                </a:lnTo>
                <a:lnTo>
                  <a:pt x="472" y="101"/>
                </a:lnTo>
                <a:lnTo>
                  <a:pt x="446" y="102"/>
                </a:lnTo>
                <a:lnTo>
                  <a:pt x="419" y="87"/>
                </a:lnTo>
                <a:lnTo>
                  <a:pt x="411" y="86"/>
                </a:lnTo>
                <a:lnTo>
                  <a:pt x="404" y="83"/>
                </a:lnTo>
                <a:lnTo>
                  <a:pt x="392" y="80"/>
                </a:lnTo>
                <a:lnTo>
                  <a:pt x="386" y="83"/>
                </a:lnTo>
                <a:lnTo>
                  <a:pt x="380" y="91"/>
                </a:lnTo>
                <a:lnTo>
                  <a:pt x="381" y="108"/>
                </a:lnTo>
                <a:lnTo>
                  <a:pt x="373" y="109"/>
                </a:lnTo>
                <a:lnTo>
                  <a:pt x="374" y="114"/>
                </a:lnTo>
                <a:lnTo>
                  <a:pt x="368" y="113"/>
                </a:lnTo>
                <a:lnTo>
                  <a:pt x="336" y="114"/>
                </a:lnTo>
                <a:lnTo>
                  <a:pt x="334" y="111"/>
                </a:lnTo>
                <a:lnTo>
                  <a:pt x="333" y="108"/>
                </a:lnTo>
                <a:lnTo>
                  <a:pt x="322" y="102"/>
                </a:lnTo>
                <a:lnTo>
                  <a:pt x="320" y="96"/>
                </a:lnTo>
                <a:lnTo>
                  <a:pt x="318" y="95"/>
                </a:lnTo>
                <a:lnTo>
                  <a:pt x="315" y="96"/>
                </a:lnTo>
                <a:lnTo>
                  <a:pt x="309" y="95"/>
                </a:lnTo>
                <a:lnTo>
                  <a:pt x="308" y="92"/>
                </a:lnTo>
                <a:lnTo>
                  <a:pt x="306" y="91"/>
                </a:lnTo>
                <a:lnTo>
                  <a:pt x="301" y="91"/>
                </a:lnTo>
                <a:lnTo>
                  <a:pt x="297" y="89"/>
                </a:lnTo>
                <a:lnTo>
                  <a:pt x="294" y="81"/>
                </a:lnTo>
                <a:lnTo>
                  <a:pt x="289" y="81"/>
                </a:lnTo>
                <a:lnTo>
                  <a:pt x="288" y="71"/>
                </a:lnTo>
                <a:lnTo>
                  <a:pt x="288" y="55"/>
                </a:lnTo>
                <a:lnTo>
                  <a:pt x="286" y="31"/>
                </a:lnTo>
                <a:lnTo>
                  <a:pt x="262" y="24"/>
                </a:lnTo>
                <a:lnTo>
                  <a:pt x="245" y="0"/>
                </a:lnTo>
                <a:lnTo>
                  <a:pt x="245" y="2"/>
                </a:lnTo>
                <a:lnTo>
                  <a:pt x="243" y="2"/>
                </a:lnTo>
                <a:lnTo>
                  <a:pt x="227" y="8"/>
                </a:lnTo>
                <a:lnTo>
                  <a:pt x="218" y="10"/>
                </a:lnTo>
                <a:lnTo>
                  <a:pt x="213" y="9"/>
                </a:lnTo>
                <a:lnTo>
                  <a:pt x="209" y="12"/>
                </a:lnTo>
                <a:lnTo>
                  <a:pt x="210" y="14"/>
                </a:lnTo>
                <a:lnTo>
                  <a:pt x="208" y="16"/>
                </a:lnTo>
                <a:lnTo>
                  <a:pt x="208" y="19"/>
                </a:lnTo>
                <a:lnTo>
                  <a:pt x="199" y="27"/>
                </a:lnTo>
                <a:lnTo>
                  <a:pt x="187" y="34"/>
                </a:lnTo>
                <a:lnTo>
                  <a:pt x="175" y="38"/>
                </a:lnTo>
                <a:lnTo>
                  <a:pt x="168" y="40"/>
                </a:lnTo>
                <a:lnTo>
                  <a:pt x="153" y="40"/>
                </a:lnTo>
                <a:lnTo>
                  <a:pt x="152" y="40"/>
                </a:lnTo>
                <a:lnTo>
                  <a:pt x="151" y="39"/>
                </a:lnTo>
                <a:lnTo>
                  <a:pt x="147" y="40"/>
                </a:lnTo>
                <a:lnTo>
                  <a:pt x="143" y="40"/>
                </a:lnTo>
                <a:lnTo>
                  <a:pt x="125" y="40"/>
                </a:lnTo>
                <a:lnTo>
                  <a:pt x="105" y="40"/>
                </a:lnTo>
                <a:lnTo>
                  <a:pt x="105" y="41"/>
                </a:lnTo>
                <a:lnTo>
                  <a:pt x="104" y="40"/>
                </a:lnTo>
                <a:lnTo>
                  <a:pt x="94" y="42"/>
                </a:lnTo>
                <a:lnTo>
                  <a:pt x="75" y="49"/>
                </a:lnTo>
                <a:lnTo>
                  <a:pt x="55" y="58"/>
                </a:lnTo>
                <a:lnTo>
                  <a:pt x="50" y="60"/>
                </a:lnTo>
                <a:lnTo>
                  <a:pt x="40" y="65"/>
                </a:lnTo>
                <a:lnTo>
                  <a:pt x="39" y="66"/>
                </a:lnTo>
                <a:lnTo>
                  <a:pt x="38" y="66"/>
                </a:lnTo>
                <a:lnTo>
                  <a:pt x="3" y="81"/>
                </a:lnTo>
                <a:lnTo>
                  <a:pt x="1" y="82"/>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3" name="Freeform 12"/>
          <p:cNvSpPr>
            <a:spLocks/>
          </p:cNvSpPr>
          <p:nvPr/>
        </p:nvSpPr>
        <p:spPr bwMode="auto">
          <a:xfrm>
            <a:off x="5775325" y="4927600"/>
            <a:ext cx="368300" cy="414338"/>
          </a:xfrm>
          <a:custGeom>
            <a:avLst/>
            <a:gdLst/>
            <a:ahLst/>
            <a:cxnLst>
              <a:cxn ang="0">
                <a:pos x="2" y="128"/>
              </a:cxn>
              <a:cxn ang="0">
                <a:pos x="7" y="116"/>
              </a:cxn>
              <a:cxn ang="0">
                <a:pos x="13" y="115"/>
              </a:cxn>
              <a:cxn ang="0">
                <a:pos x="21" y="119"/>
              </a:cxn>
              <a:cxn ang="0">
                <a:pos x="32" y="118"/>
              </a:cxn>
              <a:cxn ang="0">
                <a:pos x="36" y="105"/>
              </a:cxn>
              <a:cxn ang="0">
                <a:pos x="40" y="103"/>
              </a:cxn>
              <a:cxn ang="0">
                <a:pos x="54" y="109"/>
              </a:cxn>
              <a:cxn ang="0">
                <a:pos x="60" y="113"/>
              </a:cxn>
              <a:cxn ang="0">
                <a:pos x="66" y="110"/>
              </a:cxn>
              <a:cxn ang="0">
                <a:pos x="69" y="100"/>
              </a:cxn>
              <a:cxn ang="0">
                <a:pos x="78" y="76"/>
              </a:cxn>
              <a:cxn ang="0">
                <a:pos x="88" y="69"/>
              </a:cxn>
              <a:cxn ang="0">
                <a:pos x="95" y="75"/>
              </a:cxn>
              <a:cxn ang="0">
                <a:pos x="110" y="75"/>
              </a:cxn>
              <a:cxn ang="0">
                <a:pos x="121" y="66"/>
              </a:cxn>
              <a:cxn ang="0">
                <a:pos x="112" y="57"/>
              </a:cxn>
              <a:cxn ang="0">
                <a:pos x="109" y="43"/>
              </a:cxn>
              <a:cxn ang="0">
                <a:pos x="106" y="32"/>
              </a:cxn>
              <a:cxn ang="0">
                <a:pos x="111" y="23"/>
              </a:cxn>
              <a:cxn ang="0">
                <a:pos x="117" y="15"/>
              </a:cxn>
              <a:cxn ang="0">
                <a:pos x="136" y="26"/>
              </a:cxn>
              <a:cxn ang="0">
                <a:pos x="152" y="31"/>
              </a:cxn>
              <a:cxn ang="0">
                <a:pos x="156" y="29"/>
              </a:cxn>
              <a:cxn ang="0">
                <a:pos x="162" y="34"/>
              </a:cxn>
              <a:cxn ang="0">
                <a:pos x="169" y="30"/>
              </a:cxn>
              <a:cxn ang="0">
                <a:pos x="169" y="17"/>
              </a:cxn>
              <a:cxn ang="0">
                <a:pos x="177" y="4"/>
              </a:cxn>
              <a:cxn ang="0">
                <a:pos x="189" y="1"/>
              </a:cxn>
              <a:cxn ang="0">
                <a:pos x="191" y="5"/>
              </a:cxn>
              <a:cxn ang="0">
                <a:pos x="201" y="14"/>
              </a:cxn>
              <a:cxn ang="0">
                <a:pos x="210" y="36"/>
              </a:cxn>
              <a:cxn ang="0">
                <a:pos x="226" y="67"/>
              </a:cxn>
              <a:cxn ang="0">
                <a:pos x="218" y="69"/>
              </a:cxn>
              <a:cxn ang="0">
                <a:pos x="208" y="78"/>
              </a:cxn>
              <a:cxn ang="0">
                <a:pos x="194" y="79"/>
              </a:cxn>
              <a:cxn ang="0">
                <a:pos x="185" y="73"/>
              </a:cxn>
              <a:cxn ang="0">
                <a:pos x="173" y="106"/>
              </a:cxn>
              <a:cxn ang="0">
                <a:pos x="160" y="124"/>
              </a:cxn>
              <a:cxn ang="0">
                <a:pos x="154" y="134"/>
              </a:cxn>
              <a:cxn ang="0">
                <a:pos x="152" y="150"/>
              </a:cxn>
              <a:cxn ang="0">
                <a:pos x="130" y="160"/>
              </a:cxn>
              <a:cxn ang="0">
                <a:pos x="117" y="163"/>
              </a:cxn>
              <a:cxn ang="0">
                <a:pos x="106" y="196"/>
              </a:cxn>
              <a:cxn ang="0">
                <a:pos x="96" y="208"/>
              </a:cxn>
              <a:cxn ang="0">
                <a:pos x="107" y="219"/>
              </a:cxn>
              <a:cxn ang="0">
                <a:pos x="114" y="221"/>
              </a:cxn>
              <a:cxn ang="0">
                <a:pos x="117" y="227"/>
              </a:cxn>
              <a:cxn ang="0">
                <a:pos x="110" y="257"/>
              </a:cxn>
              <a:cxn ang="0">
                <a:pos x="106" y="252"/>
              </a:cxn>
              <a:cxn ang="0">
                <a:pos x="73" y="255"/>
              </a:cxn>
              <a:cxn ang="0">
                <a:pos x="54" y="245"/>
              </a:cxn>
              <a:cxn ang="0">
                <a:pos x="48" y="233"/>
              </a:cxn>
              <a:cxn ang="0">
                <a:pos x="38" y="222"/>
              </a:cxn>
              <a:cxn ang="0">
                <a:pos x="20" y="204"/>
              </a:cxn>
              <a:cxn ang="0">
                <a:pos x="14" y="197"/>
              </a:cxn>
              <a:cxn ang="0">
                <a:pos x="8" y="168"/>
              </a:cxn>
              <a:cxn ang="0">
                <a:pos x="0" y="141"/>
              </a:cxn>
            </a:cxnLst>
            <a:rect l="0" t="0" r="r" b="b"/>
            <a:pathLst>
              <a:path w="229" h="263">
                <a:moveTo>
                  <a:pt x="0" y="141"/>
                </a:moveTo>
                <a:lnTo>
                  <a:pt x="2" y="128"/>
                </a:lnTo>
                <a:lnTo>
                  <a:pt x="5" y="125"/>
                </a:lnTo>
                <a:lnTo>
                  <a:pt x="7" y="116"/>
                </a:lnTo>
                <a:lnTo>
                  <a:pt x="11" y="114"/>
                </a:lnTo>
                <a:lnTo>
                  <a:pt x="13" y="115"/>
                </a:lnTo>
                <a:lnTo>
                  <a:pt x="17" y="115"/>
                </a:lnTo>
                <a:lnTo>
                  <a:pt x="21" y="119"/>
                </a:lnTo>
                <a:lnTo>
                  <a:pt x="29" y="119"/>
                </a:lnTo>
                <a:lnTo>
                  <a:pt x="32" y="118"/>
                </a:lnTo>
                <a:lnTo>
                  <a:pt x="34" y="116"/>
                </a:lnTo>
                <a:lnTo>
                  <a:pt x="36" y="105"/>
                </a:lnTo>
                <a:lnTo>
                  <a:pt x="39" y="103"/>
                </a:lnTo>
                <a:lnTo>
                  <a:pt x="40" y="103"/>
                </a:lnTo>
                <a:lnTo>
                  <a:pt x="48" y="106"/>
                </a:lnTo>
                <a:lnTo>
                  <a:pt x="54" y="109"/>
                </a:lnTo>
                <a:lnTo>
                  <a:pt x="57" y="109"/>
                </a:lnTo>
                <a:lnTo>
                  <a:pt x="60" y="113"/>
                </a:lnTo>
                <a:lnTo>
                  <a:pt x="62" y="113"/>
                </a:lnTo>
                <a:lnTo>
                  <a:pt x="66" y="110"/>
                </a:lnTo>
                <a:lnTo>
                  <a:pt x="69" y="106"/>
                </a:lnTo>
                <a:lnTo>
                  <a:pt x="69" y="100"/>
                </a:lnTo>
                <a:lnTo>
                  <a:pt x="70" y="93"/>
                </a:lnTo>
                <a:lnTo>
                  <a:pt x="78" y="76"/>
                </a:lnTo>
                <a:lnTo>
                  <a:pt x="79" y="71"/>
                </a:lnTo>
                <a:lnTo>
                  <a:pt x="88" y="69"/>
                </a:lnTo>
                <a:lnTo>
                  <a:pt x="89" y="73"/>
                </a:lnTo>
                <a:lnTo>
                  <a:pt x="95" y="75"/>
                </a:lnTo>
                <a:lnTo>
                  <a:pt x="101" y="79"/>
                </a:lnTo>
                <a:lnTo>
                  <a:pt x="110" y="75"/>
                </a:lnTo>
                <a:lnTo>
                  <a:pt x="112" y="71"/>
                </a:lnTo>
                <a:lnTo>
                  <a:pt x="121" y="66"/>
                </a:lnTo>
                <a:lnTo>
                  <a:pt x="121" y="57"/>
                </a:lnTo>
                <a:lnTo>
                  <a:pt x="112" y="57"/>
                </a:lnTo>
                <a:lnTo>
                  <a:pt x="109" y="53"/>
                </a:lnTo>
                <a:lnTo>
                  <a:pt x="109" y="43"/>
                </a:lnTo>
                <a:lnTo>
                  <a:pt x="106" y="41"/>
                </a:lnTo>
                <a:lnTo>
                  <a:pt x="106" y="32"/>
                </a:lnTo>
                <a:lnTo>
                  <a:pt x="110" y="28"/>
                </a:lnTo>
                <a:lnTo>
                  <a:pt x="111" y="23"/>
                </a:lnTo>
                <a:lnTo>
                  <a:pt x="114" y="17"/>
                </a:lnTo>
                <a:lnTo>
                  <a:pt x="117" y="15"/>
                </a:lnTo>
                <a:lnTo>
                  <a:pt x="127" y="19"/>
                </a:lnTo>
                <a:lnTo>
                  <a:pt x="136" y="26"/>
                </a:lnTo>
                <a:lnTo>
                  <a:pt x="147" y="32"/>
                </a:lnTo>
                <a:lnTo>
                  <a:pt x="152" y="31"/>
                </a:lnTo>
                <a:lnTo>
                  <a:pt x="155" y="29"/>
                </a:lnTo>
                <a:lnTo>
                  <a:pt x="156" y="29"/>
                </a:lnTo>
                <a:lnTo>
                  <a:pt x="161" y="31"/>
                </a:lnTo>
                <a:lnTo>
                  <a:pt x="162" y="34"/>
                </a:lnTo>
                <a:lnTo>
                  <a:pt x="167" y="34"/>
                </a:lnTo>
                <a:lnTo>
                  <a:pt x="169" y="30"/>
                </a:lnTo>
                <a:lnTo>
                  <a:pt x="170" y="20"/>
                </a:lnTo>
                <a:lnTo>
                  <a:pt x="169" y="17"/>
                </a:lnTo>
                <a:lnTo>
                  <a:pt x="170" y="13"/>
                </a:lnTo>
                <a:lnTo>
                  <a:pt x="177" y="4"/>
                </a:lnTo>
                <a:lnTo>
                  <a:pt x="182" y="0"/>
                </a:lnTo>
                <a:lnTo>
                  <a:pt x="189" y="1"/>
                </a:lnTo>
                <a:lnTo>
                  <a:pt x="189" y="4"/>
                </a:lnTo>
                <a:lnTo>
                  <a:pt x="191" y="5"/>
                </a:lnTo>
                <a:lnTo>
                  <a:pt x="198" y="1"/>
                </a:lnTo>
                <a:lnTo>
                  <a:pt x="201" y="14"/>
                </a:lnTo>
                <a:lnTo>
                  <a:pt x="202" y="16"/>
                </a:lnTo>
                <a:lnTo>
                  <a:pt x="210" y="36"/>
                </a:lnTo>
                <a:lnTo>
                  <a:pt x="228" y="64"/>
                </a:lnTo>
                <a:lnTo>
                  <a:pt x="226" y="67"/>
                </a:lnTo>
                <a:lnTo>
                  <a:pt x="221" y="69"/>
                </a:lnTo>
                <a:lnTo>
                  <a:pt x="218" y="69"/>
                </a:lnTo>
                <a:lnTo>
                  <a:pt x="213" y="70"/>
                </a:lnTo>
                <a:lnTo>
                  <a:pt x="208" y="78"/>
                </a:lnTo>
                <a:lnTo>
                  <a:pt x="204" y="79"/>
                </a:lnTo>
                <a:lnTo>
                  <a:pt x="194" y="79"/>
                </a:lnTo>
                <a:lnTo>
                  <a:pt x="187" y="74"/>
                </a:lnTo>
                <a:lnTo>
                  <a:pt x="185" y="73"/>
                </a:lnTo>
                <a:lnTo>
                  <a:pt x="183" y="83"/>
                </a:lnTo>
                <a:lnTo>
                  <a:pt x="173" y="106"/>
                </a:lnTo>
                <a:lnTo>
                  <a:pt x="161" y="120"/>
                </a:lnTo>
                <a:lnTo>
                  <a:pt x="160" y="124"/>
                </a:lnTo>
                <a:lnTo>
                  <a:pt x="155" y="130"/>
                </a:lnTo>
                <a:lnTo>
                  <a:pt x="154" y="134"/>
                </a:lnTo>
                <a:lnTo>
                  <a:pt x="156" y="147"/>
                </a:lnTo>
                <a:lnTo>
                  <a:pt x="152" y="150"/>
                </a:lnTo>
                <a:lnTo>
                  <a:pt x="140" y="154"/>
                </a:lnTo>
                <a:lnTo>
                  <a:pt x="130" y="160"/>
                </a:lnTo>
                <a:lnTo>
                  <a:pt x="121" y="163"/>
                </a:lnTo>
                <a:lnTo>
                  <a:pt x="117" y="163"/>
                </a:lnTo>
                <a:lnTo>
                  <a:pt x="109" y="166"/>
                </a:lnTo>
                <a:lnTo>
                  <a:pt x="106" y="196"/>
                </a:lnTo>
                <a:lnTo>
                  <a:pt x="103" y="201"/>
                </a:lnTo>
                <a:lnTo>
                  <a:pt x="96" y="208"/>
                </a:lnTo>
                <a:lnTo>
                  <a:pt x="96" y="211"/>
                </a:lnTo>
                <a:lnTo>
                  <a:pt x="107" y="219"/>
                </a:lnTo>
                <a:lnTo>
                  <a:pt x="112" y="221"/>
                </a:lnTo>
                <a:lnTo>
                  <a:pt x="114" y="221"/>
                </a:lnTo>
                <a:lnTo>
                  <a:pt x="114" y="224"/>
                </a:lnTo>
                <a:lnTo>
                  <a:pt x="117" y="227"/>
                </a:lnTo>
                <a:lnTo>
                  <a:pt x="112" y="258"/>
                </a:lnTo>
                <a:lnTo>
                  <a:pt x="110" y="257"/>
                </a:lnTo>
                <a:lnTo>
                  <a:pt x="108" y="252"/>
                </a:lnTo>
                <a:lnTo>
                  <a:pt x="106" y="252"/>
                </a:lnTo>
                <a:lnTo>
                  <a:pt x="109" y="262"/>
                </a:lnTo>
                <a:lnTo>
                  <a:pt x="73" y="255"/>
                </a:lnTo>
                <a:lnTo>
                  <a:pt x="70" y="252"/>
                </a:lnTo>
                <a:lnTo>
                  <a:pt x="54" y="245"/>
                </a:lnTo>
                <a:lnTo>
                  <a:pt x="49" y="239"/>
                </a:lnTo>
                <a:lnTo>
                  <a:pt x="48" y="233"/>
                </a:lnTo>
                <a:lnTo>
                  <a:pt x="39" y="226"/>
                </a:lnTo>
                <a:lnTo>
                  <a:pt x="38" y="222"/>
                </a:lnTo>
                <a:lnTo>
                  <a:pt x="25" y="212"/>
                </a:lnTo>
                <a:lnTo>
                  <a:pt x="20" y="204"/>
                </a:lnTo>
                <a:lnTo>
                  <a:pt x="17" y="203"/>
                </a:lnTo>
                <a:lnTo>
                  <a:pt x="14" y="197"/>
                </a:lnTo>
                <a:lnTo>
                  <a:pt x="12" y="171"/>
                </a:lnTo>
                <a:lnTo>
                  <a:pt x="8" y="168"/>
                </a:lnTo>
                <a:lnTo>
                  <a:pt x="2" y="154"/>
                </a:lnTo>
                <a:lnTo>
                  <a:pt x="0" y="141"/>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4" name="Freeform 13"/>
          <p:cNvSpPr>
            <a:spLocks/>
          </p:cNvSpPr>
          <p:nvPr/>
        </p:nvSpPr>
        <p:spPr bwMode="auto">
          <a:xfrm>
            <a:off x="4783138" y="5448300"/>
            <a:ext cx="307975" cy="220663"/>
          </a:xfrm>
          <a:custGeom>
            <a:avLst/>
            <a:gdLst/>
            <a:ahLst/>
            <a:cxnLst>
              <a:cxn ang="0">
                <a:pos x="12" y="60"/>
              </a:cxn>
              <a:cxn ang="0">
                <a:pos x="14" y="61"/>
              </a:cxn>
              <a:cxn ang="0">
                <a:pos x="16" y="64"/>
              </a:cxn>
              <a:cxn ang="0">
                <a:pos x="18" y="63"/>
              </a:cxn>
              <a:cxn ang="0">
                <a:pos x="21" y="63"/>
              </a:cxn>
              <a:cxn ang="0">
                <a:pos x="23" y="66"/>
              </a:cxn>
              <a:cxn ang="0">
                <a:pos x="23" y="63"/>
              </a:cxn>
              <a:cxn ang="0">
                <a:pos x="28" y="61"/>
              </a:cxn>
              <a:cxn ang="0">
                <a:pos x="30" y="66"/>
              </a:cxn>
              <a:cxn ang="0">
                <a:pos x="32" y="64"/>
              </a:cxn>
              <a:cxn ang="0">
                <a:pos x="37" y="66"/>
              </a:cxn>
              <a:cxn ang="0">
                <a:pos x="37" y="71"/>
              </a:cxn>
              <a:cxn ang="0">
                <a:pos x="33" y="75"/>
              </a:cxn>
              <a:cxn ang="0">
                <a:pos x="38" y="78"/>
              </a:cxn>
              <a:cxn ang="0">
                <a:pos x="67" y="90"/>
              </a:cxn>
              <a:cxn ang="0">
                <a:pos x="81" y="98"/>
              </a:cxn>
              <a:cxn ang="0">
                <a:pos x="92" y="106"/>
              </a:cxn>
              <a:cxn ang="0">
                <a:pos x="120" y="131"/>
              </a:cxn>
              <a:cxn ang="0">
                <a:pos x="122" y="134"/>
              </a:cxn>
              <a:cxn ang="0">
                <a:pos x="129" y="140"/>
              </a:cxn>
              <a:cxn ang="0">
                <a:pos x="154" y="117"/>
              </a:cxn>
              <a:cxn ang="0">
                <a:pos x="161" y="106"/>
              </a:cxn>
              <a:cxn ang="0">
                <a:pos x="172" y="97"/>
              </a:cxn>
              <a:cxn ang="0">
                <a:pos x="172" y="93"/>
              </a:cxn>
              <a:cxn ang="0">
                <a:pos x="173" y="88"/>
              </a:cxn>
              <a:cxn ang="0">
                <a:pos x="178" y="88"/>
              </a:cxn>
              <a:cxn ang="0">
                <a:pos x="181" y="91"/>
              </a:cxn>
              <a:cxn ang="0">
                <a:pos x="186" y="85"/>
              </a:cxn>
              <a:cxn ang="0">
                <a:pos x="190" y="82"/>
              </a:cxn>
              <a:cxn ang="0">
                <a:pos x="190" y="75"/>
              </a:cxn>
              <a:cxn ang="0">
                <a:pos x="185" y="63"/>
              </a:cxn>
              <a:cxn ang="0">
                <a:pos x="188" y="55"/>
              </a:cxn>
              <a:cxn ang="0">
                <a:pos x="187" y="48"/>
              </a:cxn>
              <a:cxn ang="0">
                <a:pos x="188" y="33"/>
              </a:cxn>
              <a:cxn ang="0">
                <a:pos x="173" y="10"/>
              </a:cxn>
              <a:cxn ang="0">
                <a:pos x="169" y="4"/>
              </a:cxn>
              <a:cxn ang="0">
                <a:pos x="168" y="1"/>
              </a:cxn>
              <a:cxn ang="0">
                <a:pos x="165" y="0"/>
              </a:cxn>
              <a:cxn ang="0">
                <a:pos x="156" y="7"/>
              </a:cxn>
              <a:cxn ang="0">
                <a:pos x="151" y="12"/>
              </a:cxn>
              <a:cxn ang="0">
                <a:pos x="146" y="14"/>
              </a:cxn>
              <a:cxn ang="0">
                <a:pos x="139" y="17"/>
              </a:cxn>
              <a:cxn ang="0">
                <a:pos x="119" y="14"/>
              </a:cxn>
              <a:cxn ang="0">
                <a:pos x="104" y="9"/>
              </a:cxn>
              <a:cxn ang="0">
                <a:pos x="98" y="13"/>
              </a:cxn>
              <a:cxn ang="0">
                <a:pos x="86" y="28"/>
              </a:cxn>
              <a:cxn ang="0">
                <a:pos x="77" y="33"/>
              </a:cxn>
              <a:cxn ang="0">
                <a:pos x="73" y="34"/>
              </a:cxn>
              <a:cxn ang="0">
                <a:pos x="68" y="38"/>
              </a:cxn>
              <a:cxn ang="0">
                <a:pos x="62" y="38"/>
              </a:cxn>
              <a:cxn ang="0">
                <a:pos x="57" y="38"/>
              </a:cxn>
              <a:cxn ang="0">
                <a:pos x="55" y="36"/>
              </a:cxn>
              <a:cxn ang="0">
                <a:pos x="49" y="38"/>
              </a:cxn>
              <a:cxn ang="0">
                <a:pos x="48" y="43"/>
              </a:cxn>
              <a:cxn ang="0">
                <a:pos x="44" y="44"/>
              </a:cxn>
              <a:cxn ang="0">
                <a:pos x="36" y="41"/>
              </a:cxn>
              <a:cxn ang="0">
                <a:pos x="27" y="38"/>
              </a:cxn>
              <a:cxn ang="0">
                <a:pos x="22" y="37"/>
              </a:cxn>
              <a:cxn ang="0">
                <a:pos x="16" y="47"/>
              </a:cxn>
            </a:cxnLst>
            <a:rect l="0" t="0" r="r" b="b"/>
            <a:pathLst>
              <a:path w="191" h="141">
                <a:moveTo>
                  <a:pt x="0" y="56"/>
                </a:moveTo>
                <a:lnTo>
                  <a:pt x="12" y="60"/>
                </a:lnTo>
                <a:lnTo>
                  <a:pt x="13" y="61"/>
                </a:lnTo>
                <a:lnTo>
                  <a:pt x="14" y="61"/>
                </a:lnTo>
                <a:lnTo>
                  <a:pt x="16" y="62"/>
                </a:lnTo>
                <a:lnTo>
                  <a:pt x="16" y="64"/>
                </a:lnTo>
                <a:lnTo>
                  <a:pt x="18" y="66"/>
                </a:lnTo>
                <a:lnTo>
                  <a:pt x="18" y="63"/>
                </a:lnTo>
                <a:lnTo>
                  <a:pt x="19" y="64"/>
                </a:lnTo>
                <a:lnTo>
                  <a:pt x="21" y="63"/>
                </a:lnTo>
                <a:lnTo>
                  <a:pt x="22" y="63"/>
                </a:lnTo>
                <a:lnTo>
                  <a:pt x="23" y="66"/>
                </a:lnTo>
                <a:lnTo>
                  <a:pt x="25" y="64"/>
                </a:lnTo>
                <a:lnTo>
                  <a:pt x="23" y="63"/>
                </a:lnTo>
                <a:lnTo>
                  <a:pt x="25" y="61"/>
                </a:lnTo>
                <a:lnTo>
                  <a:pt x="28" y="61"/>
                </a:lnTo>
                <a:lnTo>
                  <a:pt x="31" y="63"/>
                </a:lnTo>
                <a:lnTo>
                  <a:pt x="30" y="66"/>
                </a:lnTo>
                <a:lnTo>
                  <a:pt x="31" y="66"/>
                </a:lnTo>
                <a:lnTo>
                  <a:pt x="32" y="64"/>
                </a:lnTo>
                <a:lnTo>
                  <a:pt x="34" y="64"/>
                </a:lnTo>
                <a:lnTo>
                  <a:pt x="37" y="66"/>
                </a:lnTo>
                <a:lnTo>
                  <a:pt x="38" y="70"/>
                </a:lnTo>
                <a:lnTo>
                  <a:pt x="37" y="71"/>
                </a:lnTo>
                <a:lnTo>
                  <a:pt x="34" y="73"/>
                </a:lnTo>
                <a:lnTo>
                  <a:pt x="33" y="75"/>
                </a:lnTo>
                <a:lnTo>
                  <a:pt x="34" y="77"/>
                </a:lnTo>
                <a:lnTo>
                  <a:pt x="38" y="78"/>
                </a:lnTo>
                <a:lnTo>
                  <a:pt x="49" y="85"/>
                </a:lnTo>
                <a:lnTo>
                  <a:pt x="67" y="90"/>
                </a:lnTo>
                <a:lnTo>
                  <a:pt x="73" y="94"/>
                </a:lnTo>
                <a:lnTo>
                  <a:pt x="81" y="98"/>
                </a:lnTo>
                <a:lnTo>
                  <a:pt x="89" y="103"/>
                </a:lnTo>
                <a:lnTo>
                  <a:pt x="92" y="106"/>
                </a:lnTo>
                <a:lnTo>
                  <a:pt x="114" y="125"/>
                </a:lnTo>
                <a:lnTo>
                  <a:pt x="120" y="131"/>
                </a:lnTo>
                <a:lnTo>
                  <a:pt x="123" y="133"/>
                </a:lnTo>
                <a:lnTo>
                  <a:pt x="122" y="134"/>
                </a:lnTo>
                <a:lnTo>
                  <a:pt x="124" y="135"/>
                </a:lnTo>
                <a:lnTo>
                  <a:pt x="129" y="140"/>
                </a:lnTo>
                <a:lnTo>
                  <a:pt x="143" y="128"/>
                </a:lnTo>
                <a:lnTo>
                  <a:pt x="154" y="117"/>
                </a:lnTo>
                <a:lnTo>
                  <a:pt x="158" y="112"/>
                </a:lnTo>
                <a:lnTo>
                  <a:pt x="161" y="106"/>
                </a:lnTo>
                <a:lnTo>
                  <a:pt x="169" y="100"/>
                </a:lnTo>
                <a:lnTo>
                  <a:pt x="172" y="97"/>
                </a:lnTo>
                <a:lnTo>
                  <a:pt x="172" y="96"/>
                </a:lnTo>
                <a:lnTo>
                  <a:pt x="172" y="93"/>
                </a:lnTo>
                <a:lnTo>
                  <a:pt x="171" y="91"/>
                </a:lnTo>
                <a:lnTo>
                  <a:pt x="173" y="88"/>
                </a:lnTo>
                <a:lnTo>
                  <a:pt x="175" y="89"/>
                </a:lnTo>
                <a:lnTo>
                  <a:pt x="178" y="88"/>
                </a:lnTo>
                <a:lnTo>
                  <a:pt x="179" y="91"/>
                </a:lnTo>
                <a:lnTo>
                  <a:pt x="181" y="91"/>
                </a:lnTo>
                <a:lnTo>
                  <a:pt x="183" y="90"/>
                </a:lnTo>
                <a:lnTo>
                  <a:pt x="186" y="85"/>
                </a:lnTo>
                <a:lnTo>
                  <a:pt x="186" y="83"/>
                </a:lnTo>
                <a:lnTo>
                  <a:pt x="190" y="82"/>
                </a:lnTo>
                <a:lnTo>
                  <a:pt x="190" y="80"/>
                </a:lnTo>
                <a:lnTo>
                  <a:pt x="190" y="75"/>
                </a:lnTo>
                <a:lnTo>
                  <a:pt x="186" y="69"/>
                </a:lnTo>
                <a:lnTo>
                  <a:pt x="185" y="63"/>
                </a:lnTo>
                <a:lnTo>
                  <a:pt x="186" y="59"/>
                </a:lnTo>
                <a:lnTo>
                  <a:pt x="188" y="55"/>
                </a:lnTo>
                <a:lnTo>
                  <a:pt x="187" y="51"/>
                </a:lnTo>
                <a:lnTo>
                  <a:pt x="187" y="48"/>
                </a:lnTo>
                <a:lnTo>
                  <a:pt x="187" y="39"/>
                </a:lnTo>
                <a:lnTo>
                  <a:pt x="188" y="33"/>
                </a:lnTo>
                <a:lnTo>
                  <a:pt x="190" y="29"/>
                </a:lnTo>
                <a:lnTo>
                  <a:pt x="173" y="10"/>
                </a:lnTo>
                <a:lnTo>
                  <a:pt x="172" y="10"/>
                </a:lnTo>
                <a:lnTo>
                  <a:pt x="169" y="4"/>
                </a:lnTo>
                <a:lnTo>
                  <a:pt x="169" y="2"/>
                </a:lnTo>
                <a:lnTo>
                  <a:pt x="168" y="1"/>
                </a:lnTo>
                <a:lnTo>
                  <a:pt x="166" y="0"/>
                </a:lnTo>
                <a:lnTo>
                  <a:pt x="165" y="0"/>
                </a:lnTo>
                <a:lnTo>
                  <a:pt x="163" y="2"/>
                </a:lnTo>
                <a:lnTo>
                  <a:pt x="156" y="7"/>
                </a:lnTo>
                <a:lnTo>
                  <a:pt x="154" y="10"/>
                </a:lnTo>
                <a:lnTo>
                  <a:pt x="151" y="12"/>
                </a:lnTo>
                <a:lnTo>
                  <a:pt x="148" y="12"/>
                </a:lnTo>
                <a:lnTo>
                  <a:pt x="146" y="14"/>
                </a:lnTo>
                <a:lnTo>
                  <a:pt x="140" y="16"/>
                </a:lnTo>
                <a:lnTo>
                  <a:pt x="139" y="17"/>
                </a:lnTo>
                <a:lnTo>
                  <a:pt x="135" y="15"/>
                </a:lnTo>
                <a:lnTo>
                  <a:pt x="119" y="14"/>
                </a:lnTo>
                <a:lnTo>
                  <a:pt x="108" y="10"/>
                </a:lnTo>
                <a:lnTo>
                  <a:pt x="104" y="9"/>
                </a:lnTo>
                <a:lnTo>
                  <a:pt x="100" y="10"/>
                </a:lnTo>
                <a:lnTo>
                  <a:pt x="98" y="13"/>
                </a:lnTo>
                <a:lnTo>
                  <a:pt x="95" y="20"/>
                </a:lnTo>
                <a:lnTo>
                  <a:pt x="86" y="28"/>
                </a:lnTo>
                <a:lnTo>
                  <a:pt x="79" y="32"/>
                </a:lnTo>
                <a:lnTo>
                  <a:pt x="77" y="33"/>
                </a:lnTo>
                <a:lnTo>
                  <a:pt x="74" y="34"/>
                </a:lnTo>
                <a:lnTo>
                  <a:pt x="73" y="34"/>
                </a:lnTo>
                <a:lnTo>
                  <a:pt x="71" y="35"/>
                </a:lnTo>
                <a:lnTo>
                  <a:pt x="68" y="38"/>
                </a:lnTo>
                <a:lnTo>
                  <a:pt x="64" y="37"/>
                </a:lnTo>
                <a:lnTo>
                  <a:pt x="62" y="38"/>
                </a:lnTo>
                <a:lnTo>
                  <a:pt x="59" y="38"/>
                </a:lnTo>
                <a:lnTo>
                  <a:pt x="57" y="38"/>
                </a:lnTo>
                <a:lnTo>
                  <a:pt x="55" y="38"/>
                </a:lnTo>
                <a:lnTo>
                  <a:pt x="55" y="36"/>
                </a:lnTo>
                <a:lnTo>
                  <a:pt x="50" y="32"/>
                </a:lnTo>
                <a:lnTo>
                  <a:pt x="49" y="38"/>
                </a:lnTo>
                <a:lnTo>
                  <a:pt x="48" y="41"/>
                </a:lnTo>
                <a:lnTo>
                  <a:pt x="48" y="43"/>
                </a:lnTo>
                <a:lnTo>
                  <a:pt x="46" y="45"/>
                </a:lnTo>
                <a:lnTo>
                  <a:pt x="44" y="44"/>
                </a:lnTo>
                <a:lnTo>
                  <a:pt x="42" y="42"/>
                </a:lnTo>
                <a:lnTo>
                  <a:pt x="36" y="41"/>
                </a:lnTo>
                <a:lnTo>
                  <a:pt x="31" y="41"/>
                </a:lnTo>
                <a:lnTo>
                  <a:pt x="27" y="38"/>
                </a:lnTo>
                <a:lnTo>
                  <a:pt x="24" y="37"/>
                </a:lnTo>
                <a:lnTo>
                  <a:pt x="22" y="37"/>
                </a:lnTo>
                <a:lnTo>
                  <a:pt x="19" y="38"/>
                </a:lnTo>
                <a:lnTo>
                  <a:pt x="16" y="47"/>
                </a:lnTo>
                <a:lnTo>
                  <a:pt x="0" y="56"/>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5" name="Freeform 14"/>
          <p:cNvSpPr>
            <a:spLocks/>
          </p:cNvSpPr>
          <p:nvPr/>
        </p:nvSpPr>
        <p:spPr bwMode="auto">
          <a:xfrm>
            <a:off x="4981575" y="5233988"/>
            <a:ext cx="973138" cy="630237"/>
          </a:xfrm>
          <a:custGeom>
            <a:avLst/>
            <a:gdLst/>
            <a:ahLst/>
            <a:cxnLst>
              <a:cxn ang="0">
                <a:pos x="24" y="309"/>
              </a:cxn>
              <a:cxn ang="0">
                <a:pos x="52" y="337"/>
              </a:cxn>
              <a:cxn ang="0">
                <a:pos x="77" y="347"/>
              </a:cxn>
              <a:cxn ang="0">
                <a:pos x="113" y="359"/>
              </a:cxn>
              <a:cxn ang="0">
                <a:pos x="150" y="376"/>
              </a:cxn>
              <a:cxn ang="0">
                <a:pos x="214" y="391"/>
              </a:cxn>
              <a:cxn ang="0">
                <a:pos x="251" y="388"/>
              </a:cxn>
              <a:cxn ang="0">
                <a:pos x="278" y="398"/>
              </a:cxn>
              <a:cxn ang="0">
                <a:pos x="297" y="355"/>
              </a:cxn>
              <a:cxn ang="0">
                <a:pos x="318" y="342"/>
              </a:cxn>
              <a:cxn ang="0">
                <a:pos x="340" y="297"/>
              </a:cxn>
              <a:cxn ang="0">
                <a:pos x="369" y="318"/>
              </a:cxn>
              <a:cxn ang="0">
                <a:pos x="399" y="315"/>
              </a:cxn>
              <a:cxn ang="0">
                <a:pos x="457" y="324"/>
              </a:cxn>
              <a:cxn ang="0">
                <a:pos x="477" y="333"/>
              </a:cxn>
              <a:cxn ang="0">
                <a:pos x="502" y="339"/>
              </a:cxn>
              <a:cxn ang="0">
                <a:pos x="487" y="298"/>
              </a:cxn>
              <a:cxn ang="0">
                <a:pos x="484" y="282"/>
              </a:cxn>
              <a:cxn ang="0">
                <a:pos x="493" y="267"/>
              </a:cxn>
              <a:cxn ang="0">
                <a:pos x="503" y="265"/>
              </a:cxn>
              <a:cxn ang="0">
                <a:pos x="524" y="254"/>
              </a:cxn>
              <a:cxn ang="0">
                <a:pos x="550" y="220"/>
              </a:cxn>
              <a:cxn ang="0">
                <a:pos x="560" y="188"/>
              </a:cxn>
              <a:cxn ang="0">
                <a:pos x="570" y="169"/>
              </a:cxn>
              <a:cxn ang="0">
                <a:pos x="563" y="147"/>
              </a:cxn>
              <a:cxn ang="0">
                <a:pos x="579" y="134"/>
              </a:cxn>
              <a:cxn ang="0">
                <a:pos x="585" y="109"/>
              </a:cxn>
              <a:cxn ang="0">
                <a:pos x="583" y="92"/>
              </a:cxn>
              <a:cxn ang="0">
                <a:pos x="602" y="82"/>
              </a:cxn>
              <a:cxn ang="0">
                <a:pos x="545" y="56"/>
              </a:cxn>
              <a:cxn ang="0">
                <a:pos x="523" y="88"/>
              </a:cxn>
              <a:cxn ang="0">
                <a:pos x="484" y="90"/>
              </a:cxn>
              <a:cxn ang="0">
                <a:pos x="451" y="89"/>
              </a:cxn>
              <a:cxn ang="0">
                <a:pos x="444" y="64"/>
              </a:cxn>
              <a:cxn ang="0">
                <a:pos x="411" y="71"/>
              </a:cxn>
              <a:cxn ang="0">
                <a:pos x="392" y="70"/>
              </a:cxn>
              <a:cxn ang="0">
                <a:pos x="362" y="17"/>
              </a:cxn>
              <a:cxn ang="0">
                <a:pos x="342" y="35"/>
              </a:cxn>
              <a:cxn ang="0">
                <a:pos x="309" y="21"/>
              </a:cxn>
              <a:cxn ang="0">
                <a:pos x="291" y="1"/>
              </a:cxn>
              <a:cxn ang="0">
                <a:pos x="236" y="13"/>
              </a:cxn>
              <a:cxn ang="0">
                <a:pos x="197" y="21"/>
              </a:cxn>
              <a:cxn ang="0">
                <a:pos x="171" y="33"/>
              </a:cxn>
              <a:cxn ang="0">
                <a:pos x="152" y="25"/>
              </a:cxn>
              <a:cxn ang="0">
                <a:pos x="145" y="30"/>
              </a:cxn>
              <a:cxn ang="0">
                <a:pos x="138" y="67"/>
              </a:cxn>
              <a:cxn ang="0">
                <a:pos x="177" y="73"/>
              </a:cxn>
              <a:cxn ang="0">
                <a:pos x="176" y="107"/>
              </a:cxn>
              <a:cxn ang="0">
                <a:pos x="185" y="141"/>
              </a:cxn>
              <a:cxn ang="0">
                <a:pos x="212" y="141"/>
              </a:cxn>
              <a:cxn ang="0">
                <a:pos x="203" y="161"/>
              </a:cxn>
              <a:cxn ang="0">
                <a:pos x="189" y="178"/>
              </a:cxn>
              <a:cxn ang="0">
                <a:pos x="150" y="196"/>
              </a:cxn>
              <a:cxn ang="0">
                <a:pos x="115" y="219"/>
              </a:cxn>
              <a:cxn ang="0">
                <a:pos x="77" y="221"/>
              </a:cxn>
              <a:cxn ang="0">
                <a:pos x="53" y="228"/>
              </a:cxn>
              <a:cxn ang="0">
                <a:pos x="46" y="234"/>
              </a:cxn>
              <a:cxn ang="0">
                <a:pos x="5" y="280"/>
              </a:cxn>
            </a:cxnLst>
            <a:rect l="0" t="0" r="r" b="b"/>
            <a:pathLst>
              <a:path w="607" h="400">
                <a:moveTo>
                  <a:pt x="0" y="286"/>
                </a:moveTo>
                <a:lnTo>
                  <a:pt x="1" y="287"/>
                </a:lnTo>
                <a:lnTo>
                  <a:pt x="4" y="287"/>
                </a:lnTo>
                <a:lnTo>
                  <a:pt x="10" y="292"/>
                </a:lnTo>
                <a:lnTo>
                  <a:pt x="17" y="297"/>
                </a:lnTo>
                <a:lnTo>
                  <a:pt x="21" y="301"/>
                </a:lnTo>
                <a:lnTo>
                  <a:pt x="24" y="309"/>
                </a:lnTo>
                <a:lnTo>
                  <a:pt x="27" y="311"/>
                </a:lnTo>
                <a:lnTo>
                  <a:pt x="30" y="318"/>
                </a:lnTo>
                <a:lnTo>
                  <a:pt x="31" y="326"/>
                </a:lnTo>
                <a:lnTo>
                  <a:pt x="34" y="330"/>
                </a:lnTo>
                <a:lnTo>
                  <a:pt x="38" y="331"/>
                </a:lnTo>
                <a:lnTo>
                  <a:pt x="50" y="337"/>
                </a:lnTo>
                <a:lnTo>
                  <a:pt x="52" y="337"/>
                </a:lnTo>
                <a:lnTo>
                  <a:pt x="52" y="339"/>
                </a:lnTo>
                <a:lnTo>
                  <a:pt x="54" y="339"/>
                </a:lnTo>
                <a:lnTo>
                  <a:pt x="57" y="339"/>
                </a:lnTo>
                <a:lnTo>
                  <a:pt x="62" y="340"/>
                </a:lnTo>
                <a:lnTo>
                  <a:pt x="69" y="345"/>
                </a:lnTo>
                <a:lnTo>
                  <a:pt x="77" y="345"/>
                </a:lnTo>
                <a:lnTo>
                  <a:pt x="77" y="347"/>
                </a:lnTo>
                <a:lnTo>
                  <a:pt x="81" y="348"/>
                </a:lnTo>
                <a:lnTo>
                  <a:pt x="86" y="350"/>
                </a:lnTo>
                <a:lnTo>
                  <a:pt x="91" y="350"/>
                </a:lnTo>
                <a:lnTo>
                  <a:pt x="92" y="352"/>
                </a:lnTo>
                <a:lnTo>
                  <a:pt x="94" y="352"/>
                </a:lnTo>
                <a:lnTo>
                  <a:pt x="103" y="354"/>
                </a:lnTo>
                <a:lnTo>
                  <a:pt x="113" y="359"/>
                </a:lnTo>
                <a:lnTo>
                  <a:pt x="115" y="360"/>
                </a:lnTo>
                <a:lnTo>
                  <a:pt x="123" y="364"/>
                </a:lnTo>
                <a:lnTo>
                  <a:pt x="128" y="367"/>
                </a:lnTo>
                <a:lnTo>
                  <a:pt x="134" y="369"/>
                </a:lnTo>
                <a:lnTo>
                  <a:pt x="137" y="370"/>
                </a:lnTo>
                <a:lnTo>
                  <a:pt x="147" y="374"/>
                </a:lnTo>
                <a:lnTo>
                  <a:pt x="150" y="376"/>
                </a:lnTo>
                <a:lnTo>
                  <a:pt x="157" y="376"/>
                </a:lnTo>
                <a:lnTo>
                  <a:pt x="160" y="377"/>
                </a:lnTo>
                <a:lnTo>
                  <a:pt x="167" y="378"/>
                </a:lnTo>
                <a:lnTo>
                  <a:pt x="171" y="379"/>
                </a:lnTo>
                <a:lnTo>
                  <a:pt x="179" y="382"/>
                </a:lnTo>
                <a:lnTo>
                  <a:pt x="182" y="382"/>
                </a:lnTo>
                <a:lnTo>
                  <a:pt x="214" y="391"/>
                </a:lnTo>
                <a:lnTo>
                  <a:pt x="223" y="394"/>
                </a:lnTo>
                <a:lnTo>
                  <a:pt x="230" y="399"/>
                </a:lnTo>
                <a:lnTo>
                  <a:pt x="238" y="398"/>
                </a:lnTo>
                <a:lnTo>
                  <a:pt x="244" y="392"/>
                </a:lnTo>
                <a:lnTo>
                  <a:pt x="245" y="390"/>
                </a:lnTo>
                <a:lnTo>
                  <a:pt x="247" y="390"/>
                </a:lnTo>
                <a:lnTo>
                  <a:pt x="251" y="388"/>
                </a:lnTo>
                <a:lnTo>
                  <a:pt x="252" y="389"/>
                </a:lnTo>
                <a:lnTo>
                  <a:pt x="255" y="388"/>
                </a:lnTo>
                <a:lnTo>
                  <a:pt x="260" y="389"/>
                </a:lnTo>
                <a:lnTo>
                  <a:pt x="263" y="390"/>
                </a:lnTo>
                <a:lnTo>
                  <a:pt x="272" y="395"/>
                </a:lnTo>
                <a:lnTo>
                  <a:pt x="274" y="395"/>
                </a:lnTo>
                <a:lnTo>
                  <a:pt x="278" y="398"/>
                </a:lnTo>
                <a:lnTo>
                  <a:pt x="276" y="392"/>
                </a:lnTo>
                <a:lnTo>
                  <a:pt x="280" y="381"/>
                </a:lnTo>
                <a:lnTo>
                  <a:pt x="280" y="358"/>
                </a:lnTo>
                <a:lnTo>
                  <a:pt x="290" y="355"/>
                </a:lnTo>
                <a:lnTo>
                  <a:pt x="295" y="358"/>
                </a:lnTo>
                <a:lnTo>
                  <a:pt x="299" y="358"/>
                </a:lnTo>
                <a:lnTo>
                  <a:pt x="297" y="355"/>
                </a:lnTo>
                <a:lnTo>
                  <a:pt x="299" y="355"/>
                </a:lnTo>
                <a:lnTo>
                  <a:pt x="304" y="358"/>
                </a:lnTo>
                <a:lnTo>
                  <a:pt x="309" y="355"/>
                </a:lnTo>
                <a:lnTo>
                  <a:pt x="309" y="353"/>
                </a:lnTo>
                <a:lnTo>
                  <a:pt x="315" y="351"/>
                </a:lnTo>
                <a:lnTo>
                  <a:pt x="316" y="348"/>
                </a:lnTo>
                <a:lnTo>
                  <a:pt x="318" y="342"/>
                </a:lnTo>
                <a:lnTo>
                  <a:pt x="315" y="331"/>
                </a:lnTo>
                <a:lnTo>
                  <a:pt x="314" y="327"/>
                </a:lnTo>
                <a:lnTo>
                  <a:pt x="314" y="309"/>
                </a:lnTo>
                <a:lnTo>
                  <a:pt x="317" y="302"/>
                </a:lnTo>
                <a:lnTo>
                  <a:pt x="331" y="296"/>
                </a:lnTo>
                <a:lnTo>
                  <a:pt x="335" y="296"/>
                </a:lnTo>
                <a:lnTo>
                  <a:pt x="340" y="297"/>
                </a:lnTo>
                <a:lnTo>
                  <a:pt x="343" y="299"/>
                </a:lnTo>
                <a:lnTo>
                  <a:pt x="352" y="298"/>
                </a:lnTo>
                <a:lnTo>
                  <a:pt x="355" y="301"/>
                </a:lnTo>
                <a:lnTo>
                  <a:pt x="358" y="305"/>
                </a:lnTo>
                <a:lnTo>
                  <a:pt x="359" y="308"/>
                </a:lnTo>
                <a:lnTo>
                  <a:pt x="367" y="315"/>
                </a:lnTo>
                <a:lnTo>
                  <a:pt x="369" y="318"/>
                </a:lnTo>
                <a:lnTo>
                  <a:pt x="370" y="318"/>
                </a:lnTo>
                <a:lnTo>
                  <a:pt x="373" y="319"/>
                </a:lnTo>
                <a:lnTo>
                  <a:pt x="379" y="319"/>
                </a:lnTo>
                <a:lnTo>
                  <a:pt x="381" y="318"/>
                </a:lnTo>
                <a:lnTo>
                  <a:pt x="383" y="319"/>
                </a:lnTo>
                <a:lnTo>
                  <a:pt x="394" y="318"/>
                </a:lnTo>
                <a:lnTo>
                  <a:pt x="399" y="315"/>
                </a:lnTo>
                <a:lnTo>
                  <a:pt x="417" y="316"/>
                </a:lnTo>
                <a:lnTo>
                  <a:pt x="426" y="318"/>
                </a:lnTo>
                <a:lnTo>
                  <a:pt x="439" y="323"/>
                </a:lnTo>
                <a:lnTo>
                  <a:pt x="447" y="324"/>
                </a:lnTo>
                <a:lnTo>
                  <a:pt x="450" y="325"/>
                </a:lnTo>
                <a:lnTo>
                  <a:pt x="453" y="324"/>
                </a:lnTo>
                <a:lnTo>
                  <a:pt x="457" y="324"/>
                </a:lnTo>
                <a:lnTo>
                  <a:pt x="456" y="330"/>
                </a:lnTo>
                <a:lnTo>
                  <a:pt x="464" y="334"/>
                </a:lnTo>
                <a:lnTo>
                  <a:pt x="464" y="332"/>
                </a:lnTo>
                <a:lnTo>
                  <a:pt x="466" y="331"/>
                </a:lnTo>
                <a:lnTo>
                  <a:pt x="469" y="332"/>
                </a:lnTo>
                <a:lnTo>
                  <a:pt x="471" y="331"/>
                </a:lnTo>
                <a:lnTo>
                  <a:pt x="477" y="333"/>
                </a:lnTo>
                <a:lnTo>
                  <a:pt x="479" y="335"/>
                </a:lnTo>
                <a:lnTo>
                  <a:pt x="487" y="336"/>
                </a:lnTo>
                <a:lnTo>
                  <a:pt x="486" y="342"/>
                </a:lnTo>
                <a:lnTo>
                  <a:pt x="487" y="345"/>
                </a:lnTo>
                <a:lnTo>
                  <a:pt x="493" y="345"/>
                </a:lnTo>
                <a:lnTo>
                  <a:pt x="501" y="341"/>
                </a:lnTo>
                <a:lnTo>
                  <a:pt x="502" y="339"/>
                </a:lnTo>
                <a:lnTo>
                  <a:pt x="502" y="336"/>
                </a:lnTo>
                <a:lnTo>
                  <a:pt x="499" y="334"/>
                </a:lnTo>
                <a:lnTo>
                  <a:pt x="493" y="329"/>
                </a:lnTo>
                <a:lnTo>
                  <a:pt x="490" y="311"/>
                </a:lnTo>
                <a:lnTo>
                  <a:pt x="490" y="307"/>
                </a:lnTo>
                <a:lnTo>
                  <a:pt x="489" y="304"/>
                </a:lnTo>
                <a:lnTo>
                  <a:pt x="487" y="298"/>
                </a:lnTo>
                <a:lnTo>
                  <a:pt x="486" y="296"/>
                </a:lnTo>
                <a:lnTo>
                  <a:pt x="487" y="293"/>
                </a:lnTo>
                <a:lnTo>
                  <a:pt x="487" y="292"/>
                </a:lnTo>
                <a:lnTo>
                  <a:pt x="487" y="289"/>
                </a:lnTo>
                <a:lnTo>
                  <a:pt x="484" y="288"/>
                </a:lnTo>
                <a:lnTo>
                  <a:pt x="483" y="284"/>
                </a:lnTo>
                <a:lnTo>
                  <a:pt x="484" y="282"/>
                </a:lnTo>
                <a:lnTo>
                  <a:pt x="485" y="280"/>
                </a:lnTo>
                <a:lnTo>
                  <a:pt x="484" y="274"/>
                </a:lnTo>
                <a:lnTo>
                  <a:pt x="483" y="271"/>
                </a:lnTo>
                <a:lnTo>
                  <a:pt x="482" y="267"/>
                </a:lnTo>
                <a:lnTo>
                  <a:pt x="486" y="263"/>
                </a:lnTo>
                <a:lnTo>
                  <a:pt x="490" y="264"/>
                </a:lnTo>
                <a:lnTo>
                  <a:pt x="493" y="267"/>
                </a:lnTo>
                <a:lnTo>
                  <a:pt x="493" y="271"/>
                </a:lnTo>
                <a:lnTo>
                  <a:pt x="494" y="271"/>
                </a:lnTo>
                <a:lnTo>
                  <a:pt x="496" y="271"/>
                </a:lnTo>
                <a:lnTo>
                  <a:pt x="499" y="267"/>
                </a:lnTo>
                <a:lnTo>
                  <a:pt x="502" y="262"/>
                </a:lnTo>
                <a:lnTo>
                  <a:pt x="504" y="261"/>
                </a:lnTo>
                <a:lnTo>
                  <a:pt x="503" y="265"/>
                </a:lnTo>
                <a:lnTo>
                  <a:pt x="513" y="265"/>
                </a:lnTo>
                <a:lnTo>
                  <a:pt x="514" y="266"/>
                </a:lnTo>
                <a:lnTo>
                  <a:pt x="517" y="263"/>
                </a:lnTo>
                <a:lnTo>
                  <a:pt x="517" y="260"/>
                </a:lnTo>
                <a:lnTo>
                  <a:pt x="522" y="258"/>
                </a:lnTo>
                <a:lnTo>
                  <a:pt x="523" y="256"/>
                </a:lnTo>
                <a:lnTo>
                  <a:pt x="524" y="254"/>
                </a:lnTo>
                <a:lnTo>
                  <a:pt x="526" y="252"/>
                </a:lnTo>
                <a:lnTo>
                  <a:pt x="526" y="247"/>
                </a:lnTo>
                <a:lnTo>
                  <a:pt x="539" y="237"/>
                </a:lnTo>
                <a:lnTo>
                  <a:pt x="543" y="226"/>
                </a:lnTo>
                <a:lnTo>
                  <a:pt x="547" y="223"/>
                </a:lnTo>
                <a:lnTo>
                  <a:pt x="548" y="222"/>
                </a:lnTo>
                <a:lnTo>
                  <a:pt x="550" y="220"/>
                </a:lnTo>
                <a:lnTo>
                  <a:pt x="548" y="216"/>
                </a:lnTo>
                <a:lnTo>
                  <a:pt x="549" y="214"/>
                </a:lnTo>
                <a:lnTo>
                  <a:pt x="554" y="210"/>
                </a:lnTo>
                <a:lnTo>
                  <a:pt x="554" y="195"/>
                </a:lnTo>
                <a:lnTo>
                  <a:pt x="557" y="194"/>
                </a:lnTo>
                <a:lnTo>
                  <a:pt x="560" y="191"/>
                </a:lnTo>
                <a:lnTo>
                  <a:pt x="560" y="188"/>
                </a:lnTo>
                <a:lnTo>
                  <a:pt x="563" y="185"/>
                </a:lnTo>
                <a:lnTo>
                  <a:pt x="568" y="187"/>
                </a:lnTo>
                <a:lnTo>
                  <a:pt x="570" y="185"/>
                </a:lnTo>
                <a:lnTo>
                  <a:pt x="575" y="183"/>
                </a:lnTo>
                <a:lnTo>
                  <a:pt x="573" y="174"/>
                </a:lnTo>
                <a:lnTo>
                  <a:pt x="570" y="172"/>
                </a:lnTo>
                <a:lnTo>
                  <a:pt x="570" y="169"/>
                </a:lnTo>
                <a:lnTo>
                  <a:pt x="571" y="167"/>
                </a:lnTo>
                <a:lnTo>
                  <a:pt x="568" y="163"/>
                </a:lnTo>
                <a:lnTo>
                  <a:pt x="565" y="160"/>
                </a:lnTo>
                <a:lnTo>
                  <a:pt x="568" y="158"/>
                </a:lnTo>
                <a:lnTo>
                  <a:pt x="568" y="150"/>
                </a:lnTo>
                <a:lnTo>
                  <a:pt x="566" y="150"/>
                </a:lnTo>
                <a:lnTo>
                  <a:pt x="563" y="147"/>
                </a:lnTo>
                <a:lnTo>
                  <a:pt x="563" y="141"/>
                </a:lnTo>
                <a:lnTo>
                  <a:pt x="566" y="140"/>
                </a:lnTo>
                <a:lnTo>
                  <a:pt x="568" y="141"/>
                </a:lnTo>
                <a:lnTo>
                  <a:pt x="571" y="140"/>
                </a:lnTo>
                <a:lnTo>
                  <a:pt x="572" y="141"/>
                </a:lnTo>
                <a:lnTo>
                  <a:pt x="579" y="136"/>
                </a:lnTo>
                <a:lnTo>
                  <a:pt x="579" y="134"/>
                </a:lnTo>
                <a:lnTo>
                  <a:pt x="578" y="132"/>
                </a:lnTo>
                <a:lnTo>
                  <a:pt x="579" y="120"/>
                </a:lnTo>
                <a:lnTo>
                  <a:pt x="581" y="119"/>
                </a:lnTo>
                <a:lnTo>
                  <a:pt x="583" y="118"/>
                </a:lnTo>
                <a:lnTo>
                  <a:pt x="585" y="114"/>
                </a:lnTo>
                <a:lnTo>
                  <a:pt x="586" y="113"/>
                </a:lnTo>
                <a:lnTo>
                  <a:pt x="585" y="109"/>
                </a:lnTo>
                <a:lnTo>
                  <a:pt x="584" y="108"/>
                </a:lnTo>
                <a:lnTo>
                  <a:pt x="583" y="105"/>
                </a:lnTo>
                <a:lnTo>
                  <a:pt x="581" y="106"/>
                </a:lnTo>
                <a:lnTo>
                  <a:pt x="581" y="96"/>
                </a:lnTo>
                <a:lnTo>
                  <a:pt x="578" y="98"/>
                </a:lnTo>
                <a:lnTo>
                  <a:pt x="579" y="94"/>
                </a:lnTo>
                <a:lnTo>
                  <a:pt x="583" y="92"/>
                </a:lnTo>
                <a:lnTo>
                  <a:pt x="585" y="94"/>
                </a:lnTo>
                <a:lnTo>
                  <a:pt x="588" y="95"/>
                </a:lnTo>
                <a:lnTo>
                  <a:pt x="591" y="94"/>
                </a:lnTo>
                <a:lnTo>
                  <a:pt x="597" y="84"/>
                </a:lnTo>
                <a:lnTo>
                  <a:pt x="599" y="85"/>
                </a:lnTo>
                <a:lnTo>
                  <a:pt x="602" y="86"/>
                </a:lnTo>
                <a:lnTo>
                  <a:pt x="602" y="82"/>
                </a:lnTo>
                <a:lnTo>
                  <a:pt x="605" y="75"/>
                </a:lnTo>
                <a:lnTo>
                  <a:pt x="606" y="70"/>
                </a:lnTo>
                <a:lnTo>
                  <a:pt x="603" y="68"/>
                </a:lnTo>
                <a:lnTo>
                  <a:pt x="567" y="61"/>
                </a:lnTo>
                <a:lnTo>
                  <a:pt x="564" y="58"/>
                </a:lnTo>
                <a:lnTo>
                  <a:pt x="548" y="51"/>
                </a:lnTo>
                <a:lnTo>
                  <a:pt x="545" y="56"/>
                </a:lnTo>
                <a:lnTo>
                  <a:pt x="545" y="61"/>
                </a:lnTo>
                <a:lnTo>
                  <a:pt x="543" y="61"/>
                </a:lnTo>
                <a:lnTo>
                  <a:pt x="542" y="64"/>
                </a:lnTo>
                <a:lnTo>
                  <a:pt x="542" y="66"/>
                </a:lnTo>
                <a:lnTo>
                  <a:pt x="536" y="73"/>
                </a:lnTo>
                <a:lnTo>
                  <a:pt x="529" y="83"/>
                </a:lnTo>
                <a:lnTo>
                  <a:pt x="523" y="88"/>
                </a:lnTo>
                <a:lnTo>
                  <a:pt x="514" y="90"/>
                </a:lnTo>
                <a:lnTo>
                  <a:pt x="509" y="90"/>
                </a:lnTo>
                <a:lnTo>
                  <a:pt x="508" y="89"/>
                </a:lnTo>
                <a:lnTo>
                  <a:pt x="505" y="88"/>
                </a:lnTo>
                <a:lnTo>
                  <a:pt x="499" y="90"/>
                </a:lnTo>
                <a:lnTo>
                  <a:pt x="488" y="89"/>
                </a:lnTo>
                <a:lnTo>
                  <a:pt x="484" y="90"/>
                </a:lnTo>
                <a:lnTo>
                  <a:pt x="479" y="89"/>
                </a:lnTo>
                <a:lnTo>
                  <a:pt x="477" y="89"/>
                </a:lnTo>
                <a:lnTo>
                  <a:pt x="475" y="87"/>
                </a:lnTo>
                <a:lnTo>
                  <a:pt x="464" y="86"/>
                </a:lnTo>
                <a:lnTo>
                  <a:pt x="456" y="91"/>
                </a:lnTo>
                <a:lnTo>
                  <a:pt x="454" y="89"/>
                </a:lnTo>
                <a:lnTo>
                  <a:pt x="451" y="89"/>
                </a:lnTo>
                <a:lnTo>
                  <a:pt x="450" y="89"/>
                </a:lnTo>
                <a:lnTo>
                  <a:pt x="450" y="86"/>
                </a:lnTo>
                <a:lnTo>
                  <a:pt x="456" y="82"/>
                </a:lnTo>
                <a:lnTo>
                  <a:pt x="458" y="78"/>
                </a:lnTo>
                <a:lnTo>
                  <a:pt x="456" y="69"/>
                </a:lnTo>
                <a:lnTo>
                  <a:pt x="453" y="65"/>
                </a:lnTo>
                <a:lnTo>
                  <a:pt x="444" y="64"/>
                </a:lnTo>
                <a:lnTo>
                  <a:pt x="437" y="65"/>
                </a:lnTo>
                <a:lnTo>
                  <a:pt x="432" y="65"/>
                </a:lnTo>
                <a:lnTo>
                  <a:pt x="430" y="68"/>
                </a:lnTo>
                <a:lnTo>
                  <a:pt x="420" y="64"/>
                </a:lnTo>
                <a:lnTo>
                  <a:pt x="417" y="70"/>
                </a:lnTo>
                <a:lnTo>
                  <a:pt x="416" y="70"/>
                </a:lnTo>
                <a:lnTo>
                  <a:pt x="411" y="71"/>
                </a:lnTo>
                <a:lnTo>
                  <a:pt x="405" y="72"/>
                </a:lnTo>
                <a:lnTo>
                  <a:pt x="402" y="71"/>
                </a:lnTo>
                <a:lnTo>
                  <a:pt x="400" y="70"/>
                </a:lnTo>
                <a:lnTo>
                  <a:pt x="399" y="68"/>
                </a:lnTo>
                <a:lnTo>
                  <a:pt x="397" y="70"/>
                </a:lnTo>
                <a:lnTo>
                  <a:pt x="395" y="70"/>
                </a:lnTo>
                <a:lnTo>
                  <a:pt x="392" y="70"/>
                </a:lnTo>
                <a:lnTo>
                  <a:pt x="386" y="65"/>
                </a:lnTo>
                <a:lnTo>
                  <a:pt x="383" y="57"/>
                </a:lnTo>
                <a:lnTo>
                  <a:pt x="379" y="21"/>
                </a:lnTo>
                <a:lnTo>
                  <a:pt x="375" y="21"/>
                </a:lnTo>
                <a:lnTo>
                  <a:pt x="372" y="23"/>
                </a:lnTo>
                <a:lnTo>
                  <a:pt x="370" y="21"/>
                </a:lnTo>
                <a:lnTo>
                  <a:pt x="362" y="17"/>
                </a:lnTo>
                <a:lnTo>
                  <a:pt x="360" y="17"/>
                </a:lnTo>
                <a:lnTo>
                  <a:pt x="358" y="19"/>
                </a:lnTo>
                <a:lnTo>
                  <a:pt x="356" y="20"/>
                </a:lnTo>
                <a:lnTo>
                  <a:pt x="354" y="25"/>
                </a:lnTo>
                <a:lnTo>
                  <a:pt x="349" y="27"/>
                </a:lnTo>
                <a:lnTo>
                  <a:pt x="349" y="31"/>
                </a:lnTo>
                <a:lnTo>
                  <a:pt x="342" y="35"/>
                </a:lnTo>
                <a:lnTo>
                  <a:pt x="338" y="36"/>
                </a:lnTo>
                <a:lnTo>
                  <a:pt x="332" y="33"/>
                </a:lnTo>
                <a:lnTo>
                  <a:pt x="329" y="33"/>
                </a:lnTo>
                <a:lnTo>
                  <a:pt x="324" y="31"/>
                </a:lnTo>
                <a:lnTo>
                  <a:pt x="315" y="30"/>
                </a:lnTo>
                <a:lnTo>
                  <a:pt x="313" y="29"/>
                </a:lnTo>
                <a:lnTo>
                  <a:pt x="309" y="21"/>
                </a:lnTo>
                <a:lnTo>
                  <a:pt x="310" y="14"/>
                </a:lnTo>
                <a:lnTo>
                  <a:pt x="307" y="11"/>
                </a:lnTo>
                <a:lnTo>
                  <a:pt x="308" y="5"/>
                </a:lnTo>
                <a:lnTo>
                  <a:pt x="299" y="2"/>
                </a:lnTo>
                <a:lnTo>
                  <a:pt x="299" y="7"/>
                </a:lnTo>
                <a:lnTo>
                  <a:pt x="294" y="6"/>
                </a:lnTo>
                <a:lnTo>
                  <a:pt x="291" y="1"/>
                </a:lnTo>
                <a:lnTo>
                  <a:pt x="284" y="2"/>
                </a:lnTo>
                <a:lnTo>
                  <a:pt x="280" y="0"/>
                </a:lnTo>
                <a:lnTo>
                  <a:pt x="260" y="8"/>
                </a:lnTo>
                <a:lnTo>
                  <a:pt x="254" y="11"/>
                </a:lnTo>
                <a:lnTo>
                  <a:pt x="245" y="9"/>
                </a:lnTo>
                <a:lnTo>
                  <a:pt x="240" y="8"/>
                </a:lnTo>
                <a:lnTo>
                  <a:pt x="236" y="13"/>
                </a:lnTo>
                <a:lnTo>
                  <a:pt x="228" y="11"/>
                </a:lnTo>
                <a:lnTo>
                  <a:pt x="216" y="14"/>
                </a:lnTo>
                <a:lnTo>
                  <a:pt x="212" y="14"/>
                </a:lnTo>
                <a:lnTo>
                  <a:pt x="210" y="14"/>
                </a:lnTo>
                <a:lnTo>
                  <a:pt x="200" y="14"/>
                </a:lnTo>
                <a:lnTo>
                  <a:pt x="199" y="19"/>
                </a:lnTo>
                <a:lnTo>
                  <a:pt x="197" y="21"/>
                </a:lnTo>
                <a:lnTo>
                  <a:pt x="196" y="21"/>
                </a:lnTo>
                <a:lnTo>
                  <a:pt x="194" y="22"/>
                </a:lnTo>
                <a:lnTo>
                  <a:pt x="189" y="24"/>
                </a:lnTo>
                <a:lnTo>
                  <a:pt x="187" y="27"/>
                </a:lnTo>
                <a:lnTo>
                  <a:pt x="179" y="33"/>
                </a:lnTo>
                <a:lnTo>
                  <a:pt x="173" y="34"/>
                </a:lnTo>
                <a:lnTo>
                  <a:pt x="171" y="33"/>
                </a:lnTo>
                <a:lnTo>
                  <a:pt x="171" y="37"/>
                </a:lnTo>
                <a:lnTo>
                  <a:pt x="168" y="37"/>
                </a:lnTo>
                <a:lnTo>
                  <a:pt x="167" y="36"/>
                </a:lnTo>
                <a:lnTo>
                  <a:pt x="166" y="32"/>
                </a:lnTo>
                <a:lnTo>
                  <a:pt x="163" y="28"/>
                </a:lnTo>
                <a:lnTo>
                  <a:pt x="158" y="27"/>
                </a:lnTo>
                <a:lnTo>
                  <a:pt x="152" y="25"/>
                </a:lnTo>
                <a:lnTo>
                  <a:pt x="151" y="27"/>
                </a:lnTo>
                <a:lnTo>
                  <a:pt x="154" y="29"/>
                </a:lnTo>
                <a:lnTo>
                  <a:pt x="156" y="29"/>
                </a:lnTo>
                <a:lnTo>
                  <a:pt x="156" y="33"/>
                </a:lnTo>
                <a:lnTo>
                  <a:pt x="154" y="33"/>
                </a:lnTo>
                <a:lnTo>
                  <a:pt x="151" y="30"/>
                </a:lnTo>
                <a:lnTo>
                  <a:pt x="145" y="30"/>
                </a:lnTo>
                <a:lnTo>
                  <a:pt x="143" y="28"/>
                </a:lnTo>
                <a:lnTo>
                  <a:pt x="139" y="30"/>
                </a:lnTo>
                <a:lnTo>
                  <a:pt x="138" y="39"/>
                </a:lnTo>
                <a:lnTo>
                  <a:pt x="135" y="47"/>
                </a:lnTo>
                <a:lnTo>
                  <a:pt x="137" y="55"/>
                </a:lnTo>
                <a:lnTo>
                  <a:pt x="132" y="63"/>
                </a:lnTo>
                <a:lnTo>
                  <a:pt x="138" y="67"/>
                </a:lnTo>
                <a:lnTo>
                  <a:pt x="141" y="63"/>
                </a:lnTo>
                <a:lnTo>
                  <a:pt x="146" y="62"/>
                </a:lnTo>
                <a:lnTo>
                  <a:pt x="152" y="67"/>
                </a:lnTo>
                <a:lnTo>
                  <a:pt x="156" y="59"/>
                </a:lnTo>
                <a:lnTo>
                  <a:pt x="163" y="67"/>
                </a:lnTo>
                <a:lnTo>
                  <a:pt x="170" y="68"/>
                </a:lnTo>
                <a:lnTo>
                  <a:pt x="177" y="73"/>
                </a:lnTo>
                <a:lnTo>
                  <a:pt x="180" y="77"/>
                </a:lnTo>
                <a:lnTo>
                  <a:pt x="181" y="85"/>
                </a:lnTo>
                <a:lnTo>
                  <a:pt x="178" y="92"/>
                </a:lnTo>
                <a:lnTo>
                  <a:pt x="172" y="92"/>
                </a:lnTo>
                <a:lnTo>
                  <a:pt x="168" y="98"/>
                </a:lnTo>
                <a:lnTo>
                  <a:pt x="168" y="104"/>
                </a:lnTo>
                <a:lnTo>
                  <a:pt x="176" y="107"/>
                </a:lnTo>
                <a:lnTo>
                  <a:pt x="178" y="114"/>
                </a:lnTo>
                <a:lnTo>
                  <a:pt x="181" y="115"/>
                </a:lnTo>
                <a:lnTo>
                  <a:pt x="187" y="121"/>
                </a:lnTo>
                <a:lnTo>
                  <a:pt x="186" y="127"/>
                </a:lnTo>
                <a:lnTo>
                  <a:pt x="187" y="135"/>
                </a:lnTo>
                <a:lnTo>
                  <a:pt x="187" y="137"/>
                </a:lnTo>
                <a:lnTo>
                  <a:pt x="185" y="141"/>
                </a:lnTo>
                <a:lnTo>
                  <a:pt x="185" y="143"/>
                </a:lnTo>
                <a:lnTo>
                  <a:pt x="193" y="139"/>
                </a:lnTo>
                <a:lnTo>
                  <a:pt x="195" y="141"/>
                </a:lnTo>
                <a:lnTo>
                  <a:pt x="200" y="138"/>
                </a:lnTo>
                <a:lnTo>
                  <a:pt x="205" y="135"/>
                </a:lnTo>
                <a:lnTo>
                  <a:pt x="208" y="136"/>
                </a:lnTo>
                <a:lnTo>
                  <a:pt x="212" y="141"/>
                </a:lnTo>
                <a:lnTo>
                  <a:pt x="212" y="143"/>
                </a:lnTo>
                <a:lnTo>
                  <a:pt x="210" y="145"/>
                </a:lnTo>
                <a:lnTo>
                  <a:pt x="210" y="151"/>
                </a:lnTo>
                <a:lnTo>
                  <a:pt x="208" y="155"/>
                </a:lnTo>
                <a:lnTo>
                  <a:pt x="207" y="157"/>
                </a:lnTo>
                <a:lnTo>
                  <a:pt x="205" y="159"/>
                </a:lnTo>
                <a:lnTo>
                  <a:pt x="203" y="161"/>
                </a:lnTo>
                <a:lnTo>
                  <a:pt x="202" y="165"/>
                </a:lnTo>
                <a:lnTo>
                  <a:pt x="200" y="166"/>
                </a:lnTo>
                <a:lnTo>
                  <a:pt x="196" y="170"/>
                </a:lnTo>
                <a:lnTo>
                  <a:pt x="196" y="173"/>
                </a:lnTo>
                <a:lnTo>
                  <a:pt x="196" y="178"/>
                </a:lnTo>
                <a:lnTo>
                  <a:pt x="191" y="181"/>
                </a:lnTo>
                <a:lnTo>
                  <a:pt x="189" y="178"/>
                </a:lnTo>
                <a:lnTo>
                  <a:pt x="186" y="178"/>
                </a:lnTo>
                <a:lnTo>
                  <a:pt x="182" y="176"/>
                </a:lnTo>
                <a:lnTo>
                  <a:pt x="174" y="178"/>
                </a:lnTo>
                <a:lnTo>
                  <a:pt x="174" y="180"/>
                </a:lnTo>
                <a:lnTo>
                  <a:pt x="165" y="184"/>
                </a:lnTo>
                <a:lnTo>
                  <a:pt x="155" y="192"/>
                </a:lnTo>
                <a:lnTo>
                  <a:pt x="150" y="196"/>
                </a:lnTo>
                <a:lnTo>
                  <a:pt x="147" y="202"/>
                </a:lnTo>
                <a:lnTo>
                  <a:pt x="139" y="206"/>
                </a:lnTo>
                <a:lnTo>
                  <a:pt x="135" y="209"/>
                </a:lnTo>
                <a:lnTo>
                  <a:pt x="121" y="215"/>
                </a:lnTo>
                <a:lnTo>
                  <a:pt x="118" y="215"/>
                </a:lnTo>
                <a:lnTo>
                  <a:pt x="117" y="217"/>
                </a:lnTo>
                <a:lnTo>
                  <a:pt x="115" y="219"/>
                </a:lnTo>
                <a:lnTo>
                  <a:pt x="110" y="224"/>
                </a:lnTo>
                <a:lnTo>
                  <a:pt x="102" y="223"/>
                </a:lnTo>
                <a:lnTo>
                  <a:pt x="95" y="212"/>
                </a:lnTo>
                <a:lnTo>
                  <a:pt x="95" y="209"/>
                </a:lnTo>
                <a:lnTo>
                  <a:pt x="89" y="215"/>
                </a:lnTo>
                <a:lnTo>
                  <a:pt x="83" y="221"/>
                </a:lnTo>
                <a:lnTo>
                  <a:pt x="77" y="221"/>
                </a:lnTo>
                <a:lnTo>
                  <a:pt x="64" y="217"/>
                </a:lnTo>
                <a:lnTo>
                  <a:pt x="64" y="219"/>
                </a:lnTo>
                <a:lnTo>
                  <a:pt x="60" y="220"/>
                </a:lnTo>
                <a:lnTo>
                  <a:pt x="60" y="222"/>
                </a:lnTo>
                <a:lnTo>
                  <a:pt x="57" y="227"/>
                </a:lnTo>
                <a:lnTo>
                  <a:pt x="55" y="228"/>
                </a:lnTo>
                <a:lnTo>
                  <a:pt x="53" y="228"/>
                </a:lnTo>
                <a:lnTo>
                  <a:pt x="52" y="225"/>
                </a:lnTo>
                <a:lnTo>
                  <a:pt x="49" y="226"/>
                </a:lnTo>
                <a:lnTo>
                  <a:pt x="47" y="225"/>
                </a:lnTo>
                <a:lnTo>
                  <a:pt x="45" y="228"/>
                </a:lnTo>
                <a:lnTo>
                  <a:pt x="46" y="230"/>
                </a:lnTo>
                <a:lnTo>
                  <a:pt x="46" y="233"/>
                </a:lnTo>
                <a:lnTo>
                  <a:pt x="46" y="234"/>
                </a:lnTo>
                <a:lnTo>
                  <a:pt x="43" y="237"/>
                </a:lnTo>
                <a:lnTo>
                  <a:pt x="35" y="243"/>
                </a:lnTo>
                <a:lnTo>
                  <a:pt x="32" y="249"/>
                </a:lnTo>
                <a:lnTo>
                  <a:pt x="28" y="254"/>
                </a:lnTo>
                <a:lnTo>
                  <a:pt x="17" y="265"/>
                </a:lnTo>
                <a:lnTo>
                  <a:pt x="3" y="277"/>
                </a:lnTo>
                <a:lnTo>
                  <a:pt x="5" y="280"/>
                </a:lnTo>
                <a:lnTo>
                  <a:pt x="4" y="281"/>
                </a:lnTo>
                <a:lnTo>
                  <a:pt x="4" y="283"/>
                </a:lnTo>
                <a:lnTo>
                  <a:pt x="3" y="284"/>
                </a:lnTo>
                <a:lnTo>
                  <a:pt x="3" y="285"/>
                </a:lnTo>
                <a:lnTo>
                  <a:pt x="0" y="286"/>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6" name="Freeform 15"/>
          <p:cNvSpPr>
            <a:spLocks/>
          </p:cNvSpPr>
          <p:nvPr/>
        </p:nvSpPr>
        <p:spPr bwMode="auto">
          <a:xfrm>
            <a:off x="4519613" y="4638675"/>
            <a:ext cx="1058862" cy="949325"/>
          </a:xfrm>
          <a:custGeom>
            <a:avLst/>
            <a:gdLst/>
            <a:ahLst/>
            <a:cxnLst>
              <a:cxn ang="0">
                <a:pos x="18" y="413"/>
              </a:cxn>
              <a:cxn ang="0">
                <a:pos x="59" y="482"/>
              </a:cxn>
              <a:cxn ang="0">
                <a:pos x="76" y="496"/>
              </a:cxn>
              <a:cxn ang="0">
                <a:pos x="86" y="507"/>
              </a:cxn>
              <a:cxn ang="0">
                <a:pos x="89" y="519"/>
              </a:cxn>
              <a:cxn ang="0">
                <a:pos x="104" y="540"/>
              </a:cxn>
              <a:cxn ang="0">
                <a:pos x="116" y="548"/>
              </a:cxn>
              <a:cxn ang="0">
                <a:pos x="129" y="549"/>
              </a:cxn>
              <a:cxn ang="0">
                <a:pos x="135" y="557"/>
              </a:cxn>
              <a:cxn ang="0">
                <a:pos x="141" y="560"/>
              </a:cxn>
              <a:cxn ang="0">
                <a:pos x="156" y="570"/>
              </a:cxn>
              <a:cxn ang="0">
                <a:pos x="193" y="556"/>
              </a:cxn>
              <a:cxn ang="0">
                <a:pos x="212" y="547"/>
              </a:cxn>
              <a:cxn ang="0">
                <a:pos x="233" y="550"/>
              </a:cxn>
              <a:cxn ang="0">
                <a:pos x="262" y="525"/>
              </a:cxn>
              <a:cxn ang="0">
                <a:pos x="310" y="527"/>
              </a:cxn>
              <a:cxn ang="0">
                <a:pos x="331" y="517"/>
              </a:cxn>
              <a:cxn ang="0">
                <a:pos x="349" y="566"/>
              </a:cxn>
              <a:cxn ang="0">
                <a:pos x="371" y="599"/>
              </a:cxn>
              <a:cxn ang="0">
                <a:pos x="406" y="593"/>
              </a:cxn>
              <a:cxn ang="0">
                <a:pos x="462" y="558"/>
              </a:cxn>
              <a:cxn ang="0">
                <a:pos x="484" y="548"/>
              </a:cxn>
              <a:cxn ang="0">
                <a:pos x="498" y="523"/>
              </a:cxn>
              <a:cxn ang="0">
                <a:pos x="473" y="521"/>
              </a:cxn>
              <a:cxn ang="0">
                <a:pos x="464" y="485"/>
              </a:cxn>
              <a:cxn ang="0">
                <a:pos x="458" y="446"/>
              </a:cxn>
              <a:cxn ang="0">
                <a:pos x="425" y="433"/>
              </a:cxn>
              <a:cxn ang="0">
                <a:pos x="444" y="411"/>
              </a:cxn>
              <a:cxn ang="0">
                <a:pos x="455" y="414"/>
              </a:cxn>
              <a:cxn ang="0">
                <a:pos x="482" y="400"/>
              </a:cxn>
              <a:cxn ang="0">
                <a:pos x="516" y="389"/>
              </a:cxn>
              <a:cxn ang="0">
                <a:pos x="586" y="356"/>
              </a:cxn>
              <a:cxn ang="0">
                <a:pos x="593" y="286"/>
              </a:cxn>
              <a:cxn ang="0">
                <a:pos x="622" y="238"/>
              </a:cxn>
              <a:cxn ang="0">
                <a:pos x="639" y="185"/>
              </a:cxn>
              <a:cxn ang="0">
                <a:pos x="649" y="145"/>
              </a:cxn>
              <a:cxn ang="0">
                <a:pos x="597" y="126"/>
              </a:cxn>
              <a:cxn ang="0">
                <a:pos x="517" y="180"/>
              </a:cxn>
              <a:cxn ang="0">
                <a:pos x="460" y="195"/>
              </a:cxn>
              <a:cxn ang="0">
                <a:pos x="467" y="222"/>
              </a:cxn>
              <a:cxn ang="0">
                <a:pos x="409" y="247"/>
              </a:cxn>
              <a:cxn ang="0">
                <a:pos x="324" y="256"/>
              </a:cxn>
              <a:cxn ang="0">
                <a:pos x="300" y="209"/>
              </a:cxn>
              <a:cxn ang="0">
                <a:pos x="319" y="187"/>
              </a:cxn>
              <a:cxn ang="0">
                <a:pos x="326" y="152"/>
              </a:cxn>
              <a:cxn ang="0">
                <a:pos x="377" y="134"/>
              </a:cxn>
              <a:cxn ang="0">
                <a:pos x="389" y="61"/>
              </a:cxn>
              <a:cxn ang="0">
                <a:pos x="347" y="91"/>
              </a:cxn>
              <a:cxn ang="0">
                <a:pos x="328" y="41"/>
              </a:cxn>
              <a:cxn ang="0">
                <a:pos x="297" y="70"/>
              </a:cxn>
              <a:cxn ang="0">
                <a:pos x="301" y="28"/>
              </a:cxn>
              <a:cxn ang="0">
                <a:pos x="232" y="52"/>
              </a:cxn>
              <a:cxn ang="0">
                <a:pos x="266" y="237"/>
              </a:cxn>
              <a:cxn ang="0">
                <a:pos x="227" y="300"/>
              </a:cxn>
              <a:cxn ang="0">
                <a:pos x="170" y="287"/>
              </a:cxn>
              <a:cxn ang="0">
                <a:pos x="99" y="282"/>
              </a:cxn>
              <a:cxn ang="0">
                <a:pos x="65" y="321"/>
              </a:cxn>
              <a:cxn ang="0">
                <a:pos x="44" y="346"/>
              </a:cxn>
              <a:cxn ang="0">
                <a:pos x="25" y="348"/>
              </a:cxn>
              <a:cxn ang="0">
                <a:pos x="8" y="355"/>
              </a:cxn>
            </a:cxnLst>
            <a:rect l="0" t="0" r="r" b="b"/>
            <a:pathLst>
              <a:path w="660" h="603">
                <a:moveTo>
                  <a:pt x="0" y="362"/>
                </a:moveTo>
                <a:lnTo>
                  <a:pt x="3" y="372"/>
                </a:lnTo>
                <a:lnTo>
                  <a:pt x="7" y="378"/>
                </a:lnTo>
                <a:lnTo>
                  <a:pt x="14" y="385"/>
                </a:lnTo>
                <a:lnTo>
                  <a:pt x="15" y="389"/>
                </a:lnTo>
                <a:lnTo>
                  <a:pt x="16" y="389"/>
                </a:lnTo>
                <a:lnTo>
                  <a:pt x="18" y="390"/>
                </a:lnTo>
                <a:lnTo>
                  <a:pt x="18" y="413"/>
                </a:lnTo>
                <a:lnTo>
                  <a:pt x="25" y="427"/>
                </a:lnTo>
                <a:lnTo>
                  <a:pt x="34" y="443"/>
                </a:lnTo>
                <a:lnTo>
                  <a:pt x="43" y="457"/>
                </a:lnTo>
                <a:lnTo>
                  <a:pt x="49" y="462"/>
                </a:lnTo>
                <a:lnTo>
                  <a:pt x="50" y="467"/>
                </a:lnTo>
                <a:lnTo>
                  <a:pt x="52" y="469"/>
                </a:lnTo>
                <a:lnTo>
                  <a:pt x="59" y="478"/>
                </a:lnTo>
                <a:lnTo>
                  <a:pt x="59" y="482"/>
                </a:lnTo>
                <a:lnTo>
                  <a:pt x="61" y="482"/>
                </a:lnTo>
                <a:lnTo>
                  <a:pt x="68" y="491"/>
                </a:lnTo>
                <a:lnTo>
                  <a:pt x="68" y="492"/>
                </a:lnTo>
                <a:lnTo>
                  <a:pt x="69" y="492"/>
                </a:lnTo>
                <a:lnTo>
                  <a:pt x="74" y="492"/>
                </a:lnTo>
                <a:lnTo>
                  <a:pt x="74" y="495"/>
                </a:lnTo>
                <a:lnTo>
                  <a:pt x="77" y="495"/>
                </a:lnTo>
                <a:lnTo>
                  <a:pt x="76" y="496"/>
                </a:lnTo>
                <a:lnTo>
                  <a:pt x="77" y="497"/>
                </a:lnTo>
                <a:lnTo>
                  <a:pt x="76" y="498"/>
                </a:lnTo>
                <a:lnTo>
                  <a:pt x="79" y="500"/>
                </a:lnTo>
                <a:lnTo>
                  <a:pt x="80" y="498"/>
                </a:lnTo>
                <a:lnTo>
                  <a:pt x="81" y="498"/>
                </a:lnTo>
                <a:lnTo>
                  <a:pt x="83" y="499"/>
                </a:lnTo>
                <a:lnTo>
                  <a:pt x="86" y="503"/>
                </a:lnTo>
                <a:lnTo>
                  <a:pt x="86" y="507"/>
                </a:lnTo>
                <a:lnTo>
                  <a:pt x="86" y="510"/>
                </a:lnTo>
                <a:lnTo>
                  <a:pt x="86" y="512"/>
                </a:lnTo>
                <a:lnTo>
                  <a:pt x="88" y="512"/>
                </a:lnTo>
                <a:lnTo>
                  <a:pt x="89" y="513"/>
                </a:lnTo>
                <a:lnTo>
                  <a:pt x="88" y="514"/>
                </a:lnTo>
                <a:lnTo>
                  <a:pt x="89" y="516"/>
                </a:lnTo>
                <a:lnTo>
                  <a:pt x="86" y="519"/>
                </a:lnTo>
                <a:lnTo>
                  <a:pt x="89" y="519"/>
                </a:lnTo>
                <a:lnTo>
                  <a:pt x="90" y="520"/>
                </a:lnTo>
                <a:lnTo>
                  <a:pt x="92" y="522"/>
                </a:lnTo>
                <a:lnTo>
                  <a:pt x="93" y="522"/>
                </a:lnTo>
                <a:lnTo>
                  <a:pt x="94" y="525"/>
                </a:lnTo>
                <a:lnTo>
                  <a:pt x="95" y="526"/>
                </a:lnTo>
                <a:lnTo>
                  <a:pt x="95" y="529"/>
                </a:lnTo>
                <a:lnTo>
                  <a:pt x="94" y="531"/>
                </a:lnTo>
                <a:lnTo>
                  <a:pt x="104" y="540"/>
                </a:lnTo>
                <a:lnTo>
                  <a:pt x="104" y="541"/>
                </a:lnTo>
                <a:lnTo>
                  <a:pt x="107" y="544"/>
                </a:lnTo>
                <a:lnTo>
                  <a:pt x="109" y="544"/>
                </a:lnTo>
                <a:lnTo>
                  <a:pt x="111" y="546"/>
                </a:lnTo>
                <a:lnTo>
                  <a:pt x="112" y="546"/>
                </a:lnTo>
                <a:lnTo>
                  <a:pt x="113" y="547"/>
                </a:lnTo>
                <a:lnTo>
                  <a:pt x="116" y="550"/>
                </a:lnTo>
                <a:lnTo>
                  <a:pt x="116" y="548"/>
                </a:lnTo>
                <a:lnTo>
                  <a:pt x="117" y="547"/>
                </a:lnTo>
                <a:lnTo>
                  <a:pt x="122" y="548"/>
                </a:lnTo>
                <a:lnTo>
                  <a:pt x="122" y="547"/>
                </a:lnTo>
                <a:lnTo>
                  <a:pt x="121" y="547"/>
                </a:lnTo>
                <a:lnTo>
                  <a:pt x="123" y="546"/>
                </a:lnTo>
                <a:lnTo>
                  <a:pt x="127" y="547"/>
                </a:lnTo>
                <a:lnTo>
                  <a:pt x="129" y="547"/>
                </a:lnTo>
                <a:lnTo>
                  <a:pt x="129" y="549"/>
                </a:lnTo>
                <a:lnTo>
                  <a:pt x="126" y="553"/>
                </a:lnTo>
                <a:lnTo>
                  <a:pt x="126" y="556"/>
                </a:lnTo>
                <a:lnTo>
                  <a:pt x="128" y="559"/>
                </a:lnTo>
                <a:lnTo>
                  <a:pt x="129" y="557"/>
                </a:lnTo>
                <a:lnTo>
                  <a:pt x="132" y="556"/>
                </a:lnTo>
                <a:lnTo>
                  <a:pt x="133" y="558"/>
                </a:lnTo>
                <a:lnTo>
                  <a:pt x="134" y="558"/>
                </a:lnTo>
                <a:lnTo>
                  <a:pt x="135" y="557"/>
                </a:lnTo>
                <a:lnTo>
                  <a:pt x="136" y="557"/>
                </a:lnTo>
                <a:lnTo>
                  <a:pt x="138" y="556"/>
                </a:lnTo>
                <a:lnTo>
                  <a:pt x="138" y="557"/>
                </a:lnTo>
                <a:lnTo>
                  <a:pt x="138" y="558"/>
                </a:lnTo>
                <a:lnTo>
                  <a:pt x="138" y="559"/>
                </a:lnTo>
                <a:lnTo>
                  <a:pt x="140" y="560"/>
                </a:lnTo>
                <a:lnTo>
                  <a:pt x="140" y="559"/>
                </a:lnTo>
                <a:lnTo>
                  <a:pt x="141" y="560"/>
                </a:lnTo>
                <a:lnTo>
                  <a:pt x="142" y="559"/>
                </a:lnTo>
                <a:lnTo>
                  <a:pt x="146" y="562"/>
                </a:lnTo>
                <a:lnTo>
                  <a:pt x="143" y="565"/>
                </a:lnTo>
                <a:lnTo>
                  <a:pt x="144" y="566"/>
                </a:lnTo>
                <a:lnTo>
                  <a:pt x="144" y="565"/>
                </a:lnTo>
                <a:lnTo>
                  <a:pt x="146" y="566"/>
                </a:lnTo>
                <a:lnTo>
                  <a:pt x="150" y="568"/>
                </a:lnTo>
                <a:lnTo>
                  <a:pt x="156" y="570"/>
                </a:lnTo>
                <a:lnTo>
                  <a:pt x="158" y="570"/>
                </a:lnTo>
                <a:lnTo>
                  <a:pt x="162" y="571"/>
                </a:lnTo>
                <a:lnTo>
                  <a:pt x="178" y="562"/>
                </a:lnTo>
                <a:lnTo>
                  <a:pt x="181" y="553"/>
                </a:lnTo>
                <a:lnTo>
                  <a:pt x="184" y="552"/>
                </a:lnTo>
                <a:lnTo>
                  <a:pt x="186" y="552"/>
                </a:lnTo>
                <a:lnTo>
                  <a:pt x="189" y="553"/>
                </a:lnTo>
                <a:lnTo>
                  <a:pt x="193" y="556"/>
                </a:lnTo>
                <a:lnTo>
                  <a:pt x="198" y="556"/>
                </a:lnTo>
                <a:lnTo>
                  <a:pt x="204" y="557"/>
                </a:lnTo>
                <a:lnTo>
                  <a:pt x="206" y="559"/>
                </a:lnTo>
                <a:lnTo>
                  <a:pt x="208" y="560"/>
                </a:lnTo>
                <a:lnTo>
                  <a:pt x="210" y="558"/>
                </a:lnTo>
                <a:lnTo>
                  <a:pt x="210" y="556"/>
                </a:lnTo>
                <a:lnTo>
                  <a:pt x="211" y="553"/>
                </a:lnTo>
                <a:lnTo>
                  <a:pt x="212" y="547"/>
                </a:lnTo>
                <a:lnTo>
                  <a:pt x="217" y="551"/>
                </a:lnTo>
                <a:lnTo>
                  <a:pt x="217" y="553"/>
                </a:lnTo>
                <a:lnTo>
                  <a:pt x="219" y="553"/>
                </a:lnTo>
                <a:lnTo>
                  <a:pt x="221" y="553"/>
                </a:lnTo>
                <a:lnTo>
                  <a:pt x="224" y="553"/>
                </a:lnTo>
                <a:lnTo>
                  <a:pt x="226" y="552"/>
                </a:lnTo>
                <a:lnTo>
                  <a:pt x="230" y="553"/>
                </a:lnTo>
                <a:lnTo>
                  <a:pt x="233" y="550"/>
                </a:lnTo>
                <a:lnTo>
                  <a:pt x="235" y="549"/>
                </a:lnTo>
                <a:lnTo>
                  <a:pt x="236" y="549"/>
                </a:lnTo>
                <a:lnTo>
                  <a:pt x="239" y="548"/>
                </a:lnTo>
                <a:lnTo>
                  <a:pt x="241" y="547"/>
                </a:lnTo>
                <a:lnTo>
                  <a:pt x="248" y="543"/>
                </a:lnTo>
                <a:lnTo>
                  <a:pt x="257" y="535"/>
                </a:lnTo>
                <a:lnTo>
                  <a:pt x="260" y="528"/>
                </a:lnTo>
                <a:lnTo>
                  <a:pt x="262" y="525"/>
                </a:lnTo>
                <a:lnTo>
                  <a:pt x="266" y="524"/>
                </a:lnTo>
                <a:lnTo>
                  <a:pt x="270" y="525"/>
                </a:lnTo>
                <a:lnTo>
                  <a:pt x="281" y="529"/>
                </a:lnTo>
                <a:lnTo>
                  <a:pt x="297" y="530"/>
                </a:lnTo>
                <a:lnTo>
                  <a:pt x="301" y="532"/>
                </a:lnTo>
                <a:lnTo>
                  <a:pt x="302" y="531"/>
                </a:lnTo>
                <a:lnTo>
                  <a:pt x="308" y="529"/>
                </a:lnTo>
                <a:lnTo>
                  <a:pt x="310" y="527"/>
                </a:lnTo>
                <a:lnTo>
                  <a:pt x="313" y="527"/>
                </a:lnTo>
                <a:lnTo>
                  <a:pt x="316" y="525"/>
                </a:lnTo>
                <a:lnTo>
                  <a:pt x="318" y="522"/>
                </a:lnTo>
                <a:lnTo>
                  <a:pt x="325" y="517"/>
                </a:lnTo>
                <a:lnTo>
                  <a:pt x="327" y="515"/>
                </a:lnTo>
                <a:lnTo>
                  <a:pt x="328" y="515"/>
                </a:lnTo>
                <a:lnTo>
                  <a:pt x="330" y="516"/>
                </a:lnTo>
                <a:lnTo>
                  <a:pt x="331" y="517"/>
                </a:lnTo>
                <a:lnTo>
                  <a:pt x="331" y="519"/>
                </a:lnTo>
                <a:lnTo>
                  <a:pt x="334" y="525"/>
                </a:lnTo>
                <a:lnTo>
                  <a:pt x="335" y="525"/>
                </a:lnTo>
                <a:lnTo>
                  <a:pt x="352" y="544"/>
                </a:lnTo>
                <a:lnTo>
                  <a:pt x="350" y="548"/>
                </a:lnTo>
                <a:lnTo>
                  <a:pt x="349" y="554"/>
                </a:lnTo>
                <a:lnTo>
                  <a:pt x="349" y="563"/>
                </a:lnTo>
                <a:lnTo>
                  <a:pt x="349" y="566"/>
                </a:lnTo>
                <a:lnTo>
                  <a:pt x="350" y="570"/>
                </a:lnTo>
                <a:lnTo>
                  <a:pt x="348" y="574"/>
                </a:lnTo>
                <a:lnTo>
                  <a:pt x="347" y="578"/>
                </a:lnTo>
                <a:lnTo>
                  <a:pt x="348" y="584"/>
                </a:lnTo>
                <a:lnTo>
                  <a:pt x="352" y="590"/>
                </a:lnTo>
                <a:lnTo>
                  <a:pt x="352" y="595"/>
                </a:lnTo>
                <a:lnTo>
                  <a:pt x="365" y="599"/>
                </a:lnTo>
                <a:lnTo>
                  <a:pt x="371" y="599"/>
                </a:lnTo>
                <a:lnTo>
                  <a:pt x="377" y="593"/>
                </a:lnTo>
                <a:lnTo>
                  <a:pt x="383" y="587"/>
                </a:lnTo>
                <a:lnTo>
                  <a:pt x="383" y="590"/>
                </a:lnTo>
                <a:lnTo>
                  <a:pt x="390" y="601"/>
                </a:lnTo>
                <a:lnTo>
                  <a:pt x="398" y="602"/>
                </a:lnTo>
                <a:lnTo>
                  <a:pt x="403" y="597"/>
                </a:lnTo>
                <a:lnTo>
                  <a:pt x="405" y="595"/>
                </a:lnTo>
                <a:lnTo>
                  <a:pt x="406" y="593"/>
                </a:lnTo>
                <a:lnTo>
                  <a:pt x="409" y="593"/>
                </a:lnTo>
                <a:lnTo>
                  <a:pt x="423" y="587"/>
                </a:lnTo>
                <a:lnTo>
                  <a:pt x="427" y="584"/>
                </a:lnTo>
                <a:lnTo>
                  <a:pt x="435" y="580"/>
                </a:lnTo>
                <a:lnTo>
                  <a:pt x="438" y="574"/>
                </a:lnTo>
                <a:lnTo>
                  <a:pt x="443" y="570"/>
                </a:lnTo>
                <a:lnTo>
                  <a:pt x="453" y="562"/>
                </a:lnTo>
                <a:lnTo>
                  <a:pt x="462" y="558"/>
                </a:lnTo>
                <a:lnTo>
                  <a:pt x="462" y="556"/>
                </a:lnTo>
                <a:lnTo>
                  <a:pt x="470" y="554"/>
                </a:lnTo>
                <a:lnTo>
                  <a:pt x="474" y="556"/>
                </a:lnTo>
                <a:lnTo>
                  <a:pt x="477" y="556"/>
                </a:lnTo>
                <a:lnTo>
                  <a:pt x="479" y="559"/>
                </a:lnTo>
                <a:lnTo>
                  <a:pt x="484" y="556"/>
                </a:lnTo>
                <a:lnTo>
                  <a:pt x="484" y="551"/>
                </a:lnTo>
                <a:lnTo>
                  <a:pt x="484" y="548"/>
                </a:lnTo>
                <a:lnTo>
                  <a:pt x="488" y="544"/>
                </a:lnTo>
                <a:lnTo>
                  <a:pt x="490" y="543"/>
                </a:lnTo>
                <a:lnTo>
                  <a:pt x="491" y="539"/>
                </a:lnTo>
                <a:lnTo>
                  <a:pt x="493" y="537"/>
                </a:lnTo>
                <a:lnTo>
                  <a:pt x="495" y="535"/>
                </a:lnTo>
                <a:lnTo>
                  <a:pt x="496" y="533"/>
                </a:lnTo>
                <a:lnTo>
                  <a:pt x="498" y="529"/>
                </a:lnTo>
                <a:lnTo>
                  <a:pt x="498" y="523"/>
                </a:lnTo>
                <a:lnTo>
                  <a:pt x="500" y="521"/>
                </a:lnTo>
                <a:lnTo>
                  <a:pt x="500" y="519"/>
                </a:lnTo>
                <a:lnTo>
                  <a:pt x="496" y="514"/>
                </a:lnTo>
                <a:lnTo>
                  <a:pt x="493" y="513"/>
                </a:lnTo>
                <a:lnTo>
                  <a:pt x="488" y="516"/>
                </a:lnTo>
                <a:lnTo>
                  <a:pt x="483" y="519"/>
                </a:lnTo>
                <a:lnTo>
                  <a:pt x="481" y="517"/>
                </a:lnTo>
                <a:lnTo>
                  <a:pt x="473" y="521"/>
                </a:lnTo>
                <a:lnTo>
                  <a:pt x="473" y="519"/>
                </a:lnTo>
                <a:lnTo>
                  <a:pt x="475" y="515"/>
                </a:lnTo>
                <a:lnTo>
                  <a:pt x="475" y="513"/>
                </a:lnTo>
                <a:lnTo>
                  <a:pt x="474" y="505"/>
                </a:lnTo>
                <a:lnTo>
                  <a:pt x="475" y="499"/>
                </a:lnTo>
                <a:lnTo>
                  <a:pt x="469" y="493"/>
                </a:lnTo>
                <a:lnTo>
                  <a:pt x="466" y="492"/>
                </a:lnTo>
                <a:lnTo>
                  <a:pt x="464" y="485"/>
                </a:lnTo>
                <a:lnTo>
                  <a:pt x="456" y="482"/>
                </a:lnTo>
                <a:lnTo>
                  <a:pt x="456" y="476"/>
                </a:lnTo>
                <a:lnTo>
                  <a:pt x="460" y="470"/>
                </a:lnTo>
                <a:lnTo>
                  <a:pt x="466" y="470"/>
                </a:lnTo>
                <a:lnTo>
                  <a:pt x="469" y="463"/>
                </a:lnTo>
                <a:lnTo>
                  <a:pt x="468" y="455"/>
                </a:lnTo>
                <a:lnTo>
                  <a:pt x="465" y="451"/>
                </a:lnTo>
                <a:lnTo>
                  <a:pt x="458" y="446"/>
                </a:lnTo>
                <a:lnTo>
                  <a:pt x="451" y="445"/>
                </a:lnTo>
                <a:lnTo>
                  <a:pt x="444" y="437"/>
                </a:lnTo>
                <a:lnTo>
                  <a:pt x="440" y="445"/>
                </a:lnTo>
                <a:lnTo>
                  <a:pt x="434" y="440"/>
                </a:lnTo>
                <a:lnTo>
                  <a:pt x="429" y="441"/>
                </a:lnTo>
                <a:lnTo>
                  <a:pt x="426" y="445"/>
                </a:lnTo>
                <a:lnTo>
                  <a:pt x="420" y="441"/>
                </a:lnTo>
                <a:lnTo>
                  <a:pt x="425" y="433"/>
                </a:lnTo>
                <a:lnTo>
                  <a:pt x="423" y="425"/>
                </a:lnTo>
                <a:lnTo>
                  <a:pt x="426" y="417"/>
                </a:lnTo>
                <a:lnTo>
                  <a:pt x="427" y="408"/>
                </a:lnTo>
                <a:lnTo>
                  <a:pt x="431" y="406"/>
                </a:lnTo>
                <a:lnTo>
                  <a:pt x="433" y="408"/>
                </a:lnTo>
                <a:lnTo>
                  <a:pt x="439" y="408"/>
                </a:lnTo>
                <a:lnTo>
                  <a:pt x="442" y="411"/>
                </a:lnTo>
                <a:lnTo>
                  <a:pt x="444" y="411"/>
                </a:lnTo>
                <a:lnTo>
                  <a:pt x="444" y="407"/>
                </a:lnTo>
                <a:lnTo>
                  <a:pt x="442" y="407"/>
                </a:lnTo>
                <a:lnTo>
                  <a:pt x="439" y="405"/>
                </a:lnTo>
                <a:lnTo>
                  <a:pt x="440" y="403"/>
                </a:lnTo>
                <a:lnTo>
                  <a:pt x="446" y="405"/>
                </a:lnTo>
                <a:lnTo>
                  <a:pt x="451" y="406"/>
                </a:lnTo>
                <a:lnTo>
                  <a:pt x="454" y="410"/>
                </a:lnTo>
                <a:lnTo>
                  <a:pt x="455" y="414"/>
                </a:lnTo>
                <a:lnTo>
                  <a:pt x="456" y="415"/>
                </a:lnTo>
                <a:lnTo>
                  <a:pt x="459" y="415"/>
                </a:lnTo>
                <a:lnTo>
                  <a:pt x="459" y="411"/>
                </a:lnTo>
                <a:lnTo>
                  <a:pt x="461" y="412"/>
                </a:lnTo>
                <a:lnTo>
                  <a:pt x="467" y="411"/>
                </a:lnTo>
                <a:lnTo>
                  <a:pt x="475" y="405"/>
                </a:lnTo>
                <a:lnTo>
                  <a:pt x="477" y="402"/>
                </a:lnTo>
                <a:lnTo>
                  <a:pt x="482" y="400"/>
                </a:lnTo>
                <a:lnTo>
                  <a:pt x="484" y="399"/>
                </a:lnTo>
                <a:lnTo>
                  <a:pt x="485" y="399"/>
                </a:lnTo>
                <a:lnTo>
                  <a:pt x="487" y="397"/>
                </a:lnTo>
                <a:lnTo>
                  <a:pt x="488" y="392"/>
                </a:lnTo>
                <a:lnTo>
                  <a:pt x="498" y="392"/>
                </a:lnTo>
                <a:lnTo>
                  <a:pt x="500" y="392"/>
                </a:lnTo>
                <a:lnTo>
                  <a:pt x="504" y="392"/>
                </a:lnTo>
                <a:lnTo>
                  <a:pt x="516" y="389"/>
                </a:lnTo>
                <a:lnTo>
                  <a:pt x="524" y="391"/>
                </a:lnTo>
                <a:lnTo>
                  <a:pt x="528" y="386"/>
                </a:lnTo>
                <a:lnTo>
                  <a:pt x="533" y="387"/>
                </a:lnTo>
                <a:lnTo>
                  <a:pt x="542" y="389"/>
                </a:lnTo>
                <a:lnTo>
                  <a:pt x="548" y="386"/>
                </a:lnTo>
                <a:lnTo>
                  <a:pt x="568" y="378"/>
                </a:lnTo>
                <a:lnTo>
                  <a:pt x="573" y="377"/>
                </a:lnTo>
                <a:lnTo>
                  <a:pt x="586" y="356"/>
                </a:lnTo>
                <a:lnTo>
                  <a:pt x="591" y="350"/>
                </a:lnTo>
                <a:lnTo>
                  <a:pt x="591" y="337"/>
                </a:lnTo>
                <a:lnTo>
                  <a:pt x="585" y="337"/>
                </a:lnTo>
                <a:lnTo>
                  <a:pt x="579" y="330"/>
                </a:lnTo>
                <a:lnTo>
                  <a:pt x="571" y="317"/>
                </a:lnTo>
                <a:lnTo>
                  <a:pt x="573" y="312"/>
                </a:lnTo>
                <a:lnTo>
                  <a:pt x="579" y="306"/>
                </a:lnTo>
                <a:lnTo>
                  <a:pt x="593" y="286"/>
                </a:lnTo>
                <a:lnTo>
                  <a:pt x="593" y="280"/>
                </a:lnTo>
                <a:lnTo>
                  <a:pt x="597" y="278"/>
                </a:lnTo>
                <a:lnTo>
                  <a:pt x="605" y="269"/>
                </a:lnTo>
                <a:lnTo>
                  <a:pt x="611" y="259"/>
                </a:lnTo>
                <a:lnTo>
                  <a:pt x="612" y="254"/>
                </a:lnTo>
                <a:lnTo>
                  <a:pt x="617" y="251"/>
                </a:lnTo>
                <a:lnTo>
                  <a:pt x="616" y="242"/>
                </a:lnTo>
                <a:lnTo>
                  <a:pt x="622" y="238"/>
                </a:lnTo>
                <a:lnTo>
                  <a:pt x="628" y="241"/>
                </a:lnTo>
                <a:lnTo>
                  <a:pt x="629" y="238"/>
                </a:lnTo>
                <a:lnTo>
                  <a:pt x="636" y="237"/>
                </a:lnTo>
                <a:lnTo>
                  <a:pt x="649" y="219"/>
                </a:lnTo>
                <a:lnTo>
                  <a:pt x="639" y="207"/>
                </a:lnTo>
                <a:lnTo>
                  <a:pt x="634" y="198"/>
                </a:lnTo>
                <a:lnTo>
                  <a:pt x="636" y="191"/>
                </a:lnTo>
                <a:lnTo>
                  <a:pt x="639" y="185"/>
                </a:lnTo>
                <a:lnTo>
                  <a:pt x="644" y="179"/>
                </a:lnTo>
                <a:lnTo>
                  <a:pt x="649" y="174"/>
                </a:lnTo>
                <a:lnTo>
                  <a:pt x="649" y="172"/>
                </a:lnTo>
                <a:lnTo>
                  <a:pt x="642" y="166"/>
                </a:lnTo>
                <a:lnTo>
                  <a:pt x="643" y="164"/>
                </a:lnTo>
                <a:lnTo>
                  <a:pt x="658" y="152"/>
                </a:lnTo>
                <a:lnTo>
                  <a:pt x="659" y="145"/>
                </a:lnTo>
                <a:lnTo>
                  <a:pt x="649" y="145"/>
                </a:lnTo>
                <a:lnTo>
                  <a:pt x="642" y="143"/>
                </a:lnTo>
                <a:lnTo>
                  <a:pt x="635" y="133"/>
                </a:lnTo>
                <a:lnTo>
                  <a:pt x="625" y="128"/>
                </a:lnTo>
                <a:lnTo>
                  <a:pt x="617" y="123"/>
                </a:lnTo>
                <a:lnTo>
                  <a:pt x="613" y="122"/>
                </a:lnTo>
                <a:lnTo>
                  <a:pt x="609" y="123"/>
                </a:lnTo>
                <a:lnTo>
                  <a:pt x="600" y="128"/>
                </a:lnTo>
                <a:lnTo>
                  <a:pt x="597" y="126"/>
                </a:lnTo>
                <a:lnTo>
                  <a:pt x="594" y="131"/>
                </a:lnTo>
                <a:lnTo>
                  <a:pt x="594" y="139"/>
                </a:lnTo>
                <a:lnTo>
                  <a:pt x="583" y="145"/>
                </a:lnTo>
                <a:lnTo>
                  <a:pt x="567" y="151"/>
                </a:lnTo>
                <a:lnTo>
                  <a:pt x="567" y="157"/>
                </a:lnTo>
                <a:lnTo>
                  <a:pt x="564" y="160"/>
                </a:lnTo>
                <a:lnTo>
                  <a:pt x="540" y="182"/>
                </a:lnTo>
                <a:lnTo>
                  <a:pt x="517" y="180"/>
                </a:lnTo>
                <a:lnTo>
                  <a:pt x="510" y="177"/>
                </a:lnTo>
                <a:lnTo>
                  <a:pt x="488" y="168"/>
                </a:lnTo>
                <a:lnTo>
                  <a:pt x="479" y="165"/>
                </a:lnTo>
                <a:lnTo>
                  <a:pt x="468" y="164"/>
                </a:lnTo>
                <a:lnTo>
                  <a:pt x="461" y="169"/>
                </a:lnTo>
                <a:lnTo>
                  <a:pt x="456" y="182"/>
                </a:lnTo>
                <a:lnTo>
                  <a:pt x="457" y="188"/>
                </a:lnTo>
                <a:lnTo>
                  <a:pt x="460" y="195"/>
                </a:lnTo>
                <a:lnTo>
                  <a:pt x="468" y="202"/>
                </a:lnTo>
                <a:lnTo>
                  <a:pt x="473" y="204"/>
                </a:lnTo>
                <a:lnTo>
                  <a:pt x="476" y="208"/>
                </a:lnTo>
                <a:lnTo>
                  <a:pt x="475" y="222"/>
                </a:lnTo>
                <a:lnTo>
                  <a:pt x="473" y="232"/>
                </a:lnTo>
                <a:lnTo>
                  <a:pt x="472" y="233"/>
                </a:lnTo>
                <a:lnTo>
                  <a:pt x="471" y="225"/>
                </a:lnTo>
                <a:lnTo>
                  <a:pt x="467" y="222"/>
                </a:lnTo>
                <a:lnTo>
                  <a:pt x="464" y="224"/>
                </a:lnTo>
                <a:lnTo>
                  <a:pt x="462" y="233"/>
                </a:lnTo>
                <a:lnTo>
                  <a:pt x="447" y="236"/>
                </a:lnTo>
                <a:lnTo>
                  <a:pt x="444" y="242"/>
                </a:lnTo>
                <a:lnTo>
                  <a:pt x="437" y="244"/>
                </a:lnTo>
                <a:lnTo>
                  <a:pt x="423" y="244"/>
                </a:lnTo>
                <a:lnTo>
                  <a:pt x="414" y="240"/>
                </a:lnTo>
                <a:lnTo>
                  <a:pt x="409" y="247"/>
                </a:lnTo>
                <a:lnTo>
                  <a:pt x="412" y="263"/>
                </a:lnTo>
                <a:lnTo>
                  <a:pt x="412" y="272"/>
                </a:lnTo>
                <a:lnTo>
                  <a:pt x="403" y="272"/>
                </a:lnTo>
                <a:lnTo>
                  <a:pt x="389" y="267"/>
                </a:lnTo>
                <a:lnTo>
                  <a:pt x="380" y="270"/>
                </a:lnTo>
                <a:lnTo>
                  <a:pt x="364" y="271"/>
                </a:lnTo>
                <a:lnTo>
                  <a:pt x="358" y="262"/>
                </a:lnTo>
                <a:lnTo>
                  <a:pt x="324" y="256"/>
                </a:lnTo>
                <a:lnTo>
                  <a:pt x="322" y="254"/>
                </a:lnTo>
                <a:lnTo>
                  <a:pt x="321" y="247"/>
                </a:lnTo>
                <a:lnTo>
                  <a:pt x="300" y="249"/>
                </a:lnTo>
                <a:lnTo>
                  <a:pt x="288" y="246"/>
                </a:lnTo>
                <a:lnTo>
                  <a:pt x="291" y="241"/>
                </a:lnTo>
                <a:lnTo>
                  <a:pt x="295" y="224"/>
                </a:lnTo>
                <a:lnTo>
                  <a:pt x="300" y="215"/>
                </a:lnTo>
                <a:lnTo>
                  <a:pt x="300" y="209"/>
                </a:lnTo>
                <a:lnTo>
                  <a:pt x="306" y="204"/>
                </a:lnTo>
                <a:lnTo>
                  <a:pt x="309" y="205"/>
                </a:lnTo>
                <a:lnTo>
                  <a:pt x="312" y="198"/>
                </a:lnTo>
                <a:lnTo>
                  <a:pt x="315" y="203"/>
                </a:lnTo>
                <a:lnTo>
                  <a:pt x="324" y="194"/>
                </a:lnTo>
                <a:lnTo>
                  <a:pt x="319" y="191"/>
                </a:lnTo>
                <a:lnTo>
                  <a:pt x="318" y="189"/>
                </a:lnTo>
                <a:lnTo>
                  <a:pt x="319" y="187"/>
                </a:lnTo>
                <a:lnTo>
                  <a:pt x="319" y="179"/>
                </a:lnTo>
                <a:lnTo>
                  <a:pt x="318" y="172"/>
                </a:lnTo>
                <a:lnTo>
                  <a:pt x="318" y="170"/>
                </a:lnTo>
                <a:lnTo>
                  <a:pt x="321" y="173"/>
                </a:lnTo>
                <a:lnTo>
                  <a:pt x="325" y="175"/>
                </a:lnTo>
                <a:lnTo>
                  <a:pt x="325" y="168"/>
                </a:lnTo>
                <a:lnTo>
                  <a:pt x="322" y="157"/>
                </a:lnTo>
                <a:lnTo>
                  <a:pt x="326" y="152"/>
                </a:lnTo>
                <a:lnTo>
                  <a:pt x="331" y="157"/>
                </a:lnTo>
                <a:lnTo>
                  <a:pt x="337" y="156"/>
                </a:lnTo>
                <a:lnTo>
                  <a:pt x="343" y="157"/>
                </a:lnTo>
                <a:lnTo>
                  <a:pt x="356" y="140"/>
                </a:lnTo>
                <a:lnTo>
                  <a:pt x="369" y="134"/>
                </a:lnTo>
                <a:lnTo>
                  <a:pt x="371" y="135"/>
                </a:lnTo>
                <a:lnTo>
                  <a:pt x="374" y="135"/>
                </a:lnTo>
                <a:lnTo>
                  <a:pt x="377" y="134"/>
                </a:lnTo>
                <a:lnTo>
                  <a:pt x="382" y="126"/>
                </a:lnTo>
                <a:lnTo>
                  <a:pt x="380" y="118"/>
                </a:lnTo>
                <a:lnTo>
                  <a:pt x="383" y="114"/>
                </a:lnTo>
                <a:lnTo>
                  <a:pt x="386" y="99"/>
                </a:lnTo>
                <a:lnTo>
                  <a:pt x="396" y="83"/>
                </a:lnTo>
                <a:lnTo>
                  <a:pt x="398" y="75"/>
                </a:lnTo>
                <a:lnTo>
                  <a:pt x="397" y="65"/>
                </a:lnTo>
                <a:lnTo>
                  <a:pt x="389" y="61"/>
                </a:lnTo>
                <a:lnTo>
                  <a:pt x="386" y="60"/>
                </a:lnTo>
                <a:lnTo>
                  <a:pt x="378" y="57"/>
                </a:lnTo>
                <a:lnTo>
                  <a:pt x="361" y="56"/>
                </a:lnTo>
                <a:lnTo>
                  <a:pt x="356" y="58"/>
                </a:lnTo>
                <a:lnTo>
                  <a:pt x="346" y="69"/>
                </a:lnTo>
                <a:lnTo>
                  <a:pt x="346" y="78"/>
                </a:lnTo>
                <a:lnTo>
                  <a:pt x="347" y="86"/>
                </a:lnTo>
                <a:lnTo>
                  <a:pt x="347" y="91"/>
                </a:lnTo>
                <a:lnTo>
                  <a:pt x="343" y="100"/>
                </a:lnTo>
                <a:lnTo>
                  <a:pt x="339" y="104"/>
                </a:lnTo>
                <a:lnTo>
                  <a:pt x="337" y="106"/>
                </a:lnTo>
                <a:lnTo>
                  <a:pt x="332" y="108"/>
                </a:lnTo>
                <a:lnTo>
                  <a:pt x="316" y="105"/>
                </a:lnTo>
                <a:lnTo>
                  <a:pt x="315" y="83"/>
                </a:lnTo>
                <a:lnTo>
                  <a:pt x="324" y="59"/>
                </a:lnTo>
                <a:lnTo>
                  <a:pt x="328" y="41"/>
                </a:lnTo>
                <a:lnTo>
                  <a:pt x="323" y="38"/>
                </a:lnTo>
                <a:lnTo>
                  <a:pt x="324" y="36"/>
                </a:lnTo>
                <a:lnTo>
                  <a:pt x="311" y="34"/>
                </a:lnTo>
                <a:lnTo>
                  <a:pt x="306" y="31"/>
                </a:lnTo>
                <a:lnTo>
                  <a:pt x="303" y="32"/>
                </a:lnTo>
                <a:lnTo>
                  <a:pt x="300" y="54"/>
                </a:lnTo>
                <a:lnTo>
                  <a:pt x="297" y="67"/>
                </a:lnTo>
                <a:lnTo>
                  <a:pt x="297" y="70"/>
                </a:lnTo>
                <a:lnTo>
                  <a:pt x="294" y="86"/>
                </a:lnTo>
                <a:lnTo>
                  <a:pt x="287" y="89"/>
                </a:lnTo>
                <a:lnTo>
                  <a:pt x="288" y="57"/>
                </a:lnTo>
                <a:lnTo>
                  <a:pt x="286" y="50"/>
                </a:lnTo>
                <a:lnTo>
                  <a:pt x="287" y="48"/>
                </a:lnTo>
                <a:lnTo>
                  <a:pt x="291" y="48"/>
                </a:lnTo>
                <a:lnTo>
                  <a:pt x="288" y="34"/>
                </a:lnTo>
                <a:lnTo>
                  <a:pt x="301" y="28"/>
                </a:lnTo>
                <a:lnTo>
                  <a:pt x="303" y="9"/>
                </a:lnTo>
                <a:lnTo>
                  <a:pt x="266" y="0"/>
                </a:lnTo>
                <a:lnTo>
                  <a:pt x="264" y="3"/>
                </a:lnTo>
                <a:lnTo>
                  <a:pt x="265" y="37"/>
                </a:lnTo>
                <a:lnTo>
                  <a:pt x="279" y="43"/>
                </a:lnTo>
                <a:lnTo>
                  <a:pt x="278" y="54"/>
                </a:lnTo>
                <a:lnTo>
                  <a:pt x="271" y="53"/>
                </a:lnTo>
                <a:lnTo>
                  <a:pt x="232" y="52"/>
                </a:lnTo>
                <a:lnTo>
                  <a:pt x="216" y="82"/>
                </a:lnTo>
                <a:lnTo>
                  <a:pt x="208" y="109"/>
                </a:lnTo>
                <a:lnTo>
                  <a:pt x="222" y="136"/>
                </a:lnTo>
                <a:lnTo>
                  <a:pt x="236" y="145"/>
                </a:lnTo>
                <a:lnTo>
                  <a:pt x="242" y="180"/>
                </a:lnTo>
                <a:lnTo>
                  <a:pt x="235" y="190"/>
                </a:lnTo>
                <a:lnTo>
                  <a:pt x="271" y="219"/>
                </a:lnTo>
                <a:lnTo>
                  <a:pt x="266" y="237"/>
                </a:lnTo>
                <a:lnTo>
                  <a:pt x="255" y="245"/>
                </a:lnTo>
                <a:lnTo>
                  <a:pt x="234" y="246"/>
                </a:lnTo>
                <a:lnTo>
                  <a:pt x="230" y="250"/>
                </a:lnTo>
                <a:lnTo>
                  <a:pt x="229" y="257"/>
                </a:lnTo>
                <a:lnTo>
                  <a:pt x="234" y="262"/>
                </a:lnTo>
                <a:lnTo>
                  <a:pt x="230" y="271"/>
                </a:lnTo>
                <a:lnTo>
                  <a:pt x="233" y="280"/>
                </a:lnTo>
                <a:lnTo>
                  <a:pt x="227" y="300"/>
                </a:lnTo>
                <a:lnTo>
                  <a:pt x="223" y="312"/>
                </a:lnTo>
                <a:lnTo>
                  <a:pt x="224" y="326"/>
                </a:lnTo>
                <a:lnTo>
                  <a:pt x="221" y="326"/>
                </a:lnTo>
                <a:lnTo>
                  <a:pt x="209" y="315"/>
                </a:lnTo>
                <a:lnTo>
                  <a:pt x="204" y="307"/>
                </a:lnTo>
                <a:lnTo>
                  <a:pt x="197" y="306"/>
                </a:lnTo>
                <a:lnTo>
                  <a:pt x="178" y="285"/>
                </a:lnTo>
                <a:lnTo>
                  <a:pt x="170" y="287"/>
                </a:lnTo>
                <a:lnTo>
                  <a:pt x="158" y="278"/>
                </a:lnTo>
                <a:lnTo>
                  <a:pt x="151" y="272"/>
                </a:lnTo>
                <a:lnTo>
                  <a:pt x="143" y="270"/>
                </a:lnTo>
                <a:lnTo>
                  <a:pt x="135" y="270"/>
                </a:lnTo>
                <a:lnTo>
                  <a:pt x="125" y="279"/>
                </a:lnTo>
                <a:lnTo>
                  <a:pt x="113" y="284"/>
                </a:lnTo>
                <a:lnTo>
                  <a:pt x="105" y="284"/>
                </a:lnTo>
                <a:lnTo>
                  <a:pt x="99" y="282"/>
                </a:lnTo>
                <a:lnTo>
                  <a:pt x="97" y="284"/>
                </a:lnTo>
                <a:lnTo>
                  <a:pt x="92" y="284"/>
                </a:lnTo>
                <a:lnTo>
                  <a:pt x="88" y="290"/>
                </a:lnTo>
                <a:lnTo>
                  <a:pt x="80" y="303"/>
                </a:lnTo>
                <a:lnTo>
                  <a:pt x="74" y="309"/>
                </a:lnTo>
                <a:lnTo>
                  <a:pt x="70" y="319"/>
                </a:lnTo>
                <a:lnTo>
                  <a:pt x="67" y="321"/>
                </a:lnTo>
                <a:lnTo>
                  <a:pt x="65" y="321"/>
                </a:lnTo>
                <a:lnTo>
                  <a:pt x="68" y="324"/>
                </a:lnTo>
                <a:lnTo>
                  <a:pt x="69" y="327"/>
                </a:lnTo>
                <a:lnTo>
                  <a:pt x="66" y="338"/>
                </a:lnTo>
                <a:lnTo>
                  <a:pt x="59" y="339"/>
                </a:lnTo>
                <a:lnTo>
                  <a:pt x="58" y="341"/>
                </a:lnTo>
                <a:lnTo>
                  <a:pt x="53" y="345"/>
                </a:lnTo>
                <a:lnTo>
                  <a:pt x="46" y="346"/>
                </a:lnTo>
                <a:lnTo>
                  <a:pt x="44" y="346"/>
                </a:lnTo>
                <a:lnTo>
                  <a:pt x="42" y="347"/>
                </a:lnTo>
                <a:lnTo>
                  <a:pt x="40" y="346"/>
                </a:lnTo>
                <a:lnTo>
                  <a:pt x="39" y="348"/>
                </a:lnTo>
                <a:lnTo>
                  <a:pt x="37" y="347"/>
                </a:lnTo>
                <a:lnTo>
                  <a:pt x="37" y="349"/>
                </a:lnTo>
                <a:lnTo>
                  <a:pt x="34" y="347"/>
                </a:lnTo>
                <a:lnTo>
                  <a:pt x="30" y="349"/>
                </a:lnTo>
                <a:lnTo>
                  <a:pt x="25" y="348"/>
                </a:lnTo>
                <a:lnTo>
                  <a:pt x="23" y="349"/>
                </a:lnTo>
                <a:lnTo>
                  <a:pt x="21" y="349"/>
                </a:lnTo>
                <a:lnTo>
                  <a:pt x="18" y="350"/>
                </a:lnTo>
                <a:lnTo>
                  <a:pt x="17" y="349"/>
                </a:lnTo>
                <a:lnTo>
                  <a:pt x="15" y="350"/>
                </a:lnTo>
                <a:lnTo>
                  <a:pt x="11" y="352"/>
                </a:lnTo>
                <a:lnTo>
                  <a:pt x="10" y="352"/>
                </a:lnTo>
                <a:lnTo>
                  <a:pt x="8" y="355"/>
                </a:lnTo>
                <a:lnTo>
                  <a:pt x="6" y="355"/>
                </a:lnTo>
                <a:lnTo>
                  <a:pt x="5" y="358"/>
                </a:lnTo>
                <a:lnTo>
                  <a:pt x="3" y="358"/>
                </a:lnTo>
                <a:lnTo>
                  <a:pt x="3" y="362"/>
                </a:lnTo>
                <a:lnTo>
                  <a:pt x="0" y="361"/>
                </a:lnTo>
                <a:lnTo>
                  <a:pt x="0" y="362"/>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7" name="Freeform 16"/>
          <p:cNvSpPr>
            <a:spLocks/>
          </p:cNvSpPr>
          <p:nvPr/>
        </p:nvSpPr>
        <p:spPr bwMode="auto">
          <a:xfrm>
            <a:off x="4524375" y="4564063"/>
            <a:ext cx="431800" cy="588962"/>
          </a:xfrm>
          <a:custGeom>
            <a:avLst/>
            <a:gdLst/>
            <a:ahLst/>
            <a:cxnLst>
              <a:cxn ang="0">
                <a:pos x="11" y="91"/>
              </a:cxn>
              <a:cxn ang="0">
                <a:pos x="15" y="128"/>
              </a:cxn>
              <a:cxn ang="0">
                <a:pos x="11" y="150"/>
              </a:cxn>
              <a:cxn ang="0">
                <a:pos x="15" y="159"/>
              </a:cxn>
              <a:cxn ang="0">
                <a:pos x="22" y="171"/>
              </a:cxn>
              <a:cxn ang="0">
                <a:pos x="29" y="181"/>
              </a:cxn>
              <a:cxn ang="0">
                <a:pos x="32" y="189"/>
              </a:cxn>
              <a:cxn ang="0">
                <a:pos x="40" y="205"/>
              </a:cxn>
              <a:cxn ang="0">
                <a:pos x="40" y="215"/>
              </a:cxn>
              <a:cxn ang="0">
                <a:pos x="58" y="226"/>
              </a:cxn>
              <a:cxn ang="0">
                <a:pos x="63" y="230"/>
              </a:cxn>
              <a:cxn ang="0">
                <a:pos x="70" y="233"/>
              </a:cxn>
              <a:cxn ang="0">
                <a:pos x="72" y="233"/>
              </a:cxn>
              <a:cxn ang="0">
                <a:pos x="78" y="243"/>
              </a:cxn>
              <a:cxn ang="0">
                <a:pos x="74" y="250"/>
              </a:cxn>
              <a:cxn ang="0">
                <a:pos x="68" y="261"/>
              </a:cxn>
              <a:cxn ang="0">
                <a:pos x="72" y="279"/>
              </a:cxn>
              <a:cxn ang="0">
                <a:pos x="73" y="283"/>
              </a:cxn>
              <a:cxn ang="0">
                <a:pos x="71" y="290"/>
              </a:cxn>
              <a:cxn ang="0">
                <a:pos x="69" y="295"/>
              </a:cxn>
              <a:cxn ang="0">
                <a:pos x="64" y="311"/>
              </a:cxn>
              <a:cxn ang="0">
                <a:pos x="61" y="310"/>
              </a:cxn>
              <a:cxn ang="0">
                <a:pos x="55" y="314"/>
              </a:cxn>
              <a:cxn ang="0">
                <a:pos x="52" y="320"/>
              </a:cxn>
              <a:cxn ang="0">
                <a:pos x="39" y="333"/>
              </a:cxn>
              <a:cxn ang="0">
                <a:pos x="35" y="337"/>
              </a:cxn>
              <a:cxn ang="0">
                <a:pos x="26" y="344"/>
              </a:cxn>
              <a:cxn ang="0">
                <a:pos x="23" y="351"/>
              </a:cxn>
              <a:cxn ang="0">
                <a:pos x="31" y="352"/>
              </a:cxn>
              <a:cxn ang="0">
                <a:pos x="36" y="353"/>
              </a:cxn>
              <a:cxn ang="0">
                <a:pos x="49" y="352"/>
              </a:cxn>
              <a:cxn ang="0">
                <a:pos x="58" y="366"/>
              </a:cxn>
              <a:cxn ang="0">
                <a:pos x="62" y="369"/>
              </a:cxn>
              <a:cxn ang="0">
                <a:pos x="71" y="357"/>
              </a:cxn>
              <a:cxn ang="0">
                <a:pos x="89" y="332"/>
              </a:cxn>
              <a:cxn ang="0">
                <a:pos x="102" y="332"/>
              </a:cxn>
              <a:cxn ang="0">
                <a:pos x="122" y="327"/>
              </a:cxn>
              <a:cxn ang="0">
                <a:pos x="148" y="320"/>
              </a:cxn>
              <a:cxn ang="0">
                <a:pos x="175" y="333"/>
              </a:cxn>
              <a:cxn ang="0">
                <a:pos x="206" y="363"/>
              </a:cxn>
              <a:cxn ang="0">
                <a:pos x="220" y="360"/>
              </a:cxn>
              <a:cxn ang="0">
                <a:pos x="227" y="319"/>
              </a:cxn>
              <a:cxn ang="0">
                <a:pos x="227" y="298"/>
              </a:cxn>
              <a:cxn ang="0">
                <a:pos x="263" y="285"/>
              </a:cxn>
              <a:cxn ang="0">
                <a:pos x="239" y="228"/>
              </a:cxn>
              <a:cxn ang="0">
                <a:pos x="205" y="157"/>
              </a:cxn>
              <a:cxn ang="0">
                <a:pos x="202" y="94"/>
              </a:cxn>
              <a:cxn ang="0">
                <a:pos x="186" y="95"/>
              </a:cxn>
              <a:cxn ang="0">
                <a:pos x="164" y="82"/>
              </a:cxn>
              <a:cxn ang="0">
                <a:pos x="145" y="55"/>
              </a:cxn>
              <a:cxn ang="0">
                <a:pos x="118" y="67"/>
              </a:cxn>
              <a:cxn ang="0">
                <a:pos x="99" y="65"/>
              </a:cxn>
              <a:cxn ang="0">
                <a:pos x="110" y="47"/>
              </a:cxn>
              <a:cxn ang="0">
                <a:pos x="98" y="14"/>
              </a:cxn>
              <a:cxn ang="0">
                <a:pos x="40" y="0"/>
              </a:cxn>
              <a:cxn ang="0">
                <a:pos x="27" y="12"/>
              </a:cxn>
              <a:cxn ang="0">
                <a:pos x="27" y="52"/>
              </a:cxn>
              <a:cxn ang="0">
                <a:pos x="32" y="66"/>
              </a:cxn>
              <a:cxn ang="0">
                <a:pos x="19" y="73"/>
              </a:cxn>
              <a:cxn ang="0">
                <a:pos x="16" y="70"/>
              </a:cxn>
              <a:cxn ang="0">
                <a:pos x="5" y="65"/>
              </a:cxn>
              <a:cxn ang="0">
                <a:pos x="0" y="65"/>
              </a:cxn>
            </a:cxnLst>
            <a:rect l="0" t="0" r="r" b="b"/>
            <a:pathLst>
              <a:path w="269" h="375">
                <a:moveTo>
                  <a:pt x="0" y="65"/>
                </a:moveTo>
                <a:lnTo>
                  <a:pt x="3" y="73"/>
                </a:lnTo>
                <a:lnTo>
                  <a:pt x="11" y="91"/>
                </a:lnTo>
                <a:lnTo>
                  <a:pt x="15" y="119"/>
                </a:lnTo>
                <a:lnTo>
                  <a:pt x="14" y="122"/>
                </a:lnTo>
                <a:lnTo>
                  <a:pt x="15" y="128"/>
                </a:lnTo>
                <a:lnTo>
                  <a:pt x="14" y="134"/>
                </a:lnTo>
                <a:lnTo>
                  <a:pt x="12" y="137"/>
                </a:lnTo>
                <a:lnTo>
                  <a:pt x="11" y="150"/>
                </a:lnTo>
                <a:lnTo>
                  <a:pt x="13" y="155"/>
                </a:lnTo>
                <a:lnTo>
                  <a:pt x="15" y="156"/>
                </a:lnTo>
                <a:lnTo>
                  <a:pt x="15" y="159"/>
                </a:lnTo>
                <a:lnTo>
                  <a:pt x="18" y="163"/>
                </a:lnTo>
                <a:lnTo>
                  <a:pt x="21" y="169"/>
                </a:lnTo>
                <a:lnTo>
                  <a:pt x="22" y="171"/>
                </a:lnTo>
                <a:lnTo>
                  <a:pt x="26" y="180"/>
                </a:lnTo>
                <a:lnTo>
                  <a:pt x="28" y="181"/>
                </a:lnTo>
                <a:lnTo>
                  <a:pt x="29" y="181"/>
                </a:lnTo>
                <a:lnTo>
                  <a:pt x="28" y="182"/>
                </a:lnTo>
                <a:lnTo>
                  <a:pt x="31" y="187"/>
                </a:lnTo>
                <a:lnTo>
                  <a:pt x="32" y="189"/>
                </a:lnTo>
                <a:lnTo>
                  <a:pt x="33" y="190"/>
                </a:lnTo>
                <a:lnTo>
                  <a:pt x="34" y="193"/>
                </a:lnTo>
                <a:lnTo>
                  <a:pt x="40" y="205"/>
                </a:lnTo>
                <a:lnTo>
                  <a:pt x="40" y="210"/>
                </a:lnTo>
                <a:lnTo>
                  <a:pt x="40" y="213"/>
                </a:lnTo>
                <a:lnTo>
                  <a:pt x="40" y="215"/>
                </a:lnTo>
                <a:lnTo>
                  <a:pt x="46" y="219"/>
                </a:lnTo>
                <a:lnTo>
                  <a:pt x="49" y="221"/>
                </a:lnTo>
                <a:lnTo>
                  <a:pt x="58" y="226"/>
                </a:lnTo>
                <a:lnTo>
                  <a:pt x="61" y="230"/>
                </a:lnTo>
                <a:lnTo>
                  <a:pt x="61" y="229"/>
                </a:lnTo>
                <a:lnTo>
                  <a:pt x="63" y="230"/>
                </a:lnTo>
                <a:lnTo>
                  <a:pt x="65" y="232"/>
                </a:lnTo>
                <a:lnTo>
                  <a:pt x="67" y="233"/>
                </a:lnTo>
                <a:lnTo>
                  <a:pt x="70" y="233"/>
                </a:lnTo>
                <a:lnTo>
                  <a:pt x="69" y="232"/>
                </a:lnTo>
                <a:lnTo>
                  <a:pt x="70" y="231"/>
                </a:lnTo>
                <a:lnTo>
                  <a:pt x="72" y="233"/>
                </a:lnTo>
                <a:lnTo>
                  <a:pt x="77" y="239"/>
                </a:lnTo>
                <a:lnTo>
                  <a:pt x="76" y="240"/>
                </a:lnTo>
                <a:lnTo>
                  <a:pt x="78" y="243"/>
                </a:lnTo>
                <a:lnTo>
                  <a:pt x="77" y="245"/>
                </a:lnTo>
                <a:lnTo>
                  <a:pt x="75" y="249"/>
                </a:lnTo>
                <a:lnTo>
                  <a:pt x="74" y="250"/>
                </a:lnTo>
                <a:lnTo>
                  <a:pt x="70" y="258"/>
                </a:lnTo>
                <a:lnTo>
                  <a:pt x="70" y="261"/>
                </a:lnTo>
                <a:lnTo>
                  <a:pt x="68" y="261"/>
                </a:lnTo>
                <a:lnTo>
                  <a:pt x="72" y="267"/>
                </a:lnTo>
                <a:lnTo>
                  <a:pt x="73" y="274"/>
                </a:lnTo>
                <a:lnTo>
                  <a:pt x="72" y="279"/>
                </a:lnTo>
                <a:lnTo>
                  <a:pt x="73" y="280"/>
                </a:lnTo>
                <a:lnTo>
                  <a:pt x="72" y="282"/>
                </a:lnTo>
                <a:lnTo>
                  <a:pt x="73" y="283"/>
                </a:lnTo>
                <a:lnTo>
                  <a:pt x="71" y="286"/>
                </a:lnTo>
                <a:lnTo>
                  <a:pt x="70" y="290"/>
                </a:lnTo>
                <a:lnTo>
                  <a:pt x="71" y="290"/>
                </a:lnTo>
                <a:lnTo>
                  <a:pt x="71" y="292"/>
                </a:lnTo>
                <a:lnTo>
                  <a:pt x="69" y="293"/>
                </a:lnTo>
                <a:lnTo>
                  <a:pt x="69" y="295"/>
                </a:lnTo>
                <a:lnTo>
                  <a:pt x="71" y="299"/>
                </a:lnTo>
                <a:lnTo>
                  <a:pt x="68" y="306"/>
                </a:lnTo>
                <a:lnTo>
                  <a:pt x="64" y="311"/>
                </a:lnTo>
                <a:lnTo>
                  <a:pt x="63" y="311"/>
                </a:lnTo>
                <a:lnTo>
                  <a:pt x="61" y="311"/>
                </a:lnTo>
                <a:lnTo>
                  <a:pt x="61" y="310"/>
                </a:lnTo>
                <a:lnTo>
                  <a:pt x="58" y="310"/>
                </a:lnTo>
                <a:lnTo>
                  <a:pt x="57" y="314"/>
                </a:lnTo>
                <a:lnTo>
                  <a:pt x="55" y="314"/>
                </a:lnTo>
                <a:lnTo>
                  <a:pt x="54" y="317"/>
                </a:lnTo>
                <a:lnTo>
                  <a:pt x="52" y="318"/>
                </a:lnTo>
                <a:lnTo>
                  <a:pt x="52" y="320"/>
                </a:lnTo>
                <a:lnTo>
                  <a:pt x="46" y="324"/>
                </a:lnTo>
                <a:lnTo>
                  <a:pt x="45" y="324"/>
                </a:lnTo>
                <a:lnTo>
                  <a:pt x="39" y="333"/>
                </a:lnTo>
                <a:lnTo>
                  <a:pt x="37" y="332"/>
                </a:lnTo>
                <a:lnTo>
                  <a:pt x="34" y="336"/>
                </a:lnTo>
                <a:lnTo>
                  <a:pt x="35" y="337"/>
                </a:lnTo>
                <a:lnTo>
                  <a:pt x="29" y="345"/>
                </a:lnTo>
                <a:lnTo>
                  <a:pt x="27" y="347"/>
                </a:lnTo>
                <a:lnTo>
                  <a:pt x="26" y="344"/>
                </a:lnTo>
                <a:lnTo>
                  <a:pt x="24" y="346"/>
                </a:lnTo>
                <a:lnTo>
                  <a:pt x="22" y="348"/>
                </a:lnTo>
                <a:lnTo>
                  <a:pt x="23" y="351"/>
                </a:lnTo>
                <a:lnTo>
                  <a:pt x="25" y="349"/>
                </a:lnTo>
                <a:lnTo>
                  <a:pt x="27" y="348"/>
                </a:lnTo>
                <a:lnTo>
                  <a:pt x="31" y="352"/>
                </a:lnTo>
                <a:lnTo>
                  <a:pt x="33" y="352"/>
                </a:lnTo>
                <a:lnTo>
                  <a:pt x="35" y="353"/>
                </a:lnTo>
                <a:lnTo>
                  <a:pt x="36" y="353"/>
                </a:lnTo>
                <a:lnTo>
                  <a:pt x="41" y="355"/>
                </a:lnTo>
                <a:lnTo>
                  <a:pt x="43" y="355"/>
                </a:lnTo>
                <a:lnTo>
                  <a:pt x="49" y="352"/>
                </a:lnTo>
                <a:lnTo>
                  <a:pt x="52" y="353"/>
                </a:lnTo>
                <a:lnTo>
                  <a:pt x="55" y="357"/>
                </a:lnTo>
                <a:lnTo>
                  <a:pt x="58" y="366"/>
                </a:lnTo>
                <a:lnTo>
                  <a:pt x="60" y="365"/>
                </a:lnTo>
                <a:lnTo>
                  <a:pt x="60" y="367"/>
                </a:lnTo>
                <a:lnTo>
                  <a:pt x="62" y="369"/>
                </a:lnTo>
                <a:lnTo>
                  <a:pt x="64" y="369"/>
                </a:lnTo>
                <a:lnTo>
                  <a:pt x="67" y="367"/>
                </a:lnTo>
                <a:lnTo>
                  <a:pt x="71" y="357"/>
                </a:lnTo>
                <a:lnTo>
                  <a:pt x="77" y="351"/>
                </a:lnTo>
                <a:lnTo>
                  <a:pt x="85" y="338"/>
                </a:lnTo>
                <a:lnTo>
                  <a:pt x="89" y="332"/>
                </a:lnTo>
                <a:lnTo>
                  <a:pt x="94" y="332"/>
                </a:lnTo>
                <a:lnTo>
                  <a:pt x="96" y="330"/>
                </a:lnTo>
                <a:lnTo>
                  <a:pt x="102" y="332"/>
                </a:lnTo>
                <a:lnTo>
                  <a:pt x="104" y="332"/>
                </a:lnTo>
                <a:lnTo>
                  <a:pt x="110" y="332"/>
                </a:lnTo>
                <a:lnTo>
                  <a:pt x="122" y="327"/>
                </a:lnTo>
                <a:lnTo>
                  <a:pt x="132" y="318"/>
                </a:lnTo>
                <a:lnTo>
                  <a:pt x="140" y="318"/>
                </a:lnTo>
                <a:lnTo>
                  <a:pt x="148" y="320"/>
                </a:lnTo>
                <a:lnTo>
                  <a:pt x="155" y="326"/>
                </a:lnTo>
                <a:lnTo>
                  <a:pt x="167" y="335"/>
                </a:lnTo>
                <a:lnTo>
                  <a:pt x="175" y="333"/>
                </a:lnTo>
                <a:lnTo>
                  <a:pt x="194" y="354"/>
                </a:lnTo>
                <a:lnTo>
                  <a:pt x="201" y="355"/>
                </a:lnTo>
                <a:lnTo>
                  <a:pt x="206" y="363"/>
                </a:lnTo>
                <a:lnTo>
                  <a:pt x="218" y="374"/>
                </a:lnTo>
                <a:lnTo>
                  <a:pt x="221" y="374"/>
                </a:lnTo>
                <a:lnTo>
                  <a:pt x="220" y="360"/>
                </a:lnTo>
                <a:lnTo>
                  <a:pt x="224" y="348"/>
                </a:lnTo>
                <a:lnTo>
                  <a:pt x="230" y="328"/>
                </a:lnTo>
                <a:lnTo>
                  <a:pt x="227" y="319"/>
                </a:lnTo>
                <a:lnTo>
                  <a:pt x="231" y="310"/>
                </a:lnTo>
                <a:lnTo>
                  <a:pt x="226" y="305"/>
                </a:lnTo>
                <a:lnTo>
                  <a:pt x="227" y="298"/>
                </a:lnTo>
                <a:lnTo>
                  <a:pt x="231" y="294"/>
                </a:lnTo>
                <a:lnTo>
                  <a:pt x="252" y="293"/>
                </a:lnTo>
                <a:lnTo>
                  <a:pt x="263" y="285"/>
                </a:lnTo>
                <a:lnTo>
                  <a:pt x="268" y="267"/>
                </a:lnTo>
                <a:lnTo>
                  <a:pt x="232" y="238"/>
                </a:lnTo>
                <a:lnTo>
                  <a:pt x="239" y="228"/>
                </a:lnTo>
                <a:lnTo>
                  <a:pt x="233" y="193"/>
                </a:lnTo>
                <a:lnTo>
                  <a:pt x="219" y="184"/>
                </a:lnTo>
                <a:lnTo>
                  <a:pt x="205" y="157"/>
                </a:lnTo>
                <a:lnTo>
                  <a:pt x="213" y="130"/>
                </a:lnTo>
                <a:lnTo>
                  <a:pt x="206" y="93"/>
                </a:lnTo>
                <a:lnTo>
                  <a:pt x="202" y="94"/>
                </a:lnTo>
                <a:lnTo>
                  <a:pt x="199" y="94"/>
                </a:lnTo>
                <a:lnTo>
                  <a:pt x="198" y="94"/>
                </a:lnTo>
                <a:lnTo>
                  <a:pt x="186" y="95"/>
                </a:lnTo>
                <a:lnTo>
                  <a:pt x="176" y="91"/>
                </a:lnTo>
                <a:lnTo>
                  <a:pt x="169" y="88"/>
                </a:lnTo>
                <a:lnTo>
                  <a:pt x="164" y="82"/>
                </a:lnTo>
                <a:lnTo>
                  <a:pt x="161" y="64"/>
                </a:lnTo>
                <a:lnTo>
                  <a:pt x="154" y="57"/>
                </a:lnTo>
                <a:lnTo>
                  <a:pt x="145" y="55"/>
                </a:lnTo>
                <a:lnTo>
                  <a:pt x="134" y="57"/>
                </a:lnTo>
                <a:lnTo>
                  <a:pt x="123" y="63"/>
                </a:lnTo>
                <a:lnTo>
                  <a:pt x="118" y="67"/>
                </a:lnTo>
                <a:lnTo>
                  <a:pt x="113" y="68"/>
                </a:lnTo>
                <a:lnTo>
                  <a:pt x="103" y="67"/>
                </a:lnTo>
                <a:lnTo>
                  <a:pt x="99" y="65"/>
                </a:lnTo>
                <a:lnTo>
                  <a:pt x="99" y="60"/>
                </a:lnTo>
                <a:lnTo>
                  <a:pt x="102" y="55"/>
                </a:lnTo>
                <a:lnTo>
                  <a:pt x="110" y="47"/>
                </a:lnTo>
                <a:lnTo>
                  <a:pt x="99" y="23"/>
                </a:lnTo>
                <a:lnTo>
                  <a:pt x="97" y="20"/>
                </a:lnTo>
                <a:lnTo>
                  <a:pt x="98" y="14"/>
                </a:lnTo>
                <a:lnTo>
                  <a:pt x="49" y="5"/>
                </a:lnTo>
                <a:lnTo>
                  <a:pt x="47" y="2"/>
                </a:lnTo>
                <a:lnTo>
                  <a:pt x="40" y="0"/>
                </a:lnTo>
                <a:lnTo>
                  <a:pt x="31" y="4"/>
                </a:lnTo>
                <a:lnTo>
                  <a:pt x="27" y="7"/>
                </a:lnTo>
                <a:lnTo>
                  <a:pt x="27" y="12"/>
                </a:lnTo>
                <a:lnTo>
                  <a:pt x="29" y="17"/>
                </a:lnTo>
                <a:lnTo>
                  <a:pt x="31" y="18"/>
                </a:lnTo>
                <a:lnTo>
                  <a:pt x="27" y="52"/>
                </a:lnTo>
                <a:lnTo>
                  <a:pt x="28" y="57"/>
                </a:lnTo>
                <a:lnTo>
                  <a:pt x="28" y="59"/>
                </a:lnTo>
                <a:lnTo>
                  <a:pt x="32" y="66"/>
                </a:lnTo>
                <a:lnTo>
                  <a:pt x="34" y="73"/>
                </a:lnTo>
                <a:lnTo>
                  <a:pt x="31" y="74"/>
                </a:lnTo>
                <a:lnTo>
                  <a:pt x="19" y="73"/>
                </a:lnTo>
                <a:lnTo>
                  <a:pt x="17" y="75"/>
                </a:lnTo>
                <a:lnTo>
                  <a:pt x="15" y="73"/>
                </a:lnTo>
                <a:lnTo>
                  <a:pt x="16" y="70"/>
                </a:lnTo>
                <a:lnTo>
                  <a:pt x="12" y="68"/>
                </a:lnTo>
                <a:lnTo>
                  <a:pt x="10" y="66"/>
                </a:lnTo>
                <a:lnTo>
                  <a:pt x="5" y="65"/>
                </a:lnTo>
                <a:lnTo>
                  <a:pt x="3" y="63"/>
                </a:lnTo>
                <a:lnTo>
                  <a:pt x="0" y="63"/>
                </a:lnTo>
                <a:lnTo>
                  <a:pt x="0" y="65"/>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8" name="Freeform 17"/>
          <p:cNvSpPr>
            <a:spLocks/>
          </p:cNvSpPr>
          <p:nvPr/>
        </p:nvSpPr>
        <p:spPr bwMode="auto">
          <a:xfrm>
            <a:off x="5435600" y="4875213"/>
            <a:ext cx="538163" cy="503237"/>
          </a:xfrm>
          <a:custGeom>
            <a:avLst/>
            <a:gdLst/>
            <a:ahLst/>
            <a:cxnLst>
              <a:cxn ang="0">
                <a:pos x="18" y="204"/>
              </a:cxn>
              <a:cxn ang="0">
                <a:pos x="17" y="185"/>
              </a:cxn>
              <a:cxn ang="0">
                <a:pos x="5" y="160"/>
              </a:cxn>
              <a:cxn ang="0">
                <a:pos x="25" y="128"/>
              </a:cxn>
              <a:cxn ang="0">
                <a:pos x="43" y="107"/>
              </a:cxn>
              <a:cxn ang="0">
                <a:pos x="48" y="90"/>
              </a:cxn>
              <a:cxn ang="0">
                <a:pos x="61" y="86"/>
              </a:cxn>
              <a:cxn ang="0">
                <a:pos x="71" y="55"/>
              </a:cxn>
              <a:cxn ang="0">
                <a:pos x="71" y="33"/>
              </a:cxn>
              <a:cxn ang="0">
                <a:pos x="81" y="20"/>
              </a:cxn>
              <a:cxn ang="0">
                <a:pos x="90" y="0"/>
              </a:cxn>
              <a:cxn ang="0">
                <a:pos x="104" y="5"/>
              </a:cxn>
              <a:cxn ang="0">
                <a:pos x="130" y="18"/>
              </a:cxn>
              <a:cxn ang="0">
                <a:pos x="161" y="34"/>
              </a:cxn>
              <a:cxn ang="0">
                <a:pos x="185" y="49"/>
              </a:cxn>
              <a:cxn ang="0">
                <a:pos x="202" y="58"/>
              </a:cxn>
              <a:cxn ang="0">
                <a:pos x="216" y="43"/>
              </a:cxn>
              <a:cxn ang="0">
                <a:pos x="243" y="35"/>
              </a:cxn>
              <a:cxn ang="0">
                <a:pos x="260" y="36"/>
              </a:cxn>
              <a:cxn ang="0">
                <a:pos x="293" y="59"/>
              </a:cxn>
              <a:cxn ang="0">
                <a:pos x="317" y="62"/>
              </a:cxn>
              <a:cxn ang="0">
                <a:pos x="323" y="75"/>
              </a:cxn>
              <a:cxn ang="0">
                <a:pos x="335" y="89"/>
              </a:cxn>
              <a:cxn ang="0">
                <a:pos x="324" y="107"/>
              </a:cxn>
              <a:cxn ang="0">
                <a:pos x="303" y="105"/>
              </a:cxn>
              <a:cxn ang="0">
                <a:pos x="292" y="108"/>
              </a:cxn>
              <a:cxn ang="0">
                <a:pos x="283" y="138"/>
              </a:cxn>
              <a:cxn ang="0">
                <a:pos x="274" y="145"/>
              </a:cxn>
              <a:cxn ang="0">
                <a:pos x="262" y="138"/>
              </a:cxn>
              <a:cxn ang="0">
                <a:pos x="250" y="137"/>
              </a:cxn>
              <a:cxn ang="0">
                <a:pos x="243" y="151"/>
              </a:cxn>
              <a:cxn ang="0">
                <a:pos x="227" y="147"/>
              </a:cxn>
              <a:cxn ang="0">
                <a:pos x="219" y="157"/>
              </a:cxn>
              <a:cxn ang="0">
                <a:pos x="216" y="186"/>
              </a:cxn>
              <a:cxn ang="0">
                <a:pos x="228" y="229"/>
              </a:cxn>
              <a:cxn ang="0">
                <a:pos x="239" y="244"/>
              </a:cxn>
              <a:cxn ang="0">
                <a:pos x="262" y="265"/>
              </a:cxn>
              <a:cxn ang="0">
                <a:pos x="265" y="282"/>
              </a:cxn>
              <a:cxn ang="0">
                <a:pos x="262" y="290"/>
              </a:cxn>
              <a:cxn ang="0">
                <a:pos x="249" y="309"/>
              </a:cxn>
              <a:cxn ang="0">
                <a:pos x="229" y="316"/>
              </a:cxn>
              <a:cxn ang="0">
                <a:pos x="219" y="316"/>
              </a:cxn>
              <a:cxn ang="0">
                <a:pos x="199" y="315"/>
              </a:cxn>
              <a:cxn ang="0">
                <a:pos x="184" y="312"/>
              </a:cxn>
              <a:cxn ang="0">
                <a:pos x="171" y="315"/>
              </a:cxn>
              <a:cxn ang="0">
                <a:pos x="176" y="308"/>
              </a:cxn>
              <a:cxn ang="0">
                <a:pos x="173" y="291"/>
              </a:cxn>
              <a:cxn ang="0">
                <a:pos x="152" y="291"/>
              </a:cxn>
              <a:cxn ang="0">
                <a:pos x="137" y="296"/>
              </a:cxn>
              <a:cxn ang="0">
                <a:pos x="125" y="298"/>
              </a:cxn>
              <a:cxn ang="0">
                <a:pos x="119" y="294"/>
              </a:cxn>
              <a:cxn ang="0">
                <a:pos x="112" y="296"/>
              </a:cxn>
              <a:cxn ang="0">
                <a:pos x="99" y="247"/>
              </a:cxn>
              <a:cxn ang="0">
                <a:pos x="90" y="247"/>
              </a:cxn>
              <a:cxn ang="0">
                <a:pos x="78" y="245"/>
              </a:cxn>
              <a:cxn ang="0">
                <a:pos x="69" y="253"/>
              </a:cxn>
              <a:cxn ang="0">
                <a:pos x="58" y="262"/>
              </a:cxn>
              <a:cxn ang="0">
                <a:pos x="44" y="257"/>
              </a:cxn>
              <a:cxn ang="0">
                <a:pos x="29" y="247"/>
              </a:cxn>
              <a:cxn ang="0">
                <a:pos x="28" y="231"/>
              </a:cxn>
              <a:cxn ang="0">
                <a:pos x="14" y="232"/>
              </a:cxn>
              <a:cxn ang="0">
                <a:pos x="0" y="226"/>
              </a:cxn>
            </a:cxnLst>
            <a:rect l="0" t="0" r="r" b="b"/>
            <a:pathLst>
              <a:path w="336" h="318">
                <a:moveTo>
                  <a:pt x="0" y="226"/>
                </a:moveTo>
                <a:lnTo>
                  <a:pt x="5" y="225"/>
                </a:lnTo>
                <a:lnTo>
                  <a:pt x="18" y="204"/>
                </a:lnTo>
                <a:lnTo>
                  <a:pt x="23" y="198"/>
                </a:lnTo>
                <a:lnTo>
                  <a:pt x="23" y="185"/>
                </a:lnTo>
                <a:lnTo>
                  <a:pt x="17" y="185"/>
                </a:lnTo>
                <a:lnTo>
                  <a:pt x="11" y="178"/>
                </a:lnTo>
                <a:lnTo>
                  <a:pt x="3" y="165"/>
                </a:lnTo>
                <a:lnTo>
                  <a:pt x="5" y="160"/>
                </a:lnTo>
                <a:lnTo>
                  <a:pt x="11" y="154"/>
                </a:lnTo>
                <a:lnTo>
                  <a:pt x="25" y="134"/>
                </a:lnTo>
                <a:lnTo>
                  <a:pt x="25" y="128"/>
                </a:lnTo>
                <a:lnTo>
                  <a:pt x="29" y="126"/>
                </a:lnTo>
                <a:lnTo>
                  <a:pt x="37" y="117"/>
                </a:lnTo>
                <a:lnTo>
                  <a:pt x="43" y="107"/>
                </a:lnTo>
                <a:lnTo>
                  <a:pt x="44" y="102"/>
                </a:lnTo>
                <a:lnTo>
                  <a:pt x="49" y="99"/>
                </a:lnTo>
                <a:lnTo>
                  <a:pt x="48" y="90"/>
                </a:lnTo>
                <a:lnTo>
                  <a:pt x="54" y="86"/>
                </a:lnTo>
                <a:lnTo>
                  <a:pt x="60" y="89"/>
                </a:lnTo>
                <a:lnTo>
                  <a:pt x="61" y="86"/>
                </a:lnTo>
                <a:lnTo>
                  <a:pt x="68" y="85"/>
                </a:lnTo>
                <a:lnTo>
                  <a:pt x="81" y="67"/>
                </a:lnTo>
                <a:lnTo>
                  <a:pt x="71" y="55"/>
                </a:lnTo>
                <a:lnTo>
                  <a:pt x="66" y="46"/>
                </a:lnTo>
                <a:lnTo>
                  <a:pt x="68" y="39"/>
                </a:lnTo>
                <a:lnTo>
                  <a:pt x="71" y="33"/>
                </a:lnTo>
                <a:lnTo>
                  <a:pt x="76" y="27"/>
                </a:lnTo>
                <a:lnTo>
                  <a:pt x="81" y="22"/>
                </a:lnTo>
                <a:lnTo>
                  <a:pt x="81" y="20"/>
                </a:lnTo>
                <a:lnTo>
                  <a:pt x="74" y="14"/>
                </a:lnTo>
                <a:lnTo>
                  <a:pt x="75" y="12"/>
                </a:lnTo>
                <a:lnTo>
                  <a:pt x="90" y="0"/>
                </a:lnTo>
                <a:lnTo>
                  <a:pt x="93" y="4"/>
                </a:lnTo>
                <a:lnTo>
                  <a:pt x="99" y="4"/>
                </a:lnTo>
                <a:lnTo>
                  <a:pt x="104" y="5"/>
                </a:lnTo>
                <a:lnTo>
                  <a:pt x="110" y="8"/>
                </a:lnTo>
                <a:lnTo>
                  <a:pt x="114" y="17"/>
                </a:lnTo>
                <a:lnTo>
                  <a:pt x="130" y="18"/>
                </a:lnTo>
                <a:lnTo>
                  <a:pt x="142" y="20"/>
                </a:lnTo>
                <a:lnTo>
                  <a:pt x="150" y="18"/>
                </a:lnTo>
                <a:lnTo>
                  <a:pt x="161" y="34"/>
                </a:lnTo>
                <a:lnTo>
                  <a:pt x="171" y="42"/>
                </a:lnTo>
                <a:lnTo>
                  <a:pt x="174" y="42"/>
                </a:lnTo>
                <a:lnTo>
                  <a:pt x="185" y="49"/>
                </a:lnTo>
                <a:lnTo>
                  <a:pt x="189" y="54"/>
                </a:lnTo>
                <a:lnTo>
                  <a:pt x="194" y="57"/>
                </a:lnTo>
                <a:lnTo>
                  <a:pt x="202" y="58"/>
                </a:lnTo>
                <a:lnTo>
                  <a:pt x="212" y="57"/>
                </a:lnTo>
                <a:lnTo>
                  <a:pt x="215" y="52"/>
                </a:lnTo>
                <a:lnTo>
                  <a:pt x="216" y="43"/>
                </a:lnTo>
                <a:lnTo>
                  <a:pt x="222" y="38"/>
                </a:lnTo>
                <a:lnTo>
                  <a:pt x="237" y="33"/>
                </a:lnTo>
                <a:lnTo>
                  <a:pt x="243" y="35"/>
                </a:lnTo>
                <a:lnTo>
                  <a:pt x="249" y="36"/>
                </a:lnTo>
                <a:lnTo>
                  <a:pt x="256" y="35"/>
                </a:lnTo>
                <a:lnTo>
                  <a:pt x="260" y="36"/>
                </a:lnTo>
                <a:lnTo>
                  <a:pt x="265" y="41"/>
                </a:lnTo>
                <a:lnTo>
                  <a:pt x="270" y="44"/>
                </a:lnTo>
                <a:lnTo>
                  <a:pt x="293" y="59"/>
                </a:lnTo>
                <a:lnTo>
                  <a:pt x="298" y="60"/>
                </a:lnTo>
                <a:lnTo>
                  <a:pt x="310" y="62"/>
                </a:lnTo>
                <a:lnTo>
                  <a:pt x="317" y="62"/>
                </a:lnTo>
                <a:lnTo>
                  <a:pt x="320" y="64"/>
                </a:lnTo>
                <a:lnTo>
                  <a:pt x="320" y="73"/>
                </a:lnTo>
                <a:lnTo>
                  <a:pt x="323" y="75"/>
                </a:lnTo>
                <a:lnTo>
                  <a:pt x="323" y="85"/>
                </a:lnTo>
                <a:lnTo>
                  <a:pt x="326" y="89"/>
                </a:lnTo>
                <a:lnTo>
                  <a:pt x="335" y="89"/>
                </a:lnTo>
                <a:lnTo>
                  <a:pt x="335" y="98"/>
                </a:lnTo>
                <a:lnTo>
                  <a:pt x="326" y="103"/>
                </a:lnTo>
                <a:lnTo>
                  <a:pt x="324" y="107"/>
                </a:lnTo>
                <a:lnTo>
                  <a:pt x="315" y="111"/>
                </a:lnTo>
                <a:lnTo>
                  <a:pt x="309" y="107"/>
                </a:lnTo>
                <a:lnTo>
                  <a:pt x="303" y="105"/>
                </a:lnTo>
                <a:lnTo>
                  <a:pt x="302" y="101"/>
                </a:lnTo>
                <a:lnTo>
                  <a:pt x="293" y="103"/>
                </a:lnTo>
                <a:lnTo>
                  <a:pt x="292" y="108"/>
                </a:lnTo>
                <a:lnTo>
                  <a:pt x="284" y="125"/>
                </a:lnTo>
                <a:lnTo>
                  <a:pt x="283" y="132"/>
                </a:lnTo>
                <a:lnTo>
                  <a:pt x="283" y="138"/>
                </a:lnTo>
                <a:lnTo>
                  <a:pt x="280" y="142"/>
                </a:lnTo>
                <a:lnTo>
                  <a:pt x="276" y="145"/>
                </a:lnTo>
                <a:lnTo>
                  <a:pt x="274" y="145"/>
                </a:lnTo>
                <a:lnTo>
                  <a:pt x="271" y="141"/>
                </a:lnTo>
                <a:lnTo>
                  <a:pt x="268" y="141"/>
                </a:lnTo>
                <a:lnTo>
                  <a:pt x="262" y="138"/>
                </a:lnTo>
                <a:lnTo>
                  <a:pt x="254" y="135"/>
                </a:lnTo>
                <a:lnTo>
                  <a:pt x="253" y="135"/>
                </a:lnTo>
                <a:lnTo>
                  <a:pt x="250" y="137"/>
                </a:lnTo>
                <a:lnTo>
                  <a:pt x="248" y="148"/>
                </a:lnTo>
                <a:lnTo>
                  <a:pt x="246" y="150"/>
                </a:lnTo>
                <a:lnTo>
                  <a:pt x="243" y="151"/>
                </a:lnTo>
                <a:lnTo>
                  <a:pt x="235" y="151"/>
                </a:lnTo>
                <a:lnTo>
                  <a:pt x="231" y="147"/>
                </a:lnTo>
                <a:lnTo>
                  <a:pt x="227" y="147"/>
                </a:lnTo>
                <a:lnTo>
                  <a:pt x="225" y="146"/>
                </a:lnTo>
                <a:lnTo>
                  <a:pt x="221" y="148"/>
                </a:lnTo>
                <a:lnTo>
                  <a:pt x="219" y="157"/>
                </a:lnTo>
                <a:lnTo>
                  <a:pt x="216" y="160"/>
                </a:lnTo>
                <a:lnTo>
                  <a:pt x="214" y="173"/>
                </a:lnTo>
                <a:lnTo>
                  <a:pt x="216" y="186"/>
                </a:lnTo>
                <a:lnTo>
                  <a:pt x="222" y="200"/>
                </a:lnTo>
                <a:lnTo>
                  <a:pt x="226" y="203"/>
                </a:lnTo>
                <a:lnTo>
                  <a:pt x="228" y="229"/>
                </a:lnTo>
                <a:lnTo>
                  <a:pt x="231" y="235"/>
                </a:lnTo>
                <a:lnTo>
                  <a:pt x="234" y="236"/>
                </a:lnTo>
                <a:lnTo>
                  <a:pt x="239" y="244"/>
                </a:lnTo>
                <a:lnTo>
                  <a:pt x="252" y="254"/>
                </a:lnTo>
                <a:lnTo>
                  <a:pt x="253" y="258"/>
                </a:lnTo>
                <a:lnTo>
                  <a:pt x="262" y="265"/>
                </a:lnTo>
                <a:lnTo>
                  <a:pt x="263" y="271"/>
                </a:lnTo>
                <a:lnTo>
                  <a:pt x="268" y="277"/>
                </a:lnTo>
                <a:lnTo>
                  <a:pt x="265" y="282"/>
                </a:lnTo>
                <a:lnTo>
                  <a:pt x="265" y="287"/>
                </a:lnTo>
                <a:lnTo>
                  <a:pt x="263" y="287"/>
                </a:lnTo>
                <a:lnTo>
                  <a:pt x="262" y="290"/>
                </a:lnTo>
                <a:lnTo>
                  <a:pt x="262" y="292"/>
                </a:lnTo>
                <a:lnTo>
                  <a:pt x="256" y="299"/>
                </a:lnTo>
                <a:lnTo>
                  <a:pt x="249" y="309"/>
                </a:lnTo>
                <a:lnTo>
                  <a:pt x="243" y="314"/>
                </a:lnTo>
                <a:lnTo>
                  <a:pt x="234" y="316"/>
                </a:lnTo>
                <a:lnTo>
                  <a:pt x="229" y="316"/>
                </a:lnTo>
                <a:lnTo>
                  <a:pt x="228" y="315"/>
                </a:lnTo>
                <a:lnTo>
                  <a:pt x="225" y="314"/>
                </a:lnTo>
                <a:lnTo>
                  <a:pt x="219" y="316"/>
                </a:lnTo>
                <a:lnTo>
                  <a:pt x="208" y="315"/>
                </a:lnTo>
                <a:lnTo>
                  <a:pt x="204" y="316"/>
                </a:lnTo>
                <a:lnTo>
                  <a:pt x="199" y="315"/>
                </a:lnTo>
                <a:lnTo>
                  <a:pt x="197" y="315"/>
                </a:lnTo>
                <a:lnTo>
                  <a:pt x="195" y="313"/>
                </a:lnTo>
                <a:lnTo>
                  <a:pt x="184" y="312"/>
                </a:lnTo>
                <a:lnTo>
                  <a:pt x="176" y="317"/>
                </a:lnTo>
                <a:lnTo>
                  <a:pt x="174" y="315"/>
                </a:lnTo>
                <a:lnTo>
                  <a:pt x="171" y="315"/>
                </a:lnTo>
                <a:lnTo>
                  <a:pt x="170" y="315"/>
                </a:lnTo>
                <a:lnTo>
                  <a:pt x="170" y="312"/>
                </a:lnTo>
                <a:lnTo>
                  <a:pt x="176" y="308"/>
                </a:lnTo>
                <a:lnTo>
                  <a:pt x="178" y="304"/>
                </a:lnTo>
                <a:lnTo>
                  <a:pt x="176" y="295"/>
                </a:lnTo>
                <a:lnTo>
                  <a:pt x="173" y="291"/>
                </a:lnTo>
                <a:lnTo>
                  <a:pt x="164" y="290"/>
                </a:lnTo>
                <a:lnTo>
                  <a:pt x="157" y="291"/>
                </a:lnTo>
                <a:lnTo>
                  <a:pt x="152" y="291"/>
                </a:lnTo>
                <a:lnTo>
                  <a:pt x="150" y="294"/>
                </a:lnTo>
                <a:lnTo>
                  <a:pt x="140" y="290"/>
                </a:lnTo>
                <a:lnTo>
                  <a:pt x="137" y="296"/>
                </a:lnTo>
                <a:lnTo>
                  <a:pt x="136" y="296"/>
                </a:lnTo>
                <a:lnTo>
                  <a:pt x="131" y="297"/>
                </a:lnTo>
                <a:lnTo>
                  <a:pt x="125" y="298"/>
                </a:lnTo>
                <a:lnTo>
                  <a:pt x="122" y="297"/>
                </a:lnTo>
                <a:lnTo>
                  <a:pt x="120" y="296"/>
                </a:lnTo>
                <a:lnTo>
                  <a:pt x="119" y="294"/>
                </a:lnTo>
                <a:lnTo>
                  <a:pt x="117" y="296"/>
                </a:lnTo>
                <a:lnTo>
                  <a:pt x="115" y="296"/>
                </a:lnTo>
                <a:lnTo>
                  <a:pt x="112" y="296"/>
                </a:lnTo>
                <a:lnTo>
                  <a:pt x="106" y="291"/>
                </a:lnTo>
                <a:lnTo>
                  <a:pt x="103" y="283"/>
                </a:lnTo>
                <a:lnTo>
                  <a:pt x="99" y="247"/>
                </a:lnTo>
                <a:lnTo>
                  <a:pt x="95" y="247"/>
                </a:lnTo>
                <a:lnTo>
                  <a:pt x="92" y="249"/>
                </a:lnTo>
                <a:lnTo>
                  <a:pt x="90" y="247"/>
                </a:lnTo>
                <a:lnTo>
                  <a:pt x="82" y="243"/>
                </a:lnTo>
                <a:lnTo>
                  <a:pt x="80" y="243"/>
                </a:lnTo>
                <a:lnTo>
                  <a:pt x="78" y="245"/>
                </a:lnTo>
                <a:lnTo>
                  <a:pt x="76" y="246"/>
                </a:lnTo>
                <a:lnTo>
                  <a:pt x="74" y="251"/>
                </a:lnTo>
                <a:lnTo>
                  <a:pt x="69" y="253"/>
                </a:lnTo>
                <a:lnTo>
                  <a:pt x="69" y="257"/>
                </a:lnTo>
                <a:lnTo>
                  <a:pt x="62" y="261"/>
                </a:lnTo>
                <a:lnTo>
                  <a:pt x="58" y="262"/>
                </a:lnTo>
                <a:lnTo>
                  <a:pt x="52" y="259"/>
                </a:lnTo>
                <a:lnTo>
                  <a:pt x="49" y="259"/>
                </a:lnTo>
                <a:lnTo>
                  <a:pt x="44" y="257"/>
                </a:lnTo>
                <a:lnTo>
                  <a:pt x="35" y="256"/>
                </a:lnTo>
                <a:lnTo>
                  <a:pt x="33" y="255"/>
                </a:lnTo>
                <a:lnTo>
                  <a:pt x="29" y="247"/>
                </a:lnTo>
                <a:lnTo>
                  <a:pt x="30" y="240"/>
                </a:lnTo>
                <a:lnTo>
                  <a:pt x="27" y="237"/>
                </a:lnTo>
                <a:lnTo>
                  <a:pt x="28" y="231"/>
                </a:lnTo>
                <a:lnTo>
                  <a:pt x="19" y="228"/>
                </a:lnTo>
                <a:lnTo>
                  <a:pt x="19" y="233"/>
                </a:lnTo>
                <a:lnTo>
                  <a:pt x="14" y="232"/>
                </a:lnTo>
                <a:lnTo>
                  <a:pt x="11" y="227"/>
                </a:lnTo>
                <a:lnTo>
                  <a:pt x="4" y="228"/>
                </a:lnTo>
                <a:lnTo>
                  <a:pt x="0" y="226"/>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09" name="Freeform 18"/>
          <p:cNvSpPr>
            <a:spLocks/>
          </p:cNvSpPr>
          <p:nvPr/>
        </p:nvSpPr>
        <p:spPr bwMode="auto">
          <a:xfrm>
            <a:off x="5334000" y="4167188"/>
            <a:ext cx="950913" cy="860425"/>
          </a:xfrm>
          <a:custGeom>
            <a:avLst/>
            <a:gdLst/>
            <a:ahLst/>
            <a:cxnLst>
              <a:cxn ang="0">
                <a:pos x="16" y="232"/>
              </a:cxn>
              <a:cxn ang="0">
                <a:pos x="23" y="282"/>
              </a:cxn>
              <a:cxn ang="0">
                <a:pos x="46" y="302"/>
              </a:cxn>
              <a:cxn ang="0">
                <a:pos x="82" y="325"/>
              </a:cxn>
              <a:cxn ang="0">
                <a:pos x="95" y="330"/>
              </a:cxn>
              <a:cxn ang="0">
                <a:pos x="118" y="330"/>
              </a:cxn>
              <a:cxn ang="0">
                <a:pos x="145" y="296"/>
              </a:cxn>
              <a:cxn ang="0">
                <a:pos x="163" y="311"/>
              </a:cxn>
              <a:cxn ang="0">
                <a:pos x="156" y="344"/>
              </a:cxn>
              <a:cxn ang="0">
                <a:pos x="163" y="367"/>
              </a:cxn>
              <a:cxn ang="0">
                <a:pos x="164" y="395"/>
              </a:cxn>
              <a:cxn ang="0">
                <a:pos x="145" y="444"/>
              </a:cxn>
              <a:cxn ang="0">
                <a:pos x="158" y="456"/>
              </a:cxn>
              <a:cxn ang="0">
                <a:pos x="196" y="471"/>
              </a:cxn>
              <a:cxn ang="0">
                <a:pos x="228" y="493"/>
              </a:cxn>
              <a:cxn ang="0">
                <a:pos x="256" y="509"/>
              </a:cxn>
              <a:cxn ang="0">
                <a:pos x="276" y="489"/>
              </a:cxn>
              <a:cxn ang="0">
                <a:pos x="310" y="486"/>
              </a:cxn>
              <a:cxn ang="0">
                <a:pos x="347" y="510"/>
              </a:cxn>
              <a:cxn ang="0">
                <a:pos x="374" y="515"/>
              </a:cxn>
              <a:cxn ang="0">
                <a:pos x="385" y="498"/>
              </a:cxn>
              <a:cxn ang="0">
                <a:pos x="420" y="514"/>
              </a:cxn>
              <a:cxn ang="0">
                <a:pos x="430" y="517"/>
              </a:cxn>
              <a:cxn ang="0">
                <a:pos x="437" y="500"/>
              </a:cxn>
              <a:cxn ang="0">
                <a:pos x="457" y="484"/>
              </a:cxn>
              <a:cxn ang="0">
                <a:pos x="469" y="497"/>
              </a:cxn>
              <a:cxn ang="0">
                <a:pos x="498" y="534"/>
              </a:cxn>
              <a:cxn ang="0">
                <a:pos x="515" y="531"/>
              </a:cxn>
              <a:cxn ang="0">
                <a:pos x="532" y="541"/>
              </a:cxn>
              <a:cxn ang="0">
                <a:pos x="548" y="543"/>
              </a:cxn>
              <a:cxn ang="0">
                <a:pos x="564" y="546"/>
              </a:cxn>
              <a:cxn ang="0">
                <a:pos x="566" y="521"/>
              </a:cxn>
              <a:cxn ang="0">
                <a:pos x="582" y="512"/>
              </a:cxn>
              <a:cxn ang="0">
                <a:pos x="574" y="495"/>
              </a:cxn>
              <a:cxn ang="0">
                <a:pos x="584" y="469"/>
              </a:cxn>
              <a:cxn ang="0">
                <a:pos x="587" y="449"/>
              </a:cxn>
              <a:cxn ang="0">
                <a:pos x="587" y="433"/>
              </a:cxn>
              <a:cxn ang="0">
                <a:pos x="576" y="410"/>
              </a:cxn>
              <a:cxn ang="0">
                <a:pos x="570" y="376"/>
              </a:cxn>
              <a:cxn ang="0">
                <a:pos x="505" y="366"/>
              </a:cxn>
              <a:cxn ang="0">
                <a:pos x="457" y="360"/>
              </a:cxn>
              <a:cxn ang="0">
                <a:pos x="435" y="322"/>
              </a:cxn>
              <a:cxn ang="0">
                <a:pos x="411" y="320"/>
              </a:cxn>
              <a:cxn ang="0">
                <a:pos x="336" y="296"/>
              </a:cxn>
              <a:cxn ang="0">
                <a:pos x="347" y="269"/>
              </a:cxn>
              <a:cxn ang="0">
                <a:pos x="334" y="234"/>
              </a:cxn>
              <a:cxn ang="0">
                <a:pos x="318" y="225"/>
              </a:cxn>
              <a:cxn ang="0">
                <a:pos x="267" y="228"/>
              </a:cxn>
              <a:cxn ang="0">
                <a:pos x="262" y="129"/>
              </a:cxn>
              <a:cxn ang="0">
                <a:pos x="243" y="72"/>
              </a:cxn>
              <a:cxn ang="0">
                <a:pos x="226" y="17"/>
              </a:cxn>
              <a:cxn ang="0">
                <a:pos x="212" y="0"/>
              </a:cxn>
              <a:cxn ang="0">
                <a:pos x="218" y="13"/>
              </a:cxn>
              <a:cxn ang="0">
                <a:pos x="192" y="33"/>
              </a:cxn>
              <a:cxn ang="0">
                <a:pos x="164" y="61"/>
              </a:cxn>
              <a:cxn ang="0">
                <a:pos x="166" y="98"/>
              </a:cxn>
              <a:cxn ang="0">
                <a:pos x="94" y="181"/>
              </a:cxn>
              <a:cxn ang="0">
                <a:pos x="40" y="196"/>
              </a:cxn>
              <a:cxn ang="0">
                <a:pos x="10" y="212"/>
              </a:cxn>
            </a:cxnLst>
            <a:rect l="0" t="0" r="r" b="b"/>
            <a:pathLst>
              <a:path w="592" h="548">
                <a:moveTo>
                  <a:pt x="0" y="222"/>
                </a:moveTo>
                <a:lnTo>
                  <a:pt x="3" y="227"/>
                </a:lnTo>
                <a:lnTo>
                  <a:pt x="10" y="229"/>
                </a:lnTo>
                <a:lnTo>
                  <a:pt x="16" y="232"/>
                </a:lnTo>
                <a:lnTo>
                  <a:pt x="17" y="237"/>
                </a:lnTo>
                <a:lnTo>
                  <a:pt x="18" y="270"/>
                </a:lnTo>
                <a:lnTo>
                  <a:pt x="22" y="275"/>
                </a:lnTo>
                <a:lnTo>
                  <a:pt x="23" y="282"/>
                </a:lnTo>
                <a:lnTo>
                  <a:pt x="35" y="296"/>
                </a:lnTo>
                <a:lnTo>
                  <a:pt x="39" y="296"/>
                </a:lnTo>
                <a:lnTo>
                  <a:pt x="40" y="298"/>
                </a:lnTo>
                <a:lnTo>
                  <a:pt x="46" y="302"/>
                </a:lnTo>
                <a:lnTo>
                  <a:pt x="52" y="301"/>
                </a:lnTo>
                <a:lnTo>
                  <a:pt x="57" y="307"/>
                </a:lnTo>
                <a:lnTo>
                  <a:pt x="66" y="310"/>
                </a:lnTo>
                <a:lnTo>
                  <a:pt x="82" y="325"/>
                </a:lnTo>
                <a:lnTo>
                  <a:pt x="86" y="336"/>
                </a:lnTo>
                <a:lnTo>
                  <a:pt x="91" y="342"/>
                </a:lnTo>
                <a:lnTo>
                  <a:pt x="95" y="339"/>
                </a:lnTo>
                <a:lnTo>
                  <a:pt x="95" y="330"/>
                </a:lnTo>
                <a:lnTo>
                  <a:pt x="98" y="329"/>
                </a:lnTo>
                <a:lnTo>
                  <a:pt x="108" y="334"/>
                </a:lnTo>
                <a:lnTo>
                  <a:pt x="114" y="334"/>
                </a:lnTo>
                <a:lnTo>
                  <a:pt x="118" y="330"/>
                </a:lnTo>
                <a:lnTo>
                  <a:pt x="131" y="317"/>
                </a:lnTo>
                <a:lnTo>
                  <a:pt x="137" y="309"/>
                </a:lnTo>
                <a:lnTo>
                  <a:pt x="139" y="294"/>
                </a:lnTo>
                <a:lnTo>
                  <a:pt x="145" y="296"/>
                </a:lnTo>
                <a:lnTo>
                  <a:pt x="151" y="304"/>
                </a:lnTo>
                <a:lnTo>
                  <a:pt x="157" y="307"/>
                </a:lnTo>
                <a:lnTo>
                  <a:pt x="161" y="307"/>
                </a:lnTo>
                <a:lnTo>
                  <a:pt x="163" y="311"/>
                </a:lnTo>
                <a:lnTo>
                  <a:pt x="163" y="318"/>
                </a:lnTo>
                <a:lnTo>
                  <a:pt x="165" y="326"/>
                </a:lnTo>
                <a:lnTo>
                  <a:pt x="163" y="337"/>
                </a:lnTo>
                <a:lnTo>
                  <a:pt x="156" y="344"/>
                </a:lnTo>
                <a:lnTo>
                  <a:pt x="152" y="347"/>
                </a:lnTo>
                <a:lnTo>
                  <a:pt x="152" y="354"/>
                </a:lnTo>
                <a:lnTo>
                  <a:pt x="159" y="364"/>
                </a:lnTo>
                <a:lnTo>
                  <a:pt x="163" y="367"/>
                </a:lnTo>
                <a:lnTo>
                  <a:pt x="166" y="369"/>
                </a:lnTo>
                <a:lnTo>
                  <a:pt x="166" y="372"/>
                </a:lnTo>
                <a:lnTo>
                  <a:pt x="166" y="388"/>
                </a:lnTo>
                <a:lnTo>
                  <a:pt x="164" y="395"/>
                </a:lnTo>
                <a:lnTo>
                  <a:pt x="163" y="413"/>
                </a:lnTo>
                <a:lnTo>
                  <a:pt x="153" y="432"/>
                </a:lnTo>
                <a:lnTo>
                  <a:pt x="150" y="438"/>
                </a:lnTo>
                <a:lnTo>
                  <a:pt x="145" y="444"/>
                </a:lnTo>
                <a:lnTo>
                  <a:pt x="144" y="451"/>
                </a:lnTo>
                <a:lnTo>
                  <a:pt x="147" y="455"/>
                </a:lnTo>
                <a:lnTo>
                  <a:pt x="153" y="455"/>
                </a:lnTo>
                <a:lnTo>
                  <a:pt x="158" y="456"/>
                </a:lnTo>
                <a:lnTo>
                  <a:pt x="164" y="459"/>
                </a:lnTo>
                <a:lnTo>
                  <a:pt x="168" y="468"/>
                </a:lnTo>
                <a:lnTo>
                  <a:pt x="184" y="469"/>
                </a:lnTo>
                <a:lnTo>
                  <a:pt x="196" y="471"/>
                </a:lnTo>
                <a:lnTo>
                  <a:pt x="204" y="469"/>
                </a:lnTo>
                <a:lnTo>
                  <a:pt x="215" y="485"/>
                </a:lnTo>
                <a:lnTo>
                  <a:pt x="225" y="493"/>
                </a:lnTo>
                <a:lnTo>
                  <a:pt x="228" y="493"/>
                </a:lnTo>
                <a:lnTo>
                  <a:pt x="239" y="500"/>
                </a:lnTo>
                <a:lnTo>
                  <a:pt x="243" y="505"/>
                </a:lnTo>
                <a:lnTo>
                  <a:pt x="248" y="508"/>
                </a:lnTo>
                <a:lnTo>
                  <a:pt x="256" y="509"/>
                </a:lnTo>
                <a:lnTo>
                  <a:pt x="266" y="508"/>
                </a:lnTo>
                <a:lnTo>
                  <a:pt x="269" y="503"/>
                </a:lnTo>
                <a:lnTo>
                  <a:pt x="270" y="494"/>
                </a:lnTo>
                <a:lnTo>
                  <a:pt x="276" y="489"/>
                </a:lnTo>
                <a:lnTo>
                  <a:pt x="291" y="484"/>
                </a:lnTo>
                <a:lnTo>
                  <a:pt x="297" y="486"/>
                </a:lnTo>
                <a:lnTo>
                  <a:pt x="303" y="487"/>
                </a:lnTo>
                <a:lnTo>
                  <a:pt x="310" y="486"/>
                </a:lnTo>
                <a:lnTo>
                  <a:pt x="314" y="487"/>
                </a:lnTo>
                <a:lnTo>
                  <a:pt x="319" y="492"/>
                </a:lnTo>
                <a:lnTo>
                  <a:pt x="324" y="495"/>
                </a:lnTo>
                <a:lnTo>
                  <a:pt x="347" y="510"/>
                </a:lnTo>
                <a:lnTo>
                  <a:pt x="352" y="511"/>
                </a:lnTo>
                <a:lnTo>
                  <a:pt x="364" y="513"/>
                </a:lnTo>
                <a:lnTo>
                  <a:pt x="371" y="513"/>
                </a:lnTo>
                <a:lnTo>
                  <a:pt x="374" y="515"/>
                </a:lnTo>
                <a:lnTo>
                  <a:pt x="378" y="511"/>
                </a:lnTo>
                <a:lnTo>
                  <a:pt x="379" y="506"/>
                </a:lnTo>
                <a:lnTo>
                  <a:pt x="382" y="500"/>
                </a:lnTo>
                <a:lnTo>
                  <a:pt x="385" y="498"/>
                </a:lnTo>
                <a:lnTo>
                  <a:pt x="395" y="502"/>
                </a:lnTo>
                <a:lnTo>
                  <a:pt x="404" y="509"/>
                </a:lnTo>
                <a:lnTo>
                  <a:pt x="415" y="515"/>
                </a:lnTo>
                <a:lnTo>
                  <a:pt x="420" y="514"/>
                </a:lnTo>
                <a:lnTo>
                  <a:pt x="423" y="512"/>
                </a:lnTo>
                <a:lnTo>
                  <a:pt x="424" y="512"/>
                </a:lnTo>
                <a:lnTo>
                  <a:pt x="429" y="514"/>
                </a:lnTo>
                <a:lnTo>
                  <a:pt x="430" y="517"/>
                </a:lnTo>
                <a:lnTo>
                  <a:pt x="435" y="517"/>
                </a:lnTo>
                <a:lnTo>
                  <a:pt x="437" y="513"/>
                </a:lnTo>
                <a:lnTo>
                  <a:pt x="438" y="503"/>
                </a:lnTo>
                <a:lnTo>
                  <a:pt x="437" y="500"/>
                </a:lnTo>
                <a:lnTo>
                  <a:pt x="438" y="496"/>
                </a:lnTo>
                <a:lnTo>
                  <a:pt x="445" y="487"/>
                </a:lnTo>
                <a:lnTo>
                  <a:pt x="450" y="483"/>
                </a:lnTo>
                <a:lnTo>
                  <a:pt x="457" y="484"/>
                </a:lnTo>
                <a:lnTo>
                  <a:pt x="457" y="487"/>
                </a:lnTo>
                <a:lnTo>
                  <a:pt x="459" y="488"/>
                </a:lnTo>
                <a:lnTo>
                  <a:pt x="466" y="484"/>
                </a:lnTo>
                <a:lnTo>
                  <a:pt x="469" y="497"/>
                </a:lnTo>
                <a:lnTo>
                  <a:pt x="470" y="499"/>
                </a:lnTo>
                <a:lnTo>
                  <a:pt x="478" y="519"/>
                </a:lnTo>
                <a:lnTo>
                  <a:pt x="496" y="547"/>
                </a:lnTo>
                <a:lnTo>
                  <a:pt x="498" y="534"/>
                </a:lnTo>
                <a:lnTo>
                  <a:pt x="499" y="531"/>
                </a:lnTo>
                <a:lnTo>
                  <a:pt x="505" y="530"/>
                </a:lnTo>
                <a:lnTo>
                  <a:pt x="508" y="528"/>
                </a:lnTo>
                <a:lnTo>
                  <a:pt x="515" y="531"/>
                </a:lnTo>
                <a:lnTo>
                  <a:pt x="520" y="537"/>
                </a:lnTo>
                <a:lnTo>
                  <a:pt x="523" y="540"/>
                </a:lnTo>
                <a:lnTo>
                  <a:pt x="527" y="541"/>
                </a:lnTo>
                <a:lnTo>
                  <a:pt x="532" y="541"/>
                </a:lnTo>
                <a:lnTo>
                  <a:pt x="537" y="542"/>
                </a:lnTo>
                <a:lnTo>
                  <a:pt x="541" y="544"/>
                </a:lnTo>
                <a:lnTo>
                  <a:pt x="543" y="543"/>
                </a:lnTo>
                <a:lnTo>
                  <a:pt x="548" y="543"/>
                </a:lnTo>
                <a:lnTo>
                  <a:pt x="551" y="544"/>
                </a:lnTo>
                <a:lnTo>
                  <a:pt x="554" y="544"/>
                </a:lnTo>
                <a:lnTo>
                  <a:pt x="561" y="546"/>
                </a:lnTo>
                <a:lnTo>
                  <a:pt x="564" y="546"/>
                </a:lnTo>
                <a:lnTo>
                  <a:pt x="567" y="544"/>
                </a:lnTo>
                <a:lnTo>
                  <a:pt x="569" y="540"/>
                </a:lnTo>
                <a:lnTo>
                  <a:pt x="568" y="528"/>
                </a:lnTo>
                <a:lnTo>
                  <a:pt x="566" y="521"/>
                </a:lnTo>
                <a:lnTo>
                  <a:pt x="567" y="517"/>
                </a:lnTo>
                <a:lnTo>
                  <a:pt x="576" y="515"/>
                </a:lnTo>
                <a:lnTo>
                  <a:pt x="579" y="513"/>
                </a:lnTo>
                <a:lnTo>
                  <a:pt x="582" y="512"/>
                </a:lnTo>
                <a:lnTo>
                  <a:pt x="584" y="508"/>
                </a:lnTo>
                <a:lnTo>
                  <a:pt x="582" y="503"/>
                </a:lnTo>
                <a:lnTo>
                  <a:pt x="576" y="499"/>
                </a:lnTo>
                <a:lnTo>
                  <a:pt x="574" y="495"/>
                </a:lnTo>
                <a:lnTo>
                  <a:pt x="574" y="490"/>
                </a:lnTo>
                <a:lnTo>
                  <a:pt x="571" y="487"/>
                </a:lnTo>
                <a:lnTo>
                  <a:pt x="576" y="476"/>
                </a:lnTo>
                <a:lnTo>
                  <a:pt x="584" y="469"/>
                </a:lnTo>
                <a:lnTo>
                  <a:pt x="590" y="465"/>
                </a:lnTo>
                <a:lnTo>
                  <a:pt x="591" y="460"/>
                </a:lnTo>
                <a:lnTo>
                  <a:pt x="591" y="453"/>
                </a:lnTo>
                <a:lnTo>
                  <a:pt x="587" y="449"/>
                </a:lnTo>
                <a:lnTo>
                  <a:pt x="586" y="446"/>
                </a:lnTo>
                <a:lnTo>
                  <a:pt x="587" y="438"/>
                </a:lnTo>
                <a:lnTo>
                  <a:pt x="588" y="435"/>
                </a:lnTo>
                <a:lnTo>
                  <a:pt x="587" y="433"/>
                </a:lnTo>
                <a:lnTo>
                  <a:pt x="582" y="430"/>
                </a:lnTo>
                <a:lnTo>
                  <a:pt x="561" y="426"/>
                </a:lnTo>
                <a:lnTo>
                  <a:pt x="570" y="425"/>
                </a:lnTo>
                <a:lnTo>
                  <a:pt x="576" y="410"/>
                </a:lnTo>
                <a:lnTo>
                  <a:pt x="573" y="401"/>
                </a:lnTo>
                <a:lnTo>
                  <a:pt x="585" y="391"/>
                </a:lnTo>
                <a:lnTo>
                  <a:pt x="585" y="385"/>
                </a:lnTo>
                <a:lnTo>
                  <a:pt x="570" y="376"/>
                </a:lnTo>
                <a:lnTo>
                  <a:pt x="580" y="360"/>
                </a:lnTo>
                <a:lnTo>
                  <a:pt x="526" y="365"/>
                </a:lnTo>
                <a:lnTo>
                  <a:pt x="527" y="361"/>
                </a:lnTo>
                <a:lnTo>
                  <a:pt x="505" y="366"/>
                </a:lnTo>
                <a:lnTo>
                  <a:pt x="484" y="360"/>
                </a:lnTo>
                <a:lnTo>
                  <a:pt x="476" y="363"/>
                </a:lnTo>
                <a:lnTo>
                  <a:pt x="466" y="360"/>
                </a:lnTo>
                <a:lnTo>
                  <a:pt x="457" y="360"/>
                </a:lnTo>
                <a:lnTo>
                  <a:pt x="448" y="357"/>
                </a:lnTo>
                <a:lnTo>
                  <a:pt x="443" y="348"/>
                </a:lnTo>
                <a:lnTo>
                  <a:pt x="441" y="336"/>
                </a:lnTo>
                <a:lnTo>
                  <a:pt x="435" y="322"/>
                </a:lnTo>
                <a:lnTo>
                  <a:pt x="417" y="311"/>
                </a:lnTo>
                <a:lnTo>
                  <a:pt x="408" y="310"/>
                </a:lnTo>
                <a:lnTo>
                  <a:pt x="408" y="313"/>
                </a:lnTo>
                <a:lnTo>
                  <a:pt x="411" y="320"/>
                </a:lnTo>
                <a:lnTo>
                  <a:pt x="410" y="326"/>
                </a:lnTo>
                <a:lnTo>
                  <a:pt x="358" y="305"/>
                </a:lnTo>
                <a:lnTo>
                  <a:pt x="337" y="299"/>
                </a:lnTo>
                <a:lnTo>
                  <a:pt x="336" y="296"/>
                </a:lnTo>
                <a:lnTo>
                  <a:pt x="333" y="290"/>
                </a:lnTo>
                <a:lnTo>
                  <a:pt x="337" y="273"/>
                </a:lnTo>
                <a:lnTo>
                  <a:pt x="345" y="271"/>
                </a:lnTo>
                <a:lnTo>
                  <a:pt x="347" y="269"/>
                </a:lnTo>
                <a:lnTo>
                  <a:pt x="349" y="253"/>
                </a:lnTo>
                <a:lnTo>
                  <a:pt x="337" y="243"/>
                </a:lnTo>
                <a:lnTo>
                  <a:pt x="337" y="237"/>
                </a:lnTo>
                <a:lnTo>
                  <a:pt x="334" y="234"/>
                </a:lnTo>
                <a:lnTo>
                  <a:pt x="323" y="236"/>
                </a:lnTo>
                <a:lnTo>
                  <a:pt x="321" y="234"/>
                </a:lnTo>
                <a:lnTo>
                  <a:pt x="319" y="230"/>
                </a:lnTo>
                <a:lnTo>
                  <a:pt x="318" y="225"/>
                </a:lnTo>
                <a:lnTo>
                  <a:pt x="318" y="222"/>
                </a:lnTo>
                <a:lnTo>
                  <a:pt x="292" y="221"/>
                </a:lnTo>
                <a:lnTo>
                  <a:pt x="292" y="229"/>
                </a:lnTo>
                <a:lnTo>
                  <a:pt x="267" y="228"/>
                </a:lnTo>
                <a:lnTo>
                  <a:pt x="263" y="218"/>
                </a:lnTo>
                <a:lnTo>
                  <a:pt x="264" y="190"/>
                </a:lnTo>
                <a:lnTo>
                  <a:pt x="264" y="139"/>
                </a:lnTo>
                <a:lnTo>
                  <a:pt x="262" y="129"/>
                </a:lnTo>
                <a:lnTo>
                  <a:pt x="254" y="114"/>
                </a:lnTo>
                <a:lnTo>
                  <a:pt x="246" y="103"/>
                </a:lnTo>
                <a:lnTo>
                  <a:pt x="243" y="94"/>
                </a:lnTo>
                <a:lnTo>
                  <a:pt x="243" y="72"/>
                </a:lnTo>
                <a:lnTo>
                  <a:pt x="245" y="62"/>
                </a:lnTo>
                <a:lnTo>
                  <a:pt x="243" y="47"/>
                </a:lnTo>
                <a:lnTo>
                  <a:pt x="241" y="41"/>
                </a:lnTo>
                <a:lnTo>
                  <a:pt x="226" y="17"/>
                </a:lnTo>
                <a:lnTo>
                  <a:pt x="218" y="7"/>
                </a:lnTo>
                <a:lnTo>
                  <a:pt x="217" y="5"/>
                </a:lnTo>
                <a:lnTo>
                  <a:pt x="215" y="2"/>
                </a:lnTo>
                <a:lnTo>
                  <a:pt x="212" y="0"/>
                </a:lnTo>
                <a:lnTo>
                  <a:pt x="212" y="2"/>
                </a:lnTo>
                <a:lnTo>
                  <a:pt x="212" y="8"/>
                </a:lnTo>
                <a:lnTo>
                  <a:pt x="215" y="10"/>
                </a:lnTo>
                <a:lnTo>
                  <a:pt x="218" y="13"/>
                </a:lnTo>
                <a:lnTo>
                  <a:pt x="214" y="17"/>
                </a:lnTo>
                <a:lnTo>
                  <a:pt x="208" y="20"/>
                </a:lnTo>
                <a:lnTo>
                  <a:pt x="196" y="28"/>
                </a:lnTo>
                <a:lnTo>
                  <a:pt x="192" y="33"/>
                </a:lnTo>
                <a:lnTo>
                  <a:pt x="188" y="47"/>
                </a:lnTo>
                <a:lnTo>
                  <a:pt x="188" y="54"/>
                </a:lnTo>
                <a:lnTo>
                  <a:pt x="181" y="63"/>
                </a:lnTo>
                <a:lnTo>
                  <a:pt x="164" y="61"/>
                </a:lnTo>
                <a:lnTo>
                  <a:pt x="162" y="64"/>
                </a:lnTo>
                <a:lnTo>
                  <a:pt x="160" y="68"/>
                </a:lnTo>
                <a:lnTo>
                  <a:pt x="161" y="76"/>
                </a:lnTo>
                <a:lnTo>
                  <a:pt x="166" y="98"/>
                </a:lnTo>
                <a:lnTo>
                  <a:pt x="166" y="100"/>
                </a:lnTo>
                <a:lnTo>
                  <a:pt x="137" y="129"/>
                </a:lnTo>
                <a:lnTo>
                  <a:pt x="129" y="140"/>
                </a:lnTo>
                <a:lnTo>
                  <a:pt x="94" y="181"/>
                </a:lnTo>
                <a:lnTo>
                  <a:pt x="89" y="184"/>
                </a:lnTo>
                <a:lnTo>
                  <a:pt x="71" y="190"/>
                </a:lnTo>
                <a:lnTo>
                  <a:pt x="55" y="194"/>
                </a:lnTo>
                <a:lnTo>
                  <a:pt x="40" y="196"/>
                </a:lnTo>
                <a:lnTo>
                  <a:pt x="28" y="200"/>
                </a:lnTo>
                <a:lnTo>
                  <a:pt x="19" y="205"/>
                </a:lnTo>
                <a:lnTo>
                  <a:pt x="17" y="209"/>
                </a:lnTo>
                <a:lnTo>
                  <a:pt x="10" y="212"/>
                </a:lnTo>
                <a:lnTo>
                  <a:pt x="1" y="219"/>
                </a:lnTo>
                <a:lnTo>
                  <a:pt x="0" y="222"/>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0" name="Freeform 19"/>
          <p:cNvSpPr>
            <a:spLocks/>
          </p:cNvSpPr>
          <p:nvPr/>
        </p:nvSpPr>
        <p:spPr bwMode="auto">
          <a:xfrm>
            <a:off x="5233988" y="4702175"/>
            <a:ext cx="274637" cy="215900"/>
          </a:xfrm>
          <a:custGeom>
            <a:avLst/>
            <a:gdLst/>
            <a:ahLst/>
            <a:cxnLst>
              <a:cxn ang="0">
                <a:pos x="22" y="123"/>
              </a:cxn>
              <a:cxn ang="0">
                <a:pos x="4" y="101"/>
              </a:cxn>
              <a:cxn ang="0">
                <a:pos x="0" y="87"/>
              </a:cxn>
              <a:cxn ang="0">
                <a:pos x="6" y="59"/>
              </a:cxn>
              <a:cxn ang="0">
                <a:pos x="33" y="35"/>
              </a:cxn>
              <a:cxn ang="0">
                <a:pos x="54" y="26"/>
              </a:cxn>
              <a:cxn ang="0">
                <a:pos x="99" y="0"/>
              </a:cxn>
              <a:cxn ang="0">
                <a:pos x="121" y="17"/>
              </a:cxn>
              <a:cxn ang="0">
                <a:pos x="132" y="33"/>
              </a:cxn>
              <a:cxn ang="0">
                <a:pos x="163" y="63"/>
              </a:cxn>
              <a:cxn ang="0">
                <a:pos x="162" y="86"/>
              </a:cxn>
              <a:cxn ang="0">
                <a:pos x="127" y="111"/>
              </a:cxn>
              <a:cxn ang="0">
                <a:pos x="94" y="138"/>
              </a:cxn>
              <a:cxn ang="0">
                <a:pos x="64" y="134"/>
              </a:cxn>
              <a:cxn ang="0">
                <a:pos x="33" y="125"/>
              </a:cxn>
              <a:cxn ang="0">
                <a:pos x="22" y="123"/>
              </a:cxn>
            </a:cxnLst>
            <a:rect l="0" t="0" r="r" b="b"/>
            <a:pathLst>
              <a:path w="172" h="138">
                <a:moveTo>
                  <a:pt x="22" y="123"/>
                </a:moveTo>
                <a:cubicBezTo>
                  <a:pt x="15" y="116"/>
                  <a:pt x="9" y="111"/>
                  <a:pt x="4" y="101"/>
                </a:cubicBezTo>
                <a:cubicBezTo>
                  <a:pt x="3" y="96"/>
                  <a:pt x="1" y="92"/>
                  <a:pt x="0" y="87"/>
                </a:cubicBezTo>
                <a:cubicBezTo>
                  <a:pt x="1" y="76"/>
                  <a:pt x="1" y="68"/>
                  <a:pt x="6" y="59"/>
                </a:cubicBezTo>
                <a:cubicBezTo>
                  <a:pt x="8" y="48"/>
                  <a:pt x="22" y="37"/>
                  <a:pt x="33" y="35"/>
                </a:cubicBezTo>
                <a:cubicBezTo>
                  <a:pt x="39" y="30"/>
                  <a:pt x="46" y="27"/>
                  <a:pt x="54" y="26"/>
                </a:cubicBezTo>
                <a:cubicBezTo>
                  <a:pt x="69" y="18"/>
                  <a:pt x="84" y="9"/>
                  <a:pt x="99" y="0"/>
                </a:cubicBezTo>
                <a:cubicBezTo>
                  <a:pt x="107" y="4"/>
                  <a:pt x="114" y="11"/>
                  <a:pt x="121" y="17"/>
                </a:cubicBezTo>
                <a:cubicBezTo>
                  <a:pt x="125" y="24"/>
                  <a:pt x="124" y="28"/>
                  <a:pt x="132" y="33"/>
                </a:cubicBezTo>
                <a:cubicBezTo>
                  <a:pt x="140" y="46"/>
                  <a:pt x="151" y="54"/>
                  <a:pt x="163" y="63"/>
                </a:cubicBezTo>
                <a:cubicBezTo>
                  <a:pt x="168" y="71"/>
                  <a:pt x="172" y="81"/>
                  <a:pt x="162" y="86"/>
                </a:cubicBezTo>
                <a:cubicBezTo>
                  <a:pt x="154" y="97"/>
                  <a:pt x="141" y="108"/>
                  <a:pt x="127" y="111"/>
                </a:cubicBezTo>
                <a:cubicBezTo>
                  <a:pt x="114" y="120"/>
                  <a:pt x="112" y="135"/>
                  <a:pt x="94" y="138"/>
                </a:cubicBezTo>
                <a:cubicBezTo>
                  <a:pt x="76" y="137"/>
                  <a:pt x="77" y="137"/>
                  <a:pt x="64" y="134"/>
                </a:cubicBezTo>
                <a:cubicBezTo>
                  <a:pt x="55" y="127"/>
                  <a:pt x="44" y="127"/>
                  <a:pt x="33" y="125"/>
                </a:cubicBezTo>
                <a:cubicBezTo>
                  <a:pt x="32" y="124"/>
                  <a:pt x="22" y="119"/>
                  <a:pt x="22" y="123"/>
                </a:cubicBezTo>
                <a:close/>
              </a:path>
            </a:pathLst>
          </a:custGeom>
          <a:solidFill>
            <a:srgbClr val="003366"/>
          </a:solidFill>
          <a:ln w="12700" cmpd="sng">
            <a:solidFill>
              <a:schemeClr val="bg1"/>
            </a:solidFill>
            <a:prstDash val="solid"/>
            <a:round/>
            <a:headEnd/>
            <a:tailEnd/>
          </a:ln>
          <a:effectLst/>
        </p:spPr>
        <p:txBody>
          <a:bodyPr wrap="none" anchor="ctr"/>
          <a:lstStyle/>
          <a:p>
            <a:pPr fontAlgn="auto">
              <a:spcBef>
                <a:spcPts val="0"/>
              </a:spcBef>
              <a:spcAft>
                <a:spcPts val="0"/>
              </a:spcAft>
              <a:defRPr/>
            </a:pPr>
            <a:endParaRPr lang="es-MX">
              <a:solidFill>
                <a:schemeClr val="bg1">
                  <a:lumMod val="50000"/>
                </a:schemeClr>
              </a:solidFill>
              <a:latin typeface="+mn-lt"/>
            </a:endParaRPr>
          </a:p>
        </p:txBody>
      </p:sp>
      <p:sp>
        <p:nvSpPr>
          <p:cNvPr id="111" name="Freeform 20"/>
          <p:cNvSpPr>
            <a:spLocks/>
          </p:cNvSpPr>
          <p:nvPr/>
        </p:nvSpPr>
        <p:spPr bwMode="auto">
          <a:xfrm>
            <a:off x="4878388" y="4038600"/>
            <a:ext cx="825500" cy="1035050"/>
          </a:xfrm>
          <a:custGeom>
            <a:avLst/>
            <a:gdLst/>
            <a:ahLst/>
            <a:cxnLst>
              <a:cxn ang="0">
                <a:pos x="249" y="6"/>
              </a:cxn>
              <a:cxn ang="0">
                <a:pos x="273" y="56"/>
              </a:cxn>
              <a:cxn ang="0">
                <a:pos x="235" y="129"/>
              </a:cxn>
              <a:cxn ang="0">
                <a:pos x="162" y="119"/>
              </a:cxn>
              <a:cxn ang="0">
                <a:pos x="111" y="147"/>
              </a:cxn>
              <a:cxn ang="0">
                <a:pos x="69" y="180"/>
              </a:cxn>
              <a:cxn ang="0">
                <a:pos x="66" y="240"/>
              </a:cxn>
              <a:cxn ang="0">
                <a:pos x="27" y="267"/>
              </a:cxn>
              <a:cxn ang="0">
                <a:pos x="13" y="327"/>
              </a:cxn>
              <a:cxn ang="0">
                <a:pos x="27" y="438"/>
              </a:cxn>
              <a:cxn ang="0">
                <a:pos x="49" y="420"/>
              </a:cxn>
              <a:cxn ang="0">
                <a:pos x="76" y="393"/>
              </a:cxn>
              <a:cxn ang="0">
                <a:pos x="64" y="429"/>
              </a:cxn>
              <a:cxn ang="0">
                <a:pos x="78" y="455"/>
              </a:cxn>
              <a:cxn ang="0">
                <a:pos x="105" y="434"/>
              </a:cxn>
              <a:cxn ang="0">
                <a:pos x="108" y="488"/>
              </a:cxn>
              <a:cxn ang="0">
                <a:pos x="145" y="446"/>
              </a:cxn>
              <a:cxn ang="0">
                <a:pos x="166" y="479"/>
              </a:cxn>
              <a:cxn ang="0">
                <a:pos x="148" y="519"/>
              </a:cxn>
              <a:cxn ang="0">
                <a:pos x="112" y="539"/>
              </a:cxn>
              <a:cxn ang="0">
                <a:pos x="100" y="566"/>
              </a:cxn>
              <a:cxn ang="0">
                <a:pos x="79" y="602"/>
              </a:cxn>
              <a:cxn ang="0">
                <a:pos x="114" y="639"/>
              </a:cxn>
              <a:cxn ang="0">
                <a:pos x="156" y="654"/>
              </a:cxn>
              <a:cxn ang="0">
                <a:pos x="177" y="650"/>
              </a:cxn>
              <a:cxn ang="0">
                <a:pos x="183" y="648"/>
              </a:cxn>
              <a:cxn ang="0">
                <a:pos x="229" y="629"/>
              </a:cxn>
              <a:cxn ang="0">
                <a:pos x="253" y="609"/>
              </a:cxn>
              <a:cxn ang="0">
                <a:pos x="243" y="554"/>
              </a:cxn>
              <a:cxn ang="0">
                <a:pos x="232" y="536"/>
              </a:cxn>
              <a:cxn ang="0">
                <a:pos x="238" y="473"/>
              </a:cxn>
              <a:cxn ang="0">
                <a:pos x="291" y="446"/>
              </a:cxn>
              <a:cxn ang="0">
                <a:pos x="333" y="431"/>
              </a:cxn>
              <a:cxn ang="0">
                <a:pos x="355" y="459"/>
              </a:cxn>
              <a:cxn ang="0">
                <a:pos x="390" y="492"/>
              </a:cxn>
              <a:cxn ang="0">
                <a:pos x="442" y="525"/>
              </a:cxn>
              <a:cxn ang="0">
                <a:pos x="451" y="449"/>
              </a:cxn>
              <a:cxn ang="0">
                <a:pos x="459" y="425"/>
              </a:cxn>
              <a:cxn ang="0">
                <a:pos x="406" y="417"/>
              </a:cxn>
              <a:cxn ang="0">
                <a:pos x="376" y="416"/>
              </a:cxn>
              <a:cxn ang="0">
                <a:pos x="351" y="395"/>
              </a:cxn>
              <a:cxn ang="0">
                <a:pos x="315" y="345"/>
              </a:cxn>
              <a:cxn ang="0">
                <a:pos x="312" y="302"/>
              </a:cxn>
              <a:cxn ang="0">
                <a:pos x="363" y="275"/>
              </a:cxn>
              <a:cxn ang="0">
                <a:pos x="415" y="239"/>
              </a:cxn>
              <a:cxn ang="0">
                <a:pos x="456" y="183"/>
              </a:cxn>
              <a:cxn ang="0">
                <a:pos x="480" y="134"/>
              </a:cxn>
              <a:cxn ang="0">
                <a:pos x="480" y="87"/>
              </a:cxn>
              <a:cxn ang="0">
                <a:pos x="448" y="50"/>
              </a:cxn>
              <a:cxn ang="0">
                <a:pos x="400" y="38"/>
              </a:cxn>
              <a:cxn ang="0">
                <a:pos x="367" y="18"/>
              </a:cxn>
              <a:cxn ang="0">
                <a:pos x="298" y="0"/>
              </a:cxn>
            </a:cxnLst>
            <a:rect l="0" t="0" r="r" b="b"/>
            <a:pathLst>
              <a:path w="515" h="659">
                <a:moveTo>
                  <a:pt x="298" y="0"/>
                </a:moveTo>
                <a:cubicBezTo>
                  <a:pt x="281" y="1"/>
                  <a:pt x="266" y="4"/>
                  <a:pt x="249" y="6"/>
                </a:cubicBezTo>
                <a:cubicBezTo>
                  <a:pt x="241" y="19"/>
                  <a:pt x="250" y="30"/>
                  <a:pt x="261" y="36"/>
                </a:cubicBezTo>
                <a:cubicBezTo>
                  <a:pt x="265" y="43"/>
                  <a:pt x="269" y="49"/>
                  <a:pt x="273" y="56"/>
                </a:cubicBezTo>
                <a:cubicBezTo>
                  <a:pt x="274" y="68"/>
                  <a:pt x="275" y="78"/>
                  <a:pt x="279" y="89"/>
                </a:cubicBezTo>
                <a:cubicBezTo>
                  <a:pt x="276" y="131"/>
                  <a:pt x="278" y="126"/>
                  <a:pt x="235" y="129"/>
                </a:cubicBezTo>
                <a:cubicBezTo>
                  <a:pt x="216" y="128"/>
                  <a:pt x="213" y="127"/>
                  <a:pt x="199" y="125"/>
                </a:cubicBezTo>
                <a:cubicBezTo>
                  <a:pt x="188" y="120"/>
                  <a:pt x="174" y="120"/>
                  <a:pt x="162" y="119"/>
                </a:cubicBezTo>
                <a:cubicBezTo>
                  <a:pt x="150" y="116"/>
                  <a:pt x="145" y="116"/>
                  <a:pt x="132" y="117"/>
                </a:cubicBezTo>
                <a:cubicBezTo>
                  <a:pt x="125" y="134"/>
                  <a:pt x="126" y="136"/>
                  <a:pt x="111" y="147"/>
                </a:cubicBezTo>
                <a:cubicBezTo>
                  <a:pt x="105" y="162"/>
                  <a:pt x="101" y="172"/>
                  <a:pt x="84" y="174"/>
                </a:cubicBezTo>
                <a:cubicBezTo>
                  <a:pt x="78" y="176"/>
                  <a:pt x="74" y="176"/>
                  <a:pt x="69" y="180"/>
                </a:cubicBezTo>
                <a:cubicBezTo>
                  <a:pt x="63" y="189"/>
                  <a:pt x="63" y="198"/>
                  <a:pt x="61" y="209"/>
                </a:cubicBezTo>
                <a:cubicBezTo>
                  <a:pt x="62" y="220"/>
                  <a:pt x="61" y="230"/>
                  <a:pt x="66" y="240"/>
                </a:cubicBezTo>
                <a:cubicBezTo>
                  <a:pt x="39" y="244"/>
                  <a:pt x="55" y="245"/>
                  <a:pt x="40" y="258"/>
                </a:cubicBezTo>
                <a:cubicBezTo>
                  <a:pt x="36" y="262"/>
                  <a:pt x="31" y="263"/>
                  <a:pt x="27" y="267"/>
                </a:cubicBezTo>
                <a:cubicBezTo>
                  <a:pt x="24" y="274"/>
                  <a:pt x="21" y="280"/>
                  <a:pt x="19" y="287"/>
                </a:cubicBezTo>
                <a:cubicBezTo>
                  <a:pt x="18" y="318"/>
                  <a:pt x="21" y="310"/>
                  <a:pt x="13" y="327"/>
                </a:cubicBezTo>
                <a:cubicBezTo>
                  <a:pt x="8" y="354"/>
                  <a:pt x="10" y="322"/>
                  <a:pt x="9" y="390"/>
                </a:cubicBezTo>
                <a:cubicBezTo>
                  <a:pt x="10" y="425"/>
                  <a:pt x="0" y="433"/>
                  <a:pt x="27" y="438"/>
                </a:cubicBezTo>
                <a:cubicBezTo>
                  <a:pt x="36" y="437"/>
                  <a:pt x="54" y="434"/>
                  <a:pt x="54" y="434"/>
                </a:cubicBezTo>
                <a:cubicBezTo>
                  <a:pt x="55" y="427"/>
                  <a:pt x="52" y="426"/>
                  <a:pt x="49" y="420"/>
                </a:cubicBezTo>
                <a:cubicBezTo>
                  <a:pt x="47" y="409"/>
                  <a:pt x="38" y="392"/>
                  <a:pt x="54" y="389"/>
                </a:cubicBezTo>
                <a:cubicBezTo>
                  <a:pt x="61" y="390"/>
                  <a:pt x="69" y="392"/>
                  <a:pt x="76" y="393"/>
                </a:cubicBezTo>
                <a:cubicBezTo>
                  <a:pt x="89" y="398"/>
                  <a:pt x="82" y="406"/>
                  <a:pt x="73" y="411"/>
                </a:cubicBezTo>
                <a:cubicBezTo>
                  <a:pt x="69" y="417"/>
                  <a:pt x="67" y="423"/>
                  <a:pt x="64" y="429"/>
                </a:cubicBezTo>
                <a:cubicBezTo>
                  <a:pt x="66" y="441"/>
                  <a:pt x="64" y="458"/>
                  <a:pt x="72" y="468"/>
                </a:cubicBezTo>
                <a:cubicBezTo>
                  <a:pt x="75" y="464"/>
                  <a:pt x="76" y="460"/>
                  <a:pt x="78" y="455"/>
                </a:cubicBezTo>
                <a:cubicBezTo>
                  <a:pt x="80" y="444"/>
                  <a:pt x="80" y="433"/>
                  <a:pt x="84" y="422"/>
                </a:cubicBezTo>
                <a:cubicBezTo>
                  <a:pt x="97" y="423"/>
                  <a:pt x="100" y="423"/>
                  <a:pt x="105" y="434"/>
                </a:cubicBezTo>
                <a:cubicBezTo>
                  <a:pt x="103" y="443"/>
                  <a:pt x="102" y="446"/>
                  <a:pt x="97" y="453"/>
                </a:cubicBezTo>
                <a:cubicBezTo>
                  <a:pt x="94" y="470"/>
                  <a:pt x="91" y="482"/>
                  <a:pt x="108" y="488"/>
                </a:cubicBezTo>
                <a:cubicBezTo>
                  <a:pt x="124" y="485"/>
                  <a:pt x="120" y="485"/>
                  <a:pt x="126" y="473"/>
                </a:cubicBezTo>
                <a:cubicBezTo>
                  <a:pt x="128" y="456"/>
                  <a:pt x="127" y="448"/>
                  <a:pt x="145" y="446"/>
                </a:cubicBezTo>
                <a:cubicBezTo>
                  <a:pt x="161" y="447"/>
                  <a:pt x="167" y="447"/>
                  <a:pt x="175" y="461"/>
                </a:cubicBezTo>
                <a:cubicBezTo>
                  <a:pt x="174" y="471"/>
                  <a:pt x="174" y="474"/>
                  <a:pt x="166" y="479"/>
                </a:cubicBezTo>
                <a:cubicBezTo>
                  <a:pt x="163" y="483"/>
                  <a:pt x="162" y="487"/>
                  <a:pt x="160" y="492"/>
                </a:cubicBezTo>
                <a:cubicBezTo>
                  <a:pt x="157" y="513"/>
                  <a:pt x="164" y="516"/>
                  <a:pt x="148" y="519"/>
                </a:cubicBezTo>
                <a:cubicBezTo>
                  <a:pt x="140" y="523"/>
                  <a:pt x="135" y="529"/>
                  <a:pt x="127" y="534"/>
                </a:cubicBezTo>
                <a:cubicBezTo>
                  <a:pt x="122" y="541"/>
                  <a:pt x="120" y="540"/>
                  <a:pt x="112" y="539"/>
                </a:cubicBezTo>
                <a:cubicBezTo>
                  <a:pt x="102" y="534"/>
                  <a:pt x="105" y="547"/>
                  <a:pt x="108" y="552"/>
                </a:cubicBezTo>
                <a:cubicBezTo>
                  <a:pt x="105" y="557"/>
                  <a:pt x="102" y="561"/>
                  <a:pt x="100" y="566"/>
                </a:cubicBezTo>
                <a:cubicBezTo>
                  <a:pt x="99" y="580"/>
                  <a:pt x="102" y="586"/>
                  <a:pt x="88" y="588"/>
                </a:cubicBezTo>
                <a:cubicBezTo>
                  <a:pt x="80" y="598"/>
                  <a:pt x="82" y="593"/>
                  <a:pt x="79" y="602"/>
                </a:cubicBezTo>
                <a:cubicBezTo>
                  <a:pt x="77" y="626"/>
                  <a:pt x="69" y="626"/>
                  <a:pt x="97" y="629"/>
                </a:cubicBezTo>
                <a:cubicBezTo>
                  <a:pt x="101" y="636"/>
                  <a:pt x="106" y="638"/>
                  <a:pt x="114" y="639"/>
                </a:cubicBezTo>
                <a:cubicBezTo>
                  <a:pt x="120" y="642"/>
                  <a:pt x="128" y="644"/>
                  <a:pt x="135" y="645"/>
                </a:cubicBezTo>
                <a:cubicBezTo>
                  <a:pt x="143" y="649"/>
                  <a:pt x="147" y="653"/>
                  <a:pt x="156" y="654"/>
                </a:cubicBezTo>
                <a:cubicBezTo>
                  <a:pt x="163" y="653"/>
                  <a:pt x="167" y="652"/>
                  <a:pt x="172" y="648"/>
                </a:cubicBezTo>
                <a:cubicBezTo>
                  <a:pt x="174" y="649"/>
                  <a:pt x="176" y="651"/>
                  <a:pt x="177" y="650"/>
                </a:cubicBezTo>
                <a:cubicBezTo>
                  <a:pt x="178" y="648"/>
                  <a:pt x="172" y="646"/>
                  <a:pt x="174" y="645"/>
                </a:cubicBezTo>
                <a:cubicBezTo>
                  <a:pt x="177" y="644"/>
                  <a:pt x="180" y="647"/>
                  <a:pt x="183" y="648"/>
                </a:cubicBezTo>
                <a:cubicBezTo>
                  <a:pt x="185" y="659"/>
                  <a:pt x="187" y="635"/>
                  <a:pt x="193" y="629"/>
                </a:cubicBezTo>
                <a:cubicBezTo>
                  <a:pt x="203" y="630"/>
                  <a:pt x="220" y="631"/>
                  <a:pt x="229" y="629"/>
                </a:cubicBezTo>
                <a:cubicBezTo>
                  <a:pt x="233" y="628"/>
                  <a:pt x="236" y="621"/>
                  <a:pt x="243" y="620"/>
                </a:cubicBezTo>
                <a:cubicBezTo>
                  <a:pt x="250" y="617"/>
                  <a:pt x="252" y="617"/>
                  <a:pt x="253" y="609"/>
                </a:cubicBezTo>
                <a:cubicBezTo>
                  <a:pt x="252" y="598"/>
                  <a:pt x="252" y="591"/>
                  <a:pt x="243" y="584"/>
                </a:cubicBezTo>
                <a:cubicBezTo>
                  <a:pt x="236" y="572"/>
                  <a:pt x="237" y="566"/>
                  <a:pt x="243" y="554"/>
                </a:cubicBezTo>
                <a:cubicBezTo>
                  <a:pt x="244" y="549"/>
                  <a:pt x="245" y="548"/>
                  <a:pt x="241" y="543"/>
                </a:cubicBezTo>
                <a:cubicBezTo>
                  <a:pt x="238" y="540"/>
                  <a:pt x="232" y="536"/>
                  <a:pt x="232" y="536"/>
                </a:cubicBezTo>
                <a:cubicBezTo>
                  <a:pt x="228" y="529"/>
                  <a:pt x="226" y="524"/>
                  <a:pt x="223" y="516"/>
                </a:cubicBezTo>
                <a:cubicBezTo>
                  <a:pt x="225" y="502"/>
                  <a:pt x="226" y="482"/>
                  <a:pt x="238" y="473"/>
                </a:cubicBezTo>
                <a:cubicBezTo>
                  <a:pt x="245" y="461"/>
                  <a:pt x="262" y="454"/>
                  <a:pt x="276" y="452"/>
                </a:cubicBezTo>
                <a:cubicBezTo>
                  <a:pt x="281" y="449"/>
                  <a:pt x="286" y="449"/>
                  <a:pt x="291" y="446"/>
                </a:cubicBezTo>
                <a:cubicBezTo>
                  <a:pt x="298" y="442"/>
                  <a:pt x="301" y="436"/>
                  <a:pt x="309" y="434"/>
                </a:cubicBezTo>
                <a:cubicBezTo>
                  <a:pt x="318" y="427"/>
                  <a:pt x="320" y="429"/>
                  <a:pt x="333" y="431"/>
                </a:cubicBezTo>
                <a:cubicBezTo>
                  <a:pt x="335" y="438"/>
                  <a:pt x="340" y="447"/>
                  <a:pt x="346" y="452"/>
                </a:cubicBezTo>
                <a:cubicBezTo>
                  <a:pt x="349" y="455"/>
                  <a:pt x="355" y="459"/>
                  <a:pt x="355" y="459"/>
                </a:cubicBezTo>
                <a:cubicBezTo>
                  <a:pt x="359" y="466"/>
                  <a:pt x="367" y="469"/>
                  <a:pt x="373" y="474"/>
                </a:cubicBezTo>
                <a:cubicBezTo>
                  <a:pt x="380" y="480"/>
                  <a:pt x="383" y="487"/>
                  <a:pt x="390" y="492"/>
                </a:cubicBezTo>
                <a:cubicBezTo>
                  <a:pt x="398" y="505"/>
                  <a:pt x="410" y="519"/>
                  <a:pt x="426" y="522"/>
                </a:cubicBezTo>
                <a:cubicBezTo>
                  <a:pt x="431" y="531"/>
                  <a:pt x="434" y="531"/>
                  <a:pt x="442" y="525"/>
                </a:cubicBezTo>
                <a:cubicBezTo>
                  <a:pt x="447" y="515"/>
                  <a:pt x="451" y="507"/>
                  <a:pt x="456" y="497"/>
                </a:cubicBezTo>
                <a:cubicBezTo>
                  <a:pt x="459" y="482"/>
                  <a:pt x="464" y="460"/>
                  <a:pt x="451" y="449"/>
                </a:cubicBezTo>
                <a:cubicBezTo>
                  <a:pt x="450" y="443"/>
                  <a:pt x="445" y="438"/>
                  <a:pt x="450" y="432"/>
                </a:cubicBezTo>
                <a:cubicBezTo>
                  <a:pt x="452" y="429"/>
                  <a:pt x="459" y="425"/>
                  <a:pt x="459" y="425"/>
                </a:cubicBezTo>
                <a:cubicBezTo>
                  <a:pt x="462" y="408"/>
                  <a:pt x="454" y="389"/>
                  <a:pt x="436" y="386"/>
                </a:cubicBezTo>
                <a:cubicBezTo>
                  <a:pt x="422" y="393"/>
                  <a:pt x="426" y="413"/>
                  <a:pt x="406" y="417"/>
                </a:cubicBezTo>
                <a:cubicBezTo>
                  <a:pt x="400" y="416"/>
                  <a:pt x="396" y="413"/>
                  <a:pt x="390" y="416"/>
                </a:cubicBezTo>
                <a:cubicBezTo>
                  <a:pt x="386" y="431"/>
                  <a:pt x="384" y="418"/>
                  <a:pt x="376" y="416"/>
                </a:cubicBezTo>
                <a:cubicBezTo>
                  <a:pt x="369" y="412"/>
                  <a:pt x="373" y="408"/>
                  <a:pt x="369" y="402"/>
                </a:cubicBezTo>
                <a:cubicBezTo>
                  <a:pt x="365" y="396"/>
                  <a:pt x="357" y="396"/>
                  <a:pt x="351" y="395"/>
                </a:cubicBezTo>
                <a:cubicBezTo>
                  <a:pt x="340" y="391"/>
                  <a:pt x="330" y="384"/>
                  <a:pt x="321" y="377"/>
                </a:cubicBezTo>
                <a:cubicBezTo>
                  <a:pt x="315" y="367"/>
                  <a:pt x="317" y="356"/>
                  <a:pt x="315" y="345"/>
                </a:cubicBezTo>
                <a:cubicBezTo>
                  <a:pt x="313" y="332"/>
                  <a:pt x="304" y="321"/>
                  <a:pt x="298" y="309"/>
                </a:cubicBezTo>
                <a:cubicBezTo>
                  <a:pt x="303" y="305"/>
                  <a:pt x="306" y="303"/>
                  <a:pt x="312" y="302"/>
                </a:cubicBezTo>
                <a:cubicBezTo>
                  <a:pt x="319" y="297"/>
                  <a:pt x="327" y="292"/>
                  <a:pt x="336" y="290"/>
                </a:cubicBezTo>
                <a:cubicBezTo>
                  <a:pt x="344" y="284"/>
                  <a:pt x="353" y="277"/>
                  <a:pt x="363" y="275"/>
                </a:cubicBezTo>
                <a:cubicBezTo>
                  <a:pt x="369" y="272"/>
                  <a:pt x="377" y="270"/>
                  <a:pt x="384" y="269"/>
                </a:cubicBezTo>
                <a:cubicBezTo>
                  <a:pt x="387" y="263"/>
                  <a:pt x="409" y="243"/>
                  <a:pt x="415" y="239"/>
                </a:cubicBezTo>
                <a:cubicBezTo>
                  <a:pt x="422" y="227"/>
                  <a:pt x="432" y="207"/>
                  <a:pt x="444" y="200"/>
                </a:cubicBezTo>
                <a:cubicBezTo>
                  <a:pt x="448" y="194"/>
                  <a:pt x="452" y="189"/>
                  <a:pt x="456" y="183"/>
                </a:cubicBezTo>
                <a:cubicBezTo>
                  <a:pt x="457" y="166"/>
                  <a:pt x="451" y="148"/>
                  <a:pt x="471" y="146"/>
                </a:cubicBezTo>
                <a:cubicBezTo>
                  <a:pt x="476" y="142"/>
                  <a:pt x="477" y="139"/>
                  <a:pt x="480" y="134"/>
                </a:cubicBezTo>
                <a:cubicBezTo>
                  <a:pt x="482" y="125"/>
                  <a:pt x="496" y="110"/>
                  <a:pt x="504" y="104"/>
                </a:cubicBezTo>
                <a:cubicBezTo>
                  <a:pt x="515" y="85"/>
                  <a:pt x="500" y="89"/>
                  <a:pt x="480" y="87"/>
                </a:cubicBezTo>
                <a:cubicBezTo>
                  <a:pt x="470" y="85"/>
                  <a:pt x="466" y="73"/>
                  <a:pt x="460" y="65"/>
                </a:cubicBezTo>
                <a:cubicBezTo>
                  <a:pt x="459" y="58"/>
                  <a:pt x="455" y="51"/>
                  <a:pt x="448" y="50"/>
                </a:cubicBezTo>
                <a:cubicBezTo>
                  <a:pt x="441" y="47"/>
                  <a:pt x="437" y="47"/>
                  <a:pt x="429" y="48"/>
                </a:cubicBezTo>
                <a:cubicBezTo>
                  <a:pt x="410" y="53"/>
                  <a:pt x="408" y="53"/>
                  <a:pt x="400" y="38"/>
                </a:cubicBezTo>
                <a:cubicBezTo>
                  <a:pt x="398" y="30"/>
                  <a:pt x="394" y="32"/>
                  <a:pt x="387" y="30"/>
                </a:cubicBezTo>
                <a:cubicBezTo>
                  <a:pt x="383" y="22"/>
                  <a:pt x="376" y="20"/>
                  <a:pt x="367" y="18"/>
                </a:cubicBezTo>
                <a:cubicBezTo>
                  <a:pt x="353" y="11"/>
                  <a:pt x="341" y="6"/>
                  <a:pt x="325" y="5"/>
                </a:cubicBezTo>
                <a:cubicBezTo>
                  <a:pt x="316" y="2"/>
                  <a:pt x="307" y="0"/>
                  <a:pt x="298" y="0"/>
                </a:cubicBezTo>
                <a:close/>
              </a:path>
            </a:pathLst>
          </a:custGeom>
          <a:solidFill>
            <a:srgbClr val="003366"/>
          </a:solidFill>
          <a:ln w="9525" cmpd="sng">
            <a:solidFill>
              <a:schemeClr val="bg1"/>
            </a:solidFill>
            <a:prstDash val="solid"/>
            <a:round/>
            <a:headEnd/>
            <a:tailEnd/>
          </a:ln>
          <a:effectLst/>
        </p:spPr>
        <p:txBody>
          <a:bodyPr wrap="none" anchor="ctr"/>
          <a:lstStyle/>
          <a:p>
            <a:pPr fontAlgn="auto">
              <a:spcBef>
                <a:spcPts val="0"/>
              </a:spcBef>
              <a:spcAft>
                <a:spcPts val="0"/>
              </a:spcAft>
              <a:defRPr/>
            </a:pPr>
            <a:endParaRPr lang="es-MX">
              <a:solidFill>
                <a:schemeClr val="bg1">
                  <a:lumMod val="50000"/>
                </a:schemeClr>
              </a:solidFill>
              <a:latin typeface="+mn-lt"/>
            </a:endParaRPr>
          </a:p>
        </p:txBody>
      </p:sp>
      <p:sp>
        <p:nvSpPr>
          <p:cNvPr id="112" name="Freeform 21"/>
          <p:cNvSpPr>
            <a:spLocks/>
          </p:cNvSpPr>
          <p:nvPr/>
        </p:nvSpPr>
        <p:spPr bwMode="auto">
          <a:xfrm>
            <a:off x="3821670" y="2348880"/>
            <a:ext cx="1358647" cy="1571427"/>
          </a:xfrm>
          <a:custGeom>
            <a:avLst/>
            <a:gdLst/>
            <a:ahLst/>
            <a:cxnLst>
              <a:cxn ang="0">
                <a:pos x="163" y="0"/>
              </a:cxn>
              <a:cxn ang="0">
                <a:pos x="58" y="84"/>
              </a:cxn>
              <a:cxn ang="0">
                <a:pos x="80" y="179"/>
              </a:cxn>
              <a:cxn ang="0">
                <a:pos x="87" y="377"/>
              </a:cxn>
              <a:cxn ang="0">
                <a:pos x="80" y="433"/>
              </a:cxn>
              <a:cxn ang="0">
                <a:pos x="78" y="498"/>
              </a:cxn>
              <a:cxn ang="0">
                <a:pos x="82" y="537"/>
              </a:cxn>
              <a:cxn ang="0">
                <a:pos x="71" y="563"/>
              </a:cxn>
              <a:cxn ang="0">
                <a:pos x="29" y="554"/>
              </a:cxn>
              <a:cxn ang="0">
                <a:pos x="15" y="549"/>
              </a:cxn>
              <a:cxn ang="0">
                <a:pos x="3" y="557"/>
              </a:cxn>
              <a:cxn ang="0">
                <a:pos x="1" y="573"/>
              </a:cxn>
              <a:cxn ang="0">
                <a:pos x="12" y="598"/>
              </a:cxn>
              <a:cxn ang="0">
                <a:pos x="26" y="611"/>
              </a:cxn>
              <a:cxn ang="0">
                <a:pos x="50" y="661"/>
              </a:cxn>
              <a:cxn ang="0">
                <a:pos x="65" y="688"/>
              </a:cxn>
              <a:cxn ang="0">
                <a:pos x="57" y="721"/>
              </a:cxn>
              <a:cxn ang="0">
                <a:pos x="62" y="747"/>
              </a:cxn>
              <a:cxn ang="0">
                <a:pos x="93" y="752"/>
              </a:cxn>
              <a:cxn ang="0">
                <a:pos x="107" y="753"/>
              </a:cxn>
              <a:cxn ang="0">
                <a:pos x="134" y="768"/>
              </a:cxn>
              <a:cxn ang="0">
                <a:pos x="147" y="801"/>
              </a:cxn>
              <a:cxn ang="0">
                <a:pos x="163" y="863"/>
              </a:cxn>
              <a:cxn ang="0">
                <a:pos x="172" y="902"/>
              </a:cxn>
              <a:cxn ang="0">
                <a:pos x="184" y="909"/>
              </a:cxn>
              <a:cxn ang="0">
                <a:pos x="221" y="915"/>
              </a:cxn>
              <a:cxn ang="0">
                <a:pos x="232" y="943"/>
              </a:cxn>
              <a:cxn ang="0">
                <a:pos x="258" y="972"/>
              </a:cxn>
              <a:cxn ang="0">
                <a:pos x="290" y="999"/>
              </a:cxn>
              <a:cxn ang="0">
                <a:pos x="313" y="1000"/>
              </a:cxn>
              <a:cxn ang="0">
                <a:pos x="349" y="943"/>
              </a:cxn>
              <a:cxn ang="0">
                <a:pos x="365" y="923"/>
              </a:cxn>
              <a:cxn ang="0">
                <a:pos x="360" y="891"/>
              </a:cxn>
              <a:cxn ang="0">
                <a:pos x="374" y="888"/>
              </a:cxn>
              <a:cxn ang="0">
                <a:pos x="397" y="873"/>
              </a:cxn>
              <a:cxn ang="0">
                <a:pos x="411" y="829"/>
              </a:cxn>
              <a:cxn ang="0">
                <a:pos x="424" y="824"/>
              </a:cxn>
              <a:cxn ang="0">
                <a:pos x="438" y="822"/>
              </a:cxn>
              <a:cxn ang="0">
                <a:pos x="471" y="850"/>
              </a:cxn>
              <a:cxn ang="0">
                <a:pos x="509" y="878"/>
              </a:cxn>
              <a:cxn ang="0">
                <a:pos x="538" y="888"/>
              </a:cxn>
              <a:cxn ang="0">
                <a:pos x="557" y="879"/>
              </a:cxn>
              <a:cxn ang="0">
                <a:pos x="590" y="882"/>
              </a:cxn>
              <a:cxn ang="0">
                <a:pos x="622" y="891"/>
              </a:cxn>
              <a:cxn ang="0">
                <a:pos x="664" y="879"/>
              </a:cxn>
              <a:cxn ang="0">
                <a:pos x="720" y="848"/>
              </a:cxn>
              <a:cxn ang="0">
                <a:pos x="766" y="839"/>
              </a:cxn>
              <a:cxn ang="0">
                <a:pos x="847" y="477"/>
              </a:cxn>
              <a:cxn ang="0">
                <a:pos x="764" y="435"/>
              </a:cxn>
              <a:cxn ang="0">
                <a:pos x="713" y="408"/>
              </a:cxn>
              <a:cxn ang="0">
                <a:pos x="637" y="306"/>
              </a:cxn>
              <a:cxn ang="0">
                <a:pos x="600" y="204"/>
              </a:cxn>
              <a:cxn ang="0">
                <a:pos x="513" y="126"/>
              </a:cxn>
              <a:cxn ang="0">
                <a:pos x="446" y="71"/>
              </a:cxn>
              <a:cxn ang="0">
                <a:pos x="397" y="16"/>
              </a:cxn>
            </a:cxnLst>
            <a:rect l="0" t="0" r="r" b="b"/>
            <a:pathLst>
              <a:path w="848" h="1001">
                <a:moveTo>
                  <a:pt x="393" y="12"/>
                </a:moveTo>
                <a:lnTo>
                  <a:pt x="288" y="6"/>
                </a:lnTo>
                <a:lnTo>
                  <a:pt x="163" y="0"/>
                </a:lnTo>
                <a:lnTo>
                  <a:pt x="159" y="72"/>
                </a:lnTo>
                <a:lnTo>
                  <a:pt x="68" y="67"/>
                </a:lnTo>
                <a:lnTo>
                  <a:pt x="58" y="84"/>
                </a:lnTo>
                <a:lnTo>
                  <a:pt x="65" y="82"/>
                </a:lnTo>
                <a:lnTo>
                  <a:pt x="68" y="109"/>
                </a:lnTo>
                <a:lnTo>
                  <a:pt x="80" y="179"/>
                </a:lnTo>
                <a:lnTo>
                  <a:pt x="92" y="214"/>
                </a:lnTo>
                <a:lnTo>
                  <a:pt x="98" y="264"/>
                </a:lnTo>
                <a:lnTo>
                  <a:pt x="87" y="377"/>
                </a:lnTo>
                <a:lnTo>
                  <a:pt x="74" y="375"/>
                </a:lnTo>
                <a:lnTo>
                  <a:pt x="78" y="399"/>
                </a:lnTo>
                <a:lnTo>
                  <a:pt x="80" y="433"/>
                </a:lnTo>
                <a:lnTo>
                  <a:pt x="86" y="464"/>
                </a:lnTo>
                <a:lnTo>
                  <a:pt x="83" y="482"/>
                </a:lnTo>
                <a:lnTo>
                  <a:pt x="78" y="498"/>
                </a:lnTo>
                <a:lnTo>
                  <a:pt x="83" y="514"/>
                </a:lnTo>
                <a:lnTo>
                  <a:pt x="82" y="528"/>
                </a:lnTo>
                <a:lnTo>
                  <a:pt x="82" y="537"/>
                </a:lnTo>
                <a:lnTo>
                  <a:pt x="85" y="548"/>
                </a:lnTo>
                <a:lnTo>
                  <a:pt x="86" y="553"/>
                </a:lnTo>
                <a:lnTo>
                  <a:pt x="71" y="563"/>
                </a:lnTo>
                <a:lnTo>
                  <a:pt x="55" y="555"/>
                </a:lnTo>
                <a:lnTo>
                  <a:pt x="47" y="554"/>
                </a:lnTo>
                <a:lnTo>
                  <a:pt x="29" y="554"/>
                </a:lnTo>
                <a:lnTo>
                  <a:pt x="23" y="553"/>
                </a:lnTo>
                <a:lnTo>
                  <a:pt x="19" y="551"/>
                </a:lnTo>
                <a:lnTo>
                  <a:pt x="15" y="549"/>
                </a:lnTo>
                <a:lnTo>
                  <a:pt x="13" y="551"/>
                </a:lnTo>
                <a:lnTo>
                  <a:pt x="11" y="553"/>
                </a:lnTo>
                <a:lnTo>
                  <a:pt x="3" y="557"/>
                </a:lnTo>
                <a:lnTo>
                  <a:pt x="0" y="561"/>
                </a:lnTo>
                <a:lnTo>
                  <a:pt x="1" y="566"/>
                </a:lnTo>
                <a:lnTo>
                  <a:pt x="1" y="573"/>
                </a:lnTo>
                <a:lnTo>
                  <a:pt x="7" y="589"/>
                </a:lnTo>
                <a:lnTo>
                  <a:pt x="11" y="594"/>
                </a:lnTo>
                <a:lnTo>
                  <a:pt x="12" y="598"/>
                </a:lnTo>
                <a:lnTo>
                  <a:pt x="18" y="600"/>
                </a:lnTo>
                <a:lnTo>
                  <a:pt x="22" y="603"/>
                </a:lnTo>
                <a:lnTo>
                  <a:pt x="26" y="611"/>
                </a:lnTo>
                <a:lnTo>
                  <a:pt x="34" y="634"/>
                </a:lnTo>
                <a:lnTo>
                  <a:pt x="50" y="652"/>
                </a:lnTo>
                <a:lnTo>
                  <a:pt x="50" y="661"/>
                </a:lnTo>
                <a:lnTo>
                  <a:pt x="52" y="666"/>
                </a:lnTo>
                <a:lnTo>
                  <a:pt x="62" y="674"/>
                </a:lnTo>
                <a:lnTo>
                  <a:pt x="65" y="688"/>
                </a:lnTo>
                <a:lnTo>
                  <a:pt x="72" y="706"/>
                </a:lnTo>
                <a:lnTo>
                  <a:pt x="63" y="715"/>
                </a:lnTo>
                <a:lnTo>
                  <a:pt x="57" y="721"/>
                </a:lnTo>
                <a:lnTo>
                  <a:pt x="55" y="726"/>
                </a:lnTo>
                <a:lnTo>
                  <a:pt x="56" y="737"/>
                </a:lnTo>
                <a:lnTo>
                  <a:pt x="62" y="747"/>
                </a:lnTo>
                <a:lnTo>
                  <a:pt x="71" y="752"/>
                </a:lnTo>
                <a:lnTo>
                  <a:pt x="79" y="761"/>
                </a:lnTo>
                <a:lnTo>
                  <a:pt x="93" y="752"/>
                </a:lnTo>
                <a:lnTo>
                  <a:pt x="98" y="753"/>
                </a:lnTo>
                <a:lnTo>
                  <a:pt x="102" y="753"/>
                </a:lnTo>
                <a:lnTo>
                  <a:pt x="107" y="753"/>
                </a:lnTo>
                <a:lnTo>
                  <a:pt x="112" y="755"/>
                </a:lnTo>
                <a:lnTo>
                  <a:pt x="122" y="763"/>
                </a:lnTo>
                <a:lnTo>
                  <a:pt x="134" y="768"/>
                </a:lnTo>
                <a:lnTo>
                  <a:pt x="141" y="780"/>
                </a:lnTo>
                <a:lnTo>
                  <a:pt x="142" y="789"/>
                </a:lnTo>
                <a:lnTo>
                  <a:pt x="147" y="801"/>
                </a:lnTo>
                <a:lnTo>
                  <a:pt x="151" y="820"/>
                </a:lnTo>
                <a:lnTo>
                  <a:pt x="158" y="835"/>
                </a:lnTo>
                <a:lnTo>
                  <a:pt x="163" y="863"/>
                </a:lnTo>
                <a:lnTo>
                  <a:pt x="163" y="876"/>
                </a:lnTo>
                <a:lnTo>
                  <a:pt x="166" y="897"/>
                </a:lnTo>
                <a:lnTo>
                  <a:pt x="172" y="902"/>
                </a:lnTo>
                <a:lnTo>
                  <a:pt x="173" y="904"/>
                </a:lnTo>
                <a:lnTo>
                  <a:pt x="179" y="909"/>
                </a:lnTo>
                <a:lnTo>
                  <a:pt x="184" y="909"/>
                </a:lnTo>
                <a:lnTo>
                  <a:pt x="202" y="914"/>
                </a:lnTo>
                <a:lnTo>
                  <a:pt x="214" y="916"/>
                </a:lnTo>
                <a:lnTo>
                  <a:pt x="221" y="915"/>
                </a:lnTo>
                <a:lnTo>
                  <a:pt x="228" y="919"/>
                </a:lnTo>
                <a:lnTo>
                  <a:pt x="230" y="926"/>
                </a:lnTo>
                <a:lnTo>
                  <a:pt x="232" y="943"/>
                </a:lnTo>
                <a:lnTo>
                  <a:pt x="236" y="952"/>
                </a:lnTo>
                <a:lnTo>
                  <a:pt x="245" y="955"/>
                </a:lnTo>
                <a:lnTo>
                  <a:pt x="258" y="972"/>
                </a:lnTo>
                <a:lnTo>
                  <a:pt x="264" y="981"/>
                </a:lnTo>
                <a:lnTo>
                  <a:pt x="267" y="996"/>
                </a:lnTo>
                <a:lnTo>
                  <a:pt x="290" y="999"/>
                </a:lnTo>
                <a:lnTo>
                  <a:pt x="300" y="997"/>
                </a:lnTo>
                <a:lnTo>
                  <a:pt x="306" y="999"/>
                </a:lnTo>
                <a:lnTo>
                  <a:pt x="313" y="1000"/>
                </a:lnTo>
                <a:lnTo>
                  <a:pt x="333" y="995"/>
                </a:lnTo>
                <a:lnTo>
                  <a:pt x="346" y="987"/>
                </a:lnTo>
                <a:lnTo>
                  <a:pt x="349" y="943"/>
                </a:lnTo>
                <a:lnTo>
                  <a:pt x="352" y="937"/>
                </a:lnTo>
                <a:lnTo>
                  <a:pt x="362" y="929"/>
                </a:lnTo>
                <a:lnTo>
                  <a:pt x="365" y="923"/>
                </a:lnTo>
                <a:lnTo>
                  <a:pt x="365" y="916"/>
                </a:lnTo>
                <a:lnTo>
                  <a:pt x="361" y="898"/>
                </a:lnTo>
                <a:lnTo>
                  <a:pt x="360" y="891"/>
                </a:lnTo>
                <a:lnTo>
                  <a:pt x="363" y="888"/>
                </a:lnTo>
                <a:lnTo>
                  <a:pt x="368" y="888"/>
                </a:lnTo>
                <a:lnTo>
                  <a:pt x="374" y="888"/>
                </a:lnTo>
                <a:lnTo>
                  <a:pt x="387" y="886"/>
                </a:lnTo>
                <a:lnTo>
                  <a:pt x="395" y="883"/>
                </a:lnTo>
                <a:lnTo>
                  <a:pt x="397" y="873"/>
                </a:lnTo>
                <a:lnTo>
                  <a:pt x="394" y="850"/>
                </a:lnTo>
                <a:lnTo>
                  <a:pt x="404" y="838"/>
                </a:lnTo>
                <a:lnTo>
                  <a:pt x="411" y="829"/>
                </a:lnTo>
                <a:lnTo>
                  <a:pt x="413" y="834"/>
                </a:lnTo>
                <a:lnTo>
                  <a:pt x="420" y="834"/>
                </a:lnTo>
                <a:lnTo>
                  <a:pt x="424" y="824"/>
                </a:lnTo>
                <a:lnTo>
                  <a:pt x="429" y="820"/>
                </a:lnTo>
                <a:lnTo>
                  <a:pt x="431" y="820"/>
                </a:lnTo>
                <a:lnTo>
                  <a:pt x="438" y="822"/>
                </a:lnTo>
                <a:lnTo>
                  <a:pt x="450" y="838"/>
                </a:lnTo>
                <a:lnTo>
                  <a:pt x="454" y="841"/>
                </a:lnTo>
                <a:lnTo>
                  <a:pt x="471" y="850"/>
                </a:lnTo>
                <a:lnTo>
                  <a:pt x="481" y="851"/>
                </a:lnTo>
                <a:lnTo>
                  <a:pt x="486" y="855"/>
                </a:lnTo>
                <a:lnTo>
                  <a:pt x="509" y="878"/>
                </a:lnTo>
                <a:lnTo>
                  <a:pt x="518" y="885"/>
                </a:lnTo>
                <a:lnTo>
                  <a:pt x="534" y="890"/>
                </a:lnTo>
                <a:lnTo>
                  <a:pt x="538" y="888"/>
                </a:lnTo>
                <a:lnTo>
                  <a:pt x="541" y="882"/>
                </a:lnTo>
                <a:lnTo>
                  <a:pt x="547" y="879"/>
                </a:lnTo>
                <a:lnTo>
                  <a:pt x="557" y="879"/>
                </a:lnTo>
                <a:lnTo>
                  <a:pt x="562" y="882"/>
                </a:lnTo>
                <a:lnTo>
                  <a:pt x="572" y="890"/>
                </a:lnTo>
                <a:lnTo>
                  <a:pt x="590" y="882"/>
                </a:lnTo>
                <a:lnTo>
                  <a:pt x="595" y="881"/>
                </a:lnTo>
                <a:lnTo>
                  <a:pt x="620" y="889"/>
                </a:lnTo>
                <a:lnTo>
                  <a:pt x="622" y="891"/>
                </a:lnTo>
                <a:lnTo>
                  <a:pt x="629" y="904"/>
                </a:lnTo>
                <a:lnTo>
                  <a:pt x="645" y="906"/>
                </a:lnTo>
                <a:lnTo>
                  <a:pt x="664" y="879"/>
                </a:lnTo>
                <a:lnTo>
                  <a:pt x="673" y="863"/>
                </a:lnTo>
                <a:lnTo>
                  <a:pt x="691" y="849"/>
                </a:lnTo>
                <a:lnTo>
                  <a:pt x="720" y="848"/>
                </a:lnTo>
                <a:lnTo>
                  <a:pt x="729" y="853"/>
                </a:lnTo>
                <a:lnTo>
                  <a:pt x="770" y="860"/>
                </a:lnTo>
                <a:lnTo>
                  <a:pt x="766" y="839"/>
                </a:lnTo>
                <a:lnTo>
                  <a:pt x="735" y="709"/>
                </a:lnTo>
                <a:lnTo>
                  <a:pt x="729" y="673"/>
                </a:lnTo>
                <a:lnTo>
                  <a:pt x="847" y="477"/>
                </a:lnTo>
                <a:lnTo>
                  <a:pt x="816" y="467"/>
                </a:lnTo>
                <a:lnTo>
                  <a:pt x="796" y="450"/>
                </a:lnTo>
                <a:lnTo>
                  <a:pt x="764" y="435"/>
                </a:lnTo>
                <a:lnTo>
                  <a:pt x="759" y="428"/>
                </a:lnTo>
                <a:lnTo>
                  <a:pt x="729" y="421"/>
                </a:lnTo>
                <a:lnTo>
                  <a:pt x="713" y="408"/>
                </a:lnTo>
                <a:lnTo>
                  <a:pt x="695" y="387"/>
                </a:lnTo>
                <a:lnTo>
                  <a:pt x="661" y="366"/>
                </a:lnTo>
                <a:lnTo>
                  <a:pt x="637" y="306"/>
                </a:lnTo>
                <a:lnTo>
                  <a:pt x="633" y="266"/>
                </a:lnTo>
                <a:lnTo>
                  <a:pt x="612" y="221"/>
                </a:lnTo>
                <a:lnTo>
                  <a:pt x="600" y="204"/>
                </a:lnTo>
                <a:lnTo>
                  <a:pt x="597" y="197"/>
                </a:lnTo>
                <a:lnTo>
                  <a:pt x="546" y="167"/>
                </a:lnTo>
                <a:lnTo>
                  <a:pt x="513" y="126"/>
                </a:lnTo>
                <a:lnTo>
                  <a:pt x="495" y="115"/>
                </a:lnTo>
                <a:lnTo>
                  <a:pt x="463" y="78"/>
                </a:lnTo>
                <a:lnTo>
                  <a:pt x="446" y="71"/>
                </a:lnTo>
                <a:lnTo>
                  <a:pt x="433" y="59"/>
                </a:lnTo>
                <a:lnTo>
                  <a:pt x="408" y="18"/>
                </a:lnTo>
                <a:lnTo>
                  <a:pt x="397" y="16"/>
                </a:lnTo>
                <a:lnTo>
                  <a:pt x="393" y="12"/>
                </a:lnTo>
              </a:path>
            </a:pathLst>
          </a:custGeom>
          <a:solidFill>
            <a:srgbClr val="003366"/>
          </a:solidFill>
          <a:ln w="12700" cap="rnd" cmpd="sng">
            <a:solidFill>
              <a:schemeClr val="bg1"/>
            </a:solidFill>
            <a:prstDash val="solid"/>
            <a:round/>
            <a:headEnd type="none" w="sm" len="sm"/>
            <a:tailEnd type="none" w="sm" len="sm"/>
          </a:ln>
          <a:effectLst>
            <a:glow rad="101600">
              <a:srgbClr val="FF0000">
                <a:alpha val="75000"/>
              </a:srgbClr>
            </a:glow>
            <a:softEdge rad="38100"/>
          </a:effectLst>
        </p:spPr>
        <p:txBody>
          <a:bodyPr/>
          <a:lstStyle/>
          <a:p>
            <a:pPr fontAlgn="auto">
              <a:spcBef>
                <a:spcPts val="0"/>
              </a:spcBef>
              <a:spcAft>
                <a:spcPts val="0"/>
              </a:spcAft>
              <a:defRPr/>
            </a:pPr>
            <a:endParaRPr lang="es-MX" dirty="0">
              <a:solidFill>
                <a:schemeClr val="bg1">
                  <a:lumMod val="50000"/>
                </a:schemeClr>
              </a:solidFill>
              <a:latin typeface="+mn-lt"/>
            </a:endParaRPr>
          </a:p>
        </p:txBody>
      </p:sp>
      <p:sp>
        <p:nvSpPr>
          <p:cNvPr id="113" name="Freeform 22"/>
          <p:cNvSpPr>
            <a:spLocks/>
          </p:cNvSpPr>
          <p:nvPr/>
        </p:nvSpPr>
        <p:spPr bwMode="auto">
          <a:xfrm>
            <a:off x="4233863" y="3602038"/>
            <a:ext cx="1089025" cy="1174750"/>
          </a:xfrm>
          <a:custGeom>
            <a:avLst/>
            <a:gdLst/>
            <a:ahLst/>
            <a:cxnLst>
              <a:cxn ang="0">
                <a:pos x="8" y="284"/>
              </a:cxn>
              <a:cxn ang="0">
                <a:pos x="27" y="309"/>
              </a:cxn>
              <a:cxn ang="0">
                <a:pos x="50" y="338"/>
              </a:cxn>
              <a:cxn ang="0">
                <a:pos x="67" y="377"/>
              </a:cxn>
              <a:cxn ang="0">
                <a:pos x="96" y="392"/>
              </a:cxn>
              <a:cxn ang="0">
                <a:pos x="121" y="386"/>
              </a:cxn>
              <a:cxn ang="0">
                <a:pos x="144" y="411"/>
              </a:cxn>
              <a:cxn ang="0">
                <a:pos x="158" y="469"/>
              </a:cxn>
              <a:cxn ang="0">
                <a:pos x="179" y="532"/>
              </a:cxn>
              <a:cxn ang="0">
                <a:pos x="190" y="550"/>
              </a:cxn>
              <a:cxn ang="0">
                <a:pos x="203" y="581"/>
              </a:cxn>
              <a:cxn ang="0">
                <a:pos x="231" y="594"/>
              </a:cxn>
              <a:cxn ang="0">
                <a:pos x="280" y="631"/>
              </a:cxn>
              <a:cxn ang="0">
                <a:pos x="284" y="672"/>
              </a:cxn>
              <a:cxn ang="0">
                <a:pos x="295" y="685"/>
              </a:cxn>
              <a:cxn ang="0">
                <a:pos x="327" y="672"/>
              </a:cxn>
              <a:cxn ang="0">
                <a:pos x="351" y="705"/>
              </a:cxn>
              <a:cxn ang="0">
                <a:pos x="381" y="711"/>
              </a:cxn>
              <a:cxn ang="0">
                <a:pos x="411" y="717"/>
              </a:cxn>
              <a:cxn ang="0">
                <a:pos x="420" y="593"/>
              </a:cxn>
              <a:cxn ang="0">
                <a:pos x="430" y="542"/>
              </a:cxn>
              <a:cxn ang="0">
                <a:pos x="465" y="522"/>
              </a:cxn>
              <a:cxn ang="0">
                <a:pos x="461" y="486"/>
              </a:cxn>
              <a:cxn ang="0">
                <a:pos x="493" y="451"/>
              </a:cxn>
              <a:cxn ang="0">
                <a:pos x="526" y="415"/>
              </a:cxn>
              <a:cxn ang="0">
                <a:pos x="561" y="400"/>
              </a:cxn>
              <a:cxn ang="0">
                <a:pos x="624" y="411"/>
              </a:cxn>
              <a:cxn ang="0">
                <a:pos x="663" y="403"/>
              </a:cxn>
              <a:cxn ang="0">
                <a:pos x="675" y="350"/>
              </a:cxn>
              <a:cxn ang="0">
                <a:pos x="641" y="290"/>
              </a:cxn>
              <a:cxn ang="0">
                <a:pos x="624" y="335"/>
              </a:cxn>
              <a:cxn ang="0">
                <a:pos x="596" y="334"/>
              </a:cxn>
              <a:cxn ang="0">
                <a:pos x="562" y="334"/>
              </a:cxn>
              <a:cxn ang="0">
                <a:pos x="538" y="292"/>
              </a:cxn>
              <a:cxn ang="0">
                <a:pos x="518" y="268"/>
              </a:cxn>
              <a:cxn ang="0">
                <a:pos x="533" y="251"/>
              </a:cxn>
              <a:cxn ang="0">
                <a:pos x="525" y="228"/>
              </a:cxn>
              <a:cxn ang="0">
                <a:pos x="540" y="187"/>
              </a:cxn>
              <a:cxn ang="0">
                <a:pos x="542" y="133"/>
              </a:cxn>
              <a:cxn ang="0">
                <a:pos x="523" y="50"/>
              </a:cxn>
              <a:cxn ang="0">
                <a:pos x="432" y="29"/>
              </a:cxn>
              <a:cxn ang="0">
                <a:pos x="370" y="84"/>
              </a:cxn>
              <a:cxn ang="0">
                <a:pos x="331" y="62"/>
              </a:cxn>
              <a:cxn ang="0">
                <a:pos x="288" y="59"/>
              </a:cxn>
              <a:cxn ang="0">
                <a:pos x="259" y="65"/>
              </a:cxn>
              <a:cxn ang="0">
                <a:pos x="212" y="30"/>
              </a:cxn>
              <a:cxn ang="0">
                <a:pos x="172" y="0"/>
              </a:cxn>
              <a:cxn ang="0">
                <a:pos x="154" y="14"/>
              </a:cxn>
              <a:cxn ang="0">
                <a:pos x="138" y="53"/>
              </a:cxn>
              <a:cxn ang="0">
                <a:pos x="109" y="68"/>
              </a:cxn>
              <a:cxn ang="0">
                <a:pos x="106" y="96"/>
              </a:cxn>
              <a:cxn ang="0">
                <a:pos x="90" y="123"/>
              </a:cxn>
              <a:cxn ang="0">
                <a:pos x="47" y="179"/>
              </a:cxn>
              <a:cxn ang="0">
                <a:pos x="7" y="184"/>
              </a:cxn>
              <a:cxn ang="0">
                <a:pos x="1" y="225"/>
              </a:cxn>
            </a:cxnLst>
            <a:rect l="0" t="0" r="r" b="b"/>
            <a:pathLst>
              <a:path w="679" h="748">
                <a:moveTo>
                  <a:pt x="0" y="240"/>
                </a:moveTo>
                <a:lnTo>
                  <a:pt x="2" y="253"/>
                </a:lnTo>
                <a:lnTo>
                  <a:pt x="3" y="268"/>
                </a:lnTo>
                <a:lnTo>
                  <a:pt x="8" y="284"/>
                </a:lnTo>
                <a:lnTo>
                  <a:pt x="14" y="299"/>
                </a:lnTo>
                <a:lnTo>
                  <a:pt x="21" y="307"/>
                </a:lnTo>
                <a:lnTo>
                  <a:pt x="24" y="309"/>
                </a:lnTo>
                <a:lnTo>
                  <a:pt x="27" y="309"/>
                </a:lnTo>
                <a:lnTo>
                  <a:pt x="33" y="311"/>
                </a:lnTo>
                <a:lnTo>
                  <a:pt x="39" y="321"/>
                </a:lnTo>
                <a:lnTo>
                  <a:pt x="45" y="328"/>
                </a:lnTo>
                <a:lnTo>
                  <a:pt x="50" y="338"/>
                </a:lnTo>
                <a:lnTo>
                  <a:pt x="57" y="349"/>
                </a:lnTo>
                <a:lnTo>
                  <a:pt x="62" y="362"/>
                </a:lnTo>
                <a:lnTo>
                  <a:pt x="63" y="367"/>
                </a:lnTo>
                <a:lnTo>
                  <a:pt x="67" y="377"/>
                </a:lnTo>
                <a:lnTo>
                  <a:pt x="74" y="392"/>
                </a:lnTo>
                <a:lnTo>
                  <a:pt x="82" y="397"/>
                </a:lnTo>
                <a:lnTo>
                  <a:pt x="90" y="396"/>
                </a:lnTo>
                <a:lnTo>
                  <a:pt x="96" y="392"/>
                </a:lnTo>
                <a:lnTo>
                  <a:pt x="103" y="392"/>
                </a:lnTo>
                <a:lnTo>
                  <a:pt x="106" y="390"/>
                </a:lnTo>
                <a:lnTo>
                  <a:pt x="114" y="388"/>
                </a:lnTo>
                <a:lnTo>
                  <a:pt x="121" y="386"/>
                </a:lnTo>
                <a:lnTo>
                  <a:pt x="129" y="393"/>
                </a:lnTo>
                <a:lnTo>
                  <a:pt x="132" y="394"/>
                </a:lnTo>
                <a:lnTo>
                  <a:pt x="140" y="408"/>
                </a:lnTo>
                <a:lnTo>
                  <a:pt x="144" y="411"/>
                </a:lnTo>
                <a:lnTo>
                  <a:pt x="158" y="439"/>
                </a:lnTo>
                <a:lnTo>
                  <a:pt x="157" y="448"/>
                </a:lnTo>
                <a:lnTo>
                  <a:pt x="160" y="457"/>
                </a:lnTo>
                <a:lnTo>
                  <a:pt x="158" y="469"/>
                </a:lnTo>
                <a:lnTo>
                  <a:pt x="164" y="488"/>
                </a:lnTo>
                <a:lnTo>
                  <a:pt x="167" y="498"/>
                </a:lnTo>
                <a:lnTo>
                  <a:pt x="176" y="512"/>
                </a:lnTo>
                <a:lnTo>
                  <a:pt x="179" y="532"/>
                </a:lnTo>
                <a:lnTo>
                  <a:pt x="181" y="536"/>
                </a:lnTo>
                <a:lnTo>
                  <a:pt x="185" y="541"/>
                </a:lnTo>
                <a:lnTo>
                  <a:pt x="188" y="547"/>
                </a:lnTo>
                <a:lnTo>
                  <a:pt x="190" y="550"/>
                </a:lnTo>
                <a:lnTo>
                  <a:pt x="196" y="563"/>
                </a:lnTo>
                <a:lnTo>
                  <a:pt x="199" y="572"/>
                </a:lnTo>
                <a:lnTo>
                  <a:pt x="205" y="578"/>
                </a:lnTo>
                <a:lnTo>
                  <a:pt x="203" y="581"/>
                </a:lnTo>
                <a:lnTo>
                  <a:pt x="206" y="584"/>
                </a:lnTo>
                <a:lnTo>
                  <a:pt x="214" y="583"/>
                </a:lnTo>
                <a:lnTo>
                  <a:pt x="225" y="585"/>
                </a:lnTo>
                <a:lnTo>
                  <a:pt x="231" y="594"/>
                </a:lnTo>
                <a:lnTo>
                  <a:pt x="231" y="603"/>
                </a:lnTo>
                <a:lnTo>
                  <a:pt x="229" y="619"/>
                </a:lnTo>
                <a:lnTo>
                  <a:pt x="231" y="622"/>
                </a:lnTo>
                <a:lnTo>
                  <a:pt x="280" y="631"/>
                </a:lnTo>
                <a:lnTo>
                  <a:pt x="279" y="637"/>
                </a:lnTo>
                <a:lnTo>
                  <a:pt x="281" y="640"/>
                </a:lnTo>
                <a:lnTo>
                  <a:pt x="292" y="664"/>
                </a:lnTo>
                <a:lnTo>
                  <a:pt x="284" y="672"/>
                </a:lnTo>
                <a:lnTo>
                  <a:pt x="281" y="677"/>
                </a:lnTo>
                <a:lnTo>
                  <a:pt x="281" y="682"/>
                </a:lnTo>
                <a:lnTo>
                  <a:pt x="285" y="684"/>
                </a:lnTo>
                <a:lnTo>
                  <a:pt x="295" y="685"/>
                </a:lnTo>
                <a:lnTo>
                  <a:pt x="300" y="684"/>
                </a:lnTo>
                <a:lnTo>
                  <a:pt x="305" y="680"/>
                </a:lnTo>
                <a:lnTo>
                  <a:pt x="316" y="674"/>
                </a:lnTo>
                <a:lnTo>
                  <a:pt x="327" y="672"/>
                </a:lnTo>
                <a:lnTo>
                  <a:pt x="336" y="674"/>
                </a:lnTo>
                <a:lnTo>
                  <a:pt x="343" y="681"/>
                </a:lnTo>
                <a:lnTo>
                  <a:pt x="346" y="699"/>
                </a:lnTo>
                <a:lnTo>
                  <a:pt x="351" y="705"/>
                </a:lnTo>
                <a:lnTo>
                  <a:pt x="358" y="708"/>
                </a:lnTo>
                <a:lnTo>
                  <a:pt x="368" y="712"/>
                </a:lnTo>
                <a:lnTo>
                  <a:pt x="380" y="711"/>
                </a:lnTo>
                <a:lnTo>
                  <a:pt x="381" y="711"/>
                </a:lnTo>
                <a:lnTo>
                  <a:pt x="384" y="711"/>
                </a:lnTo>
                <a:lnTo>
                  <a:pt x="388" y="710"/>
                </a:lnTo>
                <a:lnTo>
                  <a:pt x="395" y="747"/>
                </a:lnTo>
                <a:lnTo>
                  <a:pt x="411" y="717"/>
                </a:lnTo>
                <a:lnTo>
                  <a:pt x="409" y="699"/>
                </a:lnTo>
                <a:lnTo>
                  <a:pt x="407" y="684"/>
                </a:lnTo>
                <a:lnTo>
                  <a:pt x="412" y="602"/>
                </a:lnTo>
                <a:lnTo>
                  <a:pt x="420" y="593"/>
                </a:lnTo>
                <a:lnTo>
                  <a:pt x="421" y="587"/>
                </a:lnTo>
                <a:lnTo>
                  <a:pt x="420" y="567"/>
                </a:lnTo>
                <a:lnTo>
                  <a:pt x="427" y="546"/>
                </a:lnTo>
                <a:lnTo>
                  <a:pt x="430" y="542"/>
                </a:lnTo>
                <a:lnTo>
                  <a:pt x="444" y="536"/>
                </a:lnTo>
                <a:lnTo>
                  <a:pt x="445" y="528"/>
                </a:lnTo>
                <a:lnTo>
                  <a:pt x="449" y="523"/>
                </a:lnTo>
                <a:lnTo>
                  <a:pt x="465" y="522"/>
                </a:lnTo>
                <a:lnTo>
                  <a:pt x="467" y="520"/>
                </a:lnTo>
                <a:lnTo>
                  <a:pt x="461" y="512"/>
                </a:lnTo>
                <a:lnTo>
                  <a:pt x="464" y="499"/>
                </a:lnTo>
                <a:lnTo>
                  <a:pt x="461" y="486"/>
                </a:lnTo>
                <a:lnTo>
                  <a:pt x="468" y="464"/>
                </a:lnTo>
                <a:lnTo>
                  <a:pt x="472" y="458"/>
                </a:lnTo>
                <a:lnTo>
                  <a:pt x="489" y="451"/>
                </a:lnTo>
                <a:lnTo>
                  <a:pt x="493" y="451"/>
                </a:lnTo>
                <a:lnTo>
                  <a:pt x="502" y="437"/>
                </a:lnTo>
                <a:lnTo>
                  <a:pt x="504" y="432"/>
                </a:lnTo>
                <a:lnTo>
                  <a:pt x="522" y="419"/>
                </a:lnTo>
                <a:lnTo>
                  <a:pt x="526" y="415"/>
                </a:lnTo>
                <a:lnTo>
                  <a:pt x="527" y="405"/>
                </a:lnTo>
                <a:lnTo>
                  <a:pt x="530" y="400"/>
                </a:lnTo>
                <a:lnTo>
                  <a:pt x="546" y="398"/>
                </a:lnTo>
                <a:lnTo>
                  <a:pt x="561" y="400"/>
                </a:lnTo>
                <a:lnTo>
                  <a:pt x="576" y="401"/>
                </a:lnTo>
                <a:lnTo>
                  <a:pt x="591" y="406"/>
                </a:lnTo>
                <a:lnTo>
                  <a:pt x="614" y="406"/>
                </a:lnTo>
                <a:lnTo>
                  <a:pt x="624" y="411"/>
                </a:lnTo>
                <a:lnTo>
                  <a:pt x="632" y="407"/>
                </a:lnTo>
                <a:lnTo>
                  <a:pt x="641" y="405"/>
                </a:lnTo>
                <a:lnTo>
                  <a:pt x="651" y="405"/>
                </a:lnTo>
                <a:lnTo>
                  <a:pt x="663" y="403"/>
                </a:lnTo>
                <a:lnTo>
                  <a:pt x="671" y="405"/>
                </a:lnTo>
                <a:lnTo>
                  <a:pt x="676" y="401"/>
                </a:lnTo>
                <a:lnTo>
                  <a:pt x="678" y="379"/>
                </a:lnTo>
                <a:lnTo>
                  <a:pt x="675" y="350"/>
                </a:lnTo>
                <a:lnTo>
                  <a:pt x="665" y="328"/>
                </a:lnTo>
                <a:lnTo>
                  <a:pt x="656" y="318"/>
                </a:lnTo>
                <a:lnTo>
                  <a:pt x="647" y="300"/>
                </a:lnTo>
                <a:lnTo>
                  <a:pt x="641" y="290"/>
                </a:lnTo>
                <a:lnTo>
                  <a:pt x="635" y="304"/>
                </a:lnTo>
                <a:lnTo>
                  <a:pt x="635" y="309"/>
                </a:lnTo>
                <a:lnTo>
                  <a:pt x="631" y="321"/>
                </a:lnTo>
                <a:lnTo>
                  <a:pt x="624" y="335"/>
                </a:lnTo>
                <a:lnTo>
                  <a:pt x="617" y="346"/>
                </a:lnTo>
                <a:lnTo>
                  <a:pt x="613" y="340"/>
                </a:lnTo>
                <a:lnTo>
                  <a:pt x="607" y="339"/>
                </a:lnTo>
                <a:lnTo>
                  <a:pt x="596" y="334"/>
                </a:lnTo>
                <a:lnTo>
                  <a:pt x="586" y="336"/>
                </a:lnTo>
                <a:lnTo>
                  <a:pt x="568" y="337"/>
                </a:lnTo>
                <a:lnTo>
                  <a:pt x="564" y="337"/>
                </a:lnTo>
                <a:lnTo>
                  <a:pt x="562" y="334"/>
                </a:lnTo>
                <a:lnTo>
                  <a:pt x="553" y="324"/>
                </a:lnTo>
                <a:lnTo>
                  <a:pt x="546" y="306"/>
                </a:lnTo>
                <a:lnTo>
                  <a:pt x="542" y="301"/>
                </a:lnTo>
                <a:lnTo>
                  <a:pt x="538" y="292"/>
                </a:lnTo>
                <a:lnTo>
                  <a:pt x="531" y="287"/>
                </a:lnTo>
                <a:lnTo>
                  <a:pt x="525" y="277"/>
                </a:lnTo>
                <a:lnTo>
                  <a:pt x="520" y="272"/>
                </a:lnTo>
                <a:lnTo>
                  <a:pt x="518" y="268"/>
                </a:lnTo>
                <a:lnTo>
                  <a:pt x="518" y="262"/>
                </a:lnTo>
                <a:lnTo>
                  <a:pt x="520" y="256"/>
                </a:lnTo>
                <a:lnTo>
                  <a:pt x="525" y="251"/>
                </a:lnTo>
                <a:lnTo>
                  <a:pt x="533" y="251"/>
                </a:lnTo>
                <a:lnTo>
                  <a:pt x="536" y="250"/>
                </a:lnTo>
                <a:lnTo>
                  <a:pt x="536" y="245"/>
                </a:lnTo>
                <a:lnTo>
                  <a:pt x="528" y="229"/>
                </a:lnTo>
                <a:lnTo>
                  <a:pt x="525" y="228"/>
                </a:lnTo>
                <a:lnTo>
                  <a:pt x="524" y="225"/>
                </a:lnTo>
                <a:lnTo>
                  <a:pt x="524" y="220"/>
                </a:lnTo>
                <a:lnTo>
                  <a:pt x="535" y="195"/>
                </a:lnTo>
                <a:lnTo>
                  <a:pt x="540" y="187"/>
                </a:lnTo>
                <a:lnTo>
                  <a:pt x="546" y="177"/>
                </a:lnTo>
                <a:lnTo>
                  <a:pt x="543" y="167"/>
                </a:lnTo>
                <a:lnTo>
                  <a:pt x="543" y="156"/>
                </a:lnTo>
                <a:lnTo>
                  <a:pt x="542" y="133"/>
                </a:lnTo>
                <a:lnTo>
                  <a:pt x="552" y="107"/>
                </a:lnTo>
                <a:lnTo>
                  <a:pt x="553" y="95"/>
                </a:lnTo>
                <a:lnTo>
                  <a:pt x="531" y="63"/>
                </a:lnTo>
                <a:lnTo>
                  <a:pt x="523" y="50"/>
                </a:lnTo>
                <a:lnTo>
                  <a:pt x="511" y="40"/>
                </a:lnTo>
                <a:lnTo>
                  <a:pt x="470" y="33"/>
                </a:lnTo>
                <a:lnTo>
                  <a:pt x="461" y="28"/>
                </a:lnTo>
                <a:lnTo>
                  <a:pt x="432" y="29"/>
                </a:lnTo>
                <a:lnTo>
                  <a:pt x="414" y="43"/>
                </a:lnTo>
                <a:lnTo>
                  <a:pt x="405" y="59"/>
                </a:lnTo>
                <a:lnTo>
                  <a:pt x="386" y="86"/>
                </a:lnTo>
                <a:lnTo>
                  <a:pt x="370" y="84"/>
                </a:lnTo>
                <a:lnTo>
                  <a:pt x="363" y="71"/>
                </a:lnTo>
                <a:lnTo>
                  <a:pt x="361" y="69"/>
                </a:lnTo>
                <a:lnTo>
                  <a:pt x="336" y="61"/>
                </a:lnTo>
                <a:lnTo>
                  <a:pt x="331" y="62"/>
                </a:lnTo>
                <a:lnTo>
                  <a:pt x="313" y="70"/>
                </a:lnTo>
                <a:lnTo>
                  <a:pt x="303" y="62"/>
                </a:lnTo>
                <a:lnTo>
                  <a:pt x="298" y="59"/>
                </a:lnTo>
                <a:lnTo>
                  <a:pt x="288" y="59"/>
                </a:lnTo>
                <a:lnTo>
                  <a:pt x="282" y="62"/>
                </a:lnTo>
                <a:lnTo>
                  <a:pt x="279" y="68"/>
                </a:lnTo>
                <a:lnTo>
                  <a:pt x="275" y="70"/>
                </a:lnTo>
                <a:lnTo>
                  <a:pt x="259" y="65"/>
                </a:lnTo>
                <a:lnTo>
                  <a:pt x="250" y="58"/>
                </a:lnTo>
                <a:lnTo>
                  <a:pt x="227" y="35"/>
                </a:lnTo>
                <a:lnTo>
                  <a:pt x="222" y="31"/>
                </a:lnTo>
                <a:lnTo>
                  <a:pt x="212" y="30"/>
                </a:lnTo>
                <a:lnTo>
                  <a:pt x="195" y="21"/>
                </a:lnTo>
                <a:lnTo>
                  <a:pt x="191" y="18"/>
                </a:lnTo>
                <a:lnTo>
                  <a:pt x="179" y="2"/>
                </a:lnTo>
                <a:lnTo>
                  <a:pt x="172" y="0"/>
                </a:lnTo>
                <a:lnTo>
                  <a:pt x="170" y="0"/>
                </a:lnTo>
                <a:lnTo>
                  <a:pt x="165" y="4"/>
                </a:lnTo>
                <a:lnTo>
                  <a:pt x="161" y="14"/>
                </a:lnTo>
                <a:lnTo>
                  <a:pt x="154" y="14"/>
                </a:lnTo>
                <a:lnTo>
                  <a:pt x="152" y="9"/>
                </a:lnTo>
                <a:lnTo>
                  <a:pt x="145" y="18"/>
                </a:lnTo>
                <a:lnTo>
                  <a:pt x="135" y="30"/>
                </a:lnTo>
                <a:lnTo>
                  <a:pt x="138" y="53"/>
                </a:lnTo>
                <a:lnTo>
                  <a:pt x="136" y="63"/>
                </a:lnTo>
                <a:lnTo>
                  <a:pt x="128" y="66"/>
                </a:lnTo>
                <a:lnTo>
                  <a:pt x="115" y="68"/>
                </a:lnTo>
                <a:lnTo>
                  <a:pt x="109" y="68"/>
                </a:lnTo>
                <a:lnTo>
                  <a:pt x="104" y="68"/>
                </a:lnTo>
                <a:lnTo>
                  <a:pt x="101" y="71"/>
                </a:lnTo>
                <a:lnTo>
                  <a:pt x="102" y="78"/>
                </a:lnTo>
                <a:lnTo>
                  <a:pt x="106" y="96"/>
                </a:lnTo>
                <a:lnTo>
                  <a:pt x="106" y="103"/>
                </a:lnTo>
                <a:lnTo>
                  <a:pt x="103" y="109"/>
                </a:lnTo>
                <a:lnTo>
                  <a:pt x="93" y="117"/>
                </a:lnTo>
                <a:lnTo>
                  <a:pt x="90" y="123"/>
                </a:lnTo>
                <a:lnTo>
                  <a:pt x="87" y="167"/>
                </a:lnTo>
                <a:lnTo>
                  <a:pt x="74" y="175"/>
                </a:lnTo>
                <a:lnTo>
                  <a:pt x="54" y="180"/>
                </a:lnTo>
                <a:lnTo>
                  <a:pt x="47" y="179"/>
                </a:lnTo>
                <a:lnTo>
                  <a:pt x="41" y="177"/>
                </a:lnTo>
                <a:lnTo>
                  <a:pt x="31" y="179"/>
                </a:lnTo>
                <a:lnTo>
                  <a:pt x="8" y="176"/>
                </a:lnTo>
                <a:lnTo>
                  <a:pt x="7" y="184"/>
                </a:lnTo>
                <a:lnTo>
                  <a:pt x="8" y="195"/>
                </a:lnTo>
                <a:lnTo>
                  <a:pt x="6" y="209"/>
                </a:lnTo>
                <a:lnTo>
                  <a:pt x="4" y="216"/>
                </a:lnTo>
                <a:lnTo>
                  <a:pt x="1" y="225"/>
                </a:lnTo>
                <a:lnTo>
                  <a:pt x="0" y="240"/>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4" name="Freeform 23"/>
          <p:cNvSpPr>
            <a:spLocks/>
          </p:cNvSpPr>
          <p:nvPr/>
        </p:nvSpPr>
        <p:spPr bwMode="auto">
          <a:xfrm>
            <a:off x="2124075" y="1995488"/>
            <a:ext cx="865188" cy="1233487"/>
          </a:xfrm>
          <a:custGeom>
            <a:avLst/>
            <a:gdLst/>
            <a:ahLst/>
            <a:cxnLst>
              <a:cxn ang="0">
                <a:pos x="141" y="2"/>
              </a:cxn>
              <a:cxn ang="0">
                <a:pos x="316" y="26"/>
              </a:cxn>
              <a:cxn ang="0">
                <a:pos x="280" y="83"/>
              </a:cxn>
              <a:cxn ang="0">
                <a:pos x="273" y="113"/>
              </a:cxn>
              <a:cxn ang="0">
                <a:pos x="272" y="129"/>
              </a:cxn>
              <a:cxn ang="0">
                <a:pos x="294" y="153"/>
              </a:cxn>
              <a:cxn ang="0">
                <a:pos x="297" y="178"/>
              </a:cxn>
              <a:cxn ang="0">
                <a:pos x="288" y="200"/>
              </a:cxn>
              <a:cxn ang="0">
                <a:pos x="283" y="259"/>
              </a:cxn>
              <a:cxn ang="0">
                <a:pos x="300" y="291"/>
              </a:cxn>
              <a:cxn ang="0">
                <a:pos x="307" y="387"/>
              </a:cxn>
              <a:cxn ang="0">
                <a:pos x="321" y="447"/>
              </a:cxn>
              <a:cxn ang="0">
                <a:pos x="339" y="487"/>
              </a:cxn>
              <a:cxn ang="0">
                <a:pos x="366" y="499"/>
              </a:cxn>
              <a:cxn ang="0">
                <a:pos x="425" y="583"/>
              </a:cxn>
              <a:cxn ang="0">
                <a:pos x="438" y="618"/>
              </a:cxn>
              <a:cxn ang="0">
                <a:pos x="455" y="626"/>
              </a:cxn>
              <a:cxn ang="0">
                <a:pos x="480" y="651"/>
              </a:cxn>
              <a:cxn ang="0">
                <a:pos x="509" y="711"/>
              </a:cxn>
              <a:cxn ang="0">
                <a:pos x="519" y="738"/>
              </a:cxn>
              <a:cxn ang="0">
                <a:pos x="530" y="775"/>
              </a:cxn>
              <a:cxn ang="0">
                <a:pos x="482" y="780"/>
              </a:cxn>
              <a:cxn ang="0">
                <a:pos x="343" y="759"/>
              </a:cxn>
              <a:cxn ang="0">
                <a:pos x="357" y="744"/>
              </a:cxn>
              <a:cxn ang="0">
                <a:pos x="350" y="720"/>
              </a:cxn>
              <a:cxn ang="0">
                <a:pos x="357" y="676"/>
              </a:cxn>
              <a:cxn ang="0">
                <a:pos x="336" y="647"/>
              </a:cxn>
              <a:cxn ang="0">
                <a:pos x="314" y="613"/>
              </a:cxn>
              <a:cxn ang="0">
                <a:pos x="297" y="595"/>
              </a:cxn>
              <a:cxn ang="0">
                <a:pos x="277" y="571"/>
              </a:cxn>
              <a:cxn ang="0">
                <a:pos x="247" y="534"/>
              </a:cxn>
              <a:cxn ang="0">
                <a:pos x="209" y="507"/>
              </a:cxn>
              <a:cxn ang="0">
                <a:pos x="182" y="485"/>
              </a:cxn>
              <a:cxn ang="0">
                <a:pos x="163" y="438"/>
              </a:cxn>
              <a:cxn ang="0">
                <a:pos x="152" y="372"/>
              </a:cxn>
              <a:cxn ang="0">
                <a:pos x="128" y="352"/>
              </a:cxn>
              <a:cxn ang="0">
                <a:pos x="130" y="307"/>
              </a:cxn>
              <a:cxn ang="0">
                <a:pos x="101" y="261"/>
              </a:cxn>
              <a:cxn ang="0">
                <a:pos x="98" y="224"/>
              </a:cxn>
              <a:cxn ang="0">
                <a:pos x="45" y="162"/>
              </a:cxn>
              <a:cxn ang="0">
                <a:pos x="57" y="136"/>
              </a:cxn>
              <a:cxn ang="0">
                <a:pos x="31" y="92"/>
              </a:cxn>
              <a:cxn ang="0">
                <a:pos x="35" y="50"/>
              </a:cxn>
              <a:cxn ang="0">
                <a:pos x="25" y="42"/>
              </a:cxn>
              <a:cxn ang="0">
                <a:pos x="16" y="16"/>
              </a:cxn>
            </a:cxnLst>
            <a:rect l="0" t="0" r="r" b="b"/>
            <a:pathLst>
              <a:path w="540" h="785">
                <a:moveTo>
                  <a:pt x="16" y="16"/>
                </a:moveTo>
                <a:lnTo>
                  <a:pt x="0" y="0"/>
                </a:lnTo>
                <a:lnTo>
                  <a:pt x="141" y="2"/>
                </a:lnTo>
                <a:lnTo>
                  <a:pt x="326" y="5"/>
                </a:lnTo>
                <a:lnTo>
                  <a:pt x="330" y="5"/>
                </a:lnTo>
                <a:lnTo>
                  <a:pt x="316" y="26"/>
                </a:lnTo>
                <a:lnTo>
                  <a:pt x="296" y="45"/>
                </a:lnTo>
                <a:lnTo>
                  <a:pt x="282" y="65"/>
                </a:lnTo>
                <a:lnTo>
                  <a:pt x="280" y="83"/>
                </a:lnTo>
                <a:lnTo>
                  <a:pt x="277" y="81"/>
                </a:lnTo>
                <a:lnTo>
                  <a:pt x="272" y="84"/>
                </a:lnTo>
                <a:lnTo>
                  <a:pt x="273" y="113"/>
                </a:lnTo>
                <a:lnTo>
                  <a:pt x="271" y="119"/>
                </a:lnTo>
                <a:lnTo>
                  <a:pt x="266" y="119"/>
                </a:lnTo>
                <a:lnTo>
                  <a:pt x="272" y="129"/>
                </a:lnTo>
                <a:lnTo>
                  <a:pt x="278" y="131"/>
                </a:lnTo>
                <a:lnTo>
                  <a:pt x="291" y="147"/>
                </a:lnTo>
                <a:lnTo>
                  <a:pt x="294" y="153"/>
                </a:lnTo>
                <a:lnTo>
                  <a:pt x="294" y="162"/>
                </a:lnTo>
                <a:lnTo>
                  <a:pt x="297" y="169"/>
                </a:lnTo>
                <a:lnTo>
                  <a:pt x="297" y="178"/>
                </a:lnTo>
                <a:lnTo>
                  <a:pt x="292" y="181"/>
                </a:lnTo>
                <a:lnTo>
                  <a:pt x="288" y="188"/>
                </a:lnTo>
                <a:lnTo>
                  <a:pt x="288" y="200"/>
                </a:lnTo>
                <a:lnTo>
                  <a:pt x="285" y="209"/>
                </a:lnTo>
                <a:lnTo>
                  <a:pt x="281" y="246"/>
                </a:lnTo>
                <a:lnTo>
                  <a:pt x="283" y="259"/>
                </a:lnTo>
                <a:lnTo>
                  <a:pt x="288" y="268"/>
                </a:lnTo>
                <a:lnTo>
                  <a:pt x="288" y="280"/>
                </a:lnTo>
                <a:lnTo>
                  <a:pt x="300" y="291"/>
                </a:lnTo>
                <a:lnTo>
                  <a:pt x="303" y="345"/>
                </a:lnTo>
                <a:lnTo>
                  <a:pt x="307" y="366"/>
                </a:lnTo>
                <a:lnTo>
                  <a:pt x="307" y="387"/>
                </a:lnTo>
                <a:lnTo>
                  <a:pt x="302" y="416"/>
                </a:lnTo>
                <a:lnTo>
                  <a:pt x="310" y="434"/>
                </a:lnTo>
                <a:lnTo>
                  <a:pt x="321" y="447"/>
                </a:lnTo>
                <a:lnTo>
                  <a:pt x="333" y="459"/>
                </a:lnTo>
                <a:lnTo>
                  <a:pt x="332" y="479"/>
                </a:lnTo>
                <a:lnTo>
                  <a:pt x="339" y="487"/>
                </a:lnTo>
                <a:lnTo>
                  <a:pt x="347" y="478"/>
                </a:lnTo>
                <a:lnTo>
                  <a:pt x="356" y="485"/>
                </a:lnTo>
                <a:lnTo>
                  <a:pt x="366" y="499"/>
                </a:lnTo>
                <a:lnTo>
                  <a:pt x="403" y="541"/>
                </a:lnTo>
                <a:lnTo>
                  <a:pt x="416" y="556"/>
                </a:lnTo>
                <a:lnTo>
                  <a:pt x="425" y="583"/>
                </a:lnTo>
                <a:lnTo>
                  <a:pt x="434" y="592"/>
                </a:lnTo>
                <a:lnTo>
                  <a:pt x="437" y="606"/>
                </a:lnTo>
                <a:lnTo>
                  <a:pt x="438" y="618"/>
                </a:lnTo>
                <a:lnTo>
                  <a:pt x="444" y="634"/>
                </a:lnTo>
                <a:lnTo>
                  <a:pt x="447" y="623"/>
                </a:lnTo>
                <a:lnTo>
                  <a:pt x="455" y="626"/>
                </a:lnTo>
                <a:lnTo>
                  <a:pt x="461" y="652"/>
                </a:lnTo>
                <a:lnTo>
                  <a:pt x="470" y="646"/>
                </a:lnTo>
                <a:lnTo>
                  <a:pt x="480" y="651"/>
                </a:lnTo>
                <a:lnTo>
                  <a:pt x="490" y="682"/>
                </a:lnTo>
                <a:lnTo>
                  <a:pt x="494" y="704"/>
                </a:lnTo>
                <a:lnTo>
                  <a:pt x="509" y="711"/>
                </a:lnTo>
                <a:lnTo>
                  <a:pt x="521" y="710"/>
                </a:lnTo>
                <a:lnTo>
                  <a:pt x="524" y="717"/>
                </a:lnTo>
                <a:lnTo>
                  <a:pt x="519" y="738"/>
                </a:lnTo>
                <a:lnTo>
                  <a:pt x="526" y="748"/>
                </a:lnTo>
                <a:lnTo>
                  <a:pt x="529" y="756"/>
                </a:lnTo>
                <a:lnTo>
                  <a:pt x="530" y="775"/>
                </a:lnTo>
                <a:lnTo>
                  <a:pt x="539" y="784"/>
                </a:lnTo>
                <a:lnTo>
                  <a:pt x="525" y="782"/>
                </a:lnTo>
                <a:lnTo>
                  <a:pt x="482" y="780"/>
                </a:lnTo>
                <a:lnTo>
                  <a:pt x="378" y="772"/>
                </a:lnTo>
                <a:lnTo>
                  <a:pt x="341" y="764"/>
                </a:lnTo>
                <a:lnTo>
                  <a:pt x="343" y="759"/>
                </a:lnTo>
                <a:lnTo>
                  <a:pt x="348" y="759"/>
                </a:lnTo>
                <a:lnTo>
                  <a:pt x="353" y="750"/>
                </a:lnTo>
                <a:lnTo>
                  <a:pt x="357" y="744"/>
                </a:lnTo>
                <a:lnTo>
                  <a:pt x="353" y="732"/>
                </a:lnTo>
                <a:lnTo>
                  <a:pt x="345" y="726"/>
                </a:lnTo>
                <a:lnTo>
                  <a:pt x="350" y="720"/>
                </a:lnTo>
                <a:lnTo>
                  <a:pt x="359" y="705"/>
                </a:lnTo>
                <a:lnTo>
                  <a:pt x="365" y="694"/>
                </a:lnTo>
                <a:lnTo>
                  <a:pt x="357" y="676"/>
                </a:lnTo>
                <a:lnTo>
                  <a:pt x="356" y="663"/>
                </a:lnTo>
                <a:lnTo>
                  <a:pt x="344" y="661"/>
                </a:lnTo>
                <a:lnTo>
                  <a:pt x="336" y="647"/>
                </a:lnTo>
                <a:lnTo>
                  <a:pt x="329" y="636"/>
                </a:lnTo>
                <a:lnTo>
                  <a:pt x="324" y="623"/>
                </a:lnTo>
                <a:lnTo>
                  <a:pt x="314" y="613"/>
                </a:lnTo>
                <a:lnTo>
                  <a:pt x="304" y="616"/>
                </a:lnTo>
                <a:lnTo>
                  <a:pt x="300" y="608"/>
                </a:lnTo>
                <a:lnTo>
                  <a:pt x="297" y="595"/>
                </a:lnTo>
                <a:lnTo>
                  <a:pt x="290" y="586"/>
                </a:lnTo>
                <a:lnTo>
                  <a:pt x="285" y="577"/>
                </a:lnTo>
                <a:lnTo>
                  <a:pt x="277" y="571"/>
                </a:lnTo>
                <a:lnTo>
                  <a:pt x="267" y="555"/>
                </a:lnTo>
                <a:lnTo>
                  <a:pt x="258" y="544"/>
                </a:lnTo>
                <a:lnTo>
                  <a:pt x="247" y="534"/>
                </a:lnTo>
                <a:lnTo>
                  <a:pt x="226" y="525"/>
                </a:lnTo>
                <a:lnTo>
                  <a:pt x="221" y="514"/>
                </a:lnTo>
                <a:lnTo>
                  <a:pt x="209" y="507"/>
                </a:lnTo>
                <a:lnTo>
                  <a:pt x="199" y="496"/>
                </a:lnTo>
                <a:lnTo>
                  <a:pt x="186" y="492"/>
                </a:lnTo>
                <a:lnTo>
                  <a:pt x="182" y="485"/>
                </a:lnTo>
                <a:lnTo>
                  <a:pt x="171" y="478"/>
                </a:lnTo>
                <a:lnTo>
                  <a:pt x="161" y="466"/>
                </a:lnTo>
                <a:lnTo>
                  <a:pt x="163" y="438"/>
                </a:lnTo>
                <a:lnTo>
                  <a:pt x="154" y="431"/>
                </a:lnTo>
                <a:lnTo>
                  <a:pt x="155" y="398"/>
                </a:lnTo>
                <a:lnTo>
                  <a:pt x="152" y="372"/>
                </a:lnTo>
                <a:lnTo>
                  <a:pt x="139" y="352"/>
                </a:lnTo>
                <a:lnTo>
                  <a:pt x="129" y="355"/>
                </a:lnTo>
                <a:lnTo>
                  <a:pt x="128" y="352"/>
                </a:lnTo>
                <a:lnTo>
                  <a:pt x="124" y="345"/>
                </a:lnTo>
                <a:lnTo>
                  <a:pt x="129" y="323"/>
                </a:lnTo>
                <a:lnTo>
                  <a:pt x="130" y="307"/>
                </a:lnTo>
                <a:lnTo>
                  <a:pt x="118" y="283"/>
                </a:lnTo>
                <a:lnTo>
                  <a:pt x="111" y="273"/>
                </a:lnTo>
                <a:lnTo>
                  <a:pt x="101" y="261"/>
                </a:lnTo>
                <a:lnTo>
                  <a:pt x="95" y="258"/>
                </a:lnTo>
                <a:lnTo>
                  <a:pt x="95" y="240"/>
                </a:lnTo>
                <a:lnTo>
                  <a:pt x="98" y="224"/>
                </a:lnTo>
                <a:lnTo>
                  <a:pt x="89" y="212"/>
                </a:lnTo>
                <a:lnTo>
                  <a:pt x="66" y="181"/>
                </a:lnTo>
                <a:lnTo>
                  <a:pt x="45" y="162"/>
                </a:lnTo>
                <a:lnTo>
                  <a:pt x="50" y="144"/>
                </a:lnTo>
                <a:lnTo>
                  <a:pt x="42" y="129"/>
                </a:lnTo>
                <a:lnTo>
                  <a:pt x="57" y="136"/>
                </a:lnTo>
                <a:lnTo>
                  <a:pt x="59" y="123"/>
                </a:lnTo>
                <a:lnTo>
                  <a:pt x="52" y="114"/>
                </a:lnTo>
                <a:lnTo>
                  <a:pt x="31" y="92"/>
                </a:lnTo>
                <a:lnTo>
                  <a:pt x="28" y="73"/>
                </a:lnTo>
                <a:lnTo>
                  <a:pt x="35" y="60"/>
                </a:lnTo>
                <a:lnTo>
                  <a:pt x="35" y="50"/>
                </a:lnTo>
                <a:lnTo>
                  <a:pt x="33" y="45"/>
                </a:lnTo>
                <a:lnTo>
                  <a:pt x="31" y="43"/>
                </a:lnTo>
                <a:lnTo>
                  <a:pt x="25" y="42"/>
                </a:lnTo>
                <a:lnTo>
                  <a:pt x="23" y="40"/>
                </a:lnTo>
                <a:lnTo>
                  <a:pt x="18" y="24"/>
                </a:lnTo>
                <a:lnTo>
                  <a:pt x="16" y="16"/>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5" name="Freeform 24"/>
          <p:cNvSpPr>
            <a:spLocks/>
          </p:cNvSpPr>
          <p:nvPr/>
        </p:nvSpPr>
        <p:spPr bwMode="auto">
          <a:xfrm>
            <a:off x="2463800" y="3179763"/>
            <a:ext cx="1187450" cy="1392237"/>
          </a:xfrm>
          <a:custGeom>
            <a:avLst/>
            <a:gdLst/>
            <a:ahLst/>
            <a:cxnLst>
              <a:cxn ang="0">
                <a:pos x="18" y="20"/>
              </a:cxn>
              <a:cxn ang="0">
                <a:pos x="39" y="15"/>
              </a:cxn>
              <a:cxn ang="0">
                <a:pos x="101" y="16"/>
              </a:cxn>
              <a:cxn ang="0">
                <a:pos x="124" y="0"/>
              </a:cxn>
              <a:cxn ang="0">
                <a:pos x="172" y="19"/>
              </a:cxn>
              <a:cxn ang="0">
                <a:pos x="333" y="31"/>
              </a:cxn>
              <a:cxn ang="0">
                <a:pos x="372" y="116"/>
              </a:cxn>
              <a:cxn ang="0">
                <a:pos x="385" y="151"/>
              </a:cxn>
              <a:cxn ang="0">
                <a:pos x="412" y="196"/>
              </a:cxn>
              <a:cxn ang="0">
                <a:pos x="432" y="213"/>
              </a:cxn>
              <a:cxn ang="0">
                <a:pos x="476" y="287"/>
              </a:cxn>
              <a:cxn ang="0">
                <a:pos x="481" y="306"/>
              </a:cxn>
              <a:cxn ang="0">
                <a:pos x="493" y="342"/>
              </a:cxn>
              <a:cxn ang="0">
                <a:pos x="495" y="390"/>
              </a:cxn>
              <a:cxn ang="0">
                <a:pos x="530" y="453"/>
              </a:cxn>
              <a:cxn ang="0">
                <a:pos x="532" y="502"/>
              </a:cxn>
              <a:cxn ang="0">
                <a:pos x="571" y="561"/>
              </a:cxn>
              <a:cxn ang="0">
                <a:pos x="559" y="621"/>
              </a:cxn>
              <a:cxn ang="0">
                <a:pos x="573" y="662"/>
              </a:cxn>
              <a:cxn ang="0">
                <a:pos x="620" y="655"/>
              </a:cxn>
              <a:cxn ang="0">
                <a:pos x="639" y="650"/>
              </a:cxn>
              <a:cxn ang="0">
                <a:pos x="665" y="676"/>
              </a:cxn>
              <a:cxn ang="0">
                <a:pos x="695" y="730"/>
              </a:cxn>
              <a:cxn ang="0">
                <a:pos x="702" y="748"/>
              </a:cxn>
              <a:cxn ang="0">
                <a:pos x="714" y="774"/>
              </a:cxn>
              <a:cxn ang="0">
                <a:pos x="737" y="786"/>
              </a:cxn>
              <a:cxn ang="0">
                <a:pos x="739" y="823"/>
              </a:cxn>
              <a:cxn ang="0">
                <a:pos x="714" y="859"/>
              </a:cxn>
              <a:cxn ang="0">
                <a:pos x="668" y="881"/>
              </a:cxn>
              <a:cxn ang="0">
                <a:pos x="648" y="881"/>
              </a:cxn>
              <a:cxn ang="0">
                <a:pos x="630" y="840"/>
              </a:cxn>
              <a:cxn ang="0">
                <a:pos x="630" y="825"/>
              </a:cxn>
              <a:cxn ang="0">
                <a:pos x="611" y="786"/>
              </a:cxn>
              <a:cxn ang="0">
                <a:pos x="569" y="754"/>
              </a:cxn>
              <a:cxn ang="0">
                <a:pos x="532" y="701"/>
              </a:cxn>
              <a:cxn ang="0">
                <a:pos x="483" y="654"/>
              </a:cxn>
              <a:cxn ang="0">
                <a:pos x="397" y="604"/>
              </a:cxn>
              <a:cxn ang="0">
                <a:pos x="364" y="571"/>
              </a:cxn>
              <a:cxn ang="0">
                <a:pos x="355" y="538"/>
              </a:cxn>
              <a:cxn ang="0">
                <a:pos x="376" y="457"/>
              </a:cxn>
              <a:cxn ang="0">
                <a:pos x="376" y="428"/>
              </a:cxn>
              <a:cxn ang="0">
                <a:pos x="362" y="343"/>
              </a:cxn>
              <a:cxn ang="0">
                <a:pos x="326" y="312"/>
              </a:cxn>
              <a:cxn ang="0">
                <a:pos x="310" y="297"/>
              </a:cxn>
              <a:cxn ang="0">
                <a:pos x="284" y="286"/>
              </a:cxn>
              <a:cxn ang="0">
                <a:pos x="287" y="271"/>
              </a:cxn>
              <a:cxn ang="0">
                <a:pos x="263" y="251"/>
              </a:cxn>
              <a:cxn ang="0">
                <a:pos x="221" y="206"/>
              </a:cxn>
              <a:cxn ang="0">
                <a:pos x="174" y="210"/>
              </a:cxn>
              <a:cxn ang="0">
                <a:pos x="158" y="177"/>
              </a:cxn>
              <a:cxn ang="0">
                <a:pos x="106" y="135"/>
              </a:cxn>
              <a:cxn ang="0">
                <a:pos x="74" y="125"/>
              </a:cxn>
              <a:cxn ang="0">
                <a:pos x="64" y="83"/>
              </a:cxn>
              <a:cxn ang="0">
                <a:pos x="27" y="49"/>
              </a:cxn>
              <a:cxn ang="0">
                <a:pos x="12" y="40"/>
              </a:cxn>
            </a:cxnLst>
            <a:rect l="0" t="0" r="r" b="b"/>
            <a:pathLst>
              <a:path w="741" h="887">
                <a:moveTo>
                  <a:pt x="0" y="20"/>
                </a:moveTo>
                <a:lnTo>
                  <a:pt x="9" y="19"/>
                </a:lnTo>
                <a:lnTo>
                  <a:pt x="18" y="20"/>
                </a:lnTo>
                <a:lnTo>
                  <a:pt x="26" y="17"/>
                </a:lnTo>
                <a:lnTo>
                  <a:pt x="31" y="19"/>
                </a:lnTo>
                <a:lnTo>
                  <a:pt x="39" y="15"/>
                </a:lnTo>
                <a:lnTo>
                  <a:pt x="49" y="22"/>
                </a:lnTo>
                <a:lnTo>
                  <a:pt x="80" y="22"/>
                </a:lnTo>
                <a:lnTo>
                  <a:pt x="101" y="16"/>
                </a:lnTo>
                <a:lnTo>
                  <a:pt x="107" y="12"/>
                </a:lnTo>
                <a:lnTo>
                  <a:pt x="107" y="6"/>
                </a:lnTo>
                <a:lnTo>
                  <a:pt x="124" y="0"/>
                </a:lnTo>
                <a:lnTo>
                  <a:pt x="131" y="2"/>
                </a:lnTo>
                <a:lnTo>
                  <a:pt x="135" y="11"/>
                </a:lnTo>
                <a:lnTo>
                  <a:pt x="172" y="19"/>
                </a:lnTo>
                <a:lnTo>
                  <a:pt x="276" y="27"/>
                </a:lnTo>
                <a:lnTo>
                  <a:pt x="319" y="29"/>
                </a:lnTo>
                <a:lnTo>
                  <a:pt x="333" y="31"/>
                </a:lnTo>
                <a:lnTo>
                  <a:pt x="349" y="57"/>
                </a:lnTo>
                <a:lnTo>
                  <a:pt x="355" y="84"/>
                </a:lnTo>
                <a:lnTo>
                  <a:pt x="372" y="116"/>
                </a:lnTo>
                <a:lnTo>
                  <a:pt x="372" y="124"/>
                </a:lnTo>
                <a:lnTo>
                  <a:pt x="381" y="152"/>
                </a:lnTo>
                <a:lnTo>
                  <a:pt x="385" y="151"/>
                </a:lnTo>
                <a:lnTo>
                  <a:pt x="385" y="160"/>
                </a:lnTo>
                <a:lnTo>
                  <a:pt x="416" y="183"/>
                </a:lnTo>
                <a:lnTo>
                  <a:pt x="412" y="196"/>
                </a:lnTo>
                <a:lnTo>
                  <a:pt x="418" y="218"/>
                </a:lnTo>
                <a:lnTo>
                  <a:pt x="426" y="216"/>
                </a:lnTo>
                <a:lnTo>
                  <a:pt x="432" y="213"/>
                </a:lnTo>
                <a:lnTo>
                  <a:pt x="465" y="242"/>
                </a:lnTo>
                <a:lnTo>
                  <a:pt x="465" y="259"/>
                </a:lnTo>
                <a:lnTo>
                  <a:pt x="476" y="287"/>
                </a:lnTo>
                <a:lnTo>
                  <a:pt x="481" y="284"/>
                </a:lnTo>
                <a:lnTo>
                  <a:pt x="483" y="288"/>
                </a:lnTo>
                <a:lnTo>
                  <a:pt x="481" y="306"/>
                </a:lnTo>
                <a:lnTo>
                  <a:pt x="486" y="318"/>
                </a:lnTo>
                <a:lnTo>
                  <a:pt x="487" y="342"/>
                </a:lnTo>
                <a:lnTo>
                  <a:pt x="493" y="342"/>
                </a:lnTo>
                <a:lnTo>
                  <a:pt x="495" y="357"/>
                </a:lnTo>
                <a:lnTo>
                  <a:pt x="488" y="381"/>
                </a:lnTo>
                <a:lnTo>
                  <a:pt x="495" y="390"/>
                </a:lnTo>
                <a:lnTo>
                  <a:pt x="494" y="393"/>
                </a:lnTo>
                <a:lnTo>
                  <a:pt x="513" y="442"/>
                </a:lnTo>
                <a:lnTo>
                  <a:pt x="530" y="453"/>
                </a:lnTo>
                <a:lnTo>
                  <a:pt x="529" y="464"/>
                </a:lnTo>
                <a:lnTo>
                  <a:pt x="534" y="470"/>
                </a:lnTo>
                <a:lnTo>
                  <a:pt x="532" y="502"/>
                </a:lnTo>
                <a:lnTo>
                  <a:pt x="542" y="516"/>
                </a:lnTo>
                <a:lnTo>
                  <a:pt x="557" y="527"/>
                </a:lnTo>
                <a:lnTo>
                  <a:pt x="571" y="561"/>
                </a:lnTo>
                <a:lnTo>
                  <a:pt x="570" y="578"/>
                </a:lnTo>
                <a:lnTo>
                  <a:pt x="560" y="594"/>
                </a:lnTo>
                <a:lnTo>
                  <a:pt x="559" y="621"/>
                </a:lnTo>
                <a:lnTo>
                  <a:pt x="566" y="631"/>
                </a:lnTo>
                <a:lnTo>
                  <a:pt x="564" y="643"/>
                </a:lnTo>
                <a:lnTo>
                  <a:pt x="573" y="662"/>
                </a:lnTo>
                <a:lnTo>
                  <a:pt x="594" y="670"/>
                </a:lnTo>
                <a:lnTo>
                  <a:pt x="612" y="666"/>
                </a:lnTo>
                <a:lnTo>
                  <a:pt x="620" y="655"/>
                </a:lnTo>
                <a:lnTo>
                  <a:pt x="627" y="643"/>
                </a:lnTo>
                <a:lnTo>
                  <a:pt x="638" y="646"/>
                </a:lnTo>
                <a:lnTo>
                  <a:pt x="639" y="650"/>
                </a:lnTo>
                <a:lnTo>
                  <a:pt x="645" y="653"/>
                </a:lnTo>
                <a:lnTo>
                  <a:pt x="650" y="671"/>
                </a:lnTo>
                <a:lnTo>
                  <a:pt x="665" y="676"/>
                </a:lnTo>
                <a:lnTo>
                  <a:pt x="670" y="699"/>
                </a:lnTo>
                <a:lnTo>
                  <a:pt x="689" y="699"/>
                </a:lnTo>
                <a:lnTo>
                  <a:pt x="695" y="730"/>
                </a:lnTo>
                <a:lnTo>
                  <a:pt x="699" y="737"/>
                </a:lnTo>
                <a:lnTo>
                  <a:pt x="704" y="741"/>
                </a:lnTo>
                <a:lnTo>
                  <a:pt x="702" y="748"/>
                </a:lnTo>
                <a:lnTo>
                  <a:pt x="698" y="757"/>
                </a:lnTo>
                <a:lnTo>
                  <a:pt x="703" y="760"/>
                </a:lnTo>
                <a:lnTo>
                  <a:pt x="714" y="774"/>
                </a:lnTo>
                <a:lnTo>
                  <a:pt x="725" y="775"/>
                </a:lnTo>
                <a:lnTo>
                  <a:pt x="729" y="782"/>
                </a:lnTo>
                <a:lnTo>
                  <a:pt x="737" y="786"/>
                </a:lnTo>
                <a:lnTo>
                  <a:pt x="736" y="799"/>
                </a:lnTo>
                <a:lnTo>
                  <a:pt x="740" y="809"/>
                </a:lnTo>
                <a:lnTo>
                  <a:pt x="739" y="823"/>
                </a:lnTo>
                <a:lnTo>
                  <a:pt x="731" y="842"/>
                </a:lnTo>
                <a:lnTo>
                  <a:pt x="721" y="854"/>
                </a:lnTo>
                <a:lnTo>
                  <a:pt x="714" y="859"/>
                </a:lnTo>
                <a:lnTo>
                  <a:pt x="698" y="865"/>
                </a:lnTo>
                <a:lnTo>
                  <a:pt x="675" y="881"/>
                </a:lnTo>
                <a:lnTo>
                  <a:pt x="668" y="881"/>
                </a:lnTo>
                <a:lnTo>
                  <a:pt x="667" y="885"/>
                </a:lnTo>
                <a:lnTo>
                  <a:pt x="657" y="886"/>
                </a:lnTo>
                <a:lnTo>
                  <a:pt x="648" y="881"/>
                </a:lnTo>
                <a:lnTo>
                  <a:pt x="634" y="860"/>
                </a:lnTo>
                <a:lnTo>
                  <a:pt x="633" y="852"/>
                </a:lnTo>
                <a:lnTo>
                  <a:pt x="630" y="840"/>
                </a:lnTo>
                <a:lnTo>
                  <a:pt x="631" y="835"/>
                </a:lnTo>
                <a:lnTo>
                  <a:pt x="628" y="829"/>
                </a:lnTo>
                <a:lnTo>
                  <a:pt x="630" y="825"/>
                </a:lnTo>
                <a:lnTo>
                  <a:pt x="627" y="821"/>
                </a:lnTo>
                <a:lnTo>
                  <a:pt x="623" y="808"/>
                </a:lnTo>
                <a:lnTo>
                  <a:pt x="611" y="786"/>
                </a:lnTo>
                <a:lnTo>
                  <a:pt x="601" y="763"/>
                </a:lnTo>
                <a:lnTo>
                  <a:pt x="578" y="754"/>
                </a:lnTo>
                <a:lnTo>
                  <a:pt x="569" y="754"/>
                </a:lnTo>
                <a:lnTo>
                  <a:pt x="546" y="721"/>
                </a:lnTo>
                <a:lnTo>
                  <a:pt x="546" y="712"/>
                </a:lnTo>
                <a:lnTo>
                  <a:pt x="532" y="701"/>
                </a:lnTo>
                <a:lnTo>
                  <a:pt x="489" y="660"/>
                </a:lnTo>
                <a:lnTo>
                  <a:pt x="490" y="655"/>
                </a:lnTo>
                <a:lnTo>
                  <a:pt x="483" y="654"/>
                </a:lnTo>
                <a:lnTo>
                  <a:pt x="424" y="633"/>
                </a:lnTo>
                <a:lnTo>
                  <a:pt x="409" y="607"/>
                </a:lnTo>
                <a:lnTo>
                  <a:pt x="397" y="604"/>
                </a:lnTo>
                <a:lnTo>
                  <a:pt x="398" y="581"/>
                </a:lnTo>
                <a:lnTo>
                  <a:pt x="378" y="566"/>
                </a:lnTo>
                <a:lnTo>
                  <a:pt x="364" y="571"/>
                </a:lnTo>
                <a:lnTo>
                  <a:pt x="359" y="569"/>
                </a:lnTo>
                <a:lnTo>
                  <a:pt x="361" y="554"/>
                </a:lnTo>
                <a:lnTo>
                  <a:pt x="355" y="538"/>
                </a:lnTo>
                <a:lnTo>
                  <a:pt x="359" y="510"/>
                </a:lnTo>
                <a:lnTo>
                  <a:pt x="373" y="480"/>
                </a:lnTo>
                <a:lnTo>
                  <a:pt x="376" y="457"/>
                </a:lnTo>
                <a:lnTo>
                  <a:pt x="384" y="451"/>
                </a:lnTo>
                <a:lnTo>
                  <a:pt x="380" y="442"/>
                </a:lnTo>
                <a:lnTo>
                  <a:pt x="376" y="428"/>
                </a:lnTo>
                <a:lnTo>
                  <a:pt x="373" y="368"/>
                </a:lnTo>
                <a:lnTo>
                  <a:pt x="369" y="349"/>
                </a:lnTo>
                <a:lnTo>
                  <a:pt x="362" y="343"/>
                </a:lnTo>
                <a:lnTo>
                  <a:pt x="344" y="315"/>
                </a:lnTo>
                <a:lnTo>
                  <a:pt x="336" y="307"/>
                </a:lnTo>
                <a:lnTo>
                  <a:pt x="326" y="312"/>
                </a:lnTo>
                <a:lnTo>
                  <a:pt x="314" y="306"/>
                </a:lnTo>
                <a:lnTo>
                  <a:pt x="315" y="300"/>
                </a:lnTo>
                <a:lnTo>
                  <a:pt x="310" y="297"/>
                </a:lnTo>
                <a:lnTo>
                  <a:pt x="303" y="298"/>
                </a:lnTo>
                <a:lnTo>
                  <a:pt x="298" y="291"/>
                </a:lnTo>
                <a:lnTo>
                  <a:pt x="284" y="286"/>
                </a:lnTo>
                <a:lnTo>
                  <a:pt x="283" y="278"/>
                </a:lnTo>
                <a:lnTo>
                  <a:pt x="290" y="275"/>
                </a:lnTo>
                <a:lnTo>
                  <a:pt x="287" y="271"/>
                </a:lnTo>
                <a:lnTo>
                  <a:pt x="267" y="264"/>
                </a:lnTo>
                <a:lnTo>
                  <a:pt x="263" y="257"/>
                </a:lnTo>
                <a:lnTo>
                  <a:pt x="263" y="251"/>
                </a:lnTo>
                <a:lnTo>
                  <a:pt x="253" y="213"/>
                </a:lnTo>
                <a:lnTo>
                  <a:pt x="244" y="207"/>
                </a:lnTo>
                <a:lnTo>
                  <a:pt x="221" y="206"/>
                </a:lnTo>
                <a:lnTo>
                  <a:pt x="195" y="204"/>
                </a:lnTo>
                <a:lnTo>
                  <a:pt x="179" y="212"/>
                </a:lnTo>
                <a:lnTo>
                  <a:pt x="174" y="210"/>
                </a:lnTo>
                <a:lnTo>
                  <a:pt x="174" y="202"/>
                </a:lnTo>
                <a:lnTo>
                  <a:pt x="164" y="196"/>
                </a:lnTo>
                <a:lnTo>
                  <a:pt x="158" y="177"/>
                </a:lnTo>
                <a:lnTo>
                  <a:pt x="140" y="168"/>
                </a:lnTo>
                <a:lnTo>
                  <a:pt x="125" y="167"/>
                </a:lnTo>
                <a:lnTo>
                  <a:pt x="106" y="135"/>
                </a:lnTo>
                <a:lnTo>
                  <a:pt x="89" y="132"/>
                </a:lnTo>
                <a:lnTo>
                  <a:pt x="82" y="136"/>
                </a:lnTo>
                <a:lnTo>
                  <a:pt x="74" y="125"/>
                </a:lnTo>
                <a:lnTo>
                  <a:pt x="67" y="124"/>
                </a:lnTo>
                <a:lnTo>
                  <a:pt x="64" y="117"/>
                </a:lnTo>
                <a:lnTo>
                  <a:pt x="64" y="83"/>
                </a:lnTo>
                <a:lnTo>
                  <a:pt x="45" y="68"/>
                </a:lnTo>
                <a:lnTo>
                  <a:pt x="37" y="68"/>
                </a:lnTo>
                <a:lnTo>
                  <a:pt x="27" y="49"/>
                </a:lnTo>
                <a:lnTo>
                  <a:pt x="27" y="35"/>
                </a:lnTo>
                <a:lnTo>
                  <a:pt x="21" y="39"/>
                </a:lnTo>
                <a:lnTo>
                  <a:pt x="12" y="40"/>
                </a:lnTo>
                <a:lnTo>
                  <a:pt x="9" y="42"/>
                </a:lnTo>
                <a:lnTo>
                  <a:pt x="0" y="20"/>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dirty="0">
              <a:solidFill>
                <a:schemeClr val="tx1">
                  <a:lumMod val="95000"/>
                  <a:lumOff val="5000"/>
                </a:schemeClr>
              </a:solidFill>
              <a:latin typeface="+mn-lt"/>
            </a:endParaRPr>
          </a:p>
        </p:txBody>
      </p:sp>
      <p:sp>
        <p:nvSpPr>
          <p:cNvPr id="116" name="Freeform 25"/>
          <p:cNvSpPr>
            <a:spLocks/>
          </p:cNvSpPr>
          <p:nvPr/>
        </p:nvSpPr>
        <p:spPr bwMode="auto">
          <a:xfrm>
            <a:off x="3703638" y="3487738"/>
            <a:ext cx="893762" cy="1195387"/>
          </a:xfrm>
          <a:custGeom>
            <a:avLst/>
            <a:gdLst/>
            <a:ahLst/>
            <a:cxnLst>
              <a:cxn ang="0">
                <a:pos x="1" y="195"/>
              </a:cxn>
              <a:cxn ang="0">
                <a:pos x="5" y="223"/>
              </a:cxn>
              <a:cxn ang="0">
                <a:pos x="28" y="226"/>
              </a:cxn>
              <a:cxn ang="0">
                <a:pos x="38" y="238"/>
              </a:cxn>
              <a:cxn ang="0">
                <a:pos x="45" y="235"/>
              </a:cxn>
              <a:cxn ang="0">
                <a:pos x="52" y="251"/>
              </a:cxn>
              <a:cxn ang="0">
                <a:pos x="59" y="253"/>
              </a:cxn>
              <a:cxn ang="0">
                <a:pos x="62" y="248"/>
              </a:cxn>
              <a:cxn ang="0">
                <a:pos x="73" y="253"/>
              </a:cxn>
              <a:cxn ang="0">
                <a:pos x="76" y="244"/>
              </a:cxn>
              <a:cxn ang="0">
                <a:pos x="85" y="244"/>
              </a:cxn>
              <a:cxn ang="0">
                <a:pos x="92" y="254"/>
              </a:cxn>
              <a:cxn ang="0">
                <a:pos x="89" y="267"/>
              </a:cxn>
              <a:cxn ang="0">
                <a:pos x="124" y="284"/>
              </a:cxn>
              <a:cxn ang="0">
                <a:pos x="137" y="293"/>
              </a:cxn>
              <a:cxn ang="0">
                <a:pos x="167" y="309"/>
              </a:cxn>
              <a:cxn ang="0">
                <a:pos x="189" y="324"/>
              </a:cxn>
              <a:cxn ang="0">
                <a:pos x="195" y="340"/>
              </a:cxn>
              <a:cxn ang="0">
                <a:pos x="197" y="355"/>
              </a:cxn>
              <a:cxn ang="0">
                <a:pos x="194" y="380"/>
              </a:cxn>
              <a:cxn ang="0">
                <a:pos x="205" y="403"/>
              </a:cxn>
              <a:cxn ang="0">
                <a:pos x="226" y="423"/>
              </a:cxn>
              <a:cxn ang="0">
                <a:pos x="290" y="474"/>
              </a:cxn>
              <a:cxn ang="0">
                <a:pos x="352" y="540"/>
              </a:cxn>
              <a:cxn ang="0">
                <a:pos x="363" y="564"/>
              </a:cxn>
              <a:cxn ang="0">
                <a:pos x="381" y="584"/>
              </a:cxn>
              <a:cxn ang="0">
                <a:pos x="397" y="602"/>
              </a:cxn>
              <a:cxn ang="0">
                <a:pos x="414" y="635"/>
              </a:cxn>
              <a:cxn ang="0">
                <a:pos x="427" y="649"/>
              </a:cxn>
              <a:cxn ang="0">
                <a:pos x="443" y="667"/>
              </a:cxn>
              <a:cxn ang="0">
                <a:pos x="467" y="697"/>
              </a:cxn>
              <a:cxn ang="0">
                <a:pos x="481" y="711"/>
              </a:cxn>
              <a:cxn ang="0">
                <a:pos x="506" y="742"/>
              </a:cxn>
              <a:cxn ang="0">
                <a:pos x="517" y="751"/>
              </a:cxn>
              <a:cxn ang="0">
                <a:pos x="526" y="758"/>
              </a:cxn>
              <a:cxn ang="0">
                <a:pos x="535" y="742"/>
              </a:cxn>
              <a:cxn ang="0">
                <a:pos x="534" y="692"/>
              </a:cxn>
              <a:cxn ang="0">
                <a:pos x="556" y="662"/>
              </a:cxn>
              <a:cxn ang="0">
                <a:pos x="530" y="646"/>
              </a:cxn>
              <a:cxn ang="0">
                <a:pos x="510" y="609"/>
              </a:cxn>
              <a:cxn ang="0">
                <a:pos x="489" y="556"/>
              </a:cxn>
              <a:cxn ang="0">
                <a:pos x="469" y="479"/>
              </a:cxn>
              <a:cxn ang="0">
                <a:pos x="439" y="456"/>
              </a:cxn>
              <a:cxn ang="0">
                <a:pos x="407" y="465"/>
              </a:cxn>
              <a:cxn ang="0">
                <a:pos x="382" y="417"/>
              </a:cxn>
              <a:cxn ang="0">
                <a:pos x="352" y="377"/>
              </a:cxn>
              <a:cxn ang="0">
                <a:pos x="328" y="336"/>
              </a:cxn>
              <a:cxn ang="0">
                <a:pos x="331" y="277"/>
              </a:cxn>
              <a:cxn ang="0">
                <a:pos x="324" y="220"/>
              </a:cxn>
              <a:cxn ang="0">
                <a:pos x="294" y="167"/>
              </a:cxn>
              <a:cxn ang="0">
                <a:pos x="245" y="157"/>
              </a:cxn>
              <a:cxn ang="0">
                <a:pos x="229" y="111"/>
              </a:cxn>
              <a:cxn ang="0">
                <a:pos x="207" y="28"/>
              </a:cxn>
              <a:cxn ang="0">
                <a:pos x="168" y="1"/>
              </a:cxn>
              <a:cxn ang="0">
                <a:pos x="148" y="35"/>
              </a:cxn>
              <a:cxn ang="0">
                <a:pos x="41" y="123"/>
              </a:cxn>
              <a:cxn ang="0">
                <a:pos x="27" y="121"/>
              </a:cxn>
              <a:cxn ang="0">
                <a:pos x="2" y="167"/>
              </a:cxn>
            </a:cxnLst>
            <a:rect l="0" t="0" r="r" b="b"/>
            <a:pathLst>
              <a:path w="557" h="761">
                <a:moveTo>
                  <a:pt x="0" y="174"/>
                </a:moveTo>
                <a:lnTo>
                  <a:pt x="1" y="179"/>
                </a:lnTo>
                <a:lnTo>
                  <a:pt x="4" y="182"/>
                </a:lnTo>
                <a:lnTo>
                  <a:pt x="5" y="183"/>
                </a:lnTo>
                <a:lnTo>
                  <a:pt x="1" y="195"/>
                </a:lnTo>
                <a:lnTo>
                  <a:pt x="0" y="196"/>
                </a:lnTo>
                <a:lnTo>
                  <a:pt x="0" y="199"/>
                </a:lnTo>
                <a:lnTo>
                  <a:pt x="4" y="203"/>
                </a:lnTo>
                <a:lnTo>
                  <a:pt x="5" y="216"/>
                </a:lnTo>
                <a:lnTo>
                  <a:pt x="5" y="223"/>
                </a:lnTo>
                <a:lnTo>
                  <a:pt x="8" y="225"/>
                </a:lnTo>
                <a:lnTo>
                  <a:pt x="10" y="224"/>
                </a:lnTo>
                <a:lnTo>
                  <a:pt x="15" y="223"/>
                </a:lnTo>
                <a:lnTo>
                  <a:pt x="22" y="224"/>
                </a:lnTo>
                <a:lnTo>
                  <a:pt x="28" y="226"/>
                </a:lnTo>
                <a:lnTo>
                  <a:pt x="34" y="231"/>
                </a:lnTo>
                <a:lnTo>
                  <a:pt x="36" y="235"/>
                </a:lnTo>
                <a:lnTo>
                  <a:pt x="36" y="237"/>
                </a:lnTo>
                <a:lnTo>
                  <a:pt x="37" y="238"/>
                </a:lnTo>
                <a:lnTo>
                  <a:pt x="38" y="238"/>
                </a:lnTo>
                <a:lnTo>
                  <a:pt x="39" y="238"/>
                </a:lnTo>
                <a:lnTo>
                  <a:pt x="37" y="237"/>
                </a:lnTo>
                <a:lnTo>
                  <a:pt x="38" y="235"/>
                </a:lnTo>
                <a:lnTo>
                  <a:pt x="39" y="234"/>
                </a:lnTo>
                <a:lnTo>
                  <a:pt x="45" y="235"/>
                </a:lnTo>
                <a:lnTo>
                  <a:pt x="46" y="236"/>
                </a:lnTo>
                <a:lnTo>
                  <a:pt x="45" y="241"/>
                </a:lnTo>
                <a:lnTo>
                  <a:pt x="49" y="247"/>
                </a:lnTo>
                <a:lnTo>
                  <a:pt x="50" y="250"/>
                </a:lnTo>
                <a:lnTo>
                  <a:pt x="52" y="251"/>
                </a:lnTo>
                <a:lnTo>
                  <a:pt x="54" y="254"/>
                </a:lnTo>
                <a:lnTo>
                  <a:pt x="55" y="254"/>
                </a:lnTo>
                <a:lnTo>
                  <a:pt x="57" y="254"/>
                </a:lnTo>
                <a:lnTo>
                  <a:pt x="59" y="254"/>
                </a:lnTo>
                <a:lnTo>
                  <a:pt x="59" y="253"/>
                </a:lnTo>
                <a:lnTo>
                  <a:pt x="58" y="252"/>
                </a:lnTo>
                <a:lnTo>
                  <a:pt x="57" y="250"/>
                </a:lnTo>
                <a:lnTo>
                  <a:pt x="58" y="248"/>
                </a:lnTo>
                <a:lnTo>
                  <a:pt x="60" y="249"/>
                </a:lnTo>
                <a:lnTo>
                  <a:pt x="62" y="248"/>
                </a:lnTo>
                <a:lnTo>
                  <a:pt x="64" y="249"/>
                </a:lnTo>
                <a:lnTo>
                  <a:pt x="66" y="250"/>
                </a:lnTo>
                <a:lnTo>
                  <a:pt x="69" y="250"/>
                </a:lnTo>
                <a:lnTo>
                  <a:pt x="71" y="255"/>
                </a:lnTo>
                <a:lnTo>
                  <a:pt x="73" y="253"/>
                </a:lnTo>
                <a:lnTo>
                  <a:pt x="75" y="253"/>
                </a:lnTo>
                <a:lnTo>
                  <a:pt x="76" y="251"/>
                </a:lnTo>
                <a:lnTo>
                  <a:pt x="76" y="250"/>
                </a:lnTo>
                <a:lnTo>
                  <a:pt x="75" y="247"/>
                </a:lnTo>
                <a:lnTo>
                  <a:pt x="76" y="244"/>
                </a:lnTo>
                <a:lnTo>
                  <a:pt x="79" y="241"/>
                </a:lnTo>
                <a:lnTo>
                  <a:pt x="82" y="241"/>
                </a:lnTo>
                <a:lnTo>
                  <a:pt x="84" y="241"/>
                </a:lnTo>
                <a:lnTo>
                  <a:pt x="84" y="244"/>
                </a:lnTo>
                <a:lnTo>
                  <a:pt x="85" y="244"/>
                </a:lnTo>
                <a:lnTo>
                  <a:pt x="86" y="247"/>
                </a:lnTo>
                <a:lnTo>
                  <a:pt x="86" y="248"/>
                </a:lnTo>
                <a:lnTo>
                  <a:pt x="87" y="248"/>
                </a:lnTo>
                <a:lnTo>
                  <a:pt x="92" y="250"/>
                </a:lnTo>
                <a:lnTo>
                  <a:pt x="92" y="254"/>
                </a:lnTo>
                <a:lnTo>
                  <a:pt x="90" y="257"/>
                </a:lnTo>
                <a:lnTo>
                  <a:pt x="91" y="258"/>
                </a:lnTo>
                <a:lnTo>
                  <a:pt x="91" y="259"/>
                </a:lnTo>
                <a:lnTo>
                  <a:pt x="89" y="264"/>
                </a:lnTo>
                <a:lnTo>
                  <a:pt x="89" y="267"/>
                </a:lnTo>
                <a:lnTo>
                  <a:pt x="90" y="271"/>
                </a:lnTo>
                <a:lnTo>
                  <a:pt x="91" y="272"/>
                </a:lnTo>
                <a:lnTo>
                  <a:pt x="94" y="273"/>
                </a:lnTo>
                <a:lnTo>
                  <a:pt x="106" y="277"/>
                </a:lnTo>
                <a:lnTo>
                  <a:pt x="124" y="284"/>
                </a:lnTo>
                <a:lnTo>
                  <a:pt x="125" y="284"/>
                </a:lnTo>
                <a:lnTo>
                  <a:pt x="125" y="285"/>
                </a:lnTo>
                <a:lnTo>
                  <a:pt x="130" y="288"/>
                </a:lnTo>
                <a:lnTo>
                  <a:pt x="131" y="288"/>
                </a:lnTo>
                <a:lnTo>
                  <a:pt x="137" y="293"/>
                </a:lnTo>
                <a:lnTo>
                  <a:pt x="139" y="295"/>
                </a:lnTo>
                <a:lnTo>
                  <a:pt x="145" y="306"/>
                </a:lnTo>
                <a:lnTo>
                  <a:pt x="159" y="306"/>
                </a:lnTo>
                <a:lnTo>
                  <a:pt x="160" y="307"/>
                </a:lnTo>
                <a:lnTo>
                  <a:pt x="167" y="309"/>
                </a:lnTo>
                <a:lnTo>
                  <a:pt x="169" y="311"/>
                </a:lnTo>
                <a:lnTo>
                  <a:pt x="177" y="320"/>
                </a:lnTo>
                <a:lnTo>
                  <a:pt x="182" y="321"/>
                </a:lnTo>
                <a:lnTo>
                  <a:pt x="188" y="323"/>
                </a:lnTo>
                <a:lnTo>
                  <a:pt x="189" y="324"/>
                </a:lnTo>
                <a:lnTo>
                  <a:pt x="194" y="328"/>
                </a:lnTo>
                <a:lnTo>
                  <a:pt x="196" y="334"/>
                </a:lnTo>
                <a:lnTo>
                  <a:pt x="193" y="338"/>
                </a:lnTo>
                <a:lnTo>
                  <a:pt x="194" y="339"/>
                </a:lnTo>
                <a:lnTo>
                  <a:pt x="195" y="340"/>
                </a:lnTo>
                <a:lnTo>
                  <a:pt x="198" y="343"/>
                </a:lnTo>
                <a:lnTo>
                  <a:pt x="199" y="349"/>
                </a:lnTo>
                <a:lnTo>
                  <a:pt x="196" y="352"/>
                </a:lnTo>
                <a:lnTo>
                  <a:pt x="195" y="355"/>
                </a:lnTo>
                <a:lnTo>
                  <a:pt x="197" y="355"/>
                </a:lnTo>
                <a:lnTo>
                  <a:pt x="198" y="361"/>
                </a:lnTo>
                <a:lnTo>
                  <a:pt x="196" y="364"/>
                </a:lnTo>
                <a:lnTo>
                  <a:pt x="192" y="372"/>
                </a:lnTo>
                <a:lnTo>
                  <a:pt x="188" y="374"/>
                </a:lnTo>
                <a:lnTo>
                  <a:pt x="194" y="380"/>
                </a:lnTo>
                <a:lnTo>
                  <a:pt x="196" y="384"/>
                </a:lnTo>
                <a:lnTo>
                  <a:pt x="195" y="389"/>
                </a:lnTo>
                <a:lnTo>
                  <a:pt x="195" y="392"/>
                </a:lnTo>
                <a:lnTo>
                  <a:pt x="198" y="397"/>
                </a:lnTo>
                <a:lnTo>
                  <a:pt x="205" y="403"/>
                </a:lnTo>
                <a:lnTo>
                  <a:pt x="222" y="416"/>
                </a:lnTo>
                <a:lnTo>
                  <a:pt x="223" y="415"/>
                </a:lnTo>
                <a:lnTo>
                  <a:pt x="226" y="417"/>
                </a:lnTo>
                <a:lnTo>
                  <a:pt x="225" y="420"/>
                </a:lnTo>
                <a:lnTo>
                  <a:pt x="226" y="423"/>
                </a:lnTo>
                <a:lnTo>
                  <a:pt x="265" y="452"/>
                </a:lnTo>
                <a:lnTo>
                  <a:pt x="279" y="467"/>
                </a:lnTo>
                <a:lnTo>
                  <a:pt x="281" y="467"/>
                </a:lnTo>
                <a:lnTo>
                  <a:pt x="283" y="470"/>
                </a:lnTo>
                <a:lnTo>
                  <a:pt x="290" y="474"/>
                </a:lnTo>
                <a:lnTo>
                  <a:pt x="296" y="479"/>
                </a:lnTo>
                <a:lnTo>
                  <a:pt x="311" y="492"/>
                </a:lnTo>
                <a:lnTo>
                  <a:pt x="337" y="518"/>
                </a:lnTo>
                <a:lnTo>
                  <a:pt x="351" y="533"/>
                </a:lnTo>
                <a:lnTo>
                  <a:pt x="352" y="540"/>
                </a:lnTo>
                <a:lnTo>
                  <a:pt x="357" y="547"/>
                </a:lnTo>
                <a:lnTo>
                  <a:pt x="357" y="550"/>
                </a:lnTo>
                <a:lnTo>
                  <a:pt x="362" y="556"/>
                </a:lnTo>
                <a:lnTo>
                  <a:pt x="361" y="563"/>
                </a:lnTo>
                <a:lnTo>
                  <a:pt x="363" y="564"/>
                </a:lnTo>
                <a:lnTo>
                  <a:pt x="369" y="571"/>
                </a:lnTo>
                <a:lnTo>
                  <a:pt x="372" y="574"/>
                </a:lnTo>
                <a:lnTo>
                  <a:pt x="374" y="575"/>
                </a:lnTo>
                <a:lnTo>
                  <a:pt x="376" y="577"/>
                </a:lnTo>
                <a:lnTo>
                  <a:pt x="381" y="584"/>
                </a:lnTo>
                <a:lnTo>
                  <a:pt x="385" y="588"/>
                </a:lnTo>
                <a:lnTo>
                  <a:pt x="388" y="594"/>
                </a:lnTo>
                <a:lnTo>
                  <a:pt x="390" y="594"/>
                </a:lnTo>
                <a:lnTo>
                  <a:pt x="394" y="600"/>
                </a:lnTo>
                <a:lnTo>
                  <a:pt x="397" y="602"/>
                </a:lnTo>
                <a:lnTo>
                  <a:pt x="405" y="615"/>
                </a:lnTo>
                <a:lnTo>
                  <a:pt x="406" y="621"/>
                </a:lnTo>
                <a:lnTo>
                  <a:pt x="407" y="624"/>
                </a:lnTo>
                <a:lnTo>
                  <a:pt x="410" y="631"/>
                </a:lnTo>
                <a:lnTo>
                  <a:pt x="414" y="635"/>
                </a:lnTo>
                <a:lnTo>
                  <a:pt x="415" y="644"/>
                </a:lnTo>
                <a:lnTo>
                  <a:pt x="416" y="641"/>
                </a:lnTo>
                <a:lnTo>
                  <a:pt x="416" y="643"/>
                </a:lnTo>
                <a:lnTo>
                  <a:pt x="418" y="641"/>
                </a:lnTo>
                <a:lnTo>
                  <a:pt x="427" y="649"/>
                </a:lnTo>
                <a:lnTo>
                  <a:pt x="433" y="657"/>
                </a:lnTo>
                <a:lnTo>
                  <a:pt x="434" y="656"/>
                </a:lnTo>
                <a:lnTo>
                  <a:pt x="435" y="659"/>
                </a:lnTo>
                <a:lnTo>
                  <a:pt x="439" y="662"/>
                </a:lnTo>
                <a:lnTo>
                  <a:pt x="443" y="667"/>
                </a:lnTo>
                <a:lnTo>
                  <a:pt x="448" y="672"/>
                </a:lnTo>
                <a:lnTo>
                  <a:pt x="452" y="677"/>
                </a:lnTo>
                <a:lnTo>
                  <a:pt x="459" y="686"/>
                </a:lnTo>
                <a:lnTo>
                  <a:pt x="461" y="690"/>
                </a:lnTo>
                <a:lnTo>
                  <a:pt x="467" y="697"/>
                </a:lnTo>
                <a:lnTo>
                  <a:pt x="468" y="702"/>
                </a:lnTo>
                <a:lnTo>
                  <a:pt x="469" y="703"/>
                </a:lnTo>
                <a:lnTo>
                  <a:pt x="469" y="701"/>
                </a:lnTo>
                <a:lnTo>
                  <a:pt x="470" y="702"/>
                </a:lnTo>
                <a:lnTo>
                  <a:pt x="481" y="711"/>
                </a:lnTo>
                <a:lnTo>
                  <a:pt x="484" y="714"/>
                </a:lnTo>
                <a:lnTo>
                  <a:pt x="486" y="715"/>
                </a:lnTo>
                <a:lnTo>
                  <a:pt x="487" y="717"/>
                </a:lnTo>
                <a:lnTo>
                  <a:pt x="498" y="727"/>
                </a:lnTo>
                <a:lnTo>
                  <a:pt x="506" y="742"/>
                </a:lnTo>
                <a:lnTo>
                  <a:pt x="507" y="745"/>
                </a:lnTo>
                <a:lnTo>
                  <a:pt x="507" y="748"/>
                </a:lnTo>
                <a:lnTo>
                  <a:pt x="510" y="748"/>
                </a:lnTo>
                <a:lnTo>
                  <a:pt x="512" y="750"/>
                </a:lnTo>
                <a:lnTo>
                  <a:pt x="517" y="751"/>
                </a:lnTo>
                <a:lnTo>
                  <a:pt x="519" y="753"/>
                </a:lnTo>
                <a:lnTo>
                  <a:pt x="523" y="755"/>
                </a:lnTo>
                <a:lnTo>
                  <a:pt x="522" y="758"/>
                </a:lnTo>
                <a:lnTo>
                  <a:pt x="524" y="760"/>
                </a:lnTo>
                <a:lnTo>
                  <a:pt x="526" y="758"/>
                </a:lnTo>
                <a:lnTo>
                  <a:pt x="538" y="759"/>
                </a:lnTo>
                <a:lnTo>
                  <a:pt x="541" y="758"/>
                </a:lnTo>
                <a:lnTo>
                  <a:pt x="539" y="751"/>
                </a:lnTo>
                <a:lnTo>
                  <a:pt x="535" y="744"/>
                </a:lnTo>
                <a:lnTo>
                  <a:pt x="535" y="742"/>
                </a:lnTo>
                <a:lnTo>
                  <a:pt x="534" y="737"/>
                </a:lnTo>
                <a:lnTo>
                  <a:pt x="538" y="703"/>
                </a:lnTo>
                <a:lnTo>
                  <a:pt x="536" y="702"/>
                </a:lnTo>
                <a:lnTo>
                  <a:pt x="534" y="697"/>
                </a:lnTo>
                <a:lnTo>
                  <a:pt x="534" y="692"/>
                </a:lnTo>
                <a:lnTo>
                  <a:pt x="538" y="689"/>
                </a:lnTo>
                <a:lnTo>
                  <a:pt x="547" y="685"/>
                </a:lnTo>
                <a:lnTo>
                  <a:pt x="554" y="687"/>
                </a:lnTo>
                <a:lnTo>
                  <a:pt x="556" y="671"/>
                </a:lnTo>
                <a:lnTo>
                  <a:pt x="556" y="662"/>
                </a:lnTo>
                <a:lnTo>
                  <a:pt x="550" y="653"/>
                </a:lnTo>
                <a:lnTo>
                  <a:pt x="539" y="651"/>
                </a:lnTo>
                <a:lnTo>
                  <a:pt x="531" y="652"/>
                </a:lnTo>
                <a:lnTo>
                  <a:pt x="528" y="649"/>
                </a:lnTo>
                <a:lnTo>
                  <a:pt x="530" y="646"/>
                </a:lnTo>
                <a:lnTo>
                  <a:pt x="524" y="640"/>
                </a:lnTo>
                <a:lnTo>
                  <a:pt x="521" y="631"/>
                </a:lnTo>
                <a:lnTo>
                  <a:pt x="515" y="618"/>
                </a:lnTo>
                <a:lnTo>
                  <a:pt x="513" y="615"/>
                </a:lnTo>
                <a:lnTo>
                  <a:pt x="510" y="609"/>
                </a:lnTo>
                <a:lnTo>
                  <a:pt x="506" y="604"/>
                </a:lnTo>
                <a:lnTo>
                  <a:pt x="504" y="600"/>
                </a:lnTo>
                <a:lnTo>
                  <a:pt x="501" y="580"/>
                </a:lnTo>
                <a:lnTo>
                  <a:pt x="492" y="566"/>
                </a:lnTo>
                <a:lnTo>
                  <a:pt x="489" y="556"/>
                </a:lnTo>
                <a:lnTo>
                  <a:pt x="483" y="537"/>
                </a:lnTo>
                <a:lnTo>
                  <a:pt x="485" y="525"/>
                </a:lnTo>
                <a:lnTo>
                  <a:pt x="482" y="516"/>
                </a:lnTo>
                <a:lnTo>
                  <a:pt x="483" y="507"/>
                </a:lnTo>
                <a:lnTo>
                  <a:pt x="469" y="479"/>
                </a:lnTo>
                <a:lnTo>
                  <a:pt x="465" y="476"/>
                </a:lnTo>
                <a:lnTo>
                  <a:pt x="457" y="462"/>
                </a:lnTo>
                <a:lnTo>
                  <a:pt x="454" y="461"/>
                </a:lnTo>
                <a:lnTo>
                  <a:pt x="446" y="454"/>
                </a:lnTo>
                <a:lnTo>
                  <a:pt x="439" y="456"/>
                </a:lnTo>
                <a:lnTo>
                  <a:pt x="431" y="458"/>
                </a:lnTo>
                <a:lnTo>
                  <a:pt x="428" y="460"/>
                </a:lnTo>
                <a:lnTo>
                  <a:pt x="421" y="460"/>
                </a:lnTo>
                <a:lnTo>
                  <a:pt x="415" y="464"/>
                </a:lnTo>
                <a:lnTo>
                  <a:pt x="407" y="465"/>
                </a:lnTo>
                <a:lnTo>
                  <a:pt x="399" y="460"/>
                </a:lnTo>
                <a:lnTo>
                  <a:pt x="392" y="445"/>
                </a:lnTo>
                <a:lnTo>
                  <a:pt x="388" y="435"/>
                </a:lnTo>
                <a:lnTo>
                  <a:pt x="387" y="430"/>
                </a:lnTo>
                <a:lnTo>
                  <a:pt x="382" y="417"/>
                </a:lnTo>
                <a:lnTo>
                  <a:pt x="375" y="406"/>
                </a:lnTo>
                <a:lnTo>
                  <a:pt x="370" y="396"/>
                </a:lnTo>
                <a:lnTo>
                  <a:pt x="364" y="389"/>
                </a:lnTo>
                <a:lnTo>
                  <a:pt x="358" y="379"/>
                </a:lnTo>
                <a:lnTo>
                  <a:pt x="352" y="377"/>
                </a:lnTo>
                <a:lnTo>
                  <a:pt x="349" y="377"/>
                </a:lnTo>
                <a:lnTo>
                  <a:pt x="346" y="375"/>
                </a:lnTo>
                <a:lnTo>
                  <a:pt x="339" y="367"/>
                </a:lnTo>
                <a:lnTo>
                  <a:pt x="333" y="352"/>
                </a:lnTo>
                <a:lnTo>
                  <a:pt x="328" y="336"/>
                </a:lnTo>
                <a:lnTo>
                  <a:pt x="327" y="321"/>
                </a:lnTo>
                <a:lnTo>
                  <a:pt x="325" y="308"/>
                </a:lnTo>
                <a:lnTo>
                  <a:pt x="326" y="293"/>
                </a:lnTo>
                <a:lnTo>
                  <a:pt x="329" y="284"/>
                </a:lnTo>
                <a:lnTo>
                  <a:pt x="331" y="277"/>
                </a:lnTo>
                <a:lnTo>
                  <a:pt x="333" y="263"/>
                </a:lnTo>
                <a:lnTo>
                  <a:pt x="332" y="252"/>
                </a:lnTo>
                <a:lnTo>
                  <a:pt x="333" y="244"/>
                </a:lnTo>
                <a:lnTo>
                  <a:pt x="330" y="229"/>
                </a:lnTo>
                <a:lnTo>
                  <a:pt x="324" y="220"/>
                </a:lnTo>
                <a:lnTo>
                  <a:pt x="311" y="203"/>
                </a:lnTo>
                <a:lnTo>
                  <a:pt x="302" y="200"/>
                </a:lnTo>
                <a:lnTo>
                  <a:pt x="298" y="191"/>
                </a:lnTo>
                <a:lnTo>
                  <a:pt x="296" y="174"/>
                </a:lnTo>
                <a:lnTo>
                  <a:pt x="294" y="167"/>
                </a:lnTo>
                <a:lnTo>
                  <a:pt x="287" y="163"/>
                </a:lnTo>
                <a:lnTo>
                  <a:pt x="280" y="164"/>
                </a:lnTo>
                <a:lnTo>
                  <a:pt x="268" y="162"/>
                </a:lnTo>
                <a:lnTo>
                  <a:pt x="250" y="157"/>
                </a:lnTo>
                <a:lnTo>
                  <a:pt x="245" y="157"/>
                </a:lnTo>
                <a:lnTo>
                  <a:pt x="239" y="152"/>
                </a:lnTo>
                <a:lnTo>
                  <a:pt x="238" y="150"/>
                </a:lnTo>
                <a:lnTo>
                  <a:pt x="232" y="145"/>
                </a:lnTo>
                <a:lnTo>
                  <a:pt x="229" y="124"/>
                </a:lnTo>
                <a:lnTo>
                  <a:pt x="229" y="111"/>
                </a:lnTo>
                <a:lnTo>
                  <a:pt x="224" y="83"/>
                </a:lnTo>
                <a:lnTo>
                  <a:pt x="217" y="68"/>
                </a:lnTo>
                <a:lnTo>
                  <a:pt x="213" y="49"/>
                </a:lnTo>
                <a:lnTo>
                  <a:pt x="208" y="37"/>
                </a:lnTo>
                <a:lnTo>
                  <a:pt x="207" y="28"/>
                </a:lnTo>
                <a:lnTo>
                  <a:pt x="200" y="16"/>
                </a:lnTo>
                <a:lnTo>
                  <a:pt x="188" y="11"/>
                </a:lnTo>
                <a:lnTo>
                  <a:pt x="178" y="3"/>
                </a:lnTo>
                <a:lnTo>
                  <a:pt x="173" y="1"/>
                </a:lnTo>
                <a:lnTo>
                  <a:pt x="168" y="1"/>
                </a:lnTo>
                <a:lnTo>
                  <a:pt x="164" y="1"/>
                </a:lnTo>
                <a:lnTo>
                  <a:pt x="159" y="0"/>
                </a:lnTo>
                <a:lnTo>
                  <a:pt x="145" y="9"/>
                </a:lnTo>
                <a:lnTo>
                  <a:pt x="145" y="26"/>
                </a:lnTo>
                <a:lnTo>
                  <a:pt x="148" y="35"/>
                </a:lnTo>
                <a:lnTo>
                  <a:pt x="145" y="40"/>
                </a:lnTo>
                <a:lnTo>
                  <a:pt x="130" y="60"/>
                </a:lnTo>
                <a:lnTo>
                  <a:pt x="109" y="77"/>
                </a:lnTo>
                <a:lnTo>
                  <a:pt x="63" y="105"/>
                </a:lnTo>
                <a:lnTo>
                  <a:pt x="41" y="123"/>
                </a:lnTo>
                <a:lnTo>
                  <a:pt x="36" y="108"/>
                </a:lnTo>
                <a:lnTo>
                  <a:pt x="33" y="108"/>
                </a:lnTo>
                <a:lnTo>
                  <a:pt x="31" y="113"/>
                </a:lnTo>
                <a:lnTo>
                  <a:pt x="33" y="117"/>
                </a:lnTo>
                <a:lnTo>
                  <a:pt x="27" y="121"/>
                </a:lnTo>
                <a:lnTo>
                  <a:pt x="21" y="136"/>
                </a:lnTo>
                <a:lnTo>
                  <a:pt x="12" y="149"/>
                </a:lnTo>
                <a:lnTo>
                  <a:pt x="11" y="150"/>
                </a:lnTo>
                <a:lnTo>
                  <a:pt x="3" y="164"/>
                </a:lnTo>
                <a:lnTo>
                  <a:pt x="2" y="167"/>
                </a:lnTo>
                <a:lnTo>
                  <a:pt x="0" y="174"/>
                </a:lnTo>
              </a:path>
            </a:pathLst>
          </a:custGeom>
          <a:solidFill>
            <a:schemeClr val="tx1">
              <a:lumMod val="65000"/>
              <a:lumOff val="35000"/>
              <a:alpha val="52157"/>
            </a:schemeClr>
          </a:solidFill>
          <a:ln w="12700" cap="rnd" cmpd="sng">
            <a:no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7" name="Freeform 26"/>
          <p:cNvSpPr>
            <a:spLocks/>
          </p:cNvSpPr>
          <p:nvPr/>
        </p:nvSpPr>
        <p:spPr bwMode="auto">
          <a:xfrm>
            <a:off x="2573338" y="2017713"/>
            <a:ext cx="1406525" cy="1681162"/>
          </a:xfrm>
          <a:custGeom>
            <a:avLst/>
            <a:gdLst/>
            <a:ahLst/>
            <a:cxnLst>
              <a:cxn ang="0">
                <a:pos x="876" y="459"/>
              </a:cxn>
              <a:cxn ang="0">
                <a:pos x="856" y="693"/>
              </a:cxn>
              <a:cxn ang="0">
                <a:pos x="833" y="750"/>
              </a:cxn>
              <a:cxn ang="0">
                <a:pos x="789" y="748"/>
              </a:cxn>
              <a:cxn ang="0">
                <a:pos x="790" y="793"/>
              </a:cxn>
              <a:cxn ang="0">
                <a:pos x="830" y="861"/>
              </a:cxn>
              <a:cxn ang="0">
                <a:pos x="834" y="932"/>
              </a:cxn>
              <a:cxn ang="0">
                <a:pos x="842" y="1007"/>
              </a:cxn>
              <a:cxn ang="0">
                <a:pos x="739" y="1022"/>
              </a:cxn>
              <a:cxn ang="0">
                <a:pos x="707" y="1001"/>
              </a:cxn>
              <a:cxn ang="0">
                <a:pos x="680" y="997"/>
              </a:cxn>
              <a:cxn ang="0">
                <a:pos x="653" y="946"/>
              </a:cxn>
              <a:cxn ang="0">
                <a:pos x="631" y="928"/>
              </a:cxn>
              <a:cxn ang="0">
                <a:pos x="593" y="908"/>
              </a:cxn>
              <a:cxn ang="0">
                <a:pos x="579" y="890"/>
              </a:cxn>
              <a:cxn ang="0">
                <a:pos x="570" y="879"/>
              </a:cxn>
              <a:cxn ang="0">
                <a:pos x="567" y="860"/>
              </a:cxn>
              <a:cxn ang="0">
                <a:pos x="562" y="840"/>
              </a:cxn>
              <a:cxn ang="0">
                <a:pos x="566" y="820"/>
              </a:cxn>
              <a:cxn ang="0">
                <a:pos x="570" y="804"/>
              </a:cxn>
              <a:cxn ang="0">
                <a:pos x="541" y="790"/>
              </a:cxn>
              <a:cxn ang="0">
                <a:pos x="519" y="791"/>
              </a:cxn>
              <a:cxn ang="0">
                <a:pos x="511" y="782"/>
              </a:cxn>
              <a:cxn ang="0">
                <a:pos x="502" y="785"/>
              </a:cxn>
              <a:cxn ang="0">
                <a:pos x="498" y="780"/>
              </a:cxn>
              <a:cxn ang="0">
                <a:pos x="487" y="769"/>
              </a:cxn>
              <a:cxn ang="0">
                <a:pos x="477" y="759"/>
              </a:cxn>
              <a:cxn ang="0">
                <a:pos x="474" y="752"/>
              </a:cxn>
              <a:cxn ang="0">
                <a:pos x="467" y="738"/>
              </a:cxn>
              <a:cxn ang="0">
                <a:pos x="457" y="724"/>
              </a:cxn>
              <a:cxn ang="0">
                <a:pos x="445" y="706"/>
              </a:cxn>
              <a:cxn ang="0">
                <a:pos x="419" y="687"/>
              </a:cxn>
              <a:cxn ang="0">
                <a:pos x="399" y="657"/>
              </a:cxn>
              <a:cxn ang="0">
                <a:pos x="391" y="644"/>
              </a:cxn>
              <a:cxn ang="0">
                <a:pos x="371" y="610"/>
              </a:cxn>
              <a:cxn ang="0">
                <a:pos x="361" y="591"/>
              </a:cxn>
              <a:cxn ang="0">
                <a:pos x="357" y="574"/>
              </a:cxn>
              <a:cxn ang="0">
                <a:pos x="344" y="555"/>
              </a:cxn>
              <a:cxn ang="0">
                <a:pos x="338" y="520"/>
              </a:cxn>
              <a:cxn ang="0">
                <a:pos x="319" y="489"/>
              </a:cxn>
              <a:cxn ang="0">
                <a:pos x="302" y="452"/>
              </a:cxn>
              <a:cxn ang="0">
                <a:pos x="295" y="399"/>
              </a:cxn>
              <a:cxn ang="0">
                <a:pos x="285" y="373"/>
              </a:cxn>
              <a:cxn ang="0">
                <a:pos x="254" y="301"/>
              </a:cxn>
              <a:cxn ang="0">
                <a:pos x="258" y="262"/>
              </a:cxn>
              <a:cxn ang="0">
                <a:pos x="270" y="249"/>
              </a:cxn>
              <a:cxn ang="0">
                <a:pos x="250" y="235"/>
              </a:cxn>
              <a:cxn ang="0">
                <a:pos x="218" y="223"/>
              </a:cxn>
              <a:cxn ang="0">
                <a:pos x="195" y="205"/>
              </a:cxn>
              <a:cxn ang="0">
                <a:pos x="176" y="177"/>
              </a:cxn>
              <a:cxn ang="0">
                <a:pos x="161" y="170"/>
              </a:cxn>
              <a:cxn ang="0">
                <a:pos x="148" y="170"/>
              </a:cxn>
              <a:cxn ang="0">
                <a:pos x="115" y="177"/>
              </a:cxn>
              <a:cxn ang="0">
                <a:pos x="86" y="154"/>
              </a:cxn>
              <a:cxn ang="0">
                <a:pos x="75" y="143"/>
              </a:cxn>
              <a:cxn ang="0">
                <a:pos x="53" y="131"/>
              </a:cxn>
              <a:cxn ang="0">
                <a:pos x="36" y="127"/>
              </a:cxn>
              <a:cxn ang="0">
                <a:pos x="5" y="93"/>
              </a:cxn>
              <a:cxn ang="0">
                <a:pos x="50" y="0"/>
              </a:cxn>
              <a:cxn ang="0">
                <a:pos x="543" y="242"/>
              </a:cxn>
            </a:cxnLst>
            <a:rect l="0" t="0" r="r" b="b"/>
            <a:pathLst>
              <a:path w="877" h="1071">
                <a:moveTo>
                  <a:pt x="846" y="262"/>
                </a:moveTo>
                <a:lnTo>
                  <a:pt x="836" y="279"/>
                </a:lnTo>
                <a:lnTo>
                  <a:pt x="843" y="277"/>
                </a:lnTo>
                <a:lnTo>
                  <a:pt x="846" y="304"/>
                </a:lnTo>
                <a:lnTo>
                  <a:pt x="858" y="374"/>
                </a:lnTo>
                <a:lnTo>
                  <a:pt x="870" y="409"/>
                </a:lnTo>
                <a:lnTo>
                  <a:pt x="876" y="459"/>
                </a:lnTo>
                <a:lnTo>
                  <a:pt x="865" y="572"/>
                </a:lnTo>
                <a:lnTo>
                  <a:pt x="852" y="570"/>
                </a:lnTo>
                <a:lnTo>
                  <a:pt x="856" y="594"/>
                </a:lnTo>
                <a:lnTo>
                  <a:pt x="858" y="628"/>
                </a:lnTo>
                <a:lnTo>
                  <a:pt x="864" y="659"/>
                </a:lnTo>
                <a:lnTo>
                  <a:pt x="861" y="677"/>
                </a:lnTo>
                <a:lnTo>
                  <a:pt x="856" y="693"/>
                </a:lnTo>
                <a:lnTo>
                  <a:pt x="861" y="709"/>
                </a:lnTo>
                <a:lnTo>
                  <a:pt x="860" y="723"/>
                </a:lnTo>
                <a:lnTo>
                  <a:pt x="860" y="732"/>
                </a:lnTo>
                <a:lnTo>
                  <a:pt x="863" y="743"/>
                </a:lnTo>
                <a:lnTo>
                  <a:pt x="864" y="748"/>
                </a:lnTo>
                <a:lnTo>
                  <a:pt x="849" y="758"/>
                </a:lnTo>
                <a:lnTo>
                  <a:pt x="833" y="750"/>
                </a:lnTo>
                <a:lnTo>
                  <a:pt x="825" y="749"/>
                </a:lnTo>
                <a:lnTo>
                  <a:pt x="807" y="749"/>
                </a:lnTo>
                <a:lnTo>
                  <a:pt x="801" y="748"/>
                </a:lnTo>
                <a:lnTo>
                  <a:pt x="797" y="746"/>
                </a:lnTo>
                <a:lnTo>
                  <a:pt x="793" y="744"/>
                </a:lnTo>
                <a:lnTo>
                  <a:pt x="791" y="746"/>
                </a:lnTo>
                <a:lnTo>
                  <a:pt x="789" y="748"/>
                </a:lnTo>
                <a:lnTo>
                  <a:pt x="781" y="752"/>
                </a:lnTo>
                <a:lnTo>
                  <a:pt x="778" y="756"/>
                </a:lnTo>
                <a:lnTo>
                  <a:pt x="779" y="761"/>
                </a:lnTo>
                <a:lnTo>
                  <a:pt x="779" y="768"/>
                </a:lnTo>
                <a:lnTo>
                  <a:pt x="785" y="784"/>
                </a:lnTo>
                <a:lnTo>
                  <a:pt x="789" y="789"/>
                </a:lnTo>
                <a:lnTo>
                  <a:pt x="790" y="793"/>
                </a:lnTo>
                <a:lnTo>
                  <a:pt x="796" y="795"/>
                </a:lnTo>
                <a:lnTo>
                  <a:pt x="800" y="798"/>
                </a:lnTo>
                <a:lnTo>
                  <a:pt x="804" y="806"/>
                </a:lnTo>
                <a:lnTo>
                  <a:pt x="812" y="829"/>
                </a:lnTo>
                <a:lnTo>
                  <a:pt x="828" y="847"/>
                </a:lnTo>
                <a:lnTo>
                  <a:pt x="828" y="856"/>
                </a:lnTo>
                <a:lnTo>
                  <a:pt x="830" y="861"/>
                </a:lnTo>
                <a:lnTo>
                  <a:pt x="840" y="869"/>
                </a:lnTo>
                <a:lnTo>
                  <a:pt x="843" y="883"/>
                </a:lnTo>
                <a:lnTo>
                  <a:pt x="850" y="901"/>
                </a:lnTo>
                <a:lnTo>
                  <a:pt x="841" y="910"/>
                </a:lnTo>
                <a:lnTo>
                  <a:pt x="835" y="916"/>
                </a:lnTo>
                <a:lnTo>
                  <a:pt x="833" y="921"/>
                </a:lnTo>
                <a:lnTo>
                  <a:pt x="834" y="932"/>
                </a:lnTo>
                <a:lnTo>
                  <a:pt x="840" y="942"/>
                </a:lnTo>
                <a:lnTo>
                  <a:pt x="849" y="947"/>
                </a:lnTo>
                <a:lnTo>
                  <a:pt x="857" y="956"/>
                </a:lnTo>
                <a:lnTo>
                  <a:pt x="857" y="973"/>
                </a:lnTo>
                <a:lnTo>
                  <a:pt x="860" y="982"/>
                </a:lnTo>
                <a:lnTo>
                  <a:pt x="857" y="987"/>
                </a:lnTo>
                <a:lnTo>
                  <a:pt x="842" y="1007"/>
                </a:lnTo>
                <a:lnTo>
                  <a:pt x="821" y="1024"/>
                </a:lnTo>
                <a:lnTo>
                  <a:pt x="775" y="1052"/>
                </a:lnTo>
                <a:lnTo>
                  <a:pt x="753" y="1070"/>
                </a:lnTo>
                <a:lnTo>
                  <a:pt x="748" y="1055"/>
                </a:lnTo>
                <a:lnTo>
                  <a:pt x="745" y="1055"/>
                </a:lnTo>
                <a:lnTo>
                  <a:pt x="743" y="1031"/>
                </a:lnTo>
                <a:lnTo>
                  <a:pt x="739" y="1022"/>
                </a:lnTo>
                <a:lnTo>
                  <a:pt x="736" y="1019"/>
                </a:lnTo>
                <a:lnTo>
                  <a:pt x="731" y="1016"/>
                </a:lnTo>
                <a:lnTo>
                  <a:pt x="729" y="1010"/>
                </a:lnTo>
                <a:lnTo>
                  <a:pt x="723" y="1005"/>
                </a:lnTo>
                <a:lnTo>
                  <a:pt x="714" y="1002"/>
                </a:lnTo>
                <a:lnTo>
                  <a:pt x="712" y="1003"/>
                </a:lnTo>
                <a:lnTo>
                  <a:pt x="707" y="1001"/>
                </a:lnTo>
                <a:lnTo>
                  <a:pt x="705" y="996"/>
                </a:lnTo>
                <a:lnTo>
                  <a:pt x="698" y="998"/>
                </a:lnTo>
                <a:lnTo>
                  <a:pt x="691" y="998"/>
                </a:lnTo>
                <a:lnTo>
                  <a:pt x="689" y="999"/>
                </a:lnTo>
                <a:lnTo>
                  <a:pt x="687" y="1002"/>
                </a:lnTo>
                <a:lnTo>
                  <a:pt x="685" y="1001"/>
                </a:lnTo>
                <a:lnTo>
                  <a:pt x="680" y="997"/>
                </a:lnTo>
                <a:lnTo>
                  <a:pt x="677" y="996"/>
                </a:lnTo>
                <a:lnTo>
                  <a:pt x="675" y="994"/>
                </a:lnTo>
                <a:lnTo>
                  <a:pt x="671" y="993"/>
                </a:lnTo>
                <a:lnTo>
                  <a:pt x="665" y="985"/>
                </a:lnTo>
                <a:lnTo>
                  <a:pt x="659" y="959"/>
                </a:lnTo>
                <a:lnTo>
                  <a:pt x="652" y="947"/>
                </a:lnTo>
                <a:lnTo>
                  <a:pt x="653" y="946"/>
                </a:lnTo>
                <a:lnTo>
                  <a:pt x="657" y="944"/>
                </a:lnTo>
                <a:lnTo>
                  <a:pt x="656" y="936"/>
                </a:lnTo>
                <a:lnTo>
                  <a:pt x="651" y="931"/>
                </a:lnTo>
                <a:lnTo>
                  <a:pt x="647" y="928"/>
                </a:lnTo>
                <a:lnTo>
                  <a:pt x="637" y="933"/>
                </a:lnTo>
                <a:lnTo>
                  <a:pt x="634" y="929"/>
                </a:lnTo>
                <a:lnTo>
                  <a:pt x="631" y="928"/>
                </a:lnTo>
                <a:lnTo>
                  <a:pt x="625" y="926"/>
                </a:lnTo>
                <a:lnTo>
                  <a:pt x="615" y="922"/>
                </a:lnTo>
                <a:lnTo>
                  <a:pt x="609" y="921"/>
                </a:lnTo>
                <a:lnTo>
                  <a:pt x="609" y="920"/>
                </a:lnTo>
                <a:lnTo>
                  <a:pt x="604" y="919"/>
                </a:lnTo>
                <a:lnTo>
                  <a:pt x="600" y="916"/>
                </a:lnTo>
                <a:lnTo>
                  <a:pt x="593" y="908"/>
                </a:lnTo>
                <a:lnTo>
                  <a:pt x="592" y="906"/>
                </a:lnTo>
                <a:lnTo>
                  <a:pt x="587" y="900"/>
                </a:lnTo>
                <a:lnTo>
                  <a:pt x="580" y="896"/>
                </a:lnTo>
                <a:lnTo>
                  <a:pt x="575" y="894"/>
                </a:lnTo>
                <a:lnTo>
                  <a:pt x="573" y="894"/>
                </a:lnTo>
                <a:lnTo>
                  <a:pt x="575" y="893"/>
                </a:lnTo>
                <a:lnTo>
                  <a:pt x="579" y="890"/>
                </a:lnTo>
                <a:lnTo>
                  <a:pt x="580" y="884"/>
                </a:lnTo>
                <a:lnTo>
                  <a:pt x="582" y="882"/>
                </a:lnTo>
                <a:lnTo>
                  <a:pt x="577" y="879"/>
                </a:lnTo>
                <a:lnTo>
                  <a:pt x="573" y="882"/>
                </a:lnTo>
                <a:lnTo>
                  <a:pt x="571" y="882"/>
                </a:lnTo>
                <a:lnTo>
                  <a:pt x="570" y="882"/>
                </a:lnTo>
                <a:lnTo>
                  <a:pt x="570" y="879"/>
                </a:lnTo>
                <a:lnTo>
                  <a:pt x="570" y="874"/>
                </a:lnTo>
                <a:lnTo>
                  <a:pt x="570" y="873"/>
                </a:lnTo>
                <a:lnTo>
                  <a:pt x="570" y="870"/>
                </a:lnTo>
                <a:lnTo>
                  <a:pt x="568" y="870"/>
                </a:lnTo>
                <a:lnTo>
                  <a:pt x="567" y="869"/>
                </a:lnTo>
                <a:lnTo>
                  <a:pt x="565" y="870"/>
                </a:lnTo>
                <a:lnTo>
                  <a:pt x="567" y="860"/>
                </a:lnTo>
                <a:lnTo>
                  <a:pt x="567" y="856"/>
                </a:lnTo>
                <a:lnTo>
                  <a:pt x="566" y="849"/>
                </a:lnTo>
                <a:lnTo>
                  <a:pt x="564" y="848"/>
                </a:lnTo>
                <a:lnTo>
                  <a:pt x="562" y="845"/>
                </a:lnTo>
                <a:lnTo>
                  <a:pt x="562" y="844"/>
                </a:lnTo>
                <a:lnTo>
                  <a:pt x="562" y="842"/>
                </a:lnTo>
                <a:lnTo>
                  <a:pt x="562" y="840"/>
                </a:lnTo>
                <a:lnTo>
                  <a:pt x="563" y="834"/>
                </a:lnTo>
                <a:lnTo>
                  <a:pt x="564" y="831"/>
                </a:lnTo>
                <a:lnTo>
                  <a:pt x="565" y="832"/>
                </a:lnTo>
                <a:lnTo>
                  <a:pt x="566" y="832"/>
                </a:lnTo>
                <a:lnTo>
                  <a:pt x="567" y="829"/>
                </a:lnTo>
                <a:lnTo>
                  <a:pt x="567" y="822"/>
                </a:lnTo>
                <a:lnTo>
                  <a:pt x="566" y="820"/>
                </a:lnTo>
                <a:lnTo>
                  <a:pt x="566" y="816"/>
                </a:lnTo>
                <a:lnTo>
                  <a:pt x="566" y="814"/>
                </a:lnTo>
                <a:lnTo>
                  <a:pt x="566" y="808"/>
                </a:lnTo>
                <a:lnTo>
                  <a:pt x="567" y="808"/>
                </a:lnTo>
                <a:lnTo>
                  <a:pt x="570" y="808"/>
                </a:lnTo>
                <a:lnTo>
                  <a:pt x="570" y="806"/>
                </a:lnTo>
                <a:lnTo>
                  <a:pt x="570" y="804"/>
                </a:lnTo>
                <a:lnTo>
                  <a:pt x="568" y="802"/>
                </a:lnTo>
                <a:lnTo>
                  <a:pt x="565" y="801"/>
                </a:lnTo>
                <a:lnTo>
                  <a:pt x="562" y="797"/>
                </a:lnTo>
                <a:lnTo>
                  <a:pt x="561" y="796"/>
                </a:lnTo>
                <a:lnTo>
                  <a:pt x="559" y="797"/>
                </a:lnTo>
                <a:lnTo>
                  <a:pt x="551" y="792"/>
                </a:lnTo>
                <a:lnTo>
                  <a:pt x="541" y="790"/>
                </a:lnTo>
                <a:lnTo>
                  <a:pt x="534" y="791"/>
                </a:lnTo>
                <a:lnTo>
                  <a:pt x="533" y="794"/>
                </a:lnTo>
                <a:lnTo>
                  <a:pt x="531" y="795"/>
                </a:lnTo>
                <a:lnTo>
                  <a:pt x="532" y="797"/>
                </a:lnTo>
                <a:lnTo>
                  <a:pt x="518" y="792"/>
                </a:lnTo>
                <a:lnTo>
                  <a:pt x="518" y="791"/>
                </a:lnTo>
                <a:lnTo>
                  <a:pt x="519" y="791"/>
                </a:lnTo>
                <a:lnTo>
                  <a:pt x="521" y="789"/>
                </a:lnTo>
                <a:lnTo>
                  <a:pt x="521" y="788"/>
                </a:lnTo>
                <a:lnTo>
                  <a:pt x="518" y="787"/>
                </a:lnTo>
                <a:lnTo>
                  <a:pt x="517" y="785"/>
                </a:lnTo>
                <a:lnTo>
                  <a:pt x="517" y="783"/>
                </a:lnTo>
                <a:lnTo>
                  <a:pt x="515" y="782"/>
                </a:lnTo>
                <a:lnTo>
                  <a:pt x="511" y="782"/>
                </a:lnTo>
                <a:lnTo>
                  <a:pt x="507" y="783"/>
                </a:lnTo>
                <a:lnTo>
                  <a:pt x="507" y="785"/>
                </a:lnTo>
                <a:lnTo>
                  <a:pt x="506" y="785"/>
                </a:lnTo>
                <a:lnTo>
                  <a:pt x="505" y="783"/>
                </a:lnTo>
                <a:lnTo>
                  <a:pt x="505" y="786"/>
                </a:lnTo>
                <a:lnTo>
                  <a:pt x="504" y="785"/>
                </a:lnTo>
                <a:lnTo>
                  <a:pt x="502" y="785"/>
                </a:lnTo>
                <a:lnTo>
                  <a:pt x="501" y="784"/>
                </a:lnTo>
                <a:lnTo>
                  <a:pt x="499" y="785"/>
                </a:lnTo>
                <a:lnTo>
                  <a:pt x="500" y="783"/>
                </a:lnTo>
                <a:lnTo>
                  <a:pt x="500" y="781"/>
                </a:lnTo>
                <a:lnTo>
                  <a:pt x="499" y="780"/>
                </a:lnTo>
                <a:lnTo>
                  <a:pt x="497" y="782"/>
                </a:lnTo>
                <a:lnTo>
                  <a:pt x="498" y="780"/>
                </a:lnTo>
                <a:lnTo>
                  <a:pt x="497" y="778"/>
                </a:lnTo>
                <a:lnTo>
                  <a:pt x="496" y="778"/>
                </a:lnTo>
                <a:lnTo>
                  <a:pt x="495" y="777"/>
                </a:lnTo>
                <a:lnTo>
                  <a:pt x="494" y="777"/>
                </a:lnTo>
                <a:lnTo>
                  <a:pt x="491" y="775"/>
                </a:lnTo>
                <a:lnTo>
                  <a:pt x="488" y="770"/>
                </a:lnTo>
                <a:lnTo>
                  <a:pt x="487" y="769"/>
                </a:lnTo>
                <a:lnTo>
                  <a:pt x="484" y="766"/>
                </a:lnTo>
                <a:lnTo>
                  <a:pt x="481" y="765"/>
                </a:lnTo>
                <a:lnTo>
                  <a:pt x="481" y="764"/>
                </a:lnTo>
                <a:lnTo>
                  <a:pt x="480" y="764"/>
                </a:lnTo>
                <a:lnTo>
                  <a:pt x="479" y="764"/>
                </a:lnTo>
                <a:lnTo>
                  <a:pt x="480" y="763"/>
                </a:lnTo>
                <a:lnTo>
                  <a:pt x="477" y="759"/>
                </a:lnTo>
                <a:lnTo>
                  <a:pt x="477" y="758"/>
                </a:lnTo>
                <a:lnTo>
                  <a:pt x="476" y="758"/>
                </a:lnTo>
                <a:lnTo>
                  <a:pt x="476" y="755"/>
                </a:lnTo>
                <a:lnTo>
                  <a:pt x="475" y="755"/>
                </a:lnTo>
                <a:lnTo>
                  <a:pt x="475" y="753"/>
                </a:lnTo>
                <a:lnTo>
                  <a:pt x="475" y="752"/>
                </a:lnTo>
                <a:lnTo>
                  <a:pt x="474" y="752"/>
                </a:lnTo>
                <a:lnTo>
                  <a:pt x="474" y="751"/>
                </a:lnTo>
                <a:lnTo>
                  <a:pt x="472" y="750"/>
                </a:lnTo>
                <a:lnTo>
                  <a:pt x="472" y="748"/>
                </a:lnTo>
                <a:lnTo>
                  <a:pt x="470" y="747"/>
                </a:lnTo>
                <a:lnTo>
                  <a:pt x="470" y="746"/>
                </a:lnTo>
                <a:lnTo>
                  <a:pt x="470" y="742"/>
                </a:lnTo>
                <a:lnTo>
                  <a:pt x="467" y="738"/>
                </a:lnTo>
                <a:lnTo>
                  <a:pt x="464" y="737"/>
                </a:lnTo>
                <a:lnTo>
                  <a:pt x="464" y="736"/>
                </a:lnTo>
                <a:lnTo>
                  <a:pt x="463" y="733"/>
                </a:lnTo>
                <a:lnTo>
                  <a:pt x="463" y="731"/>
                </a:lnTo>
                <a:lnTo>
                  <a:pt x="460" y="727"/>
                </a:lnTo>
                <a:lnTo>
                  <a:pt x="458" y="725"/>
                </a:lnTo>
                <a:lnTo>
                  <a:pt x="457" y="724"/>
                </a:lnTo>
                <a:lnTo>
                  <a:pt x="455" y="722"/>
                </a:lnTo>
                <a:lnTo>
                  <a:pt x="454" y="720"/>
                </a:lnTo>
                <a:lnTo>
                  <a:pt x="454" y="716"/>
                </a:lnTo>
                <a:lnTo>
                  <a:pt x="454" y="714"/>
                </a:lnTo>
                <a:lnTo>
                  <a:pt x="454" y="712"/>
                </a:lnTo>
                <a:lnTo>
                  <a:pt x="450" y="709"/>
                </a:lnTo>
                <a:lnTo>
                  <a:pt x="445" y="706"/>
                </a:lnTo>
                <a:lnTo>
                  <a:pt x="440" y="704"/>
                </a:lnTo>
                <a:lnTo>
                  <a:pt x="429" y="697"/>
                </a:lnTo>
                <a:lnTo>
                  <a:pt x="422" y="696"/>
                </a:lnTo>
                <a:lnTo>
                  <a:pt x="420" y="695"/>
                </a:lnTo>
                <a:lnTo>
                  <a:pt x="420" y="692"/>
                </a:lnTo>
                <a:lnTo>
                  <a:pt x="420" y="691"/>
                </a:lnTo>
                <a:lnTo>
                  <a:pt x="419" y="687"/>
                </a:lnTo>
                <a:lnTo>
                  <a:pt x="417" y="684"/>
                </a:lnTo>
                <a:lnTo>
                  <a:pt x="415" y="677"/>
                </a:lnTo>
                <a:lnTo>
                  <a:pt x="414" y="675"/>
                </a:lnTo>
                <a:lnTo>
                  <a:pt x="414" y="672"/>
                </a:lnTo>
                <a:lnTo>
                  <a:pt x="411" y="668"/>
                </a:lnTo>
                <a:lnTo>
                  <a:pt x="404" y="662"/>
                </a:lnTo>
                <a:lnTo>
                  <a:pt x="399" y="657"/>
                </a:lnTo>
                <a:lnTo>
                  <a:pt x="398" y="655"/>
                </a:lnTo>
                <a:lnTo>
                  <a:pt x="396" y="653"/>
                </a:lnTo>
                <a:lnTo>
                  <a:pt x="395" y="652"/>
                </a:lnTo>
                <a:lnTo>
                  <a:pt x="393" y="650"/>
                </a:lnTo>
                <a:lnTo>
                  <a:pt x="393" y="646"/>
                </a:lnTo>
                <a:lnTo>
                  <a:pt x="390" y="644"/>
                </a:lnTo>
                <a:lnTo>
                  <a:pt x="391" y="644"/>
                </a:lnTo>
                <a:lnTo>
                  <a:pt x="390" y="631"/>
                </a:lnTo>
                <a:lnTo>
                  <a:pt x="380" y="626"/>
                </a:lnTo>
                <a:lnTo>
                  <a:pt x="378" y="623"/>
                </a:lnTo>
                <a:lnTo>
                  <a:pt x="377" y="622"/>
                </a:lnTo>
                <a:lnTo>
                  <a:pt x="374" y="616"/>
                </a:lnTo>
                <a:lnTo>
                  <a:pt x="373" y="612"/>
                </a:lnTo>
                <a:lnTo>
                  <a:pt x="371" y="610"/>
                </a:lnTo>
                <a:lnTo>
                  <a:pt x="363" y="609"/>
                </a:lnTo>
                <a:lnTo>
                  <a:pt x="362" y="607"/>
                </a:lnTo>
                <a:lnTo>
                  <a:pt x="365" y="606"/>
                </a:lnTo>
                <a:lnTo>
                  <a:pt x="365" y="603"/>
                </a:lnTo>
                <a:lnTo>
                  <a:pt x="363" y="599"/>
                </a:lnTo>
                <a:lnTo>
                  <a:pt x="364" y="591"/>
                </a:lnTo>
                <a:lnTo>
                  <a:pt x="361" y="591"/>
                </a:lnTo>
                <a:lnTo>
                  <a:pt x="364" y="587"/>
                </a:lnTo>
                <a:lnTo>
                  <a:pt x="365" y="585"/>
                </a:lnTo>
                <a:lnTo>
                  <a:pt x="362" y="579"/>
                </a:lnTo>
                <a:lnTo>
                  <a:pt x="361" y="577"/>
                </a:lnTo>
                <a:lnTo>
                  <a:pt x="362" y="576"/>
                </a:lnTo>
                <a:lnTo>
                  <a:pt x="360" y="574"/>
                </a:lnTo>
                <a:lnTo>
                  <a:pt x="357" y="574"/>
                </a:lnTo>
                <a:lnTo>
                  <a:pt x="361" y="564"/>
                </a:lnTo>
                <a:lnTo>
                  <a:pt x="359" y="557"/>
                </a:lnTo>
                <a:lnTo>
                  <a:pt x="358" y="554"/>
                </a:lnTo>
                <a:lnTo>
                  <a:pt x="355" y="550"/>
                </a:lnTo>
                <a:lnTo>
                  <a:pt x="350" y="549"/>
                </a:lnTo>
                <a:lnTo>
                  <a:pt x="345" y="551"/>
                </a:lnTo>
                <a:lnTo>
                  <a:pt x="344" y="555"/>
                </a:lnTo>
                <a:lnTo>
                  <a:pt x="341" y="550"/>
                </a:lnTo>
                <a:lnTo>
                  <a:pt x="334" y="547"/>
                </a:lnTo>
                <a:lnTo>
                  <a:pt x="334" y="545"/>
                </a:lnTo>
                <a:lnTo>
                  <a:pt x="333" y="540"/>
                </a:lnTo>
                <a:lnTo>
                  <a:pt x="340" y="527"/>
                </a:lnTo>
                <a:lnTo>
                  <a:pt x="339" y="522"/>
                </a:lnTo>
                <a:lnTo>
                  <a:pt x="338" y="520"/>
                </a:lnTo>
                <a:lnTo>
                  <a:pt x="333" y="517"/>
                </a:lnTo>
                <a:lnTo>
                  <a:pt x="333" y="511"/>
                </a:lnTo>
                <a:lnTo>
                  <a:pt x="330" y="507"/>
                </a:lnTo>
                <a:lnTo>
                  <a:pt x="327" y="505"/>
                </a:lnTo>
                <a:lnTo>
                  <a:pt x="325" y="501"/>
                </a:lnTo>
                <a:lnTo>
                  <a:pt x="324" y="501"/>
                </a:lnTo>
                <a:lnTo>
                  <a:pt x="319" y="489"/>
                </a:lnTo>
                <a:lnTo>
                  <a:pt x="319" y="487"/>
                </a:lnTo>
                <a:lnTo>
                  <a:pt x="316" y="486"/>
                </a:lnTo>
                <a:lnTo>
                  <a:pt x="311" y="472"/>
                </a:lnTo>
                <a:lnTo>
                  <a:pt x="306" y="464"/>
                </a:lnTo>
                <a:lnTo>
                  <a:pt x="306" y="455"/>
                </a:lnTo>
                <a:lnTo>
                  <a:pt x="303" y="452"/>
                </a:lnTo>
                <a:lnTo>
                  <a:pt x="302" y="452"/>
                </a:lnTo>
                <a:lnTo>
                  <a:pt x="300" y="451"/>
                </a:lnTo>
                <a:lnTo>
                  <a:pt x="297" y="452"/>
                </a:lnTo>
                <a:lnTo>
                  <a:pt x="295" y="451"/>
                </a:lnTo>
                <a:lnTo>
                  <a:pt x="296" y="430"/>
                </a:lnTo>
                <a:lnTo>
                  <a:pt x="294" y="426"/>
                </a:lnTo>
                <a:lnTo>
                  <a:pt x="297" y="410"/>
                </a:lnTo>
                <a:lnTo>
                  <a:pt x="295" y="399"/>
                </a:lnTo>
                <a:lnTo>
                  <a:pt x="290" y="394"/>
                </a:lnTo>
                <a:lnTo>
                  <a:pt x="287" y="392"/>
                </a:lnTo>
                <a:lnTo>
                  <a:pt x="285" y="392"/>
                </a:lnTo>
                <a:lnTo>
                  <a:pt x="284" y="393"/>
                </a:lnTo>
                <a:lnTo>
                  <a:pt x="283" y="392"/>
                </a:lnTo>
                <a:lnTo>
                  <a:pt x="286" y="383"/>
                </a:lnTo>
                <a:lnTo>
                  <a:pt x="285" y="373"/>
                </a:lnTo>
                <a:lnTo>
                  <a:pt x="281" y="362"/>
                </a:lnTo>
                <a:lnTo>
                  <a:pt x="270" y="348"/>
                </a:lnTo>
                <a:lnTo>
                  <a:pt x="269" y="348"/>
                </a:lnTo>
                <a:lnTo>
                  <a:pt x="259" y="327"/>
                </a:lnTo>
                <a:lnTo>
                  <a:pt x="257" y="320"/>
                </a:lnTo>
                <a:lnTo>
                  <a:pt x="256" y="310"/>
                </a:lnTo>
                <a:lnTo>
                  <a:pt x="254" y="301"/>
                </a:lnTo>
                <a:lnTo>
                  <a:pt x="256" y="300"/>
                </a:lnTo>
                <a:lnTo>
                  <a:pt x="258" y="291"/>
                </a:lnTo>
                <a:lnTo>
                  <a:pt x="260" y="279"/>
                </a:lnTo>
                <a:lnTo>
                  <a:pt x="261" y="278"/>
                </a:lnTo>
                <a:lnTo>
                  <a:pt x="260" y="272"/>
                </a:lnTo>
                <a:lnTo>
                  <a:pt x="258" y="264"/>
                </a:lnTo>
                <a:lnTo>
                  <a:pt x="258" y="262"/>
                </a:lnTo>
                <a:lnTo>
                  <a:pt x="259" y="263"/>
                </a:lnTo>
                <a:lnTo>
                  <a:pt x="268" y="261"/>
                </a:lnTo>
                <a:lnTo>
                  <a:pt x="269" y="260"/>
                </a:lnTo>
                <a:lnTo>
                  <a:pt x="270" y="256"/>
                </a:lnTo>
                <a:lnTo>
                  <a:pt x="269" y="254"/>
                </a:lnTo>
                <a:lnTo>
                  <a:pt x="270" y="250"/>
                </a:lnTo>
                <a:lnTo>
                  <a:pt x="270" y="249"/>
                </a:lnTo>
                <a:lnTo>
                  <a:pt x="268" y="246"/>
                </a:lnTo>
                <a:lnTo>
                  <a:pt x="267" y="245"/>
                </a:lnTo>
                <a:lnTo>
                  <a:pt x="267" y="244"/>
                </a:lnTo>
                <a:lnTo>
                  <a:pt x="266" y="243"/>
                </a:lnTo>
                <a:lnTo>
                  <a:pt x="261" y="242"/>
                </a:lnTo>
                <a:lnTo>
                  <a:pt x="260" y="242"/>
                </a:lnTo>
                <a:lnTo>
                  <a:pt x="250" y="235"/>
                </a:lnTo>
                <a:lnTo>
                  <a:pt x="249" y="233"/>
                </a:lnTo>
                <a:lnTo>
                  <a:pt x="249" y="232"/>
                </a:lnTo>
                <a:lnTo>
                  <a:pt x="245" y="232"/>
                </a:lnTo>
                <a:lnTo>
                  <a:pt x="239" y="231"/>
                </a:lnTo>
                <a:lnTo>
                  <a:pt x="226" y="226"/>
                </a:lnTo>
                <a:lnTo>
                  <a:pt x="219" y="224"/>
                </a:lnTo>
                <a:lnTo>
                  <a:pt x="218" y="223"/>
                </a:lnTo>
                <a:lnTo>
                  <a:pt x="217" y="224"/>
                </a:lnTo>
                <a:lnTo>
                  <a:pt x="203" y="220"/>
                </a:lnTo>
                <a:lnTo>
                  <a:pt x="203" y="219"/>
                </a:lnTo>
                <a:lnTo>
                  <a:pt x="200" y="215"/>
                </a:lnTo>
                <a:lnTo>
                  <a:pt x="193" y="214"/>
                </a:lnTo>
                <a:lnTo>
                  <a:pt x="191" y="211"/>
                </a:lnTo>
                <a:lnTo>
                  <a:pt x="195" y="205"/>
                </a:lnTo>
                <a:lnTo>
                  <a:pt x="195" y="204"/>
                </a:lnTo>
                <a:lnTo>
                  <a:pt x="194" y="198"/>
                </a:lnTo>
                <a:lnTo>
                  <a:pt x="194" y="194"/>
                </a:lnTo>
                <a:lnTo>
                  <a:pt x="192" y="188"/>
                </a:lnTo>
                <a:lnTo>
                  <a:pt x="188" y="184"/>
                </a:lnTo>
                <a:lnTo>
                  <a:pt x="187" y="183"/>
                </a:lnTo>
                <a:lnTo>
                  <a:pt x="176" y="177"/>
                </a:lnTo>
                <a:lnTo>
                  <a:pt x="175" y="176"/>
                </a:lnTo>
                <a:lnTo>
                  <a:pt x="173" y="175"/>
                </a:lnTo>
                <a:lnTo>
                  <a:pt x="171" y="174"/>
                </a:lnTo>
                <a:lnTo>
                  <a:pt x="168" y="171"/>
                </a:lnTo>
                <a:lnTo>
                  <a:pt x="164" y="170"/>
                </a:lnTo>
                <a:lnTo>
                  <a:pt x="163" y="171"/>
                </a:lnTo>
                <a:lnTo>
                  <a:pt x="161" y="170"/>
                </a:lnTo>
                <a:lnTo>
                  <a:pt x="160" y="169"/>
                </a:lnTo>
                <a:lnTo>
                  <a:pt x="158" y="167"/>
                </a:lnTo>
                <a:lnTo>
                  <a:pt x="157" y="167"/>
                </a:lnTo>
                <a:lnTo>
                  <a:pt x="155" y="167"/>
                </a:lnTo>
                <a:lnTo>
                  <a:pt x="150" y="169"/>
                </a:lnTo>
                <a:lnTo>
                  <a:pt x="149" y="170"/>
                </a:lnTo>
                <a:lnTo>
                  <a:pt x="148" y="170"/>
                </a:lnTo>
                <a:lnTo>
                  <a:pt x="146" y="171"/>
                </a:lnTo>
                <a:lnTo>
                  <a:pt x="142" y="169"/>
                </a:lnTo>
                <a:lnTo>
                  <a:pt x="132" y="173"/>
                </a:lnTo>
                <a:lnTo>
                  <a:pt x="131" y="179"/>
                </a:lnTo>
                <a:lnTo>
                  <a:pt x="127" y="182"/>
                </a:lnTo>
                <a:lnTo>
                  <a:pt x="120" y="180"/>
                </a:lnTo>
                <a:lnTo>
                  <a:pt x="115" y="177"/>
                </a:lnTo>
                <a:lnTo>
                  <a:pt x="111" y="173"/>
                </a:lnTo>
                <a:lnTo>
                  <a:pt x="106" y="170"/>
                </a:lnTo>
                <a:lnTo>
                  <a:pt x="104" y="168"/>
                </a:lnTo>
                <a:lnTo>
                  <a:pt x="101" y="165"/>
                </a:lnTo>
                <a:lnTo>
                  <a:pt x="101" y="164"/>
                </a:lnTo>
                <a:lnTo>
                  <a:pt x="96" y="159"/>
                </a:lnTo>
                <a:lnTo>
                  <a:pt x="86" y="154"/>
                </a:lnTo>
                <a:lnTo>
                  <a:pt x="85" y="153"/>
                </a:lnTo>
                <a:lnTo>
                  <a:pt x="85" y="152"/>
                </a:lnTo>
                <a:lnTo>
                  <a:pt x="83" y="150"/>
                </a:lnTo>
                <a:lnTo>
                  <a:pt x="79" y="148"/>
                </a:lnTo>
                <a:lnTo>
                  <a:pt x="77" y="146"/>
                </a:lnTo>
                <a:lnTo>
                  <a:pt x="77" y="145"/>
                </a:lnTo>
                <a:lnTo>
                  <a:pt x="75" y="143"/>
                </a:lnTo>
                <a:lnTo>
                  <a:pt x="73" y="139"/>
                </a:lnTo>
                <a:lnTo>
                  <a:pt x="72" y="139"/>
                </a:lnTo>
                <a:lnTo>
                  <a:pt x="68" y="135"/>
                </a:lnTo>
                <a:lnTo>
                  <a:pt x="66" y="133"/>
                </a:lnTo>
                <a:lnTo>
                  <a:pt x="59" y="132"/>
                </a:lnTo>
                <a:lnTo>
                  <a:pt x="56" y="132"/>
                </a:lnTo>
                <a:lnTo>
                  <a:pt x="53" y="131"/>
                </a:lnTo>
                <a:lnTo>
                  <a:pt x="49" y="126"/>
                </a:lnTo>
                <a:lnTo>
                  <a:pt x="45" y="121"/>
                </a:lnTo>
                <a:lnTo>
                  <a:pt x="43" y="121"/>
                </a:lnTo>
                <a:lnTo>
                  <a:pt x="41" y="121"/>
                </a:lnTo>
                <a:lnTo>
                  <a:pt x="38" y="120"/>
                </a:lnTo>
                <a:lnTo>
                  <a:pt x="36" y="124"/>
                </a:lnTo>
                <a:lnTo>
                  <a:pt x="36" y="127"/>
                </a:lnTo>
                <a:lnTo>
                  <a:pt x="36" y="129"/>
                </a:lnTo>
                <a:lnTo>
                  <a:pt x="28" y="127"/>
                </a:lnTo>
                <a:lnTo>
                  <a:pt x="25" y="121"/>
                </a:lnTo>
                <a:lnTo>
                  <a:pt x="12" y="105"/>
                </a:lnTo>
                <a:lnTo>
                  <a:pt x="6" y="103"/>
                </a:lnTo>
                <a:lnTo>
                  <a:pt x="0" y="93"/>
                </a:lnTo>
                <a:lnTo>
                  <a:pt x="5" y="93"/>
                </a:lnTo>
                <a:lnTo>
                  <a:pt x="7" y="87"/>
                </a:lnTo>
                <a:lnTo>
                  <a:pt x="6" y="58"/>
                </a:lnTo>
                <a:lnTo>
                  <a:pt x="11" y="55"/>
                </a:lnTo>
                <a:lnTo>
                  <a:pt x="14" y="57"/>
                </a:lnTo>
                <a:lnTo>
                  <a:pt x="16" y="39"/>
                </a:lnTo>
                <a:lnTo>
                  <a:pt x="30" y="19"/>
                </a:lnTo>
                <a:lnTo>
                  <a:pt x="50" y="0"/>
                </a:lnTo>
                <a:lnTo>
                  <a:pt x="67" y="22"/>
                </a:lnTo>
                <a:lnTo>
                  <a:pt x="243" y="105"/>
                </a:lnTo>
                <a:lnTo>
                  <a:pt x="485" y="216"/>
                </a:lnTo>
                <a:lnTo>
                  <a:pt x="486" y="216"/>
                </a:lnTo>
                <a:lnTo>
                  <a:pt x="504" y="224"/>
                </a:lnTo>
                <a:lnTo>
                  <a:pt x="508" y="226"/>
                </a:lnTo>
                <a:lnTo>
                  <a:pt x="543" y="242"/>
                </a:lnTo>
                <a:lnTo>
                  <a:pt x="628" y="248"/>
                </a:lnTo>
                <a:lnTo>
                  <a:pt x="821" y="260"/>
                </a:lnTo>
                <a:lnTo>
                  <a:pt x="846" y="262"/>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8" name="Freeform 27"/>
          <p:cNvSpPr>
            <a:spLocks/>
          </p:cNvSpPr>
          <p:nvPr/>
        </p:nvSpPr>
        <p:spPr bwMode="auto">
          <a:xfrm>
            <a:off x="4984750" y="2838450"/>
            <a:ext cx="927100" cy="1354138"/>
          </a:xfrm>
          <a:custGeom>
            <a:avLst/>
            <a:gdLst/>
            <a:ahLst/>
            <a:cxnLst>
              <a:cxn ang="0">
                <a:pos x="545" y="345"/>
              </a:cxn>
              <a:cxn ang="0">
                <a:pos x="502" y="394"/>
              </a:cxn>
              <a:cxn ang="0">
                <a:pos x="448" y="420"/>
              </a:cxn>
              <a:cxn ang="0">
                <a:pos x="444" y="453"/>
              </a:cxn>
              <a:cxn ang="0">
                <a:pos x="455" y="441"/>
              </a:cxn>
              <a:cxn ang="0">
                <a:pos x="481" y="496"/>
              </a:cxn>
              <a:cxn ang="0">
                <a:pos x="449" y="514"/>
              </a:cxn>
              <a:cxn ang="0">
                <a:pos x="421" y="530"/>
              </a:cxn>
              <a:cxn ang="0">
                <a:pos x="401" y="590"/>
              </a:cxn>
              <a:cxn ang="0">
                <a:pos x="425" y="630"/>
              </a:cxn>
              <a:cxn ang="0">
                <a:pos x="438" y="664"/>
              </a:cxn>
              <a:cxn ang="0">
                <a:pos x="470" y="691"/>
              </a:cxn>
              <a:cxn ang="0">
                <a:pos x="471" y="701"/>
              </a:cxn>
              <a:cxn ang="0">
                <a:pos x="492" y="729"/>
              </a:cxn>
              <a:cxn ang="0">
                <a:pos x="526" y="743"/>
              </a:cxn>
              <a:cxn ang="0">
                <a:pos x="501" y="754"/>
              </a:cxn>
              <a:cxn ang="0">
                <a:pos x="441" y="761"/>
              </a:cxn>
              <a:cxn ang="0">
                <a:pos x="449" y="801"/>
              </a:cxn>
              <a:cxn ang="0">
                <a:pos x="447" y="830"/>
              </a:cxn>
              <a:cxn ang="0">
                <a:pos x="446" y="857"/>
              </a:cxn>
              <a:cxn ang="0">
                <a:pos x="435" y="853"/>
              </a:cxn>
              <a:cxn ang="0">
                <a:pos x="414" y="856"/>
              </a:cxn>
              <a:cxn ang="0">
                <a:pos x="374" y="813"/>
              </a:cxn>
              <a:cxn ang="0">
                <a:pos x="346" y="822"/>
              </a:cxn>
              <a:cxn ang="0">
                <a:pos x="331" y="811"/>
              </a:cxn>
              <a:cxn ang="0">
                <a:pos x="328" y="798"/>
              </a:cxn>
              <a:cxn ang="0">
                <a:pos x="315" y="800"/>
              </a:cxn>
              <a:cxn ang="0">
                <a:pos x="294" y="785"/>
              </a:cxn>
              <a:cxn ang="0">
                <a:pos x="257" y="774"/>
              </a:cxn>
              <a:cxn ang="0">
                <a:pos x="177" y="774"/>
              </a:cxn>
              <a:cxn ang="0">
                <a:pos x="161" y="808"/>
              </a:cxn>
              <a:cxn ang="0">
                <a:pos x="137" y="826"/>
              </a:cxn>
              <a:cxn ang="0">
                <a:pos x="94" y="824"/>
              </a:cxn>
              <a:cxn ang="0">
                <a:pos x="72" y="788"/>
              </a:cxn>
              <a:cxn ang="0">
                <a:pos x="50" y="759"/>
              </a:cxn>
              <a:cxn ang="0">
                <a:pos x="55" y="738"/>
              </a:cxn>
              <a:cxn ang="0">
                <a:pos x="58" y="716"/>
              </a:cxn>
              <a:cxn ang="0">
                <a:pos x="65" y="682"/>
              </a:cxn>
              <a:cxn ang="0">
                <a:pos x="73" y="643"/>
              </a:cxn>
              <a:cxn ang="0">
                <a:pos x="61" y="550"/>
              </a:cxn>
              <a:cxn ang="0">
                <a:pos x="6" y="376"/>
              </a:cxn>
              <a:cxn ang="0">
                <a:pos x="155" y="100"/>
              </a:cxn>
              <a:cxn ang="0">
                <a:pos x="236" y="0"/>
              </a:cxn>
              <a:cxn ang="0">
                <a:pos x="284" y="11"/>
              </a:cxn>
              <a:cxn ang="0">
                <a:pos x="360" y="22"/>
              </a:cxn>
              <a:cxn ang="0">
                <a:pos x="396" y="60"/>
              </a:cxn>
              <a:cxn ang="0">
                <a:pos x="449" y="105"/>
              </a:cxn>
              <a:cxn ang="0">
                <a:pos x="513" y="224"/>
              </a:cxn>
              <a:cxn ang="0">
                <a:pos x="560" y="304"/>
              </a:cxn>
            </a:cxnLst>
            <a:rect l="0" t="0" r="r" b="b"/>
            <a:pathLst>
              <a:path w="580" h="861">
                <a:moveTo>
                  <a:pt x="579" y="329"/>
                </a:moveTo>
                <a:lnTo>
                  <a:pt x="566" y="341"/>
                </a:lnTo>
                <a:lnTo>
                  <a:pt x="560" y="354"/>
                </a:lnTo>
                <a:lnTo>
                  <a:pt x="545" y="345"/>
                </a:lnTo>
                <a:lnTo>
                  <a:pt x="536" y="335"/>
                </a:lnTo>
                <a:lnTo>
                  <a:pt x="513" y="344"/>
                </a:lnTo>
                <a:lnTo>
                  <a:pt x="505" y="375"/>
                </a:lnTo>
                <a:lnTo>
                  <a:pt x="502" y="394"/>
                </a:lnTo>
                <a:lnTo>
                  <a:pt x="480" y="402"/>
                </a:lnTo>
                <a:lnTo>
                  <a:pt x="461" y="403"/>
                </a:lnTo>
                <a:lnTo>
                  <a:pt x="456" y="407"/>
                </a:lnTo>
                <a:lnTo>
                  <a:pt x="448" y="420"/>
                </a:lnTo>
                <a:lnTo>
                  <a:pt x="436" y="425"/>
                </a:lnTo>
                <a:lnTo>
                  <a:pt x="435" y="431"/>
                </a:lnTo>
                <a:lnTo>
                  <a:pt x="437" y="454"/>
                </a:lnTo>
                <a:lnTo>
                  <a:pt x="444" y="453"/>
                </a:lnTo>
                <a:lnTo>
                  <a:pt x="449" y="456"/>
                </a:lnTo>
                <a:lnTo>
                  <a:pt x="454" y="451"/>
                </a:lnTo>
                <a:lnTo>
                  <a:pt x="453" y="443"/>
                </a:lnTo>
                <a:lnTo>
                  <a:pt x="455" y="441"/>
                </a:lnTo>
                <a:lnTo>
                  <a:pt x="468" y="449"/>
                </a:lnTo>
                <a:lnTo>
                  <a:pt x="474" y="447"/>
                </a:lnTo>
                <a:lnTo>
                  <a:pt x="479" y="453"/>
                </a:lnTo>
                <a:lnTo>
                  <a:pt x="481" y="496"/>
                </a:lnTo>
                <a:lnTo>
                  <a:pt x="474" y="500"/>
                </a:lnTo>
                <a:lnTo>
                  <a:pt x="468" y="519"/>
                </a:lnTo>
                <a:lnTo>
                  <a:pt x="461" y="522"/>
                </a:lnTo>
                <a:lnTo>
                  <a:pt x="449" y="514"/>
                </a:lnTo>
                <a:lnTo>
                  <a:pt x="441" y="515"/>
                </a:lnTo>
                <a:lnTo>
                  <a:pt x="438" y="519"/>
                </a:lnTo>
                <a:lnTo>
                  <a:pt x="432" y="524"/>
                </a:lnTo>
                <a:lnTo>
                  <a:pt x="421" y="530"/>
                </a:lnTo>
                <a:lnTo>
                  <a:pt x="398" y="556"/>
                </a:lnTo>
                <a:lnTo>
                  <a:pt x="387" y="564"/>
                </a:lnTo>
                <a:lnTo>
                  <a:pt x="394" y="580"/>
                </a:lnTo>
                <a:lnTo>
                  <a:pt x="401" y="590"/>
                </a:lnTo>
                <a:lnTo>
                  <a:pt x="404" y="599"/>
                </a:lnTo>
                <a:lnTo>
                  <a:pt x="422" y="604"/>
                </a:lnTo>
                <a:lnTo>
                  <a:pt x="428" y="623"/>
                </a:lnTo>
                <a:lnTo>
                  <a:pt x="425" y="630"/>
                </a:lnTo>
                <a:lnTo>
                  <a:pt x="435" y="635"/>
                </a:lnTo>
                <a:lnTo>
                  <a:pt x="429" y="657"/>
                </a:lnTo>
                <a:lnTo>
                  <a:pt x="430" y="660"/>
                </a:lnTo>
                <a:lnTo>
                  <a:pt x="438" y="664"/>
                </a:lnTo>
                <a:lnTo>
                  <a:pt x="439" y="667"/>
                </a:lnTo>
                <a:lnTo>
                  <a:pt x="453" y="683"/>
                </a:lnTo>
                <a:lnTo>
                  <a:pt x="467" y="692"/>
                </a:lnTo>
                <a:lnTo>
                  <a:pt x="470" y="691"/>
                </a:lnTo>
                <a:lnTo>
                  <a:pt x="475" y="692"/>
                </a:lnTo>
                <a:lnTo>
                  <a:pt x="481" y="699"/>
                </a:lnTo>
                <a:lnTo>
                  <a:pt x="482" y="702"/>
                </a:lnTo>
                <a:lnTo>
                  <a:pt x="471" y="701"/>
                </a:lnTo>
                <a:lnTo>
                  <a:pt x="468" y="709"/>
                </a:lnTo>
                <a:lnTo>
                  <a:pt x="473" y="712"/>
                </a:lnTo>
                <a:lnTo>
                  <a:pt x="494" y="722"/>
                </a:lnTo>
                <a:lnTo>
                  <a:pt x="492" y="729"/>
                </a:lnTo>
                <a:lnTo>
                  <a:pt x="514" y="734"/>
                </a:lnTo>
                <a:lnTo>
                  <a:pt x="518" y="733"/>
                </a:lnTo>
                <a:lnTo>
                  <a:pt x="527" y="738"/>
                </a:lnTo>
                <a:lnTo>
                  <a:pt x="526" y="743"/>
                </a:lnTo>
                <a:lnTo>
                  <a:pt x="521" y="750"/>
                </a:lnTo>
                <a:lnTo>
                  <a:pt x="508" y="753"/>
                </a:lnTo>
                <a:lnTo>
                  <a:pt x="502" y="753"/>
                </a:lnTo>
                <a:lnTo>
                  <a:pt x="501" y="754"/>
                </a:lnTo>
                <a:lnTo>
                  <a:pt x="479" y="751"/>
                </a:lnTo>
                <a:lnTo>
                  <a:pt x="468" y="744"/>
                </a:lnTo>
                <a:lnTo>
                  <a:pt x="448" y="754"/>
                </a:lnTo>
                <a:lnTo>
                  <a:pt x="441" y="761"/>
                </a:lnTo>
                <a:lnTo>
                  <a:pt x="439" y="773"/>
                </a:lnTo>
                <a:lnTo>
                  <a:pt x="440" y="787"/>
                </a:lnTo>
                <a:lnTo>
                  <a:pt x="450" y="790"/>
                </a:lnTo>
                <a:lnTo>
                  <a:pt x="449" y="801"/>
                </a:lnTo>
                <a:lnTo>
                  <a:pt x="444" y="805"/>
                </a:lnTo>
                <a:lnTo>
                  <a:pt x="441" y="810"/>
                </a:lnTo>
                <a:lnTo>
                  <a:pt x="441" y="815"/>
                </a:lnTo>
                <a:lnTo>
                  <a:pt x="447" y="830"/>
                </a:lnTo>
                <a:lnTo>
                  <a:pt x="446" y="836"/>
                </a:lnTo>
                <a:lnTo>
                  <a:pt x="447" y="842"/>
                </a:lnTo>
                <a:lnTo>
                  <a:pt x="449" y="846"/>
                </a:lnTo>
                <a:lnTo>
                  <a:pt x="446" y="857"/>
                </a:lnTo>
                <a:lnTo>
                  <a:pt x="441" y="860"/>
                </a:lnTo>
                <a:lnTo>
                  <a:pt x="440" y="858"/>
                </a:lnTo>
                <a:lnTo>
                  <a:pt x="438" y="855"/>
                </a:lnTo>
                <a:lnTo>
                  <a:pt x="435" y="853"/>
                </a:lnTo>
                <a:lnTo>
                  <a:pt x="432" y="850"/>
                </a:lnTo>
                <a:lnTo>
                  <a:pt x="427" y="853"/>
                </a:lnTo>
                <a:lnTo>
                  <a:pt x="423" y="858"/>
                </a:lnTo>
                <a:lnTo>
                  <a:pt x="414" y="856"/>
                </a:lnTo>
                <a:lnTo>
                  <a:pt x="402" y="848"/>
                </a:lnTo>
                <a:lnTo>
                  <a:pt x="387" y="827"/>
                </a:lnTo>
                <a:lnTo>
                  <a:pt x="377" y="813"/>
                </a:lnTo>
                <a:lnTo>
                  <a:pt x="374" y="813"/>
                </a:lnTo>
                <a:lnTo>
                  <a:pt x="371" y="815"/>
                </a:lnTo>
                <a:lnTo>
                  <a:pt x="355" y="816"/>
                </a:lnTo>
                <a:lnTo>
                  <a:pt x="351" y="818"/>
                </a:lnTo>
                <a:lnTo>
                  <a:pt x="346" y="822"/>
                </a:lnTo>
                <a:lnTo>
                  <a:pt x="340" y="820"/>
                </a:lnTo>
                <a:lnTo>
                  <a:pt x="336" y="819"/>
                </a:lnTo>
                <a:lnTo>
                  <a:pt x="332" y="816"/>
                </a:lnTo>
                <a:lnTo>
                  <a:pt x="331" y="811"/>
                </a:lnTo>
                <a:lnTo>
                  <a:pt x="332" y="805"/>
                </a:lnTo>
                <a:lnTo>
                  <a:pt x="330" y="803"/>
                </a:lnTo>
                <a:lnTo>
                  <a:pt x="330" y="799"/>
                </a:lnTo>
                <a:lnTo>
                  <a:pt x="328" y="798"/>
                </a:lnTo>
                <a:lnTo>
                  <a:pt x="323" y="800"/>
                </a:lnTo>
                <a:lnTo>
                  <a:pt x="318" y="802"/>
                </a:lnTo>
                <a:lnTo>
                  <a:pt x="316" y="802"/>
                </a:lnTo>
                <a:lnTo>
                  <a:pt x="315" y="800"/>
                </a:lnTo>
                <a:lnTo>
                  <a:pt x="312" y="793"/>
                </a:lnTo>
                <a:lnTo>
                  <a:pt x="311" y="790"/>
                </a:lnTo>
                <a:lnTo>
                  <a:pt x="303" y="785"/>
                </a:lnTo>
                <a:lnTo>
                  <a:pt x="294" y="785"/>
                </a:lnTo>
                <a:lnTo>
                  <a:pt x="279" y="777"/>
                </a:lnTo>
                <a:lnTo>
                  <a:pt x="272" y="778"/>
                </a:lnTo>
                <a:lnTo>
                  <a:pt x="266" y="776"/>
                </a:lnTo>
                <a:lnTo>
                  <a:pt x="257" y="774"/>
                </a:lnTo>
                <a:lnTo>
                  <a:pt x="247" y="771"/>
                </a:lnTo>
                <a:lnTo>
                  <a:pt x="225" y="767"/>
                </a:lnTo>
                <a:lnTo>
                  <a:pt x="186" y="772"/>
                </a:lnTo>
                <a:lnTo>
                  <a:pt x="177" y="774"/>
                </a:lnTo>
                <a:lnTo>
                  <a:pt x="171" y="777"/>
                </a:lnTo>
                <a:lnTo>
                  <a:pt x="165" y="791"/>
                </a:lnTo>
                <a:lnTo>
                  <a:pt x="165" y="796"/>
                </a:lnTo>
                <a:lnTo>
                  <a:pt x="161" y="808"/>
                </a:lnTo>
                <a:lnTo>
                  <a:pt x="154" y="822"/>
                </a:lnTo>
                <a:lnTo>
                  <a:pt x="147" y="833"/>
                </a:lnTo>
                <a:lnTo>
                  <a:pt x="143" y="827"/>
                </a:lnTo>
                <a:lnTo>
                  <a:pt x="137" y="826"/>
                </a:lnTo>
                <a:lnTo>
                  <a:pt x="126" y="821"/>
                </a:lnTo>
                <a:lnTo>
                  <a:pt x="116" y="823"/>
                </a:lnTo>
                <a:lnTo>
                  <a:pt x="98" y="824"/>
                </a:lnTo>
                <a:lnTo>
                  <a:pt x="94" y="824"/>
                </a:lnTo>
                <a:lnTo>
                  <a:pt x="92" y="821"/>
                </a:lnTo>
                <a:lnTo>
                  <a:pt x="83" y="811"/>
                </a:lnTo>
                <a:lnTo>
                  <a:pt x="76" y="793"/>
                </a:lnTo>
                <a:lnTo>
                  <a:pt x="72" y="788"/>
                </a:lnTo>
                <a:lnTo>
                  <a:pt x="68" y="779"/>
                </a:lnTo>
                <a:lnTo>
                  <a:pt x="61" y="774"/>
                </a:lnTo>
                <a:lnTo>
                  <a:pt x="55" y="764"/>
                </a:lnTo>
                <a:lnTo>
                  <a:pt x="50" y="759"/>
                </a:lnTo>
                <a:lnTo>
                  <a:pt x="48" y="755"/>
                </a:lnTo>
                <a:lnTo>
                  <a:pt x="48" y="749"/>
                </a:lnTo>
                <a:lnTo>
                  <a:pt x="50" y="743"/>
                </a:lnTo>
                <a:lnTo>
                  <a:pt x="55" y="738"/>
                </a:lnTo>
                <a:lnTo>
                  <a:pt x="63" y="738"/>
                </a:lnTo>
                <a:lnTo>
                  <a:pt x="66" y="737"/>
                </a:lnTo>
                <a:lnTo>
                  <a:pt x="66" y="732"/>
                </a:lnTo>
                <a:lnTo>
                  <a:pt x="58" y="716"/>
                </a:lnTo>
                <a:lnTo>
                  <a:pt x="55" y="715"/>
                </a:lnTo>
                <a:lnTo>
                  <a:pt x="54" y="712"/>
                </a:lnTo>
                <a:lnTo>
                  <a:pt x="54" y="707"/>
                </a:lnTo>
                <a:lnTo>
                  <a:pt x="65" y="682"/>
                </a:lnTo>
                <a:lnTo>
                  <a:pt x="70" y="674"/>
                </a:lnTo>
                <a:lnTo>
                  <a:pt x="76" y="664"/>
                </a:lnTo>
                <a:lnTo>
                  <a:pt x="73" y="654"/>
                </a:lnTo>
                <a:lnTo>
                  <a:pt x="73" y="643"/>
                </a:lnTo>
                <a:lnTo>
                  <a:pt x="72" y="620"/>
                </a:lnTo>
                <a:lnTo>
                  <a:pt x="82" y="594"/>
                </a:lnTo>
                <a:lnTo>
                  <a:pt x="83" y="582"/>
                </a:lnTo>
                <a:lnTo>
                  <a:pt x="61" y="550"/>
                </a:lnTo>
                <a:lnTo>
                  <a:pt x="53" y="537"/>
                </a:lnTo>
                <a:lnTo>
                  <a:pt x="41" y="527"/>
                </a:lnTo>
                <a:lnTo>
                  <a:pt x="37" y="506"/>
                </a:lnTo>
                <a:lnTo>
                  <a:pt x="6" y="376"/>
                </a:lnTo>
                <a:lnTo>
                  <a:pt x="0" y="340"/>
                </a:lnTo>
                <a:lnTo>
                  <a:pt x="118" y="144"/>
                </a:lnTo>
                <a:lnTo>
                  <a:pt x="126" y="129"/>
                </a:lnTo>
                <a:lnTo>
                  <a:pt x="155" y="100"/>
                </a:lnTo>
                <a:lnTo>
                  <a:pt x="174" y="44"/>
                </a:lnTo>
                <a:lnTo>
                  <a:pt x="197" y="20"/>
                </a:lnTo>
                <a:lnTo>
                  <a:pt x="206" y="20"/>
                </a:lnTo>
                <a:lnTo>
                  <a:pt x="236" y="0"/>
                </a:lnTo>
                <a:lnTo>
                  <a:pt x="274" y="16"/>
                </a:lnTo>
                <a:lnTo>
                  <a:pt x="275" y="13"/>
                </a:lnTo>
                <a:lnTo>
                  <a:pt x="283" y="14"/>
                </a:lnTo>
                <a:lnTo>
                  <a:pt x="284" y="11"/>
                </a:lnTo>
                <a:lnTo>
                  <a:pt x="315" y="17"/>
                </a:lnTo>
                <a:lnTo>
                  <a:pt x="346" y="17"/>
                </a:lnTo>
                <a:lnTo>
                  <a:pt x="346" y="21"/>
                </a:lnTo>
                <a:lnTo>
                  <a:pt x="360" y="22"/>
                </a:lnTo>
                <a:lnTo>
                  <a:pt x="377" y="43"/>
                </a:lnTo>
                <a:lnTo>
                  <a:pt x="383" y="43"/>
                </a:lnTo>
                <a:lnTo>
                  <a:pt x="386" y="60"/>
                </a:lnTo>
                <a:lnTo>
                  <a:pt x="396" y="60"/>
                </a:lnTo>
                <a:lnTo>
                  <a:pt x="401" y="67"/>
                </a:lnTo>
                <a:lnTo>
                  <a:pt x="412" y="69"/>
                </a:lnTo>
                <a:lnTo>
                  <a:pt x="418" y="83"/>
                </a:lnTo>
                <a:lnTo>
                  <a:pt x="449" y="105"/>
                </a:lnTo>
                <a:lnTo>
                  <a:pt x="452" y="116"/>
                </a:lnTo>
                <a:lnTo>
                  <a:pt x="466" y="130"/>
                </a:lnTo>
                <a:lnTo>
                  <a:pt x="475" y="161"/>
                </a:lnTo>
                <a:lnTo>
                  <a:pt x="513" y="224"/>
                </a:lnTo>
                <a:lnTo>
                  <a:pt x="510" y="227"/>
                </a:lnTo>
                <a:lnTo>
                  <a:pt x="523" y="264"/>
                </a:lnTo>
                <a:lnTo>
                  <a:pt x="530" y="272"/>
                </a:lnTo>
                <a:lnTo>
                  <a:pt x="560" y="304"/>
                </a:lnTo>
                <a:lnTo>
                  <a:pt x="579" y="329"/>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19" name="Freeform 28"/>
          <p:cNvSpPr>
            <a:spLocks/>
          </p:cNvSpPr>
          <p:nvPr/>
        </p:nvSpPr>
        <p:spPr bwMode="auto">
          <a:xfrm>
            <a:off x="5602288" y="3343275"/>
            <a:ext cx="638175" cy="1182688"/>
          </a:xfrm>
          <a:custGeom>
            <a:avLst/>
            <a:gdLst/>
            <a:ahLst/>
            <a:cxnLst>
              <a:cxn ang="0">
                <a:pos x="45" y="195"/>
              </a:cxn>
              <a:cxn ang="0">
                <a:pos x="74" y="193"/>
              </a:cxn>
              <a:cxn ang="0">
                <a:pos x="92" y="124"/>
              </a:cxn>
              <a:cxn ang="0">
                <a:pos x="66" y="114"/>
              </a:cxn>
              <a:cxn ang="0">
                <a:pos x="50" y="125"/>
              </a:cxn>
              <a:cxn ang="0">
                <a:pos x="69" y="78"/>
              </a:cxn>
              <a:cxn ang="0">
                <a:pos x="118" y="46"/>
              </a:cxn>
              <a:cxn ang="0">
                <a:pos x="173" y="25"/>
              </a:cxn>
              <a:cxn ang="0">
                <a:pos x="185" y="43"/>
              </a:cxn>
              <a:cxn ang="0">
                <a:pos x="215" y="111"/>
              </a:cxn>
              <a:cxn ang="0">
                <a:pos x="217" y="129"/>
              </a:cxn>
              <a:cxn ang="0">
                <a:pos x="225" y="153"/>
              </a:cxn>
              <a:cxn ang="0">
                <a:pos x="220" y="185"/>
              </a:cxn>
              <a:cxn ang="0">
                <a:pos x="251" y="207"/>
              </a:cxn>
              <a:cxn ang="0">
                <a:pos x="267" y="243"/>
              </a:cxn>
              <a:cxn ang="0">
                <a:pos x="288" y="263"/>
              </a:cxn>
              <a:cxn ang="0">
                <a:pos x="326" y="296"/>
              </a:cxn>
              <a:cxn ang="0">
                <a:pos x="344" y="288"/>
              </a:cxn>
              <a:cxn ang="0">
                <a:pos x="372" y="303"/>
              </a:cxn>
              <a:cxn ang="0">
                <a:pos x="397" y="377"/>
              </a:cxn>
              <a:cxn ang="0">
                <a:pos x="323" y="445"/>
              </a:cxn>
              <a:cxn ang="0">
                <a:pos x="299" y="449"/>
              </a:cxn>
              <a:cxn ang="0">
                <a:pos x="291" y="473"/>
              </a:cxn>
              <a:cxn ang="0">
                <a:pos x="289" y="492"/>
              </a:cxn>
              <a:cxn ang="0">
                <a:pos x="256" y="506"/>
              </a:cxn>
              <a:cxn ang="0">
                <a:pos x="239" y="520"/>
              </a:cxn>
              <a:cxn ang="0">
                <a:pos x="216" y="526"/>
              </a:cxn>
              <a:cxn ang="0">
                <a:pos x="231" y="552"/>
              </a:cxn>
              <a:cxn ang="0">
                <a:pos x="227" y="600"/>
              </a:cxn>
              <a:cxn ang="0">
                <a:pos x="245" y="624"/>
              </a:cxn>
              <a:cxn ang="0">
                <a:pos x="250" y="634"/>
              </a:cxn>
              <a:cxn ang="0">
                <a:pos x="222" y="663"/>
              </a:cxn>
              <a:cxn ang="0">
                <a:pos x="198" y="661"/>
              </a:cxn>
              <a:cxn ang="0">
                <a:pos x="183" y="683"/>
              </a:cxn>
              <a:cxn ang="0">
                <a:pos x="164" y="720"/>
              </a:cxn>
              <a:cxn ang="0">
                <a:pos x="161" y="741"/>
              </a:cxn>
              <a:cxn ang="0">
                <a:pos x="128" y="753"/>
              </a:cxn>
              <a:cxn ang="0">
                <a:pos x="98" y="653"/>
              </a:cxn>
              <a:cxn ang="0">
                <a:pos x="79" y="596"/>
              </a:cxn>
              <a:cxn ang="0">
                <a:pos x="62" y="541"/>
              </a:cxn>
              <a:cxn ang="0">
                <a:pos x="60" y="513"/>
              </a:cxn>
              <a:cxn ang="0">
                <a:pos x="54" y="481"/>
              </a:cxn>
              <a:cxn ang="0">
                <a:pos x="53" y="458"/>
              </a:cxn>
              <a:cxn ang="0">
                <a:pos x="81" y="415"/>
              </a:cxn>
              <a:cxn ang="0">
                <a:pos x="121" y="424"/>
              </a:cxn>
              <a:cxn ang="0">
                <a:pos x="131" y="404"/>
              </a:cxn>
              <a:cxn ang="0">
                <a:pos x="86" y="383"/>
              </a:cxn>
              <a:cxn ang="0">
                <a:pos x="94" y="370"/>
              </a:cxn>
              <a:cxn ang="0">
                <a:pos x="66" y="354"/>
              </a:cxn>
              <a:cxn ang="0">
                <a:pos x="42" y="328"/>
              </a:cxn>
              <a:cxn ang="0">
                <a:pos x="35" y="275"/>
              </a:cxn>
              <a:cxn ang="0">
                <a:pos x="0" y="235"/>
              </a:cxn>
            </a:cxnLst>
            <a:rect l="0" t="0" r="r" b="b"/>
            <a:pathLst>
              <a:path w="398" h="754">
                <a:moveTo>
                  <a:pt x="0" y="235"/>
                </a:moveTo>
                <a:lnTo>
                  <a:pt x="11" y="227"/>
                </a:lnTo>
                <a:lnTo>
                  <a:pt x="34" y="201"/>
                </a:lnTo>
                <a:lnTo>
                  <a:pt x="45" y="195"/>
                </a:lnTo>
                <a:lnTo>
                  <a:pt x="51" y="190"/>
                </a:lnTo>
                <a:lnTo>
                  <a:pt x="54" y="186"/>
                </a:lnTo>
                <a:lnTo>
                  <a:pt x="62" y="185"/>
                </a:lnTo>
                <a:lnTo>
                  <a:pt x="74" y="193"/>
                </a:lnTo>
                <a:lnTo>
                  <a:pt x="81" y="190"/>
                </a:lnTo>
                <a:lnTo>
                  <a:pt x="87" y="171"/>
                </a:lnTo>
                <a:lnTo>
                  <a:pt x="94" y="167"/>
                </a:lnTo>
                <a:lnTo>
                  <a:pt x="92" y="124"/>
                </a:lnTo>
                <a:lnTo>
                  <a:pt x="87" y="118"/>
                </a:lnTo>
                <a:lnTo>
                  <a:pt x="81" y="120"/>
                </a:lnTo>
                <a:lnTo>
                  <a:pt x="68" y="112"/>
                </a:lnTo>
                <a:lnTo>
                  <a:pt x="66" y="114"/>
                </a:lnTo>
                <a:lnTo>
                  <a:pt x="67" y="122"/>
                </a:lnTo>
                <a:lnTo>
                  <a:pt x="62" y="127"/>
                </a:lnTo>
                <a:lnTo>
                  <a:pt x="57" y="124"/>
                </a:lnTo>
                <a:lnTo>
                  <a:pt x="50" y="125"/>
                </a:lnTo>
                <a:lnTo>
                  <a:pt x="48" y="102"/>
                </a:lnTo>
                <a:lnTo>
                  <a:pt x="49" y="96"/>
                </a:lnTo>
                <a:lnTo>
                  <a:pt x="61" y="91"/>
                </a:lnTo>
                <a:lnTo>
                  <a:pt x="69" y="78"/>
                </a:lnTo>
                <a:lnTo>
                  <a:pt x="74" y="74"/>
                </a:lnTo>
                <a:lnTo>
                  <a:pt x="93" y="73"/>
                </a:lnTo>
                <a:lnTo>
                  <a:pt x="115" y="65"/>
                </a:lnTo>
                <a:lnTo>
                  <a:pt x="118" y="46"/>
                </a:lnTo>
                <a:lnTo>
                  <a:pt x="126" y="15"/>
                </a:lnTo>
                <a:lnTo>
                  <a:pt x="149" y="6"/>
                </a:lnTo>
                <a:lnTo>
                  <a:pt x="158" y="16"/>
                </a:lnTo>
                <a:lnTo>
                  <a:pt x="173" y="25"/>
                </a:lnTo>
                <a:lnTo>
                  <a:pt x="179" y="12"/>
                </a:lnTo>
                <a:lnTo>
                  <a:pt x="192" y="0"/>
                </a:lnTo>
                <a:lnTo>
                  <a:pt x="205" y="19"/>
                </a:lnTo>
                <a:lnTo>
                  <a:pt x="185" y="43"/>
                </a:lnTo>
                <a:lnTo>
                  <a:pt x="191" y="56"/>
                </a:lnTo>
                <a:lnTo>
                  <a:pt x="204" y="64"/>
                </a:lnTo>
                <a:lnTo>
                  <a:pt x="207" y="91"/>
                </a:lnTo>
                <a:lnTo>
                  <a:pt x="215" y="111"/>
                </a:lnTo>
                <a:lnTo>
                  <a:pt x="218" y="114"/>
                </a:lnTo>
                <a:lnTo>
                  <a:pt x="217" y="116"/>
                </a:lnTo>
                <a:lnTo>
                  <a:pt x="219" y="118"/>
                </a:lnTo>
                <a:lnTo>
                  <a:pt x="217" y="129"/>
                </a:lnTo>
                <a:lnTo>
                  <a:pt x="210" y="136"/>
                </a:lnTo>
                <a:lnTo>
                  <a:pt x="209" y="144"/>
                </a:lnTo>
                <a:lnTo>
                  <a:pt x="222" y="149"/>
                </a:lnTo>
                <a:lnTo>
                  <a:pt x="225" y="153"/>
                </a:lnTo>
                <a:lnTo>
                  <a:pt x="228" y="155"/>
                </a:lnTo>
                <a:lnTo>
                  <a:pt x="228" y="159"/>
                </a:lnTo>
                <a:lnTo>
                  <a:pt x="222" y="167"/>
                </a:lnTo>
                <a:lnTo>
                  <a:pt x="220" y="185"/>
                </a:lnTo>
                <a:lnTo>
                  <a:pt x="224" y="187"/>
                </a:lnTo>
                <a:lnTo>
                  <a:pt x="233" y="187"/>
                </a:lnTo>
                <a:lnTo>
                  <a:pt x="254" y="194"/>
                </a:lnTo>
                <a:lnTo>
                  <a:pt x="251" y="207"/>
                </a:lnTo>
                <a:lnTo>
                  <a:pt x="258" y="212"/>
                </a:lnTo>
                <a:lnTo>
                  <a:pt x="257" y="229"/>
                </a:lnTo>
                <a:lnTo>
                  <a:pt x="259" y="242"/>
                </a:lnTo>
                <a:lnTo>
                  <a:pt x="267" y="243"/>
                </a:lnTo>
                <a:lnTo>
                  <a:pt x="271" y="247"/>
                </a:lnTo>
                <a:lnTo>
                  <a:pt x="274" y="249"/>
                </a:lnTo>
                <a:lnTo>
                  <a:pt x="284" y="261"/>
                </a:lnTo>
                <a:lnTo>
                  <a:pt x="288" y="263"/>
                </a:lnTo>
                <a:lnTo>
                  <a:pt x="293" y="283"/>
                </a:lnTo>
                <a:lnTo>
                  <a:pt x="306" y="281"/>
                </a:lnTo>
                <a:lnTo>
                  <a:pt x="317" y="282"/>
                </a:lnTo>
                <a:lnTo>
                  <a:pt x="326" y="296"/>
                </a:lnTo>
                <a:lnTo>
                  <a:pt x="329" y="298"/>
                </a:lnTo>
                <a:lnTo>
                  <a:pt x="335" y="294"/>
                </a:lnTo>
                <a:lnTo>
                  <a:pt x="336" y="291"/>
                </a:lnTo>
                <a:lnTo>
                  <a:pt x="344" y="288"/>
                </a:lnTo>
                <a:lnTo>
                  <a:pt x="348" y="288"/>
                </a:lnTo>
                <a:lnTo>
                  <a:pt x="362" y="289"/>
                </a:lnTo>
                <a:lnTo>
                  <a:pt x="371" y="292"/>
                </a:lnTo>
                <a:lnTo>
                  <a:pt x="372" y="303"/>
                </a:lnTo>
                <a:lnTo>
                  <a:pt x="373" y="353"/>
                </a:lnTo>
                <a:lnTo>
                  <a:pt x="375" y="363"/>
                </a:lnTo>
                <a:lnTo>
                  <a:pt x="375" y="377"/>
                </a:lnTo>
                <a:lnTo>
                  <a:pt x="397" y="377"/>
                </a:lnTo>
                <a:lnTo>
                  <a:pt x="397" y="388"/>
                </a:lnTo>
                <a:lnTo>
                  <a:pt x="364" y="414"/>
                </a:lnTo>
                <a:lnTo>
                  <a:pt x="326" y="445"/>
                </a:lnTo>
                <a:lnTo>
                  <a:pt x="323" y="445"/>
                </a:lnTo>
                <a:lnTo>
                  <a:pt x="315" y="451"/>
                </a:lnTo>
                <a:lnTo>
                  <a:pt x="309" y="448"/>
                </a:lnTo>
                <a:lnTo>
                  <a:pt x="302" y="448"/>
                </a:lnTo>
                <a:lnTo>
                  <a:pt x="299" y="449"/>
                </a:lnTo>
                <a:lnTo>
                  <a:pt x="298" y="455"/>
                </a:lnTo>
                <a:lnTo>
                  <a:pt x="291" y="460"/>
                </a:lnTo>
                <a:lnTo>
                  <a:pt x="290" y="467"/>
                </a:lnTo>
                <a:lnTo>
                  <a:pt x="291" y="473"/>
                </a:lnTo>
                <a:lnTo>
                  <a:pt x="289" y="478"/>
                </a:lnTo>
                <a:lnTo>
                  <a:pt x="290" y="487"/>
                </a:lnTo>
                <a:lnTo>
                  <a:pt x="291" y="489"/>
                </a:lnTo>
                <a:lnTo>
                  <a:pt x="289" y="492"/>
                </a:lnTo>
                <a:lnTo>
                  <a:pt x="280" y="492"/>
                </a:lnTo>
                <a:lnTo>
                  <a:pt x="270" y="494"/>
                </a:lnTo>
                <a:lnTo>
                  <a:pt x="264" y="498"/>
                </a:lnTo>
                <a:lnTo>
                  <a:pt x="256" y="506"/>
                </a:lnTo>
                <a:lnTo>
                  <a:pt x="248" y="507"/>
                </a:lnTo>
                <a:lnTo>
                  <a:pt x="245" y="510"/>
                </a:lnTo>
                <a:lnTo>
                  <a:pt x="244" y="516"/>
                </a:lnTo>
                <a:lnTo>
                  <a:pt x="239" y="520"/>
                </a:lnTo>
                <a:lnTo>
                  <a:pt x="234" y="522"/>
                </a:lnTo>
                <a:lnTo>
                  <a:pt x="234" y="520"/>
                </a:lnTo>
                <a:lnTo>
                  <a:pt x="228" y="520"/>
                </a:lnTo>
                <a:lnTo>
                  <a:pt x="216" y="526"/>
                </a:lnTo>
                <a:lnTo>
                  <a:pt x="214" y="535"/>
                </a:lnTo>
                <a:lnTo>
                  <a:pt x="216" y="536"/>
                </a:lnTo>
                <a:lnTo>
                  <a:pt x="228" y="538"/>
                </a:lnTo>
                <a:lnTo>
                  <a:pt x="231" y="552"/>
                </a:lnTo>
                <a:lnTo>
                  <a:pt x="236" y="561"/>
                </a:lnTo>
                <a:lnTo>
                  <a:pt x="232" y="569"/>
                </a:lnTo>
                <a:lnTo>
                  <a:pt x="226" y="583"/>
                </a:lnTo>
                <a:lnTo>
                  <a:pt x="227" y="600"/>
                </a:lnTo>
                <a:lnTo>
                  <a:pt x="229" y="612"/>
                </a:lnTo>
                <a:lnTo>
                  <a:pt x="233" y="613"/>
                </a:lnTo>
                <a:lnTo>
                  <a:pt x="235" y="615"/>
                </a:lnTo>
                <a:lnTo>
                  <a:pt x="245" y="624"/>
                </a:lnTo>
                <a:lnTo>
                  <a:pt x="249" y="629"/>
                </a:lnTo>
                <a:lnTo>
                  <a:pt x="252" y="630"/>
                </a:lnTo>
                <a:lnTo>
                  <a:pt x="254" y="632"/>
                </a:lnTo>
                <a:lnTo>
                  <a:pt x="250" y="634"/>
                </a:lnTo>
                <a:lnTo>
                  <a:pt x="248" y="653"/>
                </a:lnTo>
                <a:lnTo>
                  <a:pt x="232" y="654"/>
                </a:lnTo>
                <a:lnTo>
                  <a:pt x="226" y="663"/>
                </a:lnTo>
                <a:lnTo>
                  <a:pt x="222" y="663"/>
                </a:lnTo>
                <a:lnTo>
                  <a:pt x="210" y="659"/>
                </a:lnTo>
                <a:lnTo>
                  <a:pt x="207" y="659"/>
                </a:lnTo>
                <a:lnTo>
                  <a:pt x="204" y="660"/>
                </a:lnTo>
                <a:lnTo>
                  <a:pt x="198" y="661"/>
                </a:lnTo>
                <a:lnTo>
                  <a:pt x="197" y="660"/>
                </a:lnTo>
                <a:lnTo>
                  <a:pt x="192" y="663"/>
                </a:lnTo>
                <a:lnTo>
                  <a:pt x="190" y="665"/>
                </a:lnTo>
                <a:lnTo>
                  <a:pt x="183" y="683"/>
                </a:lnTo>
                <a:lnTo>
                  <a:pt x="182" y="721"/>
                </a:lnTo>
                <a:lnTo>
                  <a:pt x="179" y="724"/>
                </a:lnTo>
                <a:lnTo>
                  <a:pt x="176" y="725"/>
                </a:lnTo>
                <a:lnTo>
                  <a:pt x="164" y="720"/>
                </a:lnTo>
                <a:lnTo>
                  <a:pt x="158" y="723"/>
                </a:lnTo>
                <a:lnTo>
                  <a:pt x="155" y="728"/>
                </a:lnTo>
                <a:lnTo>
                  <a:pt x="159" y="732"/>
                </a:lnTo>
                <a:lnTo>
                  <a:pt x="161" y="741"/>
                </a:lnTo>
                <a:lnTo>
                  <a:pt x="154" y="749"/>
                </a:lnTo>
                <a:lnTo>
                  <a:pt x="154" y="746"/>
                </a:lnTo>
                <a:lnTo>
                  <a:pt x="128" y="745"/>
                </a:lnTo>
                <a:lnTo>
                  <a:pt x="128" y="753"/>
                </a:lnTo>
                <a:lnTo>
                  <a:pt x="103" y="752"/>
                </a:lnTo>
                <a:lnTo>
                  <a:pt x="99" y="742"/>
                </a:lnTo>
                <a:lnTo>
                  <a:pt x="100" y="663"/>
                </a:lnTo>
                <a:lnTo>
                  <a:pt x="98" y="653"/>
                </a:lnTo>
                <a:lnTo>
                  <a:pt x="90" y="638"/>
                </a:lnTo>
                <a:lnTo>
                  <a:pt x="82" y="627"/>
                </a:lnTo>
                <a:lnTo>
                  <a:pt x="79" y="618"/>
                </a:lnTo>
                <a:lnTo>
                  <a:pt x="79" y="596"/>
                </a:lnTo>
                <a:lnTo>
                  <a:pt x="81" y="586"/>
                </a:lnTo>
                <a:lnTo>
                  <a:pt x="79" y="571"/>
                </a:lnTo>
                <a:lnTo>
                  <a:pt x="77" y="565"/>
                </a:lnTo>
                <a:lnTo>
                  <a:pt x="62" y="541"/>
                </a:lnTo>
                <a:lnTo>
                  <a:pt x="54" y="531"/>
                </a:lnTo>
                <a:lnTo>
                  <a:pt x="59" y="528"/>
                </a:lnTo>
                <a:lnTo>
                  <a:pt x="62" y="517"/>
                </a:lnTo>
                <a:lnTo>
                  <a:pt x="60" y="513"/>
                </a:lnTo>
                <a:lnTo>
                  <a:pt x="59" y="507"/>
                </a:lnTo>
                <a:lnTo>
                  <a:pt x="60" y="501"/>
                </a:lnTo>
                <a:lnTo>
                  <a:pt x="54" y="486"/>
                </a:lnTo>
                <a:lnTo>
                  <a:pt x="54" y="481"/>
                </a:lnTo>
                <a:lnTo>
                  <a:pt x="57" y="476"/>
                </a:lnTo>
                <a:lnTo>
                  <a:pt x="62" y="472"/>
                </a:lnTo>
                <a:lnTo>
                  <a:pt x="63" y="461"/>
                </a:lnTo>
                <a:lnTo>
                  <a:pt x="53" y="458"/>
                </a:lnTo>
                <a:lnTo>
                  <a:pt x="52" y="444"/>
                </a:lnTo>
                <a:lnTo>
                  <a:pt x="54" y="432"/>
                </a:lnTo>
                <a:lnTo>
                  <a:pt x="61" y="425"/>
                </a:lnTo>
                <a:lnTo>
                  <a:pt x="81" y="415"/>
                </a:lnTo>
                <a:lnTo>
                  <a:pt x="92" y="422"/>
                </a:lnTo>
                <a:lnTo>
                  <a:pt x="114" y="425"/>
                </a:lnTo>
                <a:lnTo>
                  <a:pt x="115" y="424"/>
                </a:lnTo>
                <a:lnTo>
                  <a:pt x="121" y="424"/>
                </a:lnTo>
                <a:lnTo>
                  <a:pt x="134" y="421"/>
                </a:lnTo>
                <a:lnTo>
                  <a:pt x="139" y="414"/>
                </a:lnTo>
                <a:lnTo>
                  <a:pt x="140" y="409"/>
                </a:lnTo>
                <a:lnTo>
                  <a:pt x="131" y="404"/>
                </a:lnTo>
                <a:lnTo>
                  <a:pt x="127" y="405"/>
                </a:lnTo>
                <a:lnTo>
                  <a:pt x="105" y="400"/>
                </a:lnTo>
                <a:lnTo>
                  <a:pt x="107" y="393"/>
                </a:lnTo>
                <a:lnTo>
                  <a:pt x="86" y="383"/>
                </a:lnTo>
                <a:lnTo>
                  <a:pt x="81" y="380"/>
                </a:lnTo>
                <a:lnTo>
                  <a:pt x="84" y="372"/>
                </a:lnTo>
                <a:lnTo>
                  <a:pt x="95" y="373"/>
                </a:lnTo>
                <a:lnTo>
                  <a:pt x="94" y="370"/>
                </a:lnTo>
                <a:lnTo>
                  <a:pt x="88" y="363"/>
                </a:lnTo>
                <a:lnTo>
                  <a:pt x="83" y="362"/>
                </a:lnTo>
                <a:lnTo>
                  <a:pt x="80" y="363"/>
                </a:lnTo>
                <a:lnTo>
                  <a:pt x="66" y="354"/>
                </a:lnTo>
                <a:lnTo>
                  <a:pt x="52" y="338"/>
                </a:lnTo>
                <a:lnTo>
                  <a:pt x="51" y="335"/>
                </a:lnTo>
                <a:lnTo>
                  <a:pt x="43" y="331"/>
                </a:lnTo>
                <a:lnTo>
                  <a:pt x="42" y="328"/>
                </a:lnTo>
                <a:lnTo>
                  <a:pt x="48" y="306"/>
                </a:lnTo>
                <a:lnTo>
                  <a:pt x="38" y="301"/>
                </a:lnTo>
                <a:lnTo>
                  <a:pt x="41" y="294"/>
                </a:lnTo>
                <a:lnTo>
                  <a:pt x="35" y="275"/>
                </a:lnTo>
                <a:lnTo>
                  <a:pt x="17" y="270"/>
                </a:lnTo>
                <a:lnTo>
                  <a:pt x="14" y="261"/>
                </a:lnTo>
                <a:lnTo>
                  <a:pt x="7" y="251"/>
                </a:lnTo>
                <a:lnTo>
                  <a:pt x="0" y="235"/>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20" name="Freeform 30"/>
          <p:cNvSpPr>
            <a:spLocks/>
          </p:cNvSpPr>
          <p:nvPr/>
        </p:nvSpPr>
        <p:spPr bwMode="auto">
          <a:xfrm>
            <a:off x="6192838" y="5414963"/>
            <a:ext cx="255587" cy="146050"/>
          </a:xfrm>
          <a:custGeom>
            <a:avLst/>
            <a:gdLst/>
            <a:ahLst/>
            <a:cxnLst>
              <a:cxn ang="0">
                <a:pos x="16" y="13"/>
              </a:cxn>
              <a:cxn ang="0">
                <a:pos x="22" y="14"/>
              </a:cxn>
              <a:cxn ang="0">
                <a:pos x="35" y="14"/>
              </a:cxn>
              <a:cxn ang="0">
                <a:pos x="44" y="16"/>
              </a:cxn>
              <a:cxn ang="0">
                <a:pos x="58" y="12"/>
              </a:cxn>
              <a:cxn ang="0">
                <a:pos x="72" y="2"/>
              </a:cxn>
              <a:cxn ang="0">
                <a:pos x="81" y="0"/>
              </a:cxn>
              <a:cxn ang="0">
                <a:pos x="82" y="10"/>
              </a:cxn>
              <a:cxn ang="0">
                <a:pos x="90" y="11"/>
              </a:cxn>
              <a:cxn ang="0">
                <a:pos x="96" y="14"/>
              </a:cxn>
              <a:cxn ang="0">
                <a:pos x="104" y="16"/>
              </a:cxn>
              <a:cxn ang="0">
                <a:pos x="109" y="18"/>
              </a:cxn>
              <a:cxn ang="0">
                <a:pos x="115" y="25"/>
              </a:cxn>
              <a:cxn ang="0">
                <a:pos x="123" y="28"/>
              </a:cxn>
              <a:cxn ang="0">
                <a:pos x="123" y="37"/>
              </a:cxn>
              <a:cxn ang="0">
                <a:pos x="125" y="42"/>
              </a:cxn>
              <a:cxn ang="0">
                <a:pos x="135" y="41"/>
              </a:cxn>
              <a:cxn ang="0">
                <a:pos x="142" y="43"/>
              </a:cxn>
              <a:cxn ang="0">
                <a:pos x="145" y="54"/>
              </a:cxn>
              <a:cxn ang="0">
                <a:pos x="152" y="54"/>
              </a:cxn>
              <a:cxn ang="0">
                <a:pos x="156" y="57"/>
              </a:cxn>
              <a:cxn ang="0">
                <a:pos x="153" y="69"/>
              </a:cxn>
              <a:cxn ang="0">
                <a:pos x="144" y="69"/>
              </a:cxn>
              <a:cxn ang="0">
                <a:pos x="135" y="67"/>
              </a:cxn>
              <a:cxn ang="0">
                <a:pos x="127" y="70"/>
              </a:cxn>
              <a:cxn ang="0">
                <a:pos x="127" y="78"/>
              </a:cxn>
              <a:cxn ang="0">
                <a:pos x="120" y="84"/>
              </a:cxn>
              <a:cxn ang="0">
                <a:pos x="114" y="86"/>
              </a:cxn>
              <a:cxn ang="0">
                <a:pos x="108" y="80"/>
              </a:cxn>
              <a:cxn ang="0">
                <a:pos x="105" y="76"/>
              </a:cxn>
              <a:cxn ang="0">
                <a:pos x="95" y="82"/>
              </a:cxn>
              <a:cxn ang="0">
                <a:pos x="86" y="92"/>
              </a:cxn>
              <a:cxn ang="0">
                <a:pos x="76" y="88"/>
              </a:cxn>
              <a:cxn ang="0">
                <a:pos x="70" y="86"/>
              </a:cxn>
              <a:cxn ang="0">
                <a:pos x="58" y="78"/>
              </a:cxn>
              <a:cxn ang="0">
                <a:pos x="49" y="65"/>
              </a:cxn>
              <a:cxn ang="0">
                <a:pos x="45" y="60"/>
              </a:cxn>
              <a:cxn ang="0">
                <a:pos x="38" y="47"/>
              </a:cxn>
              <a:cxn ang="0">
                <a:pos x="34" y="42"/>
              </a:cxn>
              <a:cxn ang="0">
                <a:pos x="31" y="38"/>
              </a:cxn>
              <a:cxn ang="0">
                <a:pos x="11" y="39"/>
              </a:cxn>
              <a:cxn ang="0">
                <a:pos x="6" y="32"/>
              </a:cxn>
              <a:cxn ang="0">
                <a:pos x="4" y="23"/>
              </a:cxn>
            </a:cxnLst>
            <a:rect l="0" t="0" r="r" b="b"/>
            <a:pathLst>
              <a:path w="158" h="93">
                <a:moveTo>
                  <a:pt x="0" y="21"/>
                </a:moveTo>
                <a:lnTo>
                  <a:pt x="16" y="13"/>
                </a:lnTo>
                <a:lnTo>
                  <a:pt x="19" y="13"/>
                </a:lnTo>
                <a:lnTo>
                  <a:pt x="22" y="14"/>
                </a:lnTo>
                <a:lnTo>
                  <a:pt x="28" y="15"/>
                </a:lnTo>
                <a:lnTo>
                  <a:pt x="35" y="14"/>
                </a:lnTo>
                <a:lnTo>
                  <a:pt x="40" y="15"/>
                </a:lnTo>
                <a:lnTo>
                  <a:pt x="44" y="16"/>
                </a:lnTo>
                <a:lnTo>
                  <a:pt x="54" y="14"/>
                </a:lnTo>
                <a:lnTo>
                  <a:pt x="58" y="12"/>
                </a:lnTo>
                <a:lnTo>
                  <a:pt x="61" y="8"/>
                </a:lnTo>
                <a:lnTo>
                  <a:pt x="72" y="2"/>
                </a:lnTo>
                <a:lnTo>
                  <a:pt x="77" y="2"/>
                </a:lnTo>
                <a:lnTo>
                  <a:pt x="81" y="0"/>
                </a:lnTo>
                <a:lnTo>
                  <a:pt x="78" y="8"/>
                </a:lnTo>
                <a:lnTo>
                  <a:pt x="82" y="10"/>
                </a:lnTo>
                <a:lnTo>
                  <a:pt x="87" y="10"/>
                </a:lnTo>
                <a:lnTo>
                  <a:pt x="90" y="11"/>
                </a:lnTo>
                <a:lnTo>
                  <a:pt x="92" y="13"/>
                </a:lnTo>
                <a:lnTo>
                  <a:pt x="96" y="14"/>
                </a:lnTo>
                <a:lnTo>
                  <a:pt x="99" y="11"/>
                </a:lnTo>
                <a:lnTo>
                  <a:pt x="104" y="16"/>
                </a:lnTo>
                <a:lnTo>
                  <a:pt x="105" y="18"/>
                </a:lnTo>
                <a:lnTo>
                  <a:pt x="109" y="18"/>
                </a:lnTo>
                <a:lnTo>
                  <a:pt x="114" y="22"/>
                </a:lnTo>
                <a:lnTo>
                  <a:pt x="115" y="25"/>
                </a:lnTo>
                <a:lnTo>
                  <a:pt x="120" y="25"/>
                </a:lnTo>
                <a:lnTo>
                  <a:pt x="123" y="28"/>
                </a:lnTo>
                <a:lnTo>
                  <a:pt x="121" y="34"/>
                </a:lnTo>
                <a:lnTo>
                  <a:pt x="123" y="37"/>
                </a:lnTo>
                <a:lnTo>
                  <a:pt x="123" y="42"/>
                </a:lnTo>
                <a:lnTo>
                  <a:pt x="125" y="42"/>
                </a:lnTo>
                <a:lnTo>
                  <a:pt x="130" y="42"/>
                </a:lnTo>
                <a:lnTo>
                  <a:pt x="135" y="41"/>
                </a:lnTo>
                <a:lnTo>
                  <a:pt x="139" y="42"/>
                </a:lnTo>
                <a:lnTo>
                  <a:pt x="142" y="43"/>
                </a:lnTo>
                <a:lnTo>
                  <a:pt x="144" y="48"/>
                </a:lnTo>
                <a:lnTo>
                  <a:pt x="145" y="54"/>
                </a:lnTo>
                <a:lnTo>
                  <a:pt x="148" y="56"/>
                </a:lnTo>
                <a:lnTo>
                  <a:pt x="152" y="54"/>
                </a:lnTo>
                <a:lnTo>
                  <a:pt x="156" y="56"/>
                </a:lnTo>
                <a:lnTo>
                  <a:pt x="156" y="57"/>
                </a:lnTo>
                <a:lnTo>
                  <a:pt x="157" y="62"/>
                </a:lnTo>
                <a:lnTo>
                  <a:pt x="153" y="69"/>
                </a:lnTo>
                <a:lnTo>
                  <a:pt x="150" y="70"/>
                </a:lnTo>
                <a:lnTo>
                  <a:pt x="144" y="69"/>
                </a:lnTo>
                <a:lnTo>
                  <a:pt x="141" y="69"/>
                </a:lnTo>
                <a:lnTo>
                  <a:pt x="135" y="67"/>
                </a:lnTo>
                <a:lnTo>
                  <a:pt x="131" y="69"/>
                </a:lnTo>
                <a:lnTo>
                  <a:pt x="127" y="70"/>
                </a:lnTo>
                <a:lnTo>
                  <a:pt x="126" y="74"/>
                </a:lnTo>
                <a:lnTo>
                  <a:pt x="127" y="78"/>
                </a:lnTo>
                <a:lnTo>
                  <a:pt x="123" y="79"/>
                </a:lnTo>
                <a:lnTo>
                  <a:pt x="120" y="84"/>
                </a:lnTo>
                <a:lnTo>
                  <a:pt x="118" y="85"/>
                </a:lnTo>
                <a:lnTo>
                  <a:pt x="114" y="86"/>
                </a:lnTo>
                <a:lnTo>
                  <a:pt x="113" y="83"/>
                </a:lnTo>
                <a:lnTo>
                  <a:pt x="108" y="80"/>
                </a:lnTo>
                <a:lnTo>
                  <a:pt x="107" y="77"/>
                </a:lnTo>
                <a:lnTo>
                  <a:pt x="105" y="76"/>
                </a:lnTo>
                <a:lnTo>
                  <a:pt x="97" y="80"/>
                </a:lnTo>
                <a:lnTo>
                  <a:pt x="95" y="82"/>
                </a:lnTo>
                <a:lnTo>
                  <a:pt x="95" y="85"/>
                </a:lnTo>
                <a:lnTo>
                  <a:pt x="86" y="92"/>
                </a:lnTo>
                <a:lnTo>
                  <a:pt x="77" y="91"/>
                </a:lnTo>
                <a:lnTo>
                  <a:pt x="76" y="88"/>
                </a:lnTo>
                <a:lnTo>
                  <a:pt x="74" y="87"/>
                </a:lnTo>
                <a:lnTo>
                  <a:pt x="70" y="86"/>
                </a:lnTo>
                <a:lnTo>
                  <a:pt x="59" y="80"/>
                </a:lnTo>
                <a:lnTo>
                  <a:pt x="58" y="78"/>
                </a:lnTo>
                <a:lnTo>
                  <a:pt x="51" y="70"/>
                </a:lnTo>
                <a:lnTo>
                  <a:pt x="49" y="65"/>
                </a:lnTo>
                <a:lnTo>
                  <a:pt x="48" y="63"/>
                </a:lnTo>
                <a:lnTo>
                  <a:pt x="45" y="60"/>
                </a:lnTo>
                <a:lnTo>
                  <a:pt x="43" y="57"/>
                </a:lnTo>
                <a:lnTo>
                  <a:pt x="38" y="47"/>
                </a:lnTo>
                <a:lnTo>
                  <a:pt x="37" y="45"/>
                </a:lnTo>
                <a:lnTo>
                  <a:pt x="34" y="42"/>
                </a:lnTo>
                <a:lnTo>
                  <a:pt x="33" y="39"/>
                </a:lnTo>
                <a:lnTo>
                  <a:pt x="31" y="38"/>
                </a:lnTo>
                <a:lnTo>
                  <a:pt x="22" y="42"/>
                </a:lnTo>
                <a:lnTo>
                  <a:pt x="11" y="39"/>
                </a:lnTo>
                <a:lnTo>
                  <a:pt x="11" y="38"/>
                </a:lnTo>
                <a:lnTo>
                  <a:pt x="6" y="32"/>
                </a:lnTo>
                <a:lnTo>
                  <a:pt x="7" y="24"/>
                </a:lnTo>
                <a:lnTo>
                  <a:pt x="4" y="23"/>
                </a:lnTo>
                <a:lnTo>
                  <a:pt x="0" y="21"/>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21" name="Freeform 31"/>
          <p:cNvSpPr>
            <a:spLocks/>
          </p:cNvSpPr>
          <p:nvPr/>
        </p:nvSpPr>
        <p:spPr bwMode="auto">
          <a:xfrm>
            <a:off x="5807075" y="5294313"/>
            <a:ext cx="419100" cy="466725"/>
          </a:xfrm>
          <a:custGeom>
            <a:avLst/>
            <a:gdLst/>
            <a:ahLst/>
            <a:cxnLst>
              <a:cxn ang="0">
                <a:pos x="20" y="247"/>
              </a:cxn>
              <a:cxn ang="0">
                <a:pos x="15" y="259"/>
              </a:cxn>
              <a:cxn ang="0">
                <a:pos x="5" y="281"/>
              </a:cxn>
              <a:cxn ang="0">
                <a:pos x="21" y="283"/>
              </a:cxn>
              <a:cxn ang="0">
                <a:pos x="33" y="292"/>
              </a:cxn>
              <a:cxn ang="0">
                <a:pos x="67" y="262"/>
              </a:cxn>
              <a:cxn ang="0">
                <a:pos x="83" y="260"/>
              </a:cxn>
              <a:cxn ang="0">
                <a:pos x="94" y="254"/>
              </a:cxn>
              <a:cxn ang="0">
                <a:pos x="111" y="239"/>
              </a:cxn>
              <a:cxn ang="0">
                <a:pos x="118" y="239"/>
              </a:cxn>
              <a:cxn ang="0">
                <a:pos x="127" y="226"/>
              </a:cxn>
              <a:cxn ang="0">
                <a:pos x="149" y="202"/>
              </a:cxn>
              <a:cxn ang="0">
                <a:pos x="160" y="186"/>
              </a:cxn>
              <a:cxn ang="0">
                <a:pos x="163" y="168"/>
              </a:cxn>
              <a:cxn ang="0">
                <a:pos x="155" y="153"/>
              </a:cxn>
              <a:cxn ang="0">
                <a:pos x="165" y="140"/>
              </a:cxn>
              <a:cxn ang="0">
                <a:pos x="170" y="132"/>
              </a:cxn>
              <a:cxn ang="0">
                <a:pos x="174" y="120"/>
              </a:cxn>
              <a:cxn ang="0">
                <a:pos x="180" y="114"/>
              </a:cxn>
              <a:cxn ang="0">
                <a:pos x="183" y="116"/>
              </a:cxn>
              <a:cxn ang="0">
                <a:pos x="191" y="121"/>
              </a:cxn>
              <a:cxn ang="0">
                <a:pos x="204" y="148"/>
              </a:cxn>
              <a:cxn ang="0">
                <a:pos x="205" y="170"/>
              </a:cxn>
              <a:cxn ang="0">
                <a:pos x="214" y="180"/>
              </a:cxn>
              <a:cxn ang="0">
                <a:pos x="220" y="203"/>
              </a:cxn>
              <a:cxn ang="0">
                <a:pos x="241" y="211"/>
              </a:cxn>
              <a:cxn ang="0">
                <a:pos x="250" y="196"/>
              </a:cxn>
              <a:cxn ang="0">
                <a:pos x="253" y="156"/>
              </a:cxn>
              <a:cxn ang="0">
                <a:pos x="252" y="120"/>
              </a:cxn>
              <a:cxn ang="0">
                <a:pos x="257" y="95"/>
              </a:cxn>
              <a:cxn ang="0">
                <a:pos x="257" y="77"/>
              </a:cxn>
              <a:cxn ang="0">
                <a:pos x="236" y="62"/>
              </a:cxn>
              <a:cxn ang="0">
                <a:pos x="212" y="66"/>
              </a:cxn>
              <a:cxn ang="0">
                <a:pos x="201" y="34"/>
              </a:cxn>
              <a:cxn ang="0">
                <a:pos x="175" y="41"/>
              </a:cxn>
              <a:cxn ang="0">
                <a:pos x="146" y="56"/>
              </a:cxn>
              <a:cxn ang="0">
                <a:pos x="140" y="36"/>
              </a:cxn>
              <a:cxn ang="0">
                <a:pos x="117" y="10"/>
              </a:cxn>
              <a:cxn ang="0">
                <a:pos x="85" y="31"/>
              </a:cxn>
              <a:cxn ang="0">
                <a:pos x="85" y="37"/>
              </a:cxn>
              <a:cxn ang="0">
                <a:pos x="76" y="51"/>
              </a:cxn>
              <a:cxn ang="0">
                <a:pos x="58" y="61"/>
              </a:cxn>
              <a:cxn ang="0">
                <a:pos x="63" y="75"/>
              </a:cxn>
              <a:cxn ang="0">
                <a:pos x="60" y="86"/>
              </a:cxn>
              <a:cxn ang="0">
                <a:pos x="51" y="108"/>
              </a:cxn>
              <a:cxn ang="0">
                <a:pos x="42" y="114"/>
              </a:cxn>
              <a:cxn ang="0">
                <a:pos x="47" y="130"/>
              </a:cxn>
              <a:cxn ang="0">
                <a:pos x="54" y="150"/>
              </a:cxn>
              <a:cxn ang="0">
                <a:pos x="39" y="158"/>
              </a:cxn>
              <a:cxn ang="0">
                <a:pos x="27" y="183"/>
              </a:cxn>
              <a:cxn ang="0">
                <a:pos x="18" y="204"/>
              </a:cxn>
              <a:cxn ang="0">
                <a:pos x="1" y="225"/>
              </a:cxn>
            </a:cxnLst>
            <a:rect l="0" t="0" r="r" b="b"/>
            <a:pathLst>
              <a:path w="261" h="297">
                <a:moveTo>
                  <a:pt x="0" y="231"/>
                </a:moveTo>
                <a:lnTo>
                  <a:pt x="3" y="239"/>
                </a:lnTo>
                <a:lnTo>
                  <a:pt x="5" y="241"/>
                </a:lnTo>
                <a:lnTo>
                  <a:pt x="18" y="245"/>
                </a:lnTo>
                <a:lnTo>
                  <a:pt x="20" y="247"/>
                </a:lnTo>
                <a:lnTo>
                  <a:pt x="20" y="250"/>
                </a:lnTo>
                <a:lnTo>
                  <a:pt x="18" y="251"/>
                </a:lnTo>
                <a:lnTo>
                  <a:pt x="18" y="253"/>
                </a:lnTo>
                <a:lnTo>
                  <a:pt x="15" y="257"/>
                </a:lnTo>
                <a:lnTo>
                  <a:pt x="15" y="259"/>
                </a:lnTo>
                <a:lnTo>
                  <a:pt x="15" y="266"/>
                </a:lnTo>
                <a:lnTo>
                  <a:pt x="14" y="273"/>
                </a:lnTo>
                <a:lnTo>
                  <a:pt x="11" y="275"/>
                </a:lnTo>
                <a:lnTo>
                  <a:pt x="9" y="279"/>
                </a:lnTo>
                <a:lnTo>
                  <a:pt x="5" y="281"/>
                </a:lnTo>
                <a:lnTo>
                  <a:pt x="5" y="282"/>
                </a:lnTo>
                <a:lnTo>
                  <a:pt x="8" y="285"/>
                </a:lnTo>
                <a:lnTo>
                  <a:pt x="10" y="285"/>
                </a:lnTo>
                <a:lnTo>
                  <a:pt x="13" y="281"/>
                </a:lnTo>
                <a:lnTo>
                  <a:pt x="21" y="283"/>
                </a:lnTo>
                <a:lnTo>
                  <a:pt x="23" y="285"/>
                </a:lnTo>
                <a:lnTo>
                  <a:pt x="21" y="288"/>
                </a:lnTo>
                <a:lnTo>
                  <a:pt x="21" y="296"/>
                </a:lnTo>
                <a:lnTo>
                  <a:pt x="31" y="296"/>
                </a:lnTo>
                <a:lnTo>
                  <a:pt x="33" y="292"/>
                </a:lnTo>
                <a:lnTo>
                  <a:pt x="44" y="281"/>
                </a:lnTo>
                <a:lnTo>
                  <a:pt x="50" y="269"/>
                </a:lnTo>
                <a:lnTo>
                  <a:pt x="62" y="266"/>
                </a:lnTo>
                <a:lnTo>
                  <a:pt x="65" y="263"/>
                </a:lnTo>
                <a:lnTo>
                  <a:pt x="67" y="262"/>
                </a:lnTo>
                <a:lnTo>
                  <a:pt x="72" y="265"/>
                </a:lnTo>
                <a:lnTo>
                  <a:pt x="73" y="263"/>
                </a:lnTo>
                <a:lnTo>
                  <a:pt x="78" y="260"/>
                </a:lnTo>
                <a:lnTo>
                  <a:pt x="82" y="262"/>
                </a:lnTo>
                <a:lnTo>
                  <a:pt x="83" y="260"/>
                </a:lnTo>
                <a:lnTo>
                  <a:pt x="87" y="259"/>
                </a:lnTo>
                <a:lnTo>
                  <a:pt x="89" y="260"/>
                </a:lnTo>
                <a:lnTo>
                  <a:pt x="90" y="257"/>
                </a:lnTo>
                <a:lnTo>
                  <a:pt x="90" y="256"/>
                </a:lnTo>
                <a:lnTo>
                  <a:pt x="94" y="254"/>
                </a:lnTo>
                <a:lnTo>
                  <a:pt x="97" y="255"/>
                </a:lnTo>
                <a:lnTo>
                  <a:pt x="103" y="245"/>
                </a:lnTo>
                <a:lnTo>
                  <a:pt x="105" y="242"/>
                </a:lnTo>
                <a:lnTo>
                  <a:pt x="107" y="239"/>
                </a:lnTo>
                <a:lnTo>
                  <a:pt x="111" y="239"/>
                </a:lnTo>
                <a:lnTo>
                  <a:pt x="108" y="235"/>
                </a:lnTo>
                <a:lnTo>
                  <a:pt x="111" y="232"/>
                </a:lnTo>
                <a:lnTo>
                  <a:pt x="115" y="236"/>
                </a:lnTo>
                <a:lnTo>
                  <a:pt x="117" y="237"/>
                </a:lnTo>
                <a:lnTo>
                  <a:pt x="118" y="239"/>
                </a:lnTo>
                <a:lnTo>
                  <a:pt x="120" y="237"/>
                </a:lnTo>
                <a:lnTo>
                  <a:pt x="122" y="235"/>
                </a:lnTo>
                <a:lnTo>
                  <a:pt x="126" y="231"/>
                </a:lnTo>
                <a:lnTo>
                  <a:pt x="127" y="228"/>
                </a:lnTo>
                <a:lnTo>
                  <a:pt x="127" y="226"/>
                </a:lnTo>
                <a:lnTo>
                  <a:pt x="136" y="216"/>
                </a:lnTo>
                <a:lnTo>
                  <a:pt x="137" y="213"/>
                </a:lnTo>
                <a:lnTo>
                  <a:pt x="138" y="211"/>
                </a:lnTo>
                <a:lnTo>
                  <a:pt x="145" y="207"/>
                </a:lnTo>
                <a:lnTo>
                  <a:pt x="149" y="202"/>
                </a:lnTo>
                <a:lnTo>
                  <a:pt x="152" y="201"/>
                </a:lnTo>
                <a:lnTo>
                  <a:pt x="154" y="198"/>
                </a:lnTo>
                <a:lnTo>
                  <a:pt x="154" y="194"/>
                </a:lnTo>
                <a:lnTo>
                  <a:pt x="158" y="187"/>
                </a:lnTo>
                <a:lnTo>
                  <a:pt x="160" y="186"/>
                </a:lnTo>
                <a:lnTo>
                  <a:pt x="164" y="180"/>
                </a:lnTo>
                <a:lnTo>
                  <a:pt x="162" y="176"/>
                </a:lnTo>
                <a:lnTo>
                  <a:pt x="163" y="174"/>
                </a:lnTo>
                <a:lnTo>
                  <a:pt x="162" y="170"/>
                </a:lnTo>
                <a:lnTo>
                  <a:pt x="163" y="168"/>
                </a:lnTo>
                <a:lnTo>
                  <a:pt x="162" y="167"/>
                </a:lnTo>
                <a:lnTo>
                  <a:pt x="160" y="167"/>
                </a:lnTo>
                <a:lnTo>
                  <a:pt x="158" y="164"/>
                </a:lnTo>
                <a:lnTo>
                  <a:pt x="155" y="160"/>
                </a:lnTo>
                <a:lnTo>
                  <a:pt x="155" y="153"/>
                </a:lnTo>
                <a:lnTo>
                  <a:pt x="157" y="151"/>
                </a:lnTo>
                <a:lnTo>
                  <a:pt x="158" y="148"/>
                </a:lnTo>
                <a:lnTo>
                  <a:pt x="157" y="146"/>
                </a:lnTo>
                <a:lnTo>
                  <a:pt x="159" y="145"/>
                </a:lnTo>
                <a:lnTo>
                  <a:pt x="165" y="140"/>
                </a:lnTo>
                <a:lnTo>
                  <a:pt x="166" y="137"/>
                </a:lnTo>
                <a:lnTo>
                  <a:pt x="168" y="138"/>
                </a:lnTo>
                <a:lnTo>
                  <a:pt x="168" y="136"/>
                </a:lnTo>
                <a:lnTo>
                  <a:pt x="170" y="133"/>
                </a:lnTo>
                <a:lnTo>
                  <a:pt x="170" y="132"/>
                </a:lnTo>
                <a:lnTo>
                  <a:pt x="171" y="130"/>
                </a:lnTo>
                <a:lnTo>
                  <a:pt x="171" y="128"/>
                </a:lnTo>
                <a:lnTo>
                  <a:pt x="171" y="127"/>
                </a:lnTo>
                <a:lnTo>
                  <a:pt x="171" y="122"/>
                </a:lnTo>
                <a:lnTo>
                  <a:pt x="174" y="120"/>
                </a:lnTo>
                <a:lnTo>
                  <a:pt x="177" y="121"/>
                </a:lnTo>
                <a:lnTo>
                  <a:pt x="178" y="120"/>
                </a:lnTo>
                <a:lnTo>
                  <a:pt x="178" y="118"/>
                </a:lnTo>
                <a:lnTo>
                  <a:pt x="180" y="117"/>
                </a:lnTo>
                <a:lnTo>
                  <a:pt x="180" y="114"/>
                </a:lnTo>
                <a:lnTo>
                  <a:pt x="183" y="108"/>
                </a:lnTo>
                <a:lnTo>
                  <a:pt x="185" y="108"/>
                </a:lnTo>
                <a:lnTo>
                  <a:pt x="185" y="111"/>
                </a:lnTo>
                <a:lnTo>
                  <a:pt x="183" y="114"/>
                </a:lnTo>
                <a:lnTo>
                  <a:pt x="183" y="116"/>
                </a:lnTo>
                <a:lnTo>
                  <a:pt x="184" y="118"/>
                </a:lnTo>
                <a:lnTo>
                  <a:pt x="186" y="118"/>
                </a:lnTo>
                <a:lnTo>
                  <a:pt x="188" y="118"/>
                </a:lnTo>
                <a:lnTo>
                  <a:pt x="192" y="119"/>
                </a:lnTo>
                <a:lnTo>
                  <a:pt x="191" y="121"/>
                </a:lnTo>
                <a:lnTo>
                  <a:pt x="192" y="126"/>
                </a:lnTo>
                <a:lnTo>
                  <a:pt x="192" y="133"/>
                </a:lnTo>
                <a:lnTo>
                  <a:pt x="192" y="134"/>
                </a:lnTo>
                <a:lnTo>
                  <a:pt x="203" y="142"/>
                </a:lnTo>
                <a:lnTo>
                  <a:pt x="204" y="148"/>
                </a:lnTo>
                <a:lnTo>
                  <a:pt x="205" y="158"/>
                </a:lnTo>
                <a:lnTo>
                  <a:pt x="209" y="162"/>
                </a:lnTo>
                <a:lnTo>
                  <a:pt x="208" y="164"/>
                </a:lnTo>
                <a:lnTo>
                  <a:pt x="205" y="165"/>
                </a:lnTo>
                <a:lnTo>
                  <a:pt x="205" y="170"/>
                </a:lnTo>
                <a:lnTo>
                  <a:pt x="207" y="173"/>
                </a:lnTo>
                <a:lnTo>
                  <a:pt x="207" y="175"/>
                </a:lnTo>
                <a:lnTo>
                  <a:pt x="211" y="176"/>
                </a:lnTo>
                <a:lnTo>
                  <a:pt x="212" y="179"/>
                </a:lnTo>
                <a:lnTo>
                  <a:pt x="214" y="180"/>
                </a:lnTo>
                <a:lnTo>
                  <a:pt x="214" y="185"/>
                </a:lnTo>
                <a:lnTo>
                  <a:pt x="214" y="188"/>
                </a:lnTo>
                <a:lnTo>
                  <a:pt x="217" y="196"/>
                </a:lnTo>
                <a:lnTo>
                  <a:pt x="220" y="200"/>
                </a:lnTo>
                <a:lnTo>
                  <a:pt x="220" y="203"/>
                </a:lnTo>
                <a:lnTo>
                  <a:pt x="223" y="209"/>
                </a:lnTo>
                <a:lnTo>
                  <a:pt x="229" y="210"/>
                </a:lnTo>
                <a:lnTo>
                  <a:pt x="234" y="210"/>
                </a:lnTo>
                <a:lnTo>
                  <a:pt x="236" y="211"/>
                </a:lnTo>
                <a:lnTo>
                  <a:pt x="241" y="211"/>
                </a:lnTo>
                <a:lnTo>
                  <a:pt x="243" y="210"/>
                </a:lnTo>
                <a:lnTo>
                  <a:pt x="244" y="209"/>
                </a:lnTo>
                <a:lnTo>
                  <a:pt x="247" y="204"/>
                </a:lnTo>
                <a:lnTo>
                  <a:pt x="249" y="201"/>
                </a:lnTo>
                <a:lnTo>
                  <a:pt x="250" y="196"/>
                </a:lnTo>
                <a:lnTo>
                  <a:pt x="251" y="186"/>
                </a:lnTo>
                <a:lnTo>
                  <a:pt x="249" y="173"/>
                </a:lnTo>
                <a:lnTo>
                  <a:pt x="251" y="167"/>
                </a:lnTo>
                <a:lnTo>
                  <a:pt x="253" y="165"/>
                </a:lnTo>
                <a:lnTo>
                  <a:pt x="253" y="156"/>
                </a:lnTo>
                <a:lnTo>
                  <a:pt x="252" y="150"/>
                </a:lnTo>
                <a:lnTo>
                  <a:pt x="253" y="142"/>
                </a:lnTo>
                <a:lnTo>
                  <a:pt x="252" y="133"/>
                </a:lnTo>
                <a:lnTo>
                  <a:pt x="252" y="121"/>
                </a:lnTo>
                <a:lnTo>
                  <a:pt x="252" y="120"/>
                </a:lnTo>
                <a:lnTo>
                  <a:pt x="247" y="114"/>
                </a:lnTo>
                <a:lnTo>
                  <a:pt x="248" y="106"/>
                </a:lnTo>
                <a:lnTo>
                  <a:pt x="245" y="105"/>
                </a:lnTo>
                <a:lnTo>
                  <a:pt x="241" y="103"/>
                </a:lnTo>
                <a:lnTo>
                  <a:pt x="257" y="95"/>
                </a:lnTo>
                <a:lnTo>
                  <a:pt x="260" y="90"/>
                </a:lnTo>
                <a:lnTo>
                  <a:pt x="259" y="84"/>
                </a:lnTo>
                <a:lnTo>
                  <a:pt x="259" y="83"/>
                </a:lnTo>
                <a:lnTo>
                  <a:pt x="259" y="81"/>
                </a:lnTo>
                <a:lnTo>
                  <a:pt x="257" y="77"/>
                </a:lnTo>
                <a:lnTo>
                  <a:pt x="255" y="74"/>
                </a:lnTo>
                <a:lnTo>
                  <a:pt x="253" y="66"/>
                </a:lnTo>
                <a:lnTo>
                  <a:pt x="251" y="63"/>
                </a:lnTo>
                <a:lnTo>
                  <a:pt x="248" y="62"/>
                </a:lnTo>
                <a:lnTo>
                  <a:pt x="236" y="62"/>
                </a:lnTo>
                <a:lnTo>
                  <a:pt x="232" y="61"/>
                </a:lnTo>
                <a:lnTo>
                  <a:pt x="221" y="60"/>
                </a:lnTo>
                <a:lnTo>
                  <a:pt x="220" y="59"/>
                </a:lnTo>
                <a:lnTo>
                  <a:pt x="218" y="63"/>
                </a:lnTo>
                <a:lnTo>
                  <a:pt x="212" y="66"/>
                </a:lnTo>
                <a:lnTo>
                  <a:pt x="205" y="66"/>
                </a:lnTo>
                <a:lnTo>
                  <a:pt x="205" y="63"/>
                </a:lnTo>
                <a:lnTo>
                  <a:pt x="208" y="48"/>
                </a:lnTo>
                <a:lnTo>
                  <a:pt x="204" y="36"/>
                </a:lnTo>
                <a:lnTo>
                  <a:pt x="201" y="34"/>
                </a:lnTo>
                <a:lnTo>
                  <a:pt x="195" y="34"/>
                </a:lnTo>
                <a:lnTo>
                  <a:pt x="192" y="35"/>
                </a:lnTo>
                <a:lnTo>
                  <a:pt x="187" y="36"/>
                </a:lnTo>
                <a:lnTo>
                  <a:pt x="181" y="38"/>
                </a:lnTo>
                <a:lnTo>
                  <a:pt x="175" y="41"/>
                </a:lnTo>
                <a:lnTo>
                  <a:pt x="169" y="56"/>
                </a:lnTo>
                <a:lnTo>
                  <a:pt x="165" y="57"/>
                </a:lnTo>
                <a:lnTo>
                  <a:pt x="161" y="57"/>
                </a:lnTo>
                <a:lnTo>
                  <a:pt x="157" y="57"/>
                </a:lnTo>
                <a:lnTo>
                  <a:pt x="146" y="56"/>
                </a:lnTo>
                <a:lnTo>
                  <a:pt x="146" y="50"/>
                </a:lnTo>
                <a:lnTo>
                  <a:pt x="143" y="47"/>
                </a:lnTo>
                <a:lnTo>
                  <a:pt x="143" y="43"/>
                </a:lnTo>
                <a:lnTo>
                  <a:pt x="140" y="42"/>
                </a:lnTo>
                <a:lnTo>
                  <a:pt x="140" y="36"/>
                </a:lnTo>
                <a:lnTo>
                  <a:pt x="137" y="31"/>
                </a:lnTo>
                <a:lnTo>
                  <a:pt x="132" y="9"/>
                </a:lnTo>
                <a:lnTo>
                  <a:pt x="130" y="6"/>
                </a:lnTo>
                <a:lnTo>
                  <a:pt x="122" y="10"/>
                </a:lnTo>
                <a:lnTo>
                  <a:pt x="117" y="10"/>
                </a:lnTo>
                <a:lnTo>
                  <a:pt x="107" y="8"/>
                </a:lnTo>
                <a:lnTo>
                  <a:pt x="100" y="3"/>
                </a:lnTo>
                <a:lnTo>
                  <a:pt x="93" y="3"/>
                </a:lnTo>
                <a:lnTo>
                  <a:pt x="90" y="0"/>
                </a:lnTo>
                <a:lnTo>
                  <a:pt x="85" y="31"/>
                </a:lnTo>
                <a:lnTo>
                  <a:pt x="83" y="30"/>
                </a:lnTo>
                <a:lnTo>
                  <a:pt x="81" y="25"/>
                </a:lnTo>
                <a:lnTo>
                  <a:pt x="79" y="25"/>
                </a:lnTo>
                <a:lnTo>
                  <a:pt x="82" y="35"/>
                </a:lnTo>
                <a:lnTo>
                  <a:pt x="85" y="37"/>
                </a:lnTo>
                <a:lnTo>
                  <a:pt x="84" y="42"/>
                </a:lnTo>
                <a:lnTo>
                  <a:pt x="81" y="49"/>
                </a:lnTo>
                <a:lnTo>
                  <a:pt x="81" y="53"/>
                </a:lnTo>
                <a:lnTo>
                  <a:pt x="78" y="52"/>
                </a:lnTo>
                <a:lnTo>
                  <a:pt x="76" y="51"/>
                </a:lnTo>
                <a:lnTo>
                  <a:pt x="70" y="61"/>
                </a:lnTo>
                <a:lnTo>
                  <a:pt x="67" y="62"/>
                </a:lnTo>
                <a:lnTo>
                  <a:pt x="64" y="61"/>
                </a:lnTo>
                <a:lnTo>
                  <a:pt x="62" y="59"/>
                </a:lnTo>
                <a:lnTo>
                  <a:pt x="58" y="61"/>
                </a:lnTo>
                <a:lnTo>
                  <a:pt x="57" y="65"/>
                </a:lnTo>
                <a:lnTo>
                  <a:pt x="60" y="63"/>
                </a:lnTo>
                <a:lnTo>
                  <a:pt x="60" y="73"/>
                </a:lnTo>
                <a:lnTo>
                  <a:pt x="62" y="72"/>
                </a:lnTo>
                <a:lnTo>
                  <a:pt x="63" y="75"/>
                </a:lnTo>
                <a:lnTo>
                  <a:pt x="64" y="76"/>
                </a:lnTo>
                <a:lnTo>
                  <a:pt x="65" y="80"/>
                </a:lnTo>
                <a:lnTo>
                  <a:pt x="64" y="81"/>
                </a:lnTo>
                <a:lnTo>
                  <a:pt x="62" y="85"/>
                </a:lnTo>
                <a:lnTo>
                  <a:pt x="60" y="86"/>
                </a:lnTo>
                <a:lnTo>
                  <a:pt x="58" y="87"/>
                </a:lnTo>
                <a:lnTo>
                  <a:pt x="57" y="99"/>
                </a:lnTo>
                <a:lnTo>
                  <a:pt x="58" y="101"/>
                </a:lnTo>
                <a:lnTo>
                  <a:pt x="58" y="103"/>
                </a:lnTo>
                <a:lnTo>
                  <a:pt x="51" y="108"/>
                </a:lnTo>
                <a:lnTo>
                  <a:pt x="50" y="107"/>
                </a:lnTo>
                <a:lnTo>
                  <a:pt x="47" y="108"/>
                </a:lnTo>
                <a:lnTo>
                  <a:pt x="45" y="107"/>
                </a:lnTo>
                <a:lnTo>
                  <a:pt x="42" y="108"/>
                </a:lnTo>
                <a:lnTo>
                  <a:pt x="42" y="114"/>
                </a:lnTo>
                <a:lnTo>
                  <a:pt x="45" y="117"/>
                </a:lnTo>
                <a:lnTo>
                  <a:pt x="47" y="117"/>
                </a:lnTo>
                <a:lnTo>
                  <a:pt x="47" y="125"/>
                </a:lnTo>
                <a:lnTo>
                  <a:pt x="44" y="127"/>
                </a:lnTo>
                <a:lnTo>
                  <a:pt x="47" y="130"/>
                </a:lnTo>
                <a:lnTo>
                  <a:pt x="50" y="134"/>
                </a:lnTo>
                <a:lnTo>
                  <a:pt x="49" y="136"/>
                </a:lnTo>
                <a:lnTo>
                  <a:pt x="49" y="139"/>
                </a:lnTo>
                <a:lnTo>
                  <a:pt x="52" y="141"/>
                </a:lnTo>
                <a:lnTo>
                  <a:pt x="54" y="150"/>
                </a:lnTo>
                <a:lnTo>
                  <a:pt x="49" y="152"/>
                </a:lnTo>
                <a:lnTo>
                  <a:pt x="47" y="154"/>
                </a:lnTo>
                <a:lnTo>
                  <a:pt x="42" y="152"/>
                </a:lnTo>
                <a:lnTo>
                  <a:pt x="39" y="155"/>
                </a:lnTo>
                <a:lnTo>
                  <a:pt x="39" y="158"/>
                </a:lnTo>
                <a:lnTo>
                  <a:pt x="36" y="161"/>
                </a:lnTo>
                <a:lnTo>
                  <a:pt x="33" y="162"/>
                </a:lnTo>
                <a:lnTo>
                  <a:pt x="33" y="177"/>
                </a:lnTo>
                <a:lnTo>
                  <a:pt x="28" y="181"/>
                </a:lnTo>
                <a:lnTo>
                  <a:pt x="27" y="183"/>
                </a:lnTo>
                <a:lnTo>
                  <a:pt x="29" y="187"/>
                </a:lnTo>
                <a:lnTo>
                  <a:pt x="27" y="189"/>
                </a:lnTo>
                <a:lnTo>
                  <a:pt x="26" y="190"/>
                </a:lnTo>
                <a:lnTo>
                  <a:pt x="22" y="193"/>
                </a:lnTo>
                <a:lnTo>
                  <a:pt x="18" y="204"/>
                </a:lnTo>
                <a:lnTo>
                  <a:pt x="5" y="214"/>
                </a:lnTo>
                <a:lnTo>
                  <a:pt x="5" y="219"/>
                </a:lnTo>
                <a:lnTo>
                  <a:pt x="3" y="221"/>
                </a:lnTo>
                <a:lnTo>
                  <a:pt x="2" y="223"/>
                </a:lnTo>
                <a:lnTo>
                  <a:pt x="1" y="225"/>
                </a:lnTo>
                <a:lnTo>
                  <a:pt x="0" y="231"/>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22" name="Freeform 32"/>
          <p:cNvSpPr>
            <a:spLocks/>
          </p:cNvSpPr>
          <p:nvPr/>
        </p:nvSpPr>
        <p:spPr bwMode="auto">
          <a:xfrm>
            <a:off x="5921375" y="4983163"/>
            <a:ext cx="481013" cy="463550"/>
          </a:xfrm>
          <a:custGeom>
            <a:avLst/>
            <a:gdLst/>
            <a:ahLst/>
            <a:cxnLst>
              <a:cxn ang="0">
                <a:pos x="13" y="136"/>
              </a:cxn>
              <a:cxn ang="0">
                <a:pos x="44" y="124"/>
              </a:cxn>
              <a:cxn ang="0">
                <a:pos x="59" y="100"/>
              </a:cxn>
              <a:cxn ang="0">
                <a:pos x="87" y="53"/>
              </a:cxn>
              <a:cxn ang="0">
                <a:pos x="108" y="49"/>
              </a:cxn>
              <a:cxn ang="0">
                <a:pos x="125" y="39"/>
              </a:cxn>
              <a:cxn ang="0">
                <a:pos x="135" y="18"/>
              </a:cxn>
              <a:cxn ang="0">
                <a:pos x="156" y="24"/>
              </a:cxn>
              <a:cxn ang="0">
                <a:pos x="173" y="29"/>
              </a:cxn>
              <a:cxn ang="0">
                <a:pos x="187" y="31"/>
              </a:cxn>
              <a:cxn ang="0">
                <a:pos x="203" y="31"/>
              </a:cxn>
              <a:cxn ang="0">
                <a:pos x="203" y="4"/>
              </a:cxn>
              <a:cxn ang="0">
                <a:pos x="223" y="5"/>
              </a:cxn>
              <a:cxn ang="0">
                <a:pos x="221" y="27"/>
              </a:cxn>
              <a:cxn ang="0">
                <a:pos x="251" y="37"/>
              </a:cxn>
              <a:cxn ang="0">
                <a:pos x="258" y="49"/>
              </a:cxn>
              <a:cxn ang="0">
                <a:pos x="270" y="55"/>
              </a:cxn>
              <a:cxn ang="0">
                <a:pos x="258" y="86"/>
              </a:cxn>
              <a:cxn ang="0">
                <a:pos x="249" y="99"/>
              </a:cxn>
              <a:cxn ang="0">
                <a:pos x="236" y="92"/>
              </a:cxn>
              <a:cxn ang="0">
                <a:pos x="222" y="111"/>
              </a:cxn>
              <a:cxn ang="0">
                <a:pos x="206" y="120"/>
              </a:cxn>
              <a:cxn ang="0">
                <a:pos x="226" y="117"/>
              </a:cxn>
              <a:cxn ang="0">
                <a:pos x="215" y="137"/>
              </a:cxn>
              <a:cxn ang="0">
                <a:pos x="221" y="177"/>
              </a:cxn>
              <a:cxn ang="0">
                <a:pos x="243" y="165"/>
              </a:cxn>
              <a:cxn ang="0">
                <a:pos x="282" y="129"/>
              </a:cxn>
              <a:cxn ang="0">
                <a:pos x="298" y="144"/>
              </a:cxn>
              <a:cxn ang="0">
                <a:pos x="275" y="174"/>
              </a:cxn>
              <a:cxn ang="0">
                <a:pos x="260" y="187"/>
              </a:cxn>
              <a:cxn ang="0">
                <a:pos x="249" y="191"/>
              </a:cxn>
              <a:cxn ang="0">
                <a:pos x="270" y="217"/>
              </a:cxn>
              <a:cxn ang="0">
                <a:pos x="264" y="235"/>
              </a:cxn>
              <a:cxn ang="0">
                <a:pos x="251" y="271"/>
              </a:cxn>
              <a:cxn ang="0">
                <a:pos x="233" y="287"/>
              </a:cxn>
              <a:cxn ang="0">
                <a:pos x="212" y="294"/>
              </a:cxn>
              <a:cxn ang="0">
                <a:pos x="191" y="292"/>
              </a:cxn>
              <a:cxn ang="0">
                <a:pos x="190" y="280"/>
              </a:cxn>
              <a:cxn ang="0">
                <a:pos x="184" y="263"/>
              </a:cxn>
              <a:cxn ang="0">
                <a:pos x="163" y="258"/>
              </a:cxn>
              <a:cxn ang="0">
                <a:pos x="143" y="263"/>
              </a:cxn>
              <a:cxn ang="0">
                <a:pos x="135" y="233"/>
              </a:cxn>
              <a:cxn ang="0">
                <a:pos x="118" y="233"/>
              </a:cxn>
              <a:cxn ang="0">
                <a:pos x="96" y="254"/>
              </a:cxn>
              <a:cxn ang="0">
                <a:pos x="77" y="247"/>
              </a:cxn>
              <a:cxn ang="0">
                <a:pos x="71" y="233"/>
              </a:cxn>
              <a:cxn ang="0">
                <a:pos x="53" y="207"/>
              </a:cxn>
              <a:cxn ang="0">
                <a:pos x="24" y="200"/>
              </a:cxn>
              <a:cxn ang="0">
                <a:pos x="16" y="191"/>
              </a:cxn>
            </a:cxnLst>
            <a:rect l="0" t="0" r="r" b="b"/>
            <a:pathLst>
              <a:path w="300" h="296">
                <a:moveTo>
                  <a:pt x="0" y="178"/>
                </a:moveTo>
                <a:lnTo>
                  <a:pt x="7" y="171"/>
                </a:lnTo>
                <a:lnTo>
                  <a:pt x="10" y="166"/>
                </a:lnTo>
                <a:lnTo>
                  <a:pt x="13" y="136"/>
                </a:lnTo>
                <a:lnTo>
                  <a:pt x="21" y="133"/>
                </a:lnTo>
                <a:lnTo>
                  <a:pt x="25" y="133"/>
                </a:lnTo>
                <a:lnTo>
                  <a:pt x="34" y="130"/>
                </a:lnTo>
                <a:lnTo>
                  <a:pt x="44" y="124"/>
                </a:lnTo>
                <a:lnTo>
                  <a:pt x="56" y="120"/>
                </a:lnTo>
                <a:lnTo>
                  <a:pt x="60" y="117"/>
                </a:lnTo>
                <a:lnTo>
                  <a:pt x="58" y="104"/>
                </a:lnTo>
                <a:lnTo>
                  <a:pt x="59" y="100"/>
                </a:lnTo>
                <a:lnTo>
                  <a:pt x="64" y="94"/>
                </a:lnTo>
                <a:lnTo>
                  <a:pt x="65" y="90"/>
                </a:lnTo>
                <a:lnTo>
                  <a:pt x="77" y="76"/>
                </a:lnTo>
                <a:lnTo>
                  <a:pt x="87" y="53"/>
                </a:lnTo>
                <a:lnTo>
                  <a:pt x="89" y="43"/>
                </a:lnTo>
                <a:lnTo>
                  <a:pt x="91" y="44"/>
                </a:lnTo>
                <a:lnTo>
                  <a:pt x="98" y="49"/>
                </a:lnTo>
                <a:lnTo>
                  <a:pt x="108" y="49"/>
                </a:lnTo>
                <a:lnTo>
                  <a:pt x="112" y="48"/>
                </a:lnTo>
                <a:lnTo>
                  <a:pt x="117" y="40"/>
                </a:lnTo>
                <a:lnTo>
                  <a:pt x="122" y="39"/>
                </a:lnTo>
                <a:lnTo>
                  <a:pt x="125" y="39"/>
                </a:lnTo>
                <a:lnTo>
                  <a:pt x="130" y="37"/>
                </a:lnTo>
                <a:lnTo>
                  <a:pt x="132" y="34"/>
                </a:lnTo>
                <a:lnTo>
                  <a:pt x="134" y="21"/>
                </a:lnTo>
                <a:lnTo>
                  <a:pt x="135" y="18"/>
                </a:lnTo>
                <a:lnTo>
                  <a:pt x="141" y="17"/>
                </a:lnTo>
                <a:lnTo>
                  <a:pt x="144" y="15"/>
                </a:lnTo>
                <a:lnTo>
                  <a:pt x="151" y="18"/>
                </a:lnTo>
                <a:lnTo>
                  <a:pt x="156" y="24"/>
                </a:lnTo>
                <a:lnTo>
                  <a:pt x="159" y="27"/>
                </a:lnTo>
                <a:lnTo>
                  <a:pt x="163" y="28"/>
                </a:lnTo>
                <a:lnTo>
                  <a:pt x="168" y="28"/>
                </a:lnTo>
                <a:lnTo>
                  <a:pt x="173" y="29"/>
                </a:lnTo>
                <a:lnTo>
                  <a:pt x="177" y="31"/>
                </a:lnTo>
                <a:lnTo>
                  <a:pt x="179" y="30"/>
                </a:lnTo>
                <a:lnTo>
                  <a:pt x="184" y="30"/>
                </a:lnTo>
                <a:lnTo>
                  <a:pt x="187" y="31"/>
                </a:lnTo>
                <a:lnTo>
                  <a:pt x="190" y="31"/>
                </a:lnTo>
                <a:lnTo>
                  <a:pt x="197" y="33"/>
                </a:lnTo>
                <a:lnTo>
                  <a:pt x="200" y="33"/>
                </a:lnTo>
                <a:lnTo>
                  <a:pt x="203" y="31"/>
                </a:lnTo>
                <a:lnTo>
                  <a:pt x="205" y="27"/>
                </a:lnTo>
                <a:lnTo>
                  <a:pt x="204" y="15"/>
                </a:lnTo>
                <a:lnTo>
                  <a:pt x="202" y="8"/>
                </a:lnTo>
                <a:lnTo>
                  <a:pt x="203" y="4"/>
                </a:lnTo>
                <a:lnTo>
                  <a:pt x="212" y="2"/>
                </a:lnTo>
                <a:lnTo>
                  <a:pt x="215" y="0"/>
                </a:lnTo>
                <a:lnTo>
                  <a:pt x="219" y="2"/>
                </a:lnTo>
                <a:lnTo>
                  <a:pt x="223" y="5"/>
                </a:lnTo>
                <a:lnTo>
                  <a:pt x="224" y="9"/>
                </a:lnTo>
                <a:lnTo>
                  <a:pt x="220" y="18"/>
                </a:lnTo>
                <a:lnTo>
                  <a:pt x="219" y="22"/>
                </a:lnTo>
                <a:lnTo>
                  <a:pt x="221" y="27"/>
                </a:lnTo>
                <a:lnTo>
                  <a:pt x="236" y="44"/>
                </a:lnTo>
                <a:lnTo>
                  <a:pt x="246" y="39"/>
                </a:lnTo>
                <a:lnTo>
                  <a:pt x="248" y="37"/>
                </a:lnTo>
                <a:lnTo>
                  <a:pt x="251" y="37"/>
                </a:lnTo>
                <a:lnTo>
                  <a:pt x="254" y="38"/>
                </a:lnTo>
                <a:lnTo>
                  <a:pt x="252" y="45"/>
                </a:lnTo>
                <a:lnTo>
                  <a:pt x="252" y="48"/>
                </a:lnTo>
                <a:lnTo>
                  <a:pt x="258" y="49"/>
                </a:lnTo>
                <a:lnTo>
                  <a:pt x="261" y="49"/>
                </a:lnTo>
                <a:lnTo>
                  <a:pt x="263" y="50"/>
                </a:lnTo>
                <a:lnTo>
                  <a:pt x="264" y="52"/>
                </a:lnTo>
                <a:lnTo>
                  <a:pt x="270" y="55"/>
                </a:lnTo>
                <a:lnTo>
                  <a:pt x="269" y="62"/>
                </a:lnTo>
                <a:lnTo>
                  <a:pt x="264" y="72"/>
                </a:lnTo>
                <a:lnTo>
                  <a:pt x="258" y="78"/>
                </a:lnTo>
                <a:lnTo>
                  <a:pt x="258" y="86"/>
                </a:lnTo>
                <a:lnTo>
                  <a:pt x="258" y="100"/>
                </a:lnTo>
                <a:lnTo>
                  <a:pt x="257" y="101"/>
                </a:lnTo>
                <a:lnTo>
                  <a:pt x="252" y="101"/>
                </a:lnTo>
                <a:lnTo>
                  <a:pt x="249" y="99"/>
                </a:lnTo>
                <a:lnTo>
                  <a:pt x="245" y="96"/>
                </a:lnTo>
                <a:lnTo>
                  <a:pt x="241" y="95"/>
                </a:lnTo>
                <a:lnTo>
                  <a:pt x="239" y="93"/>
                </a:lnTo>
                <a:lnTo>
                  <a:pt x="236" y="92"/>
                </a:lnTo>
                <a:lnTo>
                  <a:pt x="232" y="94"/>
                </a:lnTo>
                <a:lnTo>
                  <a:pt x="230" y="95"/>
                </a:lnTo>
                <a:lnTo>
                  <a:pt x="225" y="110"/>
                </a:lnTo>
                <a:lnTo>
                  <a:pt x="222" y="111"/>
                </a:lnTo>
                <a:lnTo>
                  <a:pt x="215" y="111"/>
                </a:lnTo>
                <a:lnTo>
                  <a:pt x="209" y="114"/>
                </a:lnTo>
                <a:lnTo>
                  <a:pt x="207" y="117"/>
                </a:lnTo>
                <a:lnTo>
                  <a:pt x="206" y="120"/>
                </a:lnTo>
                <a:lnTo>
                  <a:pt x="209" y="120"/>
                </a:lnTo>
                <a:lnTo>
                  <a:pt x="214" y="121"/>
                </a:lnTo>
                <a:lnTo>
                  <a:pt x="218" y="120"/>
                </a:lnTo>
                <a:lnTo>
                  <a:pt x="226" y="117"/>
                </a:lnTo>
                <a:lnTo>
                  <a:pt x="226" y="120"/>
                </a:lnTo>
                <a:lnTo>
                  <a:pt x="222" y="126"/>
                </a:lnTo>
                <a:lnTo>
                  <a:pt x="215" y="134"/>
                </a:lnTo>
                <a:lnTo>
                  <a:pt x="215" y="137"/>
                </a:lnTo>
                <a:lnTo>
                  <a:pt x="212" y="142"/>
                </a:lnTo>
                <a:lnTo>
                  <a:pt x="215" y="177"/>
                </a:lnTo>
                <a:lnTo>
                  <a:pt x="218" y="178"/>
                </a:lnTo>
                <a:lnTo>
                  <a:pt x="221" y="177"/>
                </a:lnTo>
                <a:lnTo>
                  <a:pt x="224" y="177"/>
                </a:lnTo>
                <a:lnTo>
                  <a:pt x="226" y="175"/>
                </a:lnTo>
                <a:lnTo>
                  <a:pt x="236" y="171"/>
                </a:lnTo>
                <a:lnTo>
                  <a:pt x="243" y="165"/>
                </a:lnTo>
                <a:lnTo>
                  <a:pt x="255" y="152"/>
                </a:lnTo>
                <a:lnTo>
                  <a:pt x="273" y="137"/>
                </a:lnTo>
                <a:lnTo>
                  <a:pt x="276" y="132"/>
                </a:lnTo>
                <a:lnTo>
                  <a:pt x="282" y="129"/>
                </a:lnTo>
                <a:lnTo>
                  <a:pt x="283" y="129"/>
                </a:lnTo>
                <a:lnTo>
                  <a:pt x="286" y="128"/>
                </a:lnTo>
                <a:lnTo>
                  <a:pt x="292" y="134"/>
                </a:lnTo>
                <a:lnTo>
                  <a:pt x="298" y="144"/>
                </a:lnTo>
                <a:lnTo>
                  <a:pt x="299" y="154"/>
                </a:lnTo>
                <a:lnTo>
                  <a:pt x="294" y="160"/>
                </a:lnTo>
                <a:lnTo>
                  <a:pt x="280" y="169"/>
                </a:lnTo>
                <a:lnTo>
                  <a:pt x="275" y="174"/>
                </a:lnTo>
                <a:lnTo>
                  <a:pt x="270" y="185"/>
                </a:lnTo>
                <a:lnTo>
                  <a:pt x="268" y="187"/>
                </a:lnTo>
                <a:lnTo>
                  <a:pt x="265" y="188"/>
                </a:lnTo>
                <a:lnTo>
                  <a:pt x="260" y="187"/>
                </a:lnTo>
                <a:lnTo>
                  <a:pt x="258" y="186"/>
                </a:lnTo>
                <a:lnTo>
                  <a:pt x="253" y="185"/>
                </a:lnTo>
                <a:lnTo>
                  <a:pt x="249" y="188"/>
                </a:lnTo>
                <a:lnTo>
                  <a:pt x="249" y="191"/>
                </a:lnTo>
                <a:lnTo>
                  <a:pt x="257" y="197"/>
                </a:lnTo>
                <a:lnTo>
                  <a:pt x="258" y="200"/>
                </a:lnTo>
                <a:lnTo>
                  <a:pt x="268" y="206"/>
                </a:lnTo>
                <a:lnTo>
                  <a:pt x="270" y="217"/>
                </a:lnTo>
                <a:lnTo>
                  <a:pt x="267" y="222"/>
                </a:lnTo>
                <a:lnTo>
                  <a:pt x="265" y="224"/>
                </a:lnTo>
                <a:lnTo>
                  <a:pt x="264" y="228"/>
                </a:lnTo>
                <a:lnTo>
                  <a:pt x="264" y="235"/>
                </a:lnTo>
                <a:lnTo>
                  <a:pt x="261" y="242"/>
                </a:lnTo>
                <a:lnTo>
                  <a:pt x="253" y="252"/>
                </a:lnTo>
                <a:lnTo>
                  <a:pt x="250" y="263"/>
                </a:lnTo>
                <a:lnTo>
                  <a:pt x="251" y="271"/>
                </a:lnTo>
                <a:lnTo>
                  <a:pt x="253" y="279"/>
                </a:lnTo>
                <a:lnTo>
                  <a:pt x="249" y="281"/>
                </a:lnTo>
                <a:lnTo>
                  <a:pt x="244" y="281"/>
                </a:lnTo>
                <a:lnTo>
                  <a:pt x="233" y="287"/>
                </a:lnTo>
                <a:lnTo>
                  <a:pt x="230" y="291"/>
                </a:lnTo>
                <a:lnTo>
                  <a:pt x="226" y="293"/>
                </a:lnTo>
                <a:lnTo>
                  <a:pt x="216" y="295"/>
                </a:lnTo>
                <a:lnTo>
                  <a:pt x="212" y="294"/>
                </a:lnTo>
                <a:lnTo>
                  <a:pt x="207" y="293"/>
                </a:lnTo>
                <a:lnTo>
                  <a:pt x="200" y="294"/>
                </a:lnTo>
                <a:lnTo>
                  <a:pt x="194" y="293"/>
                </a:lnTo>
                <a:lnTo>
                  <a:pt x="191" y="292"/>
                </a:lnTo>
                <a:lnTo>
                  <a:pt x="188" y="292"/>
                </a:lnTo>
                <a:lnTo>
                  <a:pt x="191" y="287"/>
                </a:lnTo>
                <a:lnTo>
                  <a:pt x="190" y="281"/>
                </a:lnTo>
                <a:lnTo>
                  <a:pt x="190" y="280"/>
                </a:lnTo>
                <a:lnTo>
                  <a:pt x="190" y="278"/>
                </a:lnTo>
                <a:lnTo>
                  <a:pt x="188" y="274"/>
                </a:lnTo>
                <a:lnTo>
                  <a:pt x="186" y="271"/>
                </a:lnTo>
                <a:lnTo>
                  <a:pt x="184" y="263"/>
                </a:lnTo>
                <a:lnTo>
                  <a:pt x="182" y="260"/>
                </a:lnTo>
                <a:lnTo>
                  <a:pt x="179" y="259"/>
                </a:lnTo>
                <a:lnTo>
                  <a:pt x="167" y="259"/>
                </a:lnTo>
                <a:lnTo>
                  <a:pt x="163" y="258"/>
                </a:lnTo>
                <a:lnTo>
                  <a:pt x="152" y="257"/>
                </a:lnTo>
                <a:lnTo>
                  <a:pt x="151" y="256"/>
                </a:lnTo>
                <a:lnTo>
                  <a:pt x="149" y="260"/>
                </a:lnTo>
                <a:lnTo>
                  <a:pt x="143" y="263"/>
                </a:lnTo>
                <a:lnTo>
                  <a:pt x="136" y="263"/>
                </a:lnTo>
                <a:lnTo>
                  <a:pt x="136" y="260"/>
                </a:lnTo>
                <a:lnTo>
                  <a:pt x="139" y="245"/>
                </a:lnTo>
                <a:lnTo>
                  <a:pt x="135" y="233"/>
                </a:lnTo>
                <a:lnTo>
                  <a:pt x="132" y="231"/>
                </a:lnTo>
                <a:lnTo>
                  <a:pt x="126" y="231"/>
                </a:lnTo>
                <a:lnTo>
                  <a:pt x="123" y="232"/>
                </a:lnTo>
                <a:lnTo>
                  <a:pt x="118" y="233"/>
                </a:lnTo>
                <a:lnTo>
                  <a:pt x="112" y="235"/>
                </a:lnTo>
                <a:lnTo>
                  <a:pt x="106" y="238"/>
                </a:lnTo>
                <a:lnTo>
                  <a:pt x="100" y="253"/>
                </a:lnTo>
                <a:lnTo>
                  <a:pt x="96" y="254"/>
                </a:lnTo>
                <a:lnTo>
                  <a:pt x="92" y="254"/>
                </a:lnTo>
                <a:lnTo>
                  <a:pt x="88" y="254"/>
                </a:lnTo>
                <a:lnTo>
                  <a:pt x="77" y="253"/>
                </a:lnTo>
                <a:lnTo>
                  <a:pt x="77" y="247"/>
                </a:lnTo>
                <a:lnTo>
                  <a:pt x="74" y="244"/>
                </a:lnTo>
                <a:lnTo>
                  <a:pt x="74" y="240"/>
                </a:lnTo>
                <a:lnTo>
                  <a:pt x="71" y="239"/>
                </a:lnTo>
                <a:lnTo>
                  <a:pt x="71" y="233"/>
                </a:lnTo>
                <a:lnTo>
                  <a:pt x="68" y="228"/>
                </a:lnTo>
                <a:lnTo>
                  <a:pt x="63" y="206"/>
                </a:lnTo>
                <a:lnTo>
                  <a:pt x="61" y="203"/>
                </a:lnTo>
                <a:lnTo>
                  <a:pt x="53" y="207"/>
                </a:lnTo>
                <a:lnTo>
                  <a:pt x="48" y="207"/>
                </a:lnTo>
                <a:lnTo>
                  <a:pt x="38" y="205"/>
                </a:lnTo>
                <a:lnTo>
                  <a:pt x="31" y="200"/>
                </a:lnTo>
                <a:lnTo>
                  <a:pt x="24" y="200"/>
                </a:lnTo>
                <a:lnTo>
                  <a:pt x="21" y="197"/>
                </a:lnTo>
                <a:lnTo>
                  <a:pt x="18" y="194"/>
                </a:lnTo>
                <a:lnTo>
                  <a:pt x="18" y="191"/>
                </a:lnTo>
                <a:lnTo>
                  <a:pt x="16" y="191"/>
                </a:lnTo>
                <a:lnTo>
                  <a:pt x="11" y="189"/>
                </a:lnTo>
                <a:lnTo>
                  <a:pt x="0" y="181"/>
                </a:lnTo>
                <a:lnTo>
                  <a:pt x="0" y="178"/>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23" name="Freeform 33"/>
          <p:cNvSpPr>
            <a:spLocks/>
          </p:cNvSpPr>
          <p:nvPr/>
        </p:nvSpPr>
        <p:spPr bwMode="auto">
          <a:xfrm>
            <a:off x="6000750" y="5561013"/>
            <a:ext cx="214313" cy="200025"/>
          </a:xfrm>
          <a:custGeom>
            <a:avLst/>
            <a:gdLst/>
            <a:ahLst/>
            <a:cxnLst>
              <a:cxn ang="0">
                <a:pos x="2" y="62"/>
              </a:cxn>
              <a:cxn ang="0">
                <a:pos x="8" y="56"/>
              </a:cxn>
              <a:cxn ang="0">
                <a:pos x="9" y="51"/>
              </a:cxn>
              <a:cxn ang="0">
                <a:pos x="19" y="38"/>
              </a:cxn>
              <a:cxn ang="0">
                <a:pos x="27" y="32"/>
              </a:cxn>
              <a:cxn ang="0">
                <a:pos x="34" y="26"/>
              </a:cxn>
              <a:cxn ang="0">
                <a:pos x="36" y="19"/>
              </a:cxn>
              <a:cxn ang="0">
                <a:pos x="42" y="11"/>
              </a:cxn>
              <a:cxn ang="0">
                <a:pos x="48" y="5"/>
              </a:cxn>
              <a:cxn ang="0">
                <a:pos x="63" y="8"/>
              </a:cxn>
              <a:cxn ang="0">
                <a:pos x="68" y="10"/>
              </a:cxn>
              <a:cxn ang="0">
                <a:pos x="76" y="11"/>
              </a:cxn>
              <a:cxn ang="0">
                <a:pos x="89" y="0"/>
              </a:cxn>
              <a:cxn ang="0">
                <a:pos x="94" y="4"/>
              </a:cxn>
              <a:cxn ang="0">
                <a:pos x="96" y="10"/>
              </a:cxn>
              <a:cxn ang="0">
                <a:pos x="99" y="21"/>
              </a:cxn>
              <a:cxn ang="0">
                <a:pos x="102" y="28"/>
              </a:cxn>
              <a:cxn ang="0">
                <a:pos x="111" y="35"/>
              </a:cxn>
              <a:cxn ang="0">
                <a:pos x="118" y="36"/>
              </a:cxn>
              <a:cxn ang="0">
                <a:pos x="125" y="35"/>
              </a:cxn>
              <a:cxn ang="0">
                <a:pos x="129" y="29"/>
              </a:cxn>
              <a:cxn ang="0">
                <a:pos x="132" y="34"/>
              </a:cxn>
              <a:cxn ang="0">
                <a:pos x="132" y="42"/>
              </a:cxn>
              <a:cxn ang="0">
                <a:pos x="126" y="47"/>
              </a:cxn>
              <a:cxn ang="0">
                <a:pos x="129" y="51"/>
              </a:cxn>
              <a:cxn ang="0">
                <a:pos x="120" y="64"/>
              </a:cxn>
              <a:cxn ang="0">
                <a:pos x="124" y="66"/>
              </a:cxn>
              <a:cxn ang="0">
                <a:pos x="128" y="72"/>
              </a:cxn>
              <a:cxn ang="0">
                <a:pos x="130" y="76"/>
              </a:cxn>
              <a:cxn ang="0">
                <a:pos x="126" y="79"/>
              </a:cxn>
              <a:cxn ang="0">
                <a:pos x="121" y="79"/>
              </a:cxn>
              <a:cxn ang="0">
                <a:pos x="121" y="82"/>
              </a:cxn>
              <a:cxn ang="0">
                <a:pos x="120" y="93"/>
              </a:cxn>
              <a:cxn ang="0">
                <a:pos x="119" y="107"/>
              </a:cxn>
              <a:cxn ang="0">
                <a:pos x="112" y="109"/>
              </a:cxn>
              <a:cxn ang="0">
                <a:pos x="104" y="102"/>
              </a:cxn>
              <a:cxn ang="0">
                <a:pos x="99" y="99"/>
              </a:cxn>
              <a:cxn ang="0">
                <a:pos x="91" y="108"/>
              </a:cxn>
              <a:cxn ang="0">
                <a:pos x="82" y="115"/>
              </a:cxn>
              <a:cxn ang="0">
                <a:pos x="78" y="117"/>
              </a:cxn>
              <a:cxn ang="0">
                <a:pos x="67" y="121"/>
              </a:cxn>
              <a:cxn ang="0">
                <a:pos x="62" y="125"/>
              </a:cxn>
              <a:cxn ang="0">
                <a:pos x="61" y="119"/>
              </a:cxn>
              <a:cxn ang="0">
                <a:pos x="56" y="113"/>
              </a:cxn>
              <a:cxn ang="0">
                <a:pos x="49" y="104"/>
              </a:cxn>
              <a:cxn ang="0">
                <a:pos x="43" y="94"/>
              </a:cxn>
              <a:cxn ang="0">
                <a:pos x="37" y="97"/>
              </a:cxn>
              <a:cxn ang="0">
                <a:pos x="23" y="104"/>
              </a:cxn>
              <a:cxn ang="0">
                <a:pos x="18" y="100"/>
              </a:cxn>
              <a:cxn ang="0">
                <a:pos x="12" y="76"/>
              </a:cxn>
              <a:cxn ang="0">
                <a:pos x="1" y="66"/>
              </a:cxn>
            </a:cxnLst>
            <a:rect l="0" t="0" r="r" b="b"/>
            <a:pathLst>
              <a:path w="133" h="126">
                <a:moveTo>
                  <a:pt x="0" y="64"/>
                </a:moveTo>
                <a:lnTo>
                  <a:pt x="2" y="62"/>
                </a:lnTo>
                <a:lnTo>
                  <a:pt x="4" y="60"/>
                </a:lnTo>
                <a:lnTo>
                  <a:pt x="8" y="56"/>
                </a:lnTo>
                <a:lnTo>
                  <a:pt x="9" y="53"/>
                </a:lnTo>
                <a:lnTo>
                  <a:pt x="9" y="51"/>
                </a:lnTo>
                <a:lnTo>
                  <a:pt x="18" y="41"/>
                </a:lnTo>
                <a:lnTo>
                  <a:pt x="19" y="38"/>
                </a:lnTo>
                <a:lnTo>
                  <a:pt x="20" y="36"/>
                </a:lnTo>
                <a:lnTo>
                  <a:pt x="27" y="32"/>
                </a:lnTo>
                <a:lnTo>
                  <a:pt x="31" y="27"/>
                </a:lnTo>
                <a:lnTo>
                  <a:pt x="34" y="26"/>
                </a:lnTo>
                <a:lnTo>
                  <a:pt x="36" y="23"/>
                </a:lnTo>
                <a:lnTo>
                  <a:pt x="36" y="19"/>
                </a:lnTo>
                <a:lnTo>
                  <a:pt x="40" y="12"/>
                </a:lnTo>
                <a:lnTo>
                  <a:pt x="42" y="11"/>
                </a:lnTo>
                <a:lnTo>
                  <a:pt x="46" y="5"/>
                </a:lnTo>
                <a:lnTo>
                  <a:pt x="48" y="5"/>
                </a:lnTo>
                <a:lnTo>
                  <a:pt x="53" y="7"/>
                </a:lnTo>
                <a:lnTo>
                  <a:pt x="63" y="8"/>
                </a:lnTo>
                <a:lnTo>
                  <a:pt x="65" y="9"/>
                </a:lnTo>
                <a:lnTo>
                  <a:pt x="68" y="10"/>
                </a:lnTo>
                <a:lnTo>
                  <a:pt x="72" y="12"/>
                </a:lnTo>
                <a:lnTo>
                  <a:pt x="76" y="11"/>
                </a:lnTo>
                <a:lnTo>
                  <a:pt x="83" y="3"/>
                </a:lnTo>
                <a:lnTo>
                  <a:pt x="89" y="0"/>
                </a:lnTo>
                <a:lnTo>
                  <a:pt x="93" y="1"/>
                </a:lnTo>
                <a:lnTo>
                  <a:pt x="94" y="4"/>
                </a:lnTo>
                <a:lnTo>
                  <a:pt x="96" y="5"/>
                </a:lnTo>
                <a:lnTo>
                  <a:pt x="96" y="10"/>
                </a:lnTo>
                <a:lnTo>
                  <a:pt x="96" y="13"/>
                </a:lnTo>
                <a:lnTo>
                  <a:pt x="99" y="21"/>
                </a:lnTo>
                <a:lnTo>
                  <a:pt x="102" y="25"/>
                </a:lnTo>
                <a:lnTo>
                  <a:pt x="102" y="28"/>
                </a:lnTo>
                <a:lnTo>
                  <a:pt x="105" y="34"/>
                </a:lnTo>
                <a:lnTo>
                  <a:pt x="111" y="35"/>
                </a:lnTo>
                <a:lnTo>
                  <a:pt x="116" y="35"/>
                </a:lnTo>
                <a:lnTo>
                  <a:pt x="118" y="36"/>
                </a:lnTo>
                <a:lnTo>
                  <a:pt x="123" y="36"/>
                </a:lnTo>
                <a:lnTo>
                  <a:pt x="125" y="35"/>
                </a:lnTo>
                <a:lnTo>
                  <a:pt x="126" y="34"/>
                </a:lnTo>
                <a:lnTo>
                  <a:pt x="129" y="29"/>
                </a:lnTo>
                <a:lnTo>
                  <a:pt x="131" y="26"/>
                </a:lnTo>
                <a:lnTo>
                  <a:pt x="132" y="34"/>
                </a:lnTo>
                <a:lnTo>
                  <a:pt x="132" y="40"/>
                </a:lnTo>
                <a:lnTo>
                  <a:pt x="132" y="42"/>
                </a:lnTo>
                <a:lnTo>
                  <a:pt x="131" y="43"/>
                </a:lnTo>
                <a:lnTo>
                  <a:pt x="126" y="47"/>
                </a:lnTo>
                <a:lnTo>
                  <a:pt x="127" y="48"/>
                </a:lnTo>
                <a:lnTo>
                  <a:pt x="129" y="51"/>
                </a:lnTo>
                <a:lnTo>
                  <a:pt x="121" y="57"/>
                </a:lnTo>
                <a:lnTo>
                  <a:pt x="120" y="64"/>
                </a:lnTo>
                <a:lnTo>
                  <a:pt x="123" y="66"/>
                </a:lnTo>
                <a:lnTo>
                  <a:pt x="124" y="66"/>
                </a:lnTo>
                <a:lnTo>
                  <a:pt x="126" y="68"/>
                </a:lnTo>
                <a:lnTo>
                  <a:pt x="128" y="72"/>
                </a:lnTo>
                <a:lnTo>
                  <a:pt x="130" y="74"/>
                </a:lnTo>
                <a:lnTo>
                  <a:pt x="130" y="76"/>
                </a:lnTo>
                <a:lnTo>
                  <a:pt x="129" y="79"/>
                </a:lnTo>
                <a:lnTo>
                  <a:pt x="126" y="79"/>
                </a:lnTo>
                <a:lnTo>
                  <a:pt x="124" y="80"/>
                </a:lnTo>
                <a:lnTo>
                  <a:pt x="121" y="79"/>
                </a:lnTo>
                <a:lnTo>
                  <a:pt x="120" y="81"/>
                </a:lnTo>
                <a:lnTo>
                  <a:pt x="121" y="82"/>
                </a:lnTo>
                <a:lnTo>
                  <a:pt x="120" y="88"/>
                </a:lnTo>
                <a:lnTo>
                  <a:pt x="120" y="93"/>
                </a:lnTo>
                <a:lnTo>
                  <a:pt x="120" y="96"/>
                </a:lnTo>
                <a:lnTo>
                  <a:pt x="119" y="107"/>
                </a:lnTo>
                <a:lnTo>
                  <a:pt x="114" y="111"/>
                </a:lnTo>
                <a:lnTo>
                  <a:pt x="112" y="109"/>
                </a:lnTo>
                <a:lnTo>
                  <a:pt x="108" y="103"/>
                </a:lnTo>
                <a:lnTo>
                  <a:pt x="104" y="102"/>
                </a:lnTo>
                <a:lnTo>
                  <a:pt x="102" y="100"/>
                </a:lnTo>
                <a:lnTo>
                  <a:pt x="99" y="99"/>
                </a:lnTo>
                <a:lnTo>
                  <a:pt x="97" y="103"/>
                </a:lnTo>
                <a:lnTo>
                  <a:pt x="91" y="108"/>
                </a:lnTo>
                <a:lnTo>
                  <a:pt x="83" y="109"/>
                </a:lnTo>
                <a:lnTo>
                  <a:pt x="82" y="115"/>
                </a:lnTo>
                <a:lnTo>
                  <a:pt x="80" y="116"/>
                </a:lnTo>
                <a:lnTo>
                  <a:pt x="78" y="117"/>
                </a:lnTo>
                <a:lnTo>
                  <a:pt x="74" y="117"/>
                </a:lnTo>
                <a:lnTo>
                  <a:pt x="67" y="121"/>
                </a:lnTo>
                <a:lnTo>
                  <a:pt x="66" y="123"/>
                </a:lnTo>
                <a:lnTo>
                  <a:pt x="62" y="125"/>
                </a:lnTo>
                <a:lnTo>
                  <a:pt x="61" y="121"/>
                </a:lnTo>
                <a:lnTo>
                  <a:pt x="61" y="119"/>
                </a:lnTo>
                <a:lnTo>
                  <a:pt x="58" y="114"/>
                </a:lnTo>
                <a:lnTo>
                  <a:pt x="56" y="113"/>
                </a:lnTo>
                <a:lnTo>
                  <a:pt x="51" y="106"/>
                </a:lnTo>
                <a:lnTo>
                  <a:pt x="49" y="104"/>
                </a:lnTo>
                <a:lnTo>
                  <a:pt x="46" y="97"/>
                </a:lnTo>
                <a:lnTo>
                  <a:pt x="43" y="94"/>
                </a:lnTo>
                <a:lnTo>
                  <a:pt x="41" y="94"/>
                </a:lnTo>
                <a:lnTo>
                  <a:pt x="37" y="97"/>
                </a:lnTo>
                <a:lnTo>
                  <a:pt x="34" y="102"/>
                </a:lnTo>
                <a:lnTo>
                  <a:pt x="23" y="104"/>
                </a:lnTo>
                <a:lnTo>
                  <a:pt x="20" y="104"/>
                </a:lnTo>
                <a:lnTo>
                  <a:pt x="18" y="100"/>
                </a:lnTo>
                <a:lnTo>
                  <a:pt x="14" y="89"/>
                </a:lnTo>
                <a:lnTo>
                  <a:pt x="12" y="76"/>
                </a:lnTo>
                <a:lnTo>
                  <a:pt x="3" y="76"/>
                </a:lnTo>
                <a:lnTo>
                  <a:pt x="1" y="66"/>
                </a:lnTo>
                <a:lnTo>
                  <a:pt x="0" y="64"/>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124" name="Freeform 34"/>
          <p:cNvSpPr>
            <a:spLocks/>
          </p:cNvSpPr>
          <p:nvPr/>
        </p:nvSpPr>
        <p:spPr bwMode="auto">
          <a:xfrm>
            <a:off x="6064250" y="5461000"/>
            <a:ext cx="88900" cy="127000"/>
          </a:xfrm>
          <a:custGeom>
            <a:avLst/>
            <a:gdLst/>
            <a:ahLst/>
            <a:cxnLst>
              <a:cxn ang="0">
                <a:pos x="0" y="45"/>
              </a:cxn>
              <a:cxn ang="0">
                <a:pos x="2" y="43"/>
              </a:cxn>
              <a:cxn ang="0">
                <a:pos x="3" y="40"/>
              </a:cxn>
              <a:cxn ang="0">
                <a:pos x="2" y="38"/>
              </a:cxn>
              <a:cxn ang="0">
                <a:pos x="4" y="37"/>
              </a:cxn>
              <a:cxn ang="0">
                <a:pos x="10" y="32"/>
              </a:cxn>
              <a:cxn ang="0">
                <a:pos x="11" y="29"/>
              </a:cxn>
              <a:cxn ang="0">
                <a:pos x="13" y="30"/>
              </a:cxn>
              <a:cxn ang="0">
                <a:pos x="13" y="28"/>
              </a:cxn>
              <a:cxn ang="0">
                <a:pos x="15" y="25"/>
              </a:cxn>
              <a:cxn ang="0">
                <a:pos x="15" y="24"/>
              </a:cxn>
              <a:cxn ang="0">
                <a:pos x="16" y="22"/>
              </a:cxn>
              <a:cxn ang="0">
                <a:pos x="16" y="20"/>
              </a:cxn>
              <a:cxn ang="0">
                <a:pos x="16" y="19"/>
              </a:cxn>
              <a:cxn ang="0">
                <a:pos x="16" y="14"/>
              </a:cxn>
              <a:cxn ang="0">
                <a:pos x="19" y="12"/>
              </a:cxn>
              <a:cxn ang="0">
                <a:pos x="22" y="13"/>
              </a:cxn>
              <a:cxn ang="0">
                <a:pos x="23" y="12"/>
              </a:cxn>
              <a:cxn ang="0">
                <a:pos x="23" y="10"/>
              </a:cxn>
              <a:cxn ang="0">
                <a:pos x="25" y="9"/>
              </a:cxn>
              <a:cxn ang="0">
                <a:pos x="25" y="6"/>
              </a:cxn>
              <a:cxn ang="0">
                <a:pos x="28" y="0"/>
              </a:cxn>
              <a:cxn ang="0">
                <a:pos x="30" y="0"/>
              </a:cxn>
              <a:cxn ang="0">
                <a:pos x="30" y="3"/>
              </a:cxn>
              <a:cxn ang="0">
                <a:pos x="28" y="6"/>
              </a:cxn>
              <a:cxn ang="0">
                <a:pos x="28" y="8"/>
              </a:cxn>
              <a:cxn ang="0">
                <a:pos x="29" y="10"/>
              </a:cxn>
              <a:cxn ang="0">
                <a:pos x="31" y="10"/>
              </a:cxn>
              <a:cxn ang="0">
                <a:pos x="33" y="10"/>
              </a:cxn>
              <a:cxn ang="0">
                <a:pos x="37" y="11"/>
              </a:cxn>
              <a:cxn ang="0">
                <a:pos x="36" y="13"/>
              </a:cxn>
              <a:cxn ang="0">
                <a:pos x="37" y="18"/>
              </a:cxn>
              <a:cxn ang="0">
                <a:pos x="37" y="25"/>
              </a:cxn>
              <a:cxn ang="0">
                <a:pos x="37" y="26"/>
              </a:cxn>
              <a:cxn ang="0">
                <a:pos x="48" y="34"/>
              </a:cxn>
              <a:cxn ang="0">
                <a:pos x="49" y="40"/>
              </a:cxn>
              <a:cxn ang="0">
                <a:pos x="50" y="50"/>
              </a:cxn>
              <a:cxn ang="0">
                <a:pos x="54" y="54"/>
              </a:cxn>
              <a:cxn ang="0">
                <a:pos x="53" y="56"/>
              </a:cxn>
              <a:cxn ang="0">
                <a:pos x="50" y="57"/>
              </a:cxn>
              <a:cxn ang="0">
                <a:pos x="50" y="62"/>
              </a:cxn>
              <a:cxn ang="0">
                <a:pos x="52" y="65"/>
              </a:cxn>
              <a:cxn ang="0">
                <a:pos x="52" y="67"/>
              </a:cxn>
              <a:cxn ang="0">
                <a:pos x="46" y="70"/>
              </a:cxn>
              <a:cxn ang="0">
                <a:pos x="39" y="78"/>
              </a:cxn>
              <a:cxn ang="0">
                <a:pos x="35" y="79"/>
              </a:cxn>
              <a:cxn ang="0">
                <a:pos x="31" y="77"/>
              </a:cxn>
              <a:cxn ang="0">
                <a:pos x="28" y="76"/>
              </a:cxn>
              <a:cxn ang="0">
                <a:pos x="26" y="75"/>
              </a:cxn>
              <a:cxn ang="0">
                <a:pos x="16" y="74"/>
              </a:cxn>
              <a:cxn ang="0">
                <a:pos x="11" y="72"/>
              </a:cxn>
              <a:cxn ang="0">
                <a:pos x="9" y="72"/>
              </a:cxn>
              <a:cxn ang="0">
                <a:pos x="7" y="68"/>
              </a:cxn>
              <a:cxn ang="0">
                <a:pos x="8" y="66"/>
              </a:cxn>
              <a:cxn ang="0">
                <a:pos x="7" y="62"/>
              </a:cxn>
              <a:cxn ang="0">
                <a:pos x="8" y="60"/>
              </a:cxn>
              <a:cxn ang="0">
                <a:pos x="7" y="59"/>
              </a:cxn>
              <a:cxn ang="0">
                <a:pos x="5" y="59"/>
              </a:cxn>
              <a:cxn ang="0">
                <a:pos x="3" y="56"/>
              </a:cxn>
              <a:cxn ang="0">
                <a:pos x="0" y="52"/>
              </a:cxn>
              <a:cxn ang="0">
                <a:pos x="0" y="45"/>
              </a:cxn>
            </a:cxnLst>
            <a:rect l="0" t="0" r="r" b="b"/>
            <a:pathLst>
              <a:path w="55" h="80">
                <a:moveTo>
                  <a:pt x="0" y="45"/>
                </a:moveTo>
                <a:lnTo>
                  <a:pt x="2" y="43"/>
                </a:lnTo>
                <a:lnTo>
                  <a:pt x="3" y="40"/>
                </a:lnTo>
                <a:lnTo>
                  <a:pt x="2" y="38"/>
                </a:lnTo>
                <a:lnTo>
                  <a:pt x="4" y="37"/>
                </a:lnTo>
                <a:lnTo>
                  <a:pt x="10" y="32"/>
                </a:lnTo>
                <a:lnTo>
                  <a:pt x="11" y="29"/>
                </a:lnTo>
                <a:lnTo>
                  <a:pt x="13" y="30"/>
                </a:lnTo>
                <a:lnTo>
                  <a:pt x="13" y="28"/>
                </a:lnTo>
                <a:lnTo>
                  <a:pt x="15" y="25"/>
                </a:lnTo>
                <a:lnTo>
                  <a:pt x="15" y="24"/>
                </a:lnTo>
                <a:lnTo>
                  <a:pt x="16" y="22"/>
                </a:lnTo>
                <a:lnTo>
                  <a:pt x="16" y="20"/>
                </a:lnTo>
                <a:lnTo>
                  <a:pt x="16" y="19"/>
                </a:lnTo>
                <a:lnTo>
                  <a:pt x="16" y="14"/>
                </a:lnTo>
                <a:lnTo>
                  <a:pt x="19" y="12"/>
                </a:lnTo>
                <a:lnTo>
                  <a:pt x="22" y="13"/>
                </a:lnTo>
                <a:lnTo>
                  <a:pt x="23" y="12"/>
                </a:lnTo>
                <a:lnTo>
                  <a:pt x="23" y="10"/>
                </a:lnTo>
                <a:lnTo>
                  <a:pt x="25" y="9"/>
                </a:lnTo>
                <a:lnTo>
                  <a:pt x="25" y="6"/>
                </a:lnTo>
                <a:lnTo>
                  <a:pt x="28" y="0"/>
                </a:lnTo>
                <a:lnTo>
                  <a:pt x="30" y="0"/>
                </a:lnTo>
                <a:lnTo>
                  <a:pt x="30" y="3"/>
                </a:lnTo>
                <a:lnTo>
                  <a:pt x="28" y="6"/>
                </a:lnTo>
                <a:lnTo>
                  <a:pt x="28" y="8"/>
                </a:lnTo>
                <a:lnTo>
                  <a:pt x="29" y="10"/>
                </a:lnTo>
                <a:lnTo>
                  <a:pt x="31" y="10"/>
                </a:lnTo>
                <a:lnTo>
                  <a:pt x="33" y="10"/>
                </a:lnTo>
                <a:lnTo>
                  <a:pt x="37" y="11"/>
                </a:lnTo>
                <a:lnTo>
                  <a:pt x="36" y="13"/>
                </a:lnTo>
                <a:lnTo>
                  <a:pt x="37" y="18"/>
                </a:lnTo>
                <a:lnTo>
                  <a:pt x="37" y="25"/>
                </a:lnTo>
                <a:lnTo>
                  <a:pt x="37" y="26"/>
                </a:lnTo>
                <a:lnTo>
                  <a:pt x="48" y="34"/>
                </a:lnTo>
                <a:lnTo>
                  <a:pt x="49" y="40"/>
                </a:lnTo>
                <a:lnTo>
                  <a:pt x="50" y="50"/>
                </a:lnTo>
                <a:lnTo>
                  <a:pt x="54" y="54"/>
                </a:lnTo>
                <a:lnTo>
                  <a:pt x="53" y="56"/>
                </a:lnTo>
                <a:lnTo>
                  <a:pt x="50" y="57"/>
                </a:lnTo>
                <a:lnTo>
                  <a:pt x="50" y="62"/>
                </a:lnTo>
                <a:lnTo>
                  <a:pt x="52" y="65"/>
                </a:lnTo>
                <a:lnTo>
                  <a:pt x="52" y="67"/>
                </a:lnTo>
                <a:lnTo>
                  <a:pt x="46" y="70"/>
                </a:lnTo>
                <a:lnTo>
                  <a:pt x="39" y="78"/>
                </a:lnTo>
                <a:lnTo>
                  <a:pt x="35" y="79"/>
                </a:lnTo>
                <a:lnTo>
                  <a:pt x="31" y="77"/>
                </a:lnTo>
                <a:lnTo>
                  <a:pt x="28" y="76"/>
                </a:lnTo>
                <a:lnTo>
                  <a:pt x="26" y="75"/>
                </a:lnTo>
                <a:lnTo>
                  <a:pt x="16" y="74"/>
                </a:lnTo>
                <a:lnTo>
                  <a:pt x="11" y="72"/>
                </a:lnTo>
                <a:lnTo>
                  <a:pt x="9" y="72"/>
                </a:lnTo>
                <a:lnTo>
                  <a:pt x="7" y="68"/>
                </a:lnTo>
                <a:lnTo>
                  <a:pt x="8" y="66"/>
                </a:lnTo>
                <a:lnTo>
                  <a:pt x="7" y="62"/>
                </a:lnTo>
                <a:lnTo>
                  <a:pt x="8" y="60"/>
                </a:lnTo>
                <a:lnTo>
                  <a:pt x="7" y="59"/>
                </a:lnTo>
                <a:lnTo>
                  <a:pt x="5" y="59"/>
                </a:lnTo>
                <a:lnTo>
                  <a:pt x="3" y="56"/>
                </a:lnTo>
                <a:lnTo>
                  <a:pt x="0" y="52"/>
                </a:lnTo>
                <a:lnTo>
                  <a:pt x="0" y="45"/>
                </a:lnTo>
              </a:path>
            </a:pathLst>
          </a:custGeom>
          <a:solidFill>
            <a:srgbClr val="003366"/>
          </a:solidFill>
          <a:ln w="12700" cap="rnd" cmpd="sng">
            <a:solidFill>
              <a:schemeClr val="bg1"/>
            </a:solidFill>
            <a:prstDash val="solid"/>
            <a:round/>
            <a:headEnd type="none" w="sm" len="sm"/>
            <a:tailEnd type="none" w="sm" len="sm"/>
          </a:ln>
          <a:effectLst/>
        </p:spPr>
        <p:txBody>
          <a:bodyPr/>
          <a:lstStyle/>
          <a:p>
            <a:pPr fontAlgn="auto">
              <a:spcBef>
                <a:spcPts val="0"/>
              </a:spcBef>
              <a:spcAft>
                <a:spcPts val="0"/>
              </a:spcAft>
              <a:defRPr/>
            </a:pPr>
            <a:endParaRPr lang="es-MX">
              <a:solidFill>
                <a:schemeClr val="bg1">
                  <a:lumMod val="50000"/>
                </a:schemeClr>
              </a:solidFill>
              <a:latin typeface="+mn-lt"/>
            </a:endParaRPr>
          </a:p>
        </p:txBody>
      </p:sp>
      <p:sp>
        <p:nvSpPr>
          <p:cNvPr id="36903" name="89 Elipse"/>
          <p:cNvSpPr>
            <a:spLocks noChangeArrowheads="1"/>
          </p:cNvSpPr>
          <p:nvPr/>
        </p:nvSpPr>
        <p:spPr bwMode="auto">
          <a:xfrm flipH="1">
            <a:off x="2339975" y="2063750"/>
            <a:ext cx="92075" cy="106363"/>
          </a:xfrm>
          <a:prstGeom prst="ellipse">
            <a:avLst/>
          </a:prstGeom>
          <a:solidFill>
            <a:srgbClr val="FF0000"/>
          </a:solidFill>
          <a:ln w="9525">
            <a:noFill/>
            <a:round/>
            <a:headEnd/>
            <a:tailEnd/>
          </a:ln>
        </p:spPr>
        <p:txBody>
          <a:bodyPr wrap="none" anchor="ctr"/>
          <a:lstStyle/>
          <a:p>
            <a:pPr algn="ctr"/>
            <a:endParaRPr lang="en-US"/>
          </a:p>
        </p:txBody>
      </p:sp>
      <p:sp>
        <p:nvSpPr>
          <p:cNvPr id="36904" name="90 Elipse"/>
          <p:cNvSpPr>
            <a:spLocks noChangeArrowheads="1"/>
          </p:cNvSpPr>
          <p:nvPr/>
        </p:nvSpPr>
        <p:spPr bwMode="auto">
          <a:xfrm flipH="1">
            <a:off x="4411663" y="3068638"/>
            <a:ext cx="92075" cy="106362"/>
          </a:xfrm>
          <a:prstGeom prst="ellipse">
            <a:avLst/>
          </a:prstGeom>
          <a:solidFill>
            <a:srgbClr val="FF0000"/>
          </a:solidFill>
          <a:ln w="9525">
            <a:noFill/>
            <a:round/>
            <a:headEnd/>
            <a:tailEnd/>
          </a:ln>
        </p:spPr>
        <p:txBody>
          <a:bodyPr wrap="none" anchor="ctr"/>
          <a:lstStyle/>
          <a:p>
            <a:pPr algn="ctr"/>
            <a:endParaRPr lang="en-US"/>
          </a:p>
        </p:txBody>
      </p:sp>
      <p:sp>
        <p:nvSpPr>
          <p:cNvPr id="36905" name="91 Elipse"/>
          <p:cNvSpPr>
            <a:spLocks noChangeArrowheads="1"/>
          </p:cNvSpPr>
          <p:nvPr/>
        </p:nvSpPr>
        <p:spPr bwMode="auto">
          <a:xfrm flipH="1">
            <a:off x="8467725" y="5062538"/>
            <a:ext cx="93663" cy="106362"/>
          </a:xfrm>
          <a:prstGeom prst="ellipse">
            <a:avLst/>
          </a:prstGeom>
          <a:solidFill>
            <a:srgbClr val="FF0000"/>
          </a:solidFill>
          <a:ln w="9525">
            <a:noFill/>
            <a:round/>
            <a:headEnd/>
            <a:tailEnd/>
          </a:ln>
        </p:spPr>
        <p:txBody>
          <a:bodyPr wrap="none" anchor="ctr"/>
          <a:lstStyle/>
          <a:p>
            <a:pPr algn="ctr"/>
            <a:endParaRPr lang="en-US"/>
          </a:p>
        </p:txBody>
      </p:sp>
      <p:sp>
        <p:nvSpPr>
          <p:cNvPr id="36906" name="124 Elipse"/>
          <p:cNvSpPr>
            <a:spLocks noChangeArrowheads="1"/>
          </p:cNvSpPr>
          <p:nvPr/>
        </p:nvSpPr>
        <p:spPr bwMode="auto">
          <a:xfrm flipH="1">
            <a:off x="5343525" y="3673475"/>
            <a:ext cx="92075" cy="106363"/>
          </a:xfrm>
          <a:prstGeom prst="ellipse">
            <a:avLst/>
          </a:prstGeom>
          <a:solidFill>
            <a:srgbClr val="FF0000"/>
          </a:solidFill>
          <a:ln w="9525">
            <a:noFill/>
            <a:round/>
            <a:headEnd/>
            <a:tailEnd/>
          </a:ln>
        </p:spPr>
        <p:txBody>
          <a:bodyPr wrap="none" anchor="ctr"/>
          <a:lstStyle/>
          <a:p>
            <a:pPr algn="ctr"/>
            <a:endParaRPr lang="en-US"/>
          </a:p>
        </p:txBody>
      </p:sp>
      <p:sp>
        <p:nvSpPr>
          <p:cNvPr id="36907" name="125 Elipse"/>
          <p:cNvSpPr>
            <a:spLocks noChangeArrowheads="1"/>
          </p:cNvSpPr>
          <p:nvPr/>
        </p:nvSpPr>
        <p:spPr bwMode="auto">
          <a:xfrm flipH="1">
            <a:off x="6178550" y="4276725"/>
            <a:ext cx="92075" cy="107950"/>
          </a:xfrm>
          <a:prstGeom prst="ellipse">
            <a:avLst/>
          </a:prstGeom>
          <a:solidFill>
            <a:srgbClr val="FF0000"/>
          </a:solidFill>
          <a:ln w="9525">
            <a:noFill/>
            <a:round/>
            <a:headEnd/>
            <a:tailEnd/>
          </a:ln>
        </p:spPr>
        <p:txBody>
          <a:bodyPr wrap="none" anchor="ctr"/>
          <a:lstStyle/>
          <a:p>
            <a:pPr algn="ctr"/>
            <a:endParaRPr lang="en-US"/>
          </a:p>
        </p:txBody>
      </p:sp>
      <p:sp>
        <p:nvSpPr>
          <p:cNvPr id="36908" name="126 Elipse"/>
          <p:cNvSpPr>
            <a:spLocks noChangeArrowheads="1"/>
          </p:cNvSpPr>
          <p:nvPr/>
        </p:nvSpPr>
        <p:spPr bwMode="auto">
          <a:xfrm flipH="1">
            <a:off x="6359525" y="5610225"/>
            <a:ext cx="92075" cy="106363"/>
          </a:xfrm>
          <a:prstGeom prst="ellipse">
            <a:avLst/>
          </a:prstGeom>
          <a:solidFill>
            <a:srgbClr val="FF0000"/>
          </a:solidFill>
          <a:ln w="9525">
            <a:noFill/>
            <a:round/>
            <a:headEnd/>
            <a:tailEnd/>
          </a:ln>
        </p:spPr>
        <p:txBody>
          <a:bodyPr wrap="none" anchor="ctr"/>
          <a:lstStyle/>
          <a:p>
            <a:pPr algn="ctr"/>
            <a:endParaRPr lang="en-US"/>
          </a:p>
        </p:txBody>
      </p:sp>
      <p:sp>
        <p:nvSpPr>
          <p:cNvPr id="36909" name="127 Elipse"/>
          <p:cNvSpPr>
            <a:spLocks noChangeArrowheads="1"/>
          </p:cNvSpPr>
          <p:nvPr/>
        </p:nvSpPr>
        <p:spPr bwMode="auto">
          <a:xfrm flipH="1">
            <a:off x="5916613" y="5502275"/>
            <a:ext cx="92075" cy="107950"/>
          </a:xfrm>
          <a:prstGeom prst="ellipse">
            <a:avLst/>
          </a:prstGeom>
          <a:solidFill>
            <a:srgbClr val="FF0000"/>
          </a:solidFill>
          <a:ln w="9525">
            <a:noFill/>
            <a:round/>
            <a:headEnd/>
            <a:tailEnd/>
          </a:ln>
        </p:spPr>
        <p:txBody>
          <a:bodyPr wrap="none" anchor="ctr"/>
          <a:lstStyle/>
          <a:p>
            <a:pPr algn="ctr"/>
            <a:endParaRPr lang="en-US"/>
          </a:p>
        </p:txBody>
      </p:sp>
      <p:sp>
        <p:nvSpPr>
          <p:cNvPr id="36910" name="128 Elipse"/>
          <p:cNvSpPr>
            <a:spLocks noChangeArrowheads="1"/>
          </p:cNvSpPr>
          <p:nvPr/>
        </p:nvSpPr>
        <p:spPr bwMode="auto">
          <a:xfrm flipH="1">
            <a:off x="5856288" y="5133975"/>
            <a:ext cx="92075" cy="106363"/>
          </a:xfrm>
          <a:prstGeom prst="ellipse">
            <a:avLst/>
          </a:prstGeom>
          <a:solidFill>
            <a:srgbClr val="FF0000"/>
          </a:solidFill>
          <a:ln w="9525">
            <a:noFill/>
            <a:round/>
            <a:headEnd/>
            <a:tailEnd/>
          </a:ln>
        </p:spPr>
        <p:txBody>
          <a:bodyPr wrap="none" anchor="ctr"/>
          <a:lstStyle/>
          <a:p>
            <a:pPr algn="ctr"/>
            <a:endParaRPr lang="en-US"/>
          </a:p>
        </p:txBody>
      </p:sp>
      <p:sp>
        <p:nvSpPr>
          <p:cNvPr id="36911" name="129 Elipse"/>
          <p:cNvSpPr>
            <a:spLocks noChangeArrowheads="1"/>
          </p:cNvSpPr>
          <p:nvPr/>
        </p:nvSpPr>
        <p:spPr bwMode="auto">
          <a:xfrm flipH="1">
            <a:off x="5635625" y="5094288"/>
            <a:ext cx="92075" cy="107950"/>
          </a:xfrm>
          <a:prstGeom prst="ellipse">
            <a:avLst/>
          </a:prstGeom>
          <a:solidFill>
            <a:srgbClr val="FF0000"/>
          </a:solidFill>
          <a:ln w="9525">
            <a:noFill/>
            <a:round/>
            <a:headEnd/>
            <a:tailEnd/>
          </a:ln>
        </p:spPr>
        <p:txBody>
          <a:bodyPr wrap="none" anchor="ctr"/>
          <a:lstStyle/>
          <a:p>
            <a:pPr algn="ctr"/>
            <a:endParaRPr lang="en-US"/>
          </a:p>
        </p:txBody>
      </p:sp>
      <p:sp>
        <p:nvSpPr>
          <p:cNvPr id="36912" name="130 Elipse"/>
          <p:cNvSpPr>
            <a:spLocks noChangeArrowheads="1"/>
          </p:cNvSpPr>
          <p:nvPr/>
        </p:nvSpPr>
        <p:spPr bwMode="auto">
          <a:xfrm flipH="1">
            <a:off x="6689725" y="5492750"/>
            <a:ext cx="92075" cy="107950"/>
          </a:xfrm>
          <a:prstGeom prst="ellipse">
            <a:avLst/>
          </a:prstGeom>
          <a:solidFill>
            <a:srgbClr val="FF0000"/>
          </a:solidFill>
          <a:ln w="9525">
            <a:noFill/>
            <a:round/>
            <a:headEnd/>
            <a:tailEnd/>
          </a:ln>
        </p:spPr>
        <p:txBody>
          <a:bodyPr wrap="none" anchor="ctr"/>
          <a:lstStyle/>
          <a:p>
            <a:pPr algn="ctr"/>
            <a:endParaRPr lang="en-US"/>
          </a:p>
        </p:txBody>
      </p:sp>
      <p:sp>
        <p:nvSpPr>
          <p:cNvPr id="36913" name="131 Elipse"/>
          <p:cNvSpPr>
            <a:spLocks noChangeArrowheads="1"/>
          </p:cNvSpPr>
          <p:nvPr/>
        </p:nvSpPr>
        <p:spPr bwMode="auto">
          <a:xfrm flipH="1">
            <a:off x="6732588" y="2865438"/>
            <a:ext cx="101600" cy="120650"/>
          </a:xfrm>
          <a:prstGeom prst="ellipse">
            <a:avLst/>
          </a:prstGeom>
          <a:solidFill>
            <a:srgbClr val="C00000"/>
          </a:solidFill>
          <a:ln w="9525">
            <a:noFill/>
            <a:round/>
            <a:headEnd/>
            <a:tailEnd/>
          </a:ln>
        </p:spPr>
        <p:txBody>
          <a:bodyPr wrap="none" anchor="ctr"/>
          <a:lstStyle/>
          <a:p>
            <a:pPr algn="ctr"/>
            <a:endParaRPr lang="en-US"/>
          </a:p>
        </p:txBody>
      </p:sp>
      <p:sp>
        <p:nvSpPr>
          <p:cNvPr id="96276" name="132 CuadroTexto"/>
          <p:cNvSpPr txBox="1">
            <a:spLocks noChangeArrowheads="1"/>
          </p:cNvSpPr>
          <p:nvPr/>
        </p:nvSpPr>
        <p:spPr bwMode="auto">
          <a:xfrm>
            <a:off x="6804025" y="2778125"/>
            <a:ext cx="1306513" cy="369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1400">
                <a:solidFill>
                  <a:schemeClr val="tx1"/>
                </a:solidFill>
                <a:latin typeface="Arial" charset="0"/>
                <a:ea typeface="MS PGothic" charset="0"/>
                <a:cs typeface="MS PGothic" charset="0"/>
              </a:defRPr>
            </a:lvl1pPr>
            <a:lvl2pPr marL="742950" indent="-285750" eaLnBrk="0" hangingPunct="0">
              <a:defRPr sz="1400">
                <a:solidFill>
                  <a:schemeClr val="tx1"/>
                </a:solidFill>
                <a:latin typeface="Arial" charset="0"/>
                <a:ea typeface="MS PGothic" charset="0"/>
                <a:cs typeface="MS PGothic" charset="0"/>
              </a:defRPr>
            </a:lvl2pPr>
            <a:lvl3pPr marL="1143000" indent="-228600" eaLnBrk="0" hangingPunct="0">
              <a:defRPr sz="1400">
                <a:solidFill>
                  <a:schemeClr val="tx1"/>
                </a:solidFill>
                <a:latin typeface="Arial" charset="0"/>
                <a:ea typeface="MS PGothic" charset="0"/>
                <a:cs typeface="MS PGothic" charset="0"/>
              </a:defRPr>
            </a:lvl3pPr>
            <a:lvl4pPr marL="1600200" indent="-228600" eaLnBrk="0" hangingPunct="0">
              <a:defRPr sz="1400">
                <a:solidFill>
                  <a:schemeClr val="tx1"/>
                </a:solidFill>
                <a:latin typeface="Arial" charset="0"/>
                <a:ea typeface="MS PGothic" charset="0"/>
                <a:cs typeface="MS PGothic" charset="0"/>
              </a:defRPr>
            </a:lvl4pPr>
            <a:lvl5pPr marL="2057400" indent="-228600" eaLnBrk="0" hangingPunct="0">
              <a:defRPr sz="1400">
                <a:solidFill>
                  <a:schemeClr val="tx1"/>
                </a:solidFill>
                <a:latin typeface="Arial" charset="0"/>
                <a:ea typeface="MS PGothic" charset="0"/>
                <a:cs typeface="MS PGothic" charset="0"/>
              </a:defRPr>
            </a:lvl5pPr>
            <a:lvl6pPr marL="2514600" indent="-228600" eaLnBrk="0" fontAlgn="base" hangingPunct="0">
              <a:spcBef>
                <a:spcPct val="0"/>
              </a:spcBef>
              <a:spcAft>
                <a:spcPct val="0"/>
              </a:spcAft>
              <a:defRPr sz="1400">
                <a:solidFill>
                  <a:schemeClr val="tx1"/>
                </a:solidFill>
                <a:latin typeface="Arial" charset="0"/>
                <a:ea typeface="MS PGothic" charset="0"/>
                <a:cs typeface="MS PGothic" charset="0"/>
              </a:defRPr>
            </a:lvl6pPr>
            <a:lvl7pPr marL="2971800" indent="-228600" eaLnBrk="0" fontAlgn="base" hangingPunct="0">
              <a:spcBef>
                <a:spcPct val="0"/>
              </a:spcBef>
              <a:spcAft>
                <a:spcPct val="0"/>
              </a:spcAft>
              <a:defRPr sz="1400">
                <a:solidFill>
                  <a:schemeClr val="tx1"/>
                </a:solidFill>
                <a:latin typeface="Arial" charset="0"/>
                <a:ea typeface="MS PGothic" charset="0"/>
                <a:cs typeface="MS PGothic" charset="0"/>
              </a:defRPr>
            </a:lvl7pPr>
            <a:lvl8pPr marL="3429000" indent="-228600" eaLnBrk="0" fontAlgn="base" hangingPunct="0">
              <a:spcBef>
                <a:spcPct val="0"/>
              </a:spcBef>
              <a:spcAft>
                <a:spcPct val="0"/>
              </a:spcAft>
              <a:defRPr sz="1400">
                <a:solidFill>
                  <a:schemeClr val="tx1"/>
                </a:solidFill>
                <a:latin typeface="Arial" charset="0"/>
                <a:ea typeface="MS PGothic" charset="0"/>
                <a:cs typeface="MS PGothic" charset="0"/>
              </a:defRPr>
            </a:lvl8pPr>
            <a:lvl9pPr marL="3886200" indent="-228600" eaLnBrk="0" fontAlgn="base" hangingPunct="0">
              <a:spcBef>
                <a:spcPct val="0"/>
              </a:spcBef>
              <a:spcAft>
                <a:spcPct val="0"/>
              </a:spcAft>
              <a:defRPr sz="1400">
                <a:solidFill>
                  <a:schemeClr val="tx1"/>
                </a:solidFill>
                <a:latin typeface="Arial" charset="0"/>
                <a:ea typeface="MS PGothic" charset="0"/>
                <a:cs typeface="MS PGothic" charset="0"/>
              </a:defRPr>
            </a:lvl9pPr>
          </a:lstStyle>
          <a:p>
            <a:pPr eaLnBrk="1" fontAlgn="auto" hangingPunct="1">
              <a:spcBef>
                <a:spcPts val="0"/>
              </a:spcBef>
              <a:spcAft>
                <a:spcPts val="0"/>
              </a:spcAft>
              <a:defRPr/>
            </a:pPr>
            <a:r>
              <a:rPr lang="en-US" sz="1800" dirty="0" smtClean="0">
                <a:solidFill>
                  <a:srgbClr val="C00000"/>
                </a:solidFill>
                <a:latin typeface="Arial Rounded MT Bold" pitchFamily="34" charset="0"/>
                <a:ea typeface="MS PGothic" pitchFamily="34" charset="-128"/>
                <a:cs typeface="+mn-cs"/>
              </a:rPr>
              <a:t>10 SEDES</a:t>
            </a:r>
            <a:endParaRPr lang="en-US" sz="1800" dirty="0">
              <a:solidFill>
                <a:srgbClr val="C00000"/>
              </a:solidFill>
              <a:latin typeface="Arial Rounded MT Bold" pitchFamily="34" charset="0"/>
              <a:ea typeface="MS PGothic" pitchFamily="34" charset="-128"/>
              <a:cs typeface="+mn-cs"/>
            </a:endParaRPr>
          </a:p>
        </p:txBody>
      </p:sp>
      <p:sp>
        <p:nvSpPr>
          <p:cNvPr id="36915" name="TextBox 4"/>
          <p:cNvSpPr txBox="1">
            <a:spLocks noChangeArrowheads="1"/>
          </p:cNvSpPr>
          <p:nvPr/>
        </p:nvSpPr>
        <p:spPr bwMode="auto">
          <a:xfrm>
            <a:off x="100013" y="620713"/>
            <a:ext cx="1763712" cy="307975"/>
          </a:xfrm>
          <a:prstGeom prst="rect">
            <a:avLst/>
          </a:prstGeom>
          <a:noFill/>
          <a:ln w="9525">
            <a:noFill/>
            <a:miter lim="800000"/>
            <a:headEnd/>
            <a:tailEnd/>
          </a:ln>
        </p:spPr>
        <p:txBody>
          <a:bodyPr>
            <a:spAutoFit/>
          </a:bodyPr>
          <a:lstStyle/>
          <a:p>
            <a:pPr algn="ctr"/>
            <a:r>
              <a:rPr lang="en-US" sz="1400">
                <a:latin typeface="Arial Rounded MT Bold" pitchFamily="34" charset="0"/>
              </a:rPr>
              <a:t>UNIVERSIDADES</a:t>
            </a:r>
          </a:p>
        </p:txBody>
      </p:sp>
      <p:sp>
        <p:nvSpPr>
          <p:cNvPr id="60" name="131 Elipse"/>
          <p:cNvSpPr>
            <a:spLocks noChangeArrowheads="1"/>
          </p:cNvSpPr>
          <p:nvPr/>
        </p:nvSpPr>
        <p:spPr bwMode="auto">
          <a:xfrm flipH="1">
            <a:off x="6732588" y="2492375"/>
            <a:ext cx="101600" cy="120650"/>
          </a:xfrm>
          <a:prstGeom prst="ellipse">
            <a:avLst/>
          </a:prstGeom>
          <a:solidFill>
            <a:schemeClr val="tx2">
              <a:lumMod val="50000"/>
            </a:schemeClr>
          </a:solidFill>
          <a:ln w="9525">
            <a:noFill/>
            <a:round/>
            <a:headEnd/>
            <a:tailEnd/>
          </a:ln>
        </p:spPr>
        <p:txBody>
          <a:bodyPr wrap="none" anchor="ctr"/>
          <a:lstStyle/>
          <a:p>
            <a:pPr algn="ctr" fontAlgn="auto">
              <a:spcBef>
                <a:spcPts val="0"/>
              </a:spcBef>
              <a:spcAft>
                <a:spcPts val="0"/>
              </a:spcAft>
              <a:defRPr/>
            </a:pPr>
            <a:endParaRPr lang="en-US">
              <a:solidFill>
                <a:schemeClr val="tx2">
                  <a:lumMod val="50000"/>
                </a:schemeClr>
              </a:solidFill>
              <a:latin typeface="+mn-lt"/>
              <a:ea typeface="+mn-ea"/>
            </a:endParaRPr>
          </a:p>
        </p:txBody>
      </p:sp>
      <p:grpSp>
        <p:nvGrpSpPr>
          <p:cNvPr id="36917" name="64 Grupo"/>
          <p:cNvGrpSpPr>
            <a:grpSpLocks/>
          </p:cNvGrpSpPr>
          <p:nvPr/>
        </p:nvGrpSpPr>
        <p:grpSpPr bwMode="auto">
          <a:xfrm>
            <a:off x="2051050" y="147638"/>
            <a:ext cx="6946900" cy="620712"/>
            <a:chOff x="0" y="0"/>
            <a:chExt cx="7610921" cy="692696"/>
          </a:xfrm>
        </p:grpSpPr>
        <p:pic>
          <p:nvPicPr>
            <p:cNvPr id="36944" name="Picture 38" descr="firma_conacyt">
              <a:hlinkClick r:id="rId4"/>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0" y="0"/>
              <a:ext cx="912113" cy="692696"/>
            </a:xfrm>
            <a:prstGeom prst="rect">
              <a:avLst/>
            </a:prstGeom>
            <a:noFill/>
            <a:ln w="9525">
              <a:noFill/>
              <a:miter lim="800000"/>
              <a:headEnd/>
              <a:tailEnd/>
            </a:ln>
          </p:spPr>
        </p:pic>
        <p:pic>
          <p:nvPicPr>
            <p:cNvPr id="36945" name="Picture 16" descr="C:\Documents and Settings\momiranda\Escritorio\UT.jpg"/>
            <p:cNvPicPr>
              <a:picLocks noChangeAspect="1" noChangeArrowheads="1"/>
            </p:cNvPicPr>
            <p:nvPr/>
          </p:nvPicPr>
          <p:blipFill>
            <a:blip r:embed="rId6" cstate="email">
              <a:extLst>
                <a:ext uri="{28A0092B-C50C-407E-A947-70E740481C1C}">
                  <a14:useLocalDpi xmlns:a14="http://schemas.microsoft.com/office/drawing/2010/main" xmlns="" val="0"/>
                </a:ext>
              </a:extLst>
            </a:blip>
            <a:srcRect/>
            <a:stretch>
              <a:fillRect/>
            </a:stretch>
          </p:blipFill>
          <p:spPr bwMode="auto">
            <a:xfrm>
              <a:off x="6588224" y="0"/>
              <a:ext cx="1022697" cy="692696"/>
            </a:xfrm>
            <a:prstGeom prst="rect">
              <a:avLst/>
            </a:prstGeom>
            <a:noFill/>
            <a:ln w="9525">
              <a:noFill/>
              <a:miter lim="800000"/>
              <a:headEnd/>
              <a:tailEnd/>
            </a:ln>
          </p:spPr>
        </p:pic>
        <p:pic>
          <p:nvPicPr>
            <p:cNvPr id="36946" name="Picture 17"/>
            <p:cNvPicPr>
              <a:picLocks noChangeAspect="1" noChangeArrowheads="1"/>
            </p:cNvPicPr>
            <p:nvPr/>
          </p:nvPicPr>
          <p:blipFill>
            <a:blip r:embed="rId7" cstate="email">
              <a:extLst>
                <a:ext uri="{28A0092B-C50C-407E-A947-70E740481C1C}">
                  <a14:useLocalDpi xmlns:a14="http://schemas.microsoft.com/office/drawing/2010/main" xmlns="" val="0"/>
                </a:ext>
              </a:extLst>
            </a:blip>
            <a:srcRect/>
            <a:stretch>
              <a:fillRect/>
            </a:stretch>
          </p:blipFill>
          <p:spPr bwMode="auto">
            <a:xfrm>
              <a:off x="899592" y="44624"/>
              <a:ext cx="1052042" cy="620688"/>
            </a:xfrm>
            <a:prstGeom prst="rect">
              <a:avLst/>
            </a:prstGeom>
            <a:noFill/>
            <a:ln w="9525">
              <a:noFill/>
              <a:miter lim="800000"/>
              <a:headEnd/>
              <a:tailEnd/>
            </a:ln>
          </p:spPr>
        </p:pic>
        <p:pic>
          <p:nvPicPr>
            <p:cNvPr id="36947" name="Picture 19" descr="C:\Documents and Settings\momiranda\Escritorio\sep.jpg"/>
            <p:cNvPicPr>
              <a:picLocks noChangeAspect="1" noChangeArrowheads="1"/>
            </p:cNvPicPr>
            <p:nvPr/>
          </p:nvPicPr>
          <p:blipFill>
            <a:blip r:embed="rId8" cstate="email">
              <a:extLst>
                <a:ext uri="{28A0092B-C50C-407E-A947-70E740481C1C}">
                  <a14:useLocalDpi xmlns:a14="http://schemas.microsoft.com/office/drawing/2010/main" xmlns="" val="0"/>
                </a:ext>
              </a:extLst>
            </a:blip>
            <a:srcRect/>
            <a:stretch>
              <a:fillRect/>
            </a:stretch>
          </p:blipFill>
          <p:spPr bwMode="auto">
            <a:xfrm>
              <a:off x="2051721" y="44624"/>
              <a:ext cx="4549026" cy="620688"/>
            </a:xfrm>
            <a:prstGeom prst="rect">
              <a:avLst/>
            </a:prstGeom>
            <a:noFill/>
            <a:ln w="9525">
              <a:noFill/>
              <a:miter lim="800000"/>
              <a:headEnd/>
              <a:tailEnd/>
            </a:ln>
          </p:spPr>
        </p:pic>
      </p:grpSp>
      <p:sp>
        <p:nvSpPr>
          <p:cNvPr id="71" name="70 Rectángulo"/>
          <p:cNvSpPr/>
          <p:nvPr/>
        </p:nvSpPr>
        <p:spPr>
          <a:xfrm>
            <a:off x="6829425" y="2366963"/>
            <a:ext cx="1630363" cy="368300"/>
          </a:xfrm>
          <a:prstGeom prst="rect">
            <a:avLst/>
          </a:prstGeom>
          <a:noFill/>
        </p:spPr>
        <p:txBody>
          <a:bodyPr wrap="none">
            <a:spAutoFit/>
          </a:bodyPr>
          <a:lstStyle/>
          <a:p>
            <a:pPr fontAlgn="auto">
              <a:spcBef>
                <a:spcPts val="0"/>
              </a:spcBef>
              <a:spcAft>
                <a:spcPts val="0"/>
              </a:spcAft>
              <a:defRPr/>
            </a:pPr>
            <a:r>
              <a:rPr lang="es-MX" dirty="0">
                <a:solidFill>
                  <a:schemeClr val="tx2">
                    <a:lumMod val="50000"/>
                  </a:schemeClr>
                </a:solidFill>
                <a:latin typeface="Arial Rounded MT Bold" pitchFamily="34" charset="0"/>
              </a:rPr>
              <a:t>21 ESTADOS</a:t>
            </a:r>
            <a:endParaRPr lang="es-MX" dirty="0">
              <a:solidFill>
                <a:schemeClr val="tx2">
                  <a:lumMod val="50000"/>
                </a:schemeClr>
              </a:solidFill>
              <a:latin typeface="+mn-lt"/>
              <a:ea typeface="+mn-ea"/>
            </a:endParaRPr>
          </a:p>
        </p:txBody>
      </p:sp>
      <p:pic>
        <p:nvPicPr>
          <p:cNvPr id="59" name="72 Imagen" descr="Maestria en Nano Cimav-UT.tif"/>
          <p:cNvPicPr>
            <a:picLocks noChangeAspect="1"/>
          </p:cNvPicPr>
          <p:nvPr/>
        </p:nvPicPr>
        <p:blipFill>
          <a:blip r:embed="rId9" cstate="email">
            <a:extLst>
              <a:ext uri="{28A0092B-C50C-407E-A947-70E740481C1C}">
                <a14:useLocalDpi xmlns:a14="http://schemas.microsoft.com/office/drawing/2010/main" xmlns="" val="0"/>
              </a:ext>
            </a:extLst>
          </a:blip>
          <a:stretch>
            <a:fillRect/>
          </a:stretch>
        </p:blipFill>
        <p:spPr>
          <a:xfrm>
            <a:off x="4067944" y="3038635"/>
            <a:ext cx="720080" cy="318357"/>
          </a:xfrm>
          <a:prstGeom prst="roundRect">
            <a:avLst>
              <a:gd name="adj" fmla="val 8594"/>
            </a:avLst>
          </a:prstGeom>
          <a:solidFill>
            <a:srgbClr val="FFFFFF">
              <a:shade val="85000"/>
            </a:srgbClr>
          </a:solidFill>
          <a:ln>
            <a:noFill/>
          </a:ln>
          <a:effectLst>
            <a:outerShdw blurRad="50800" dist="38100" dir="2700000" sx="0" sy="0" algn="tl" rotWithShape="0">
              <a:srgbClr val="000000">
                <a:alpha val="43000"/>
              </a:srgbClr>
            </a:outerShdw>
            <a:reflection blurRad="12700" endPos="0" dist="5000" dir="5400000" sy="-100000" algn="bl" rotWithShape="0"/>
          </a:effectLst>
        </p:spPr>
      </p:pic>
      <p:pic>
        <p:nvPicPr>
          <p:cNvPr id="2" name="Picture 1"/>
          <p:cNvPicPr>
            <a:picLocks noChangeAspect="1"/>
          </p:cNvPicPr>
          <p:nvPr/>
        </p:nvPicPr>
        <p:blipFill>
          <a:blip r:embed="rId10" cstate="email">
            <a:extLst>
              <a:ext uri="{28A0092B-C50C-407E-A947-70E740481C1C}">
                <a14:useLocalDpi xmlns:a14="http://schemas.microsoft.com/office/drawing/2010/main" xmlns="" val="0"/>
              </a:ext>
            </a:extLst>
          </a:blip>
          <a:stretch>
            <a:fillRect/>
          </a:stretch>
        </p:blipFill>
        <p:spPr>
          <a:xfrm>
            <a:off x="1907704" y="3789552"/>
            <a:ext cx="2520280" cy="2879808"/>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1" name="Oval 60"/>
          <p:cNvSpPr>
            <a:spLocks noChangeArrowheads="1"/>
          </p:cNvSpPr>
          <p:nvPr/>
        </p:nvSpPr>
        <p:spPr bwMode="auto">
          <a:xfrm>
            <a:off x="6156325" y="4076700"/>
            <a:ext cx="71438"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62" name="Oval 61"/>
          <p:cNvSpPr>
            <a:spLocks noChangeArrowheads="1"/>
          </p:cNvSpPr>
          <p:nvPr/>
        </p:nvSpPr>
        <p:spPr bwMode="auto">
          <a:xfrm>
            <a:off x="6875463" y="5732463"/>
            <a:ext cx="73025"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0" name="Oval 69"/>
          <p:cNvSpPr>
            <a:spLocks noChangeArrowheads="1"/>
          </p:cNvSpPr>
          <p:nvPr/>
        </p:nvSpPr>
        <p:spPr bwMode="auto">
          <a:xfrm>
            <a:off x="4140200" y="2708275"/>
            <a:ext cx="71438"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2" name="Oval 71"/>
          <p:cNvSpPr>
            <a:spLocks noChangeArrowheads="1"/>
          </p:cNvSpPr>
          <p:nvPr/>
        </p:nvSpPr>
        <p:spPr bwMode="auto">
          <a:xfrm>
            <a:off x="5940425" y="5876925"/>
            <a:ext cx="71438"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4" name="Oval 73"/>
          <p:cNvSpPr>
            <a:spLocks noChangeArrowheads="1"/>
          </p:cNvSpPr>
          <p:nvPr/>
        </p:nvSpPr>
        <p:spPr bwMode="auto">
          <a:xfrm>
            <a:off x="5867400" y="3716338"/>
            <a:ext cx="73025"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5" name="Oval 74"/>
          <p:cNvSpPr>
            <a:spLocks noChangeArrowheads="1"/>
          </p:cNvSpPr>
          <p:nvPr/>
        </p:nvSpPr>
        <p:spPr bwMode="auto">
          <a:xfrm>
            <a:off x="5364163" y="3429000"/>
            <a:ext cx="71437"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6" name="Oval 75"/>
          <p:cNvSpPr>
            <a:spLocks noChangeArrowheads="1"/>
          </p:cNvSpPr>
          <p:nvPr/>
        </p:nvSpPr>
        <p:spPr bwMode="auto">
          <a:xfrm>
            <a:off x="3563938" y="2781300"/>
            <a:ext cx="71437"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7" name="Oval 76"/>
          <p:cNvSpPr>
            <a:spLocks noChangeArrowheads="1"/>
          </p:cNvSpPr>
          <p:nvPr/>
        </p:nvSpPr>
        <p:spPr bwMode="auto">
          <a:xfrm>
            <a:off x="4643438" y="4149725"/>
            <a:ext cx="73025"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8" name="Oval 77"/>
          <p:cNvSpPr>
            <a:spLocks noChangeArrowheads="1"/>
          </p:cNvSpPr>
          <p:nvPr/>
        </p:nvSpPr>
        <p:spPr bwMode="auto">
          <a:xfrm>
            <a:off x="4932363" y="5229225"/>
            <a:ext cx="71437"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79" name="Oval 78"/>
          <p:cNvSpPr>
            <a:spLocks noChangeArrowheads="1"/>
          </p:cNvSpPr>
          <p:nvPr/>
        </p:nvSpPr>
        <p:spPr bwMode="auto">
          <a:xfrm>
            <a:off x="2339975" y="2349500"/>
            <a:ext cx="71438"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0" name="Oval 79"/>
          <p:cNvSpPr>
            <a:spLocks noChangeArrowheads="1"/>
          </p:cNvSpPr>
          <p:nvPr/>
        </p:nvSpPr>
        <p:spPr bwMode="auto">
          <a:xfrm>
            <a:off x="5364163" y="4797425"/>
            <a:ext cx="71437"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1" name="Oval 80"/>
          <p:cNvSpPr>
            <a:spLocks noChangeArrowheads="1"/>
          </p:cNvSpPr>
          <p:nvPr/>
        </p:nvSpPr>
        <p:spPr bwMode="auto">
          <a:xfrm>
            <a:off x="5580063" y="5084763"/>
            <a:ext cx="71437"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2" name="Oval 81"/>
          <p:cNvSpPr>
            <a:spLocks noChangeArrowheads="1"/>
          </p:cNvSpPr>
          <p:nvPr/>
        </p:nvSpPr>
        <p:spPr bwMode="auto">
          <a:xfrm>
            <a:off x="5940425" y="5084763"/>
            <a:ext cx="71438"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3" name="Oval 82"/>
          <p:cNvSpPr>
            <a:spLocks noChangeArrowheads="1"/>
          </p:cNvSpPr>
          <p:nvPr/>
        </p:nvSpPr>
        <p:spPr bwMode="auto">
          <a:xfrm>
            <a:off x="5940425" y="5445125"/>
            <a:ext cx="71438"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4" name="Oval 83"/>
          <p:cNvSpPr>
            <a:spLocks noChangeArrowheads="1"/>
          </p:cNvSpPr>
          <p:nvPr/>
        </p:nvSpPr>
        <p:spPr bwMode="auto">
          <a:xfrm>
            <a:off x="6084888" y="5589588"/>
            <a:ext cx="71437" cy="71437"/>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5" name="Oval 84"/>
          <p:cNvSpPr>
            <a:spLocks noChangeArrowheads="1"/>
          </p:cNvSpPr>
          <p:nvPr/>
        </p:nvSpPr>
        <p:spPr bwMode="auto">
          <a:xfrm>
            <a:off x="6156325" y="5157788"/>
            <a:ext cx="71438" cy="71437"/>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6" name="Oval 85"/>
          <p:cNvSpPr>
            <a:spLocks noChangeArrowheads="1"/>
          </p:cNvSpPr>
          <p:nvPr/>
        </p:nvSpPr>
        <p:spPr bwMode="auto">
          <a:xfrm>
            <a:off x="7667625" y="5805488"/>
            <a:ext cx="73025" cy="71437"/>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7" name="Oval 86"/>
          <p:cNvSpPr>
            <a:spLocks noChangeArrowheads="1"/>
          </p:cNvSpPr>
          <p:nvPr/>
        </p:nvSpPr>
        <p:spPr bwMode="auto">
          <a:xfrm>
            <a:off x="6300788" y="5445125"/>
            <a:ext cx="71437"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8" name="Oval 87"/>
          <p:cNvSpPr>
            <a:spLocks noChangeArrowheads="1"/>
          </p:cNvSpPr>
          <p:nvPr/>
        </p:nvSpPr>
        <p:spPr bwMode="auto">
          <a:xfrm>
            <a:off x="6227763" y="5732463"/>
            <a:ext cx="73025" cy="73025"/>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89" name="Oval 88"/>
          <p:cNvSpPr>
            <a:spLocks noChangeArrowheads="1"/>
          </p:cNvSpPr>
          <p:nvPr/>
        </p:nvSpPr>
        <p:spPr bwMode="auto">
          <a:xfrm>
            <a:off x="5435600" y="5445125"/>
            <a:ext cx="73025" cy="71438"/>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90" name="Oval 89"/>
          <p:cNvSpPr>
            <a:spLocks noChangeArrowheads="1"/>
          </p:cNvSpPr>
          <p:nvPr/>
        </p:nvSpPr>
        <p:spPr bwMode="auto">
          <a:xfrm>
            <a:off x="5724525" y="4652963"/>
            <a:ext cx="71438" cy="71437"/>
          </a:xfrm>
          <a:prstGeom prst="ellipse">
            <a:avLst/>
          </a:prstGeom>
          <a:solidFill>
            <a:srgbClr val="FFFFFF"/>
          </a:solidFill>
          <a:ln w="9525">
            <a:solidFill>
              <a:srgbClr val="4A7EBB"/>
            </a:solidFill>
            <a:round/>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r>
              <a:rPr lang="en-US" dirty="0">
                <a:solidFill>
                  <a:schemeClr val="lt1"/>
                </a:solidFill>
                <a:latin typeface="+mn-lt"/>
                <a:ea typeface="+mn-ea"/>
              </a:rPr>
              <a:t>v</a:t>
            </a:r>
          </a:p>
        </p:txBody>
      </p:sp>
      <p:sp>
        <p:nvSpPr>
          <p:cNvPr id="36942" name="124 Elipse"/>
          <p:cNvSpPr>
            <a:spLocks noChangeArrowheads="1"/>
          </p:cNvSpPr>
          <p:nvPr/>
        </p:nvSpPr>
        <p:spPr bwMode="auto">
          <a:xfrm flipH="1">
            <a:off x="4284663" y="2708275"/>
            <a:ext cx="215900" cy="215900"/>
          </a:xfrm>
          <a:prstGeom prst="ellipse">
            <a:avLst/>
          </a:prstGeom>
          <a:solidFill>
            <a:srgbClr val="FF0000"/>
          </a:solidFill>
          <a:ln w="9525">
            <a:noFill/>
            <a:round/>
            <a:headEnd/>
            <a:tailEnd/>
          </a:ln>
        </p:spPr>
        <p:txBody>
          <a:bodyPr wrap="none" anchor="ctr"/>
          <a:lstStyle/>
          <a:p>
            <a:pPr algn="ctr"/>
            <a:endParaRPr lang="en-US"/>
          </a:p>
        </p:txBody>
      </p:sp>
      <p:sp>
        <p:nvSpPr>
          <p:cNvPr id="36943" name="TextBox 2"/>
          <p:cNvSpPr txBox="1">
            <a:spLocks noChangeArrowheads="1"/>
          </p:cNvSpPr>
          <p:nvPr/>
        </p:nvSpPr>
        <p:spPr bwMode="auto">
          <a:xfrm>
            <a:off x="4500563" y="6021388"/>
            <a:ext cx="3937000" cy="523875"/>
          </a:xfrm>
          <a:prstGeom prst="rect">
            <a:avLst/>
          </a:prstGeom>
          <a:solidFill>
            <a:srgbClr val="FFFFFF"/>
          </a:solidFill>
          <a:ln w="9525">
            <a:noFill/>
            <a:miter lim="800000"/>
            <a:headEnd/>
            <a:tailEnd/>
          </a:ln>
        </p:spPr>
        <p:txBody>
          <a:bodyPr wrap="none">
            <a:spAutoFit/>
          </a:bodyPr>
          <a:lstStyle/>
          <a:p>
            <a:pPr algn="ctr"/>
            <a:r>
              <a:rPr lang="en-US" sz="1400">
                <a:latin typeface="Arial Rounded MT Bold" pitchFamily="34" charset="0"/>
              </a:rPr>
              <a:t>Mayor Programa de AL</a:t>
            </a:r>
          </a:p>
          <a:p>
            <a:pPr algn="ctr"/>
            <a:r>
              <a:rPr lang="en-US" sz="1400">
                <a:latin typeface="Arial Rounded MT Bold" pitchFamily="34" charset="0"/>
              </a:rPr>
              <a:t>en formaciñon de MenC en Nanotecnología</a:t>
            </a:r>
          </a:p>
        </p:txBody>
      </p:sp>
    </p:spTree>
    <p:extLst>
      <p:ext uri="{BB962C8B-B14F-4D97-AF65-F5344CB8AC3E}">
        <p14:creationId xmlns:p14="http://schemas.microsoft.com/office/powerpoint/2010/main" xmlns="" val="2653634927"/>
      </p:ext>
    </p:extLst>
  </p:cSld>
  <p:clrMapOvr>
    <a:masterClrMapping/>
  </p:clrMapOvr>
  <p:transition/>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1874</TotalTime>
  <Words>7279</Words>
  <Application>Microsoft Office PowerPoint</Application>
  <PresentationFormat>Presentación en pantalla (4:3)</PresentationFormat>
  <Paragraphs>1936</Paragraphs>
  <Slides>95</Slides>
  <Notes>48</Notes>
  <HiddenSlides>0</HiddenSlides>
  <MMClips>0</MMClips>
  <ScaleCrop>false</ScaleCrop>
  <HeadingPairs>
    <vt:vector size="6" baseType="variant">
      <vt:variant>
        <vt:lpstr>Tema</vt:lpstr>
      </vt:variant>
      <vt:variant>
        <vt:i4>1</vt:i4>
      </vt:variant>
      <vt:variant>
        <vt:lpstr>Servidores OLE incrustados</vt:lpstr>
      </vt:variant>
      <vt:variant>
        <vt:i4>0</vt:i4>
      </vt:variant>
      <vt:variant>
        <vt:lpstr>Títulos de diapositiva</vt:lpstr>
      </vt:variant>
      <vt:variant>
        <vt:i4>95</vt:i4>
      </vt:variant>
    </vt:vector>
  </HeadingPairs>
  <TitlesOfParts>
    <vt:vector size="96" baseType="lpstr">
      <vt:lpstr>Tema de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lpstr>Diapositiva 43</vt:lpstr>
      <vt:lpstr>Diapositiva 44</vt:lpstr>
      <vt:lpstr>Diapositiva 45</vt:lpstr>
      <vt:lpstr>Diapositiva 46</vt:lpstr>
      <vt:lpstr>Diapositiva 47</vt:lpstr>
      <vt:lpstr>Diapositiva 48</vt:lpstr>
      <vt:lpstr>Diapositiva 49</vt:lpstr>
      <vt:lpstr>Diapositiva 50</vt:lpstr>
      <vt:lpstr>Diapositiva 51</vt:lpstr>
      <vt:lpstr>Diapositiva 52</vt:lpstr>
      <vt:lpstr>Diapositiva 53</vt:lpstr>
      <vt:lpstr>Diapositiva 54</vt:lpstr>
      <vt:lpstr>Diapositiva 55</vt:lpstr>
      <vt:lpstr>Diapositiva 56</vt:lpstr>
      <vt:lpstr>Diapositiva 57</vt:lpstr>
      <vt:lpstr>Diapositiva 58</vt:lpstr>
      <vt:lpstr>Diapositiva 59</vt:lpstr>
      <vt:lpstr>Diapositiva 60</vt:lpstr>
      <vt:lpstr>Diapositiva 61</vt:lpstr>
      <vt:lpstr>Diapositiva 62</vt:lpstr>
      <vt:lpstr>Diapositiva 63</vt:lpstr>
      <vt:lpstr>Diapositiva 64</vt:lpstr>
      <vt:lpstr>Diapositiva 65</vt:lpstr>
      <vt:lpstr>Diapositiva 66</vt:lpstr>
      <vt:lpstr>Diapositiva 67</vt:lpstr>
      <vt:lpstr>Diapositiva 68</vt:lpstr>
      <vt:lpstr>Diapositiva 69</vt:lpstr>
      <vt:lpstr>Diapositiva 70</vt:lpstr>
      <vt:lpstr>Diapositiva 71</vt:lpstr>
      <vt:lpstr>Diapositiva 72</vt:lpstr>
      <vt:lpstr>Diapositiva 73</vt:lpstr>
      <vt:lpstr>Diapositiva 74</vt:lpstr>
      <vt:lpstr>Diapositiva 75</vt:lpstr>
      <vt:lpstr>Diapositiva 76</vt:lpstr>
      <vt:lpstr>Diapositiva 77</vt:lpstr>
      <vt:lpstr>Diapositiva 78</vt:lpstr>
      <vt:lpstr>Diapositiva 79</vt:lpstr>
      <vt:lpstr>Diapositiva 80</vt:lpstr>
      <vt:lpstr>Diapositiva 81</vt:lpstr>
      <vt:lpstr>Diapositiva 82</vt:lpstr>
      <vt:lpstr>Diapositiva 83</vt:lpstr>
      <vt:lpstr>Diapositiva 84</vt:lpstr>
      <vt:lpstr>Diapositiva 85</vt:lpstr>
      <vt:lpstr>Diapositiva 86</vt:lpstr>
      <vt:lpstr>Diapositiva 87</vt:lpstr>
      <vt:lpstr>Diapositiva 88</vt:lpstr>
      <vt:lpstr>Diapositiva 89</vt:lpstr>
      <vt:lpstr>Diapositiva 90</vt:lpstr>
      <vt:lpstr>Diapositiva 91</vt:lpstr>
      <vt:lpstr>Diapositiva 92</vt:lpstr>
      <vt:lpstr>Diapositiva 93</vt:lpstr>
      <vt:lpstr>Diapositiva 94</vt:lpstr>
      <vt:lpstr>Diapositiva 95</vt:lpstr>
    </vt:vector>
  </TitlesOfParts>
  <Company>Microsoft</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antonio.soto</dc:creator>
  <cp:lastModifiedBy>monica.miranda</cp:lastModifiedBy>
  <cp:revision>76</cp:revision>
  <dcterms:created xsi:type="dcterms:W3CDTF">2014-02-22T21:54:11Z</dcterms:created>
  <dcterms:modified xsi:type="dcterms:W3CDTF">2014-02-27T01:13:42Z</dcterms:modified>
</cp:coreProperties>
</file>